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</p:sldIdLst>
  <p:sldSz cx="7772400" cy="10058400"/>
  <p:notesSz cx="7077075" cy="93630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DD5B53-C265-4C51-AE53-18ABC9AFC212}" v="4" dt="2021-06-09T01:51:16.8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218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dd Birzer" userId="8117e217f3716a74" providerId="LiveId" clId="{F4DD5B53-C265-4C51-AE53-18ABC9AFC212}"/>
    <pc:docChg chg="custSel delSld modSld modMainMaster">
      <pc:chgData name="Todd Birzer" userId="8117e217f3716a74" providerId="LiveId" clId="{F4DD5B53-C265-4C51-AE53-18ABC9AFC212}" dt="2021-06-09T01:52:18.597" v="115" actId="47"/>
      <pc:docMkLst>
        <pc:docMk/>
      </pc:docMkLst>
      <pc:sldChg chg="delSp modSp mod">
        <pc:chgData name="Todd Birzer" userId="8117e217f3716a74" providerId="LiveId" clId="{F4DD5B53-C265-4C51-AE53-18ABC9AFC212}" dt="2021-06-09T01:50:15.893" v="107" actId="20577"/>
        <pc:sldMkLst>
          <pc:docMk/>
          <pc:sldMk cId="139227639" sldId="256"/>
        </pc:sldMkLst>
        <pc:spChg chg="del">
          <ac:chgData name="Todd Birzer" userId="8117e217f3716a74" providerId="LiveId" clId="{F4DD5B53-C265-4C51-AE53-18ABC9AFC212}" dt="2021-06-09T01:47:21.681" v="53" actId="478"/>
          <ac:spMkLst>
            <pc:docMk/>
            <pc:sldMk cId="139227639" sldId="256"/>
            <ac:spMk id="9" creationId="{5DF4CCDD-676A-406C-BC24-D4E03341F941}"/>
          </ac:spMkLst>
        </pc:spChg>
        <pc:spChg chg="mod">
          <ac:chgData name="Todd Birzer" userId="8117e217f3716a74" providerId="LiveId" clId="{F4DD5B53-C265-4C51-AE53-18ABC9AFC212}" dt="2021-06-09T01:48:19.680" v="60" actId="404"/>
          <ac:spMkLst>
            <pc:docMk/>
            <pc:sldMk cId="139227639" sldId="256"/>
            <ac:spMk id="14" creationId="{5E26F8DC-6B80-4189-A74E-31A9B3F9F2D0}"/>
          </ac:spMkLst>
        </pc:spChg>
        <pc:graphicFrameChg chg="modGraphic">
          <ac:chgData name="Todd Birzer" userId="8117e217f3716a74" providerId="LiveId" clId="{F4DD5B53-C265-4C51-AE53-18ABC9AFC212}" dt="2021-06-09T01:50:15.893" v="107" actId="20577"/>
          <ac:graphicFrameMkLst>
            <pc:docMk/>
            <pc:sldMk cId="139227639" sldId="256"/>
            <ac:graphicFrameMk id="27" creationId="{A03DAE70-2FDE-43FB-A1FF-12D097C98ECD}"/>
          </ac:graphicFrameMkLst>
        </pc:graphicFrameChg>
      </pc:sldChg>
      <pc:sldChg chg="delSp modSp del mod">
        <pc:chgData name="Todd Birzer" userId="8117e217f3716a74" providerId="LiveId" clId="{F4DD5B53-C265-4C51-AE53-18ABC9AFC212}" dt="2021-06-09T01:52:18.597" v="115" actId="47"/>
        <pc:sldMkLst>
          <pc:docMk/>
          <pc:sldMk cId="3348203999" sldId="257"/>
        </pc:sldMkLst>
        <pc:spChg chg="mod">
          <ac:chgData name="Todd Birzer" userId="8117e217f3716a74" providerId="LiveId" clId="{F4DD5B53-C265-4C51-AE53-18ABC9AFC212}" dt="2021-06-09T01:50:45.105" v="108" actId="20577"/>
          <ac:spMkLst>
            <pc:docMk/>
            <pc:sldMk cId="3348203999" sldId="257"/>
            <ac:spMk id="2" creationId="{4399EA08-6442-409E-9D6A-77DDD8A02A1B}"/>
          </ac:spMkLst>
        </pc:spChg>
        <pc:spChg chg="del">
          <ac:chgData name="Todd Birzer" userId="8117e217f3716a74" providerId="LiveId" clId="{F4DD5B53-C265-4C51-AE53-18ABC9AFC212}" dt="2021-06-09T01:46:16.597" v="0" actId="21"/>
          <ac:spMkLst>
            <pc:docMk/>
            <pc:sldMk cId="3348203999" sldId="257"/>
            <ac:spMk id="9" creationId="{5DF4CCDD-676A-406C-BC24-D4E03341F941}"/>
          </ac:spMkLst>
        </pc:spChg>
        <pc:spChg chg="mod">
          <ac:chgData name="Todd Birzer" userId="8117e217f3716a74" providerId="LiveId" clId="{F4DD5B53-C265-4C51-AE53-18ABC9AFC212}" dt="2021-06-09T01:50:59.588" v="110" actId="20577"/>
          <ac:spMkLst>
            <pc:docMk/>
            <pc:sldMk cId="3348203999" sldId="257"/>
            <ac:spMk id="23" creationId="{E1932D7D-BF39-4129-ACA4-E165DFC76501}"/>
          </ac:spMkLst>
        </pc:spChg>
        <pc:spChg chg="mod">
          <ac:chgData name="Todd Birzer" userId="8117e217f3716a74" providerId="LiveId" clId="{F4DD5B53-C265-4C51-AE53-18ABC9AFC212}" dt="2021-06-09T01:50:51.472" v="109" actId="20577"/>
          <ac:spMkLst>
            <pc:docMk/>
            <pc:sldMk cId="3348203999" sldId="257"/>
            <ac:spMk id="25" creationId="{D2A2D269-17EB-4C07-8837-7AEACF1DEA1A}"/>
          </ac:spMkLst>
        </pc:spChg>
      </pc:sldChg>
      <pc:sldChg chg="addSp modSp mod">
        <pc:chgData name="Todd Birzer" userId="8117e217f3716a74" providerId="LiveId" clId="{F4DD5B53-C265-4C51-AE53-18ABC9AFC212}" dt="2021-06-09T01:51:47.203" v="114" actId="20577"/>
        <pc:sldMkLst>
          <pc:docMk/>
          <pc:sldMk cId="2996044661" sldId="258"/>
        </pc:sldMkLst>
        <pc:spChg chg="add mod">
          <ac:chgData name="Todd Birzer" userId="8117e217f3716a74" providerId="LiveId" clId="{F4DD5B53-C265-4C51-AE53-18ABC9AFC212}" dt="2021-06-09T01:51:16.879" v="111"/>
          <ac:spMkLst>
            <pc:docMk/>
            <pc:sldMk cId="2996044661" sldId="258"/>
            <ac:spMk id="22" creationId="{C3C128A1-7005-490E-B735-E5AB05358E85}"/>
          </ac:spMkLst>
        </pc:spChg>
        <pc:spChg chg="add mod">
          <ac:chgData name="Todd Birzer" userId="8117e217f3716a74" providerId="LiveId" clId="{F4DD5B53-C265-4C51-AE53-18ABC9AFC212}" dt="2021-06-09T01:51:47.203" v="114" actId="20577"/>
          <ac:spMkLst>
            <pc:docMk/>
            <pc:sldMk cId="2996044661" sldId="258"/>
            <ac:spMk id="23" creationId="{E6EE7C88-FF91-404B-AF71-2608F10E6D40}"/>
          </ac:spMkLst>
        </pc:spChg>
        <pc:spChg chg="add mod">
          <ac:chgData name="Todd Birzer" userId="8117e217f3716a74" providerId="LiveId" clId="{F4DD5B53-C265-4C51-AE53-18ABC9AFC212}" dt="2021-06-09T01:51:16.879" v="111"/>
          <ac:spMkLst>
            <pc:docMk/>
            <pc:sldMk cId="2996044661" sldId="258"/>
            <ac:spMk id="24" creationId="{D556F3CC-1122-46E6-8A13-C10F98CC3993}"/>
          </ac:spMkLst>
        </pc:spChg>
        <pc:spChg chg="add mod">
          <ac:chgData name="Todd Birzer" userId="8117e217f3716a74" providerId="LiveId" clId="{F4DD5B53-C265-4C51-AE53-18ABC9AFC212}" dt="2021-06-09T01:51:16.879" v="111"/>
          <ac:spMkLst>
            <pc:docMk/>
            <pc:sldMk cId="2996044661" sldId="258"/>
            <ac:spMk id="25" creationId="{A9D806DB-AB23-48BA-A07A-DF5D92A3B76A}"/>
          </ac:spMkLst>
        </pc:spChg>
        <pc:spChg chg="add mod">
          <ac:chgData name="Todd Birzer" userId="8117e217f3716a74" providerId="LiveId" clId="{F4DD5B53-C265-4C51-AE53-18ABC9AFC212}" dt="2021-06-09T01:51:16.879" v="111"/>
          <ac:spMkLst>
            <pc:docMk/>
            <pc:sldMk cId="2996044661" sldId="258"/>
            <ac:spMk id="30" creationId="{80348BA1-C708-42E1-9688-1EDD364E00CA}"/>
          </ac:spMkLst>
        </pc:spChg>
      </pc:sldChg>
      <pc:sldMasterChg chg="addSp modSp mod">
        <pc:chgData name="Todd Birzer" userId="8117e217f3716a74" providerId="LiveId" clId="{F4DD5B53-C265-4C51-AE53-18ABC9AFC212}" dt="2021-06-09T01:47:41.794" v="59" actId="1035"/>
        <pc:sldMasterMkLst>
          <pc:docMk/>
          <pc:sldMasterMk cId="312343974" sldId="2147483696"/>
        </pc:sldMasterMkLst>
        <pc:spChg chg="add mod">
          <ac:chgData name="Todd Birzer" userId="8117e217f3716a74" providerId="LiveId" clId="{F4DD5B53-C265-4C51-AE53-18ABC9AFC212}" dt="2021-06-09T01:47:41.794" v="59" actId="1035"/>
          <ac:spMkLst>
            <pc:docMk/>
            <pc:sldMasterMk cId="312343974" sldId="2147483696"/>
            <ac:spMk id="7" creationId="{23122D10-E2AF-40E4-9D12-DFA444AAED3D}"/>
          </ac:spMkLst>
        </pc:sp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45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088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073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74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730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516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28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14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550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115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42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763DEE-33F3-404B-9583-6D96C0A76F78}" type="datetimeFigureOut">
              <a:rPr lang="en-US" smtClean="0"/>
              <a:t>6/9/2021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230D89-635F-4E79-B13F-DA5C75F45BE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122D10-E2AF-40E4-9D12-DFA444AAED3D}"/>
              </a:ext>
            </a:extLst>
          </p:cNvPr>
          <p:cNvSpPr txBox="1"/>
          <p:nvPr userDrawn="1"/>
        </p:nvSpPr>
        <p:spPr>
          <a:xfrm>
            <a:off x="3410480" y="9779852"/>
            <a:ext cx="9514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000" dirty="0">
                <a:latin typeface="Gill Sans MT" panose="020B0502020104020203" pitchFamily="34" charset="0"/>
              </a:rPr>
              <a:t>© Todd Birzer</a:t>
            </a:r>
          </a:p>
        </p:txBody>
      </p:sp>
    </p:spTree>
    <p:extLst>
      <p:ext uri="{BB962C8B-B14F-4D97-AF65-F5344CB8AC3E}">
        <p14:creationId xmlns:p14="http://schemas.microsoft.com/office/powerpoint/2010/main" val="312343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75DE47-6889-4653-8A42-7C623713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8" y="335132"/>
            <a:ext cx="6833098" cy="66372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Gill Sans MT" panose="020B0502020104020203" pitchFamily="34" charset="0"/>
              </a:rPr>
              <a:t>&lt;Your product&gt; vs. &lt;competitor’s product&gt;</a:t>
            </a:r>
            <a:endParaRPr lang="en-US" sz="297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C77F-46AF-4AF6-BB7F-72CBB236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723" y="986533"/>
            <a:ext cx="2726543" cy="285394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Gill Sans MT" panose="020B0502020104020203" pitchFamily="34" charset="0"/>
              </a:rPr>
              <a:t>Top-level description of competitor’s product</a:t>
            </a:r>
          </a:p>
          <a:p>
            <a:pPr marL="0" indent="0">
              <a:buNone/>
            </a:pPr>
            <a:r>
              <a:rPr lang="en-US" sz="1400" i="1" dirty="0">
                <a:latin typeface="Gill Sans MT" panose="020B0502020104020203" pitchFamily="34" charset="0"/>
              </a:rPr>
              <a:t>Description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AB4E1-0AD1-43A4-81C7-4756262E611E}"/>
              </a:ext>
            </a:extLst>
          </p:cNvPr>
          <p:cNvSpPr/>
          <p:nvPr/>
        </p:nvSpPr>
        <p:spPr>
          <a:xfrm>
            <a:off x="927954" y="998854"/>
            <a:ext cx="3643774" cy="259387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C2549B-EBFE-4DC3-8CC8-59B3AFA8CEEB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2749841" y="998854"/>
            <a:ext cx="0" cy="2593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54F36B-412B-4ACF-A4C0-441844E56AB0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927954" y="2295791"/>
            <a:ext cx="36437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26F8DC-6B80-4189-A74E-31A9B3F9F2D0}"/>
              </a:ext>
            </a:extLst>
          </p:cNvPr>
          <p:cNvSpPr txBox="1"/>
          <p:nvPr/>
        </p:nvSpPr>
        <p:spPr>
          <a:xfrm>
            <a:off x="1716788" y="3594296"/>
            <a:ext cx="1895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Area of competition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59DF1-2AAA-41FC-B578-B010155F81C8}"/>
              </a:ext>
            </a:extLst>
          </p:cNvPr>
          <p:cNvSpPr txBox="1"/>
          <p:nvPr/>
        </p:nvSpPr>
        <p:spPr>
          <a:xfrm>
            <a:off x="551491" y="1351215"/>
            <a:ext cx="400110" cy="18034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/>
              <a:t>Area of competition 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5DB04-F7A1-4F06-9ABC-33C0851C9AAF}"/>
              </a:ext>
            </a:extLst>
          </p:cNvPr>
          <p:cNvSpPr txBox="1"/>
          <p:nvPr/>
        </p:nvSpPr>
        <p:spPr>
          <a:xfrm>
            <a:off x="433213" y="3275111"/>
            <a:ext cx="48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EC3D4-A664-4828-BACC-9E7C439732A7}"/>
              </a:ext>
            </a:extLst>
          </p:cNvPr>
          <p:cNvSpPr txBox="1"/>
          <p:nvPr/>
        </p:nvSpPr>
        <p:spPr>
          <a:xfrm>
            <a:off x="429577" y="98817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935EA-1897-42CF-B797-A128D82B0074}"/>
              </a:ext>
            </a:extLst>
          </p:cNvPr>
          <p:cNvSpPr txBox="1"/>
          <p:nvPr/>
        </p:nvSpPr>
        <p:spPr>
          <a:xfrm>
            <a:off x="927954" y="3679747"/>
            <a:ext cx="48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A8D9E-BB22-4850-AD6A-5989818EEA22}"/>
              </a:ext>
            </a:extLst>
          </p:cNvPr>
          <p:cNvSpPr txBox="1"/>
          <p:nvPr/>
        </p:nvSpPr>
        <p:spPr>
          <a:xfrm>
            <a:off x="4047225" y="362973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CFFADD-F934-4370-821D-0F370D235245}"/>
              </a:ext>
            </a:extLst>
          </p:cNvPr>
          <p:cNvSpPr/>
          <p:nvPr/>
        </p:nvSpPr>
        <p:spPr>
          <a:xfrm>
            <a:off x="2233638" y="2689312"/>
            <a:ext cx="1109900" cy="495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Competitor product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912DC3-8E32-4D3D-B400-D4178D4E7CEA}"/>
              </a:ext>
            </a:extLst>
          </p:cNvPr>
          <p:cNvSpPr/>
          <p:nvPr/>
        </p:nvSpPr>
        <p:spPr>
          <a:xfrm>
            <a:off x="3105835" y="1576801"/>
            <a:ext cx="11099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 product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231A3B6-A3D1-4DA3-ADB0-6F2B9E776E40}"/>
              </a:ext>
            </a:extLst>
          </p:cNvPr>
          <p:cNvSpPr txBox="1">
            <a:spLocks/>
          </p:cNvSpPr>
          <p:nvPr/>
        </p:nvSpPr>
        <p:spPr>
          <a:xfrm>
            <a:off x="479907" y="4251839"/>
            <a:ext cx="7054367" cy="21146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Gill Sans MT" panose="020B0502020104020203" pitchFamily="34" charset="0"/>
              </a:rPr>
              <a:t>Our unique advantages vs. &lt;competitor’s product&gt;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Gill Sans MT" panose="020B0502020104020203" pitchFamily="34" charset="0"/>
              </a:rPr>
              <a:t>Advantage #1: </a:t>
            </a:r>
            <a:r>
              <a:rPr lang="en-US" sz="1200" dirty="0">
                <a:latin typeface="Gill Sans MT" panose="020B0502020104020203" pitchFamily="34" charset="0"/>
              </a:rPr>
              <a:t>describe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Gill Sans MT" panose="020B0502020104020203" pitchFamily="34" charset="0"/>
              </a:rPr>
              <a:t>Advantage #2: </a:t>
            </a:r>
            <a:r>
              <a:rPr lang="en-US" sz="1200" dirty="0">
                <a:latin typeface="Gill Sans MT" panose="020B0502020104020203" pitchFamily="34" charset="0"/>
              </a:rPr>
              <a:t>describe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Gill Sans MT" panose="020B0502020104020203" pitchFamily="34" charset="0"/>
              </a:rPr>
              <a:t>Advantage #3: </a:t>
            </a:r>
            <a:r>
              <a:rPr lang="en-US" sz="1200" dirty="0">
                <a:latin typeface="Gill Sans MT" panose="020B0502020104020203" pitchFamily="34" charset="0"/>
              </a:rPr>
              <a:t>describe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03DAE70-2FDE-43FB-A1FF-12D097C98E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138814"/>
              </p:ext>
            </p:extLst>
          </p:nvPr>
        </p:nvGraphicFramePr>
        <p:xfrm>
          <a:off x="4095750" y="6726431"/>
          <a:ext cx="3438516" cy="264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2">
                  <a:extLst>
                    <a:ext uri="{9D8B030D-6E8A-4147-A177-3AD203B41FA5}">
                      <a16:colId xmlns:a16="http://schemas.microsoft.com/office/drawing/2014/main" val="164773324"/>
                    </a:ext>
                  </a:extLst>
                </a:gridCol>
                <a:gridCol w="1011178">
                  <a:extLst>
                    <a:ext uri="{9D8B030D-6E8A-4147-A177-3AD203B41FA5}">
                      <a16:colId xmlns:a16="http://schemas.microsoft.com/office/drawing/2014/main" val="3913510482"/>
                    </a:ext>
                  </a:extLst>
                </a:gridCol>
                <a:gridCol w="1011178">
                  <a:extLst>
                    <a:ext uri="{9D8B030D-6E8A-4147-A177-3AD203B41FA5}">
                      <a16:colId xmlns:a16="http://schemas.microsoft.com/office/drawing/2014/main" val="126122783"/>
                    </a:ext>
                  </a:extLst>
                </a:gridCol>
                <a:gridCol w="1011178">
                  <a:extLst>
                    <a:ext uri="{9D8B030D-6E8A-4147-A177-3AD203B41FA5}">
                      <a16:colId xmlns:a16="http://schemas.microsoft.com/office/drawing/2014/main" val="3079856591"/>
                    </a:ext>
                  </a:extLst>
                </a:gridCol>
              </a:tblGrid>
              <a:tr h="4555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Competitor’s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Our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40251"/>
                  </a:ext>
                </a:extLst>
              </a:tr>
              <a:tr h="365348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749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30060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03724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12345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88055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457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955AB54-58B5-4B3D-B6B7-908E0DD935E9}"/>
              </a:ext>
            </a:extLst>
          </p:cNvPr>
          <p:cNvSpPr txBox="1"/>
          <p:nvPr/>
        </p:nvSpPr>
        <p:spPr>
          <a:xfrm>
            <a:off x="4016615" y="6449084"/>
            <a:ext cx="168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Product comparison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629457A-E970-4FFF-A8FB-772414D0BD72}"/>
              </a:ext>
            </a:extLst>
          </p:cNvPr>
          <p:cNvSpPr txBox="1">
            <a:spLocks/>
          </p:cNvSpPr>
          <p:nvPr/>
        </p:nvSpPr>
        <p:spPr>
          <a:xfrm>
            <a:off x="479899" y="6538780"/>
            <a:ext cx="3438516" cy="283693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Gill Sans MT" panose="020B0502020104020203" pitchFamily="34" charset="0"/>
              </a:rPr>
              <a:t>What &lt;competitor&gt; may claim: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Gill Sans MT" panose="020B0502020104020203" pitchFamily="34" charset="0"/>
              </a:rPr>
              <a:t>Claim #1: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r>
              <a:rPr lang="en-US" sz="1200" b="1" dirty="0">
                <a:latin typeface="Gill Sans MT" panose="020B0502020104020203" pitchFamily="34" charset="0"/>
              </a:rPr>
              <a:t>Our answer: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endParaRPr lang="en-US" sz="12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Gill Sans MT" panose="020B0502020104020203" pitchFamily="34" charset="0"/>
              </a:rPr>
              <a:t>Claim #2</a:t>
            </a:r>
            <a:r>
              <a:rPr lang="en-US" sz="1200" b="1">
                <a:latin typeface="Gill Sans MT" panose="020B0502020104020203" pitchFamily="34" charset="0"/>
              </a:rPr>
              <a:t>: </a:t>
            </a:r>
            <a:r>
              <a:rPr lang="en-US" sz="1200" i="1">
                <a:latin typeface="Gill Sans MT" panose="020B0502020104020203" pitchFamily="34" charset="0"/>
              </a:rPr>
              <a:t>describe</a:t>
            </a:r>
            <a:endParaRPr lang="en-US" sz="1200" i="1" dirty="0">
              <a:latin typeface="Gill Sans MT" panose="020B0502020104020203" pitchFamily="34" charset="0"/>
            </a:endParaRPr>
          </a:p>
          <a:p>
            <a:r>
              <a:rPr lang="en-US" sz="1200" b="1" i="1" dirty="0">
                <a:latin typeface="Gill Sans MT" panose="020B0502020104020203" pitchFamily="34" charset="0"/>
              </a:rPr>
              <a:t>Our answer: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endParaRPr lang="en-US" sz="1200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Gill Sans MT" panose="020B0502020104020203" pitchFamily="34" charset="0"/>
              </a:rPr>
              <a:t>Claim #3: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r>
              <a:rPr lang="en-US" sz="1200" b="1" dirty="0">
                <a:latin typeface="Gill Sans MT" panose="020B0502020104020203" pitchFamily="34" charset="0"/>
              </a:rPr>
              <a:t>Our answer: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</p:txBody>
      </p:sp>
    </p:spTree>
    <p:extLst>
      <p:ext uri="{BB962C8B-B14F-4D97-AF65-F5344CB8AC3E}">
        <p14:creationId xmlns:p14="http://schemas.microsoft.com/office/powerpoint/2010/main" val="139227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75DE47-6889-4653-8A42-7C6237138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78" y="335132"/>
            <a:ext cx="6833098" cy="663722"/>
          </a:xfrm>
        </p:spPr>
        <p:txBody>
          <a:bodyPr>
            <a:normAutofit fontScale="90000"/>
          </a:bodyPr>
          <a:lstStyle/>
          <a:p>
            <a:r>
              <a:rPr lang="en-US" sz="2700" b="1" dirty="0">
                <a:latin typeface="Gill Sans MT" panose="020B0502020104020203" pitchFamily="34" charset="0"/>
              </a:rPr>
              <a:t>&lt;Your product&gt; vs. &lt;competitor’s product&gt;</a:t>
            </a:r>
            <a:endParaRPr lang="en-US" sz="2970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9C77F-46AF-4AF6-BB7F-72CBB2362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7723" y="986533"/>
            <a:ext cx="2726543" cy="2853942"/>
          </a:xfrm>
          <a:ln>
            <a:solidFill>
              <a:schemeClr val="accent1">
                <a:shade val="50000"/>
              </a:schemeClr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b="1" dirty="0">
                <a:latin typeface="Gill Sans MT" panose="020B0502020104020203" pitchFamily="34" charset="0"/>
              </a:rPr>
              <a:t>Top-level description of competitor’s product</a:t>
            </a:r>
          </a:p>
          <a:p>
            <a:pPr marL="0" indent="0">
              <a:buNone/>
            </a:pPr>
            <a:r>
              <a:rPr lang="en-US" sz="1400" i="1" dirty="0">
                <a:latin typeface="Gill Sans MT" panose="020B0502020104020203" pitchFamily="34" charset="0"/>
              </a:rPr>
              <a:t>Description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2CAB4E1-0AD1-43A4-81C7-4756262E611E}"/>
              </a:ext>
            </a:extLst>
          </p:cNvPr>
          <p:cNvSpPr/>
          <p:nvPr/>
        </p:nvSpPr>
        <p:spPr>
          <a:xfrm>
            <a:off x="927954" y="998854"/>
            <a:ext cx="3643774" cy="2593873"/>
          </a:xfrm>
          <a:prstGeom prst="rect">
            <a:avLst/>
          </a:prstGeom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C2549B-EBFE-4DC3-8CC8-59B3AFA8CEEB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>
            <a:off x="2749841" y="998854"/>
            <a:ext cx="0" cy="2593873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54F36B-412B-4ACF-A4C0-441844E56AB0}"/>
              </a:ext>
            </a:extLst>
          </p:cNvPr>
          <p:cNvCxnSpPr>
            <a:cxnSpLocks/>
            <a:stCxn id="11" idx="1"/>
            <a:endCxn id="11" idx="3"/>
          </p:cNvCxnSpPr>
          <p:nvPr/>
        </p:nvCxnSpPr>
        <p:spPr>
          <a:xfrm>
            <a:off x="927954" y="2295791"/>
            <a:ext cx="364377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E26F8DC-6B80-4189-A74E-31A9B3F9F2D0}"/>
              </a:ext>
            </a:extLst>
          </p:cNvPr>
          <p:cNvSpPr txBox="1"/>
          <p:nvPr/>
        </p:nvSpPr>
        <p:spPr>
          <a:xfrm>
            <a:off x="1716788" y="3594296"/>
            <a:ext cx="18957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Area of competition #1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059DF1-2AAA-41FC-B578-B010155F81C8}"/>
              </a:ext>
            </a:extLst>
          </p:cNvPr>
          <p:cNvSpPr txBox="1"/>
          <p:nvPr/>
        </p:nvSpPr>
        <p:spPr>
          <a:xfrm>
            <a:off x="551491" y="1351215"/>
            <a:ext cx="400110" cy="1803442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400" b="1" dirty="0"/>
              <a:t>Area of competition #2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9B5DB04-F7A1-4F06-9ABC-33C0851C9AAF}"/>
              </a:ext>
            </a:extLst>
          </p:cNvPr>
          <p:cNvSpPr txBox="1"/>
          <p:nvPr/>
        </p:nvSpPr>
        <p:spPr>
          <a:xfrm>
            <a:off x="433213" y="3275111"/>
            <a:ext cx="48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1EC3D4-A664-4828-BACC-9E7C439732A7}"/>
              </a:ext>
            </a:extLst>
          </p:cNvPr>
          <p:cNvSpPr txBox="1"/>
          <p:nvPr/>
        </p:nvSpPr>
        <p:spPr>
          <a:xfrm>
            <a:off x="429577" y="988170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58935EA-1897-42CF-B797-A128D82B0074}"/>
              </a:ext>
            </a:extLst>
          </p:cNvPr>
          <p:cNvSpPr txBox="1"/>
          <p:nvPr/>
        </p:nvSpPr>
        <p:spPr>
          <a:xfrm>
            <a:off x="927954" y="3679747"/>
            <a:ext cx="4821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Low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5A8D9E-BB22-4850-AD6A-5989818EEA22}"/>
              </a:ext>
            </a:extLst>
          </p:cNvPr>
          <p:cNvSpPr txBox="1"/>
          <p:nvPr/>
        </p:nvSpPr>
        <p:spPr>
          <a:xfrm>
            <a:off x="4047225" y="3629734"/>
            <a:ext cx="5245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High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7CFFADD-F934-4370-821D-0F370D235245}"/>
              </a:ext>
            </a:extLst>
          </p:cNvPr>
          <p:cNvSpPr/>
          <p:nvPr/>
        </p:nvSpPr>
        <p:spPr>
          <a:xfrm>
            <a:off x="2233638" y="2689312"/>
            <a:ext cx="1109900" cy="4953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Competitor product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0912DC3-8E32-4D3D-B400-D4178D4E7CEA}"/>
              </a:ext>
            </a:extLst>
          </p:cNvPr>
          <p:cNvSpPr/>
          <p:nvPr/>
        </p:nvSpPr>
        <p:spPr>
          <a:xfrm>
            <a:off x="3105835" y="1576801"/>
            <a:ext cx="1109900" cy="4953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Your product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231A3B6-A3D1-4DA3-ADB0-6F2B9E776E40}"/>
              </a:ext>
            </a:extLst>
          </p:cNvPr>
          <p:cNvSpPr txBox="1">
            <a:spLocks/>
          </p:cNvSpPr>
          <p:nvPr/>
        </p:nvSpPr>
        <p:spPr>
          <a:xfrm>
            <a:off x="479907" y="4251839"/>
            <a:ext cx="7054367" cy="211461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Gill Sans MT" panose="020B0502020104020203" pitchFamily="34" charset="0"/>
              </a:rPr>
              <a:t>Our unique advantages vs. &lt;competitor’s product&gt;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Gill Sans MT" panose="020B0502020104020203" pitchFamily="34" charset="0"/>
              </a:rPr>
              <a:t>Advantage #1: </a:t>
            </a:r>
            <a:r>
              <a:rPr lang="en-US" sz="1200" dirty="0">
                <a:latin typeface="Gill Sans MT" panose="020B0502020104020203" pitchFamily="34" charset="0"/>
              </a:rPr>
              <a:t>describe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Gill Sans MT" panose="020B0502020104020203" pitchFamily="34" charset="0"/>
              </a:rPr>
              <a:t>Advantage #2: </a:t>
            </a:r>
            <a:r>
              <a:rPr lang="en-US" sz="1200" dirty="0">
                <a:latin typeface="Gill Sans MT" panose="020B0502020104020203" pitchFamily="34" charset="0"/>
              </a:rPr>
              <a:t>describe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b="1" dirty="0">
                <a:latin typeface="Gill Sans MT" panose="020B0502020104020203" pitchFamily="34" charset="0"/>
              </a:rPr>
              <a:t>Advantage #3: </a:t>
            </a:r>
            <a:r>
              <a:rPr lang="en-US" sz="1200" dirty="0">
                <a:latin typeface="Gill Sans MT" panose="020B0502020104020203" pitchFamily="34" charset="0"/>
              </a:rPr>
              <a:t>describe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A03DAE70-2FDE-43FB-A1FF-12D097C98ECD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6726431"/>
          <a:ext cx="3438516" cy="2649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982">
                  <a:extLst>
                    <a:ext uri="{9D8B030D-6E8A-4147-A177-3AD203B41FA5}">
                      <a16:colId xmlns:a16="http://schemas.microsoft.com/office/drawing/2014/main" val="164773324"/>
                    </a:ext>
                  </a:extLst>
                </a:gridCol>
                <a:gridCol w="1011178">
                  <a:extLst>
                    <a:ext uri="{9D8B030D-6E8A-4147-A177-3AD203B41FA5}">
                      <a16:colId xmlns:a16="http://schemas.microsoft.com/office/drawing/2014/main" val="3913510482"/>
                    </a:ext>
                  </a:extLst>
                </a:gridCol>
                <a:gridCol w="1011178">
                  <a:extLst>
                    <a:ext uri="{9D8B030D-6E8A-4147-A177-3AD203B41FA5}">
                      <a16:colId xmlns:a16="http://schemas.microsoft.com/office/drawing/2014/main" val="126122783"/>
                    </a:ext>
                  </a:extLst>
                </a:gridCol>
                <a:gridCol w="1011178">
                  <a:extLst>
                    <a:ext uri="{9D8B030D-6E8A-4147-A177-3AD203B41FA5}">
                      <a16:colId xmlns:a16="http://schemas.microsoft.com/office/drawing/2014/main" val="3079856591"/>
                    </a:ext>
                  </a:extLst>
                </a:gridCol>
              </a:tblGrid>
              <a:tr h="455561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Competitor’s 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Our product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4340251"/>
                  </a:ext>
                </a:extLst>
              </a:tr>
              <a:tr h="365348">
                <a:tc rowSpan="6"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Features</a:t>
                      </a: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6891749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9130060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103724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812345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4888055"/>
                  </a:ext>
                </a:extLst>
              </a:tr>
              <a:tr h="365348">
                <a:tc vMerge="1"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 vert="vert270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Feature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+++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7745762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4955AB54-58B5-4B3D-B6B7-908E0DD935E9}"/>
              </a:ext>
            </a:extLst>
          </p:cNvPr>
          <p:cNvSpPr txBox="1"/>
          <p:nvPr/>
        </p:nvSpPr>
        <p:spPr>
          <a:xfrm>
            <a:off x="4016615" y="6449084"/>
            <a:ext cx="16836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Product comparison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629457A-E970-4FFF-A8FB-772414D0BD72}"/>
              </a:ext>
            </a:extLst>
          </p:cNvPr>
          <p:cNvSpPr txBox="1">
            <a:spLocks/>
          </p:cNvSpPr>
          <p:nvPr/>
        </p:nvSpPr>
        <p:spPr>
          <a:xfrm>
            <a:off x="479899" y="6538780"/>
            <a:ext cx="3438516" cy="2836939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194310" indent="-194310" algn="l" defTabSz="777240" rtl="0" eaLnBrk="1" latinLnBrk="0" hangingPunct="1">
              <a:lnSpc>
                <a:spcPct val="90000"/>
              </a:lnSpc>
              <a:spcBef>
                <a:spcPts val="850"/>
              </a:spcBef>
              <a:buFont typeface="Arial" panose="020B0604020202020204" pitchFamily="34" charset="0"/>
              <a:buChar char="•"/>
              <a:defRPr sz="23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829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15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01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4879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3741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2603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1465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03270" indent="-194310" algn="l" defTabSz="777240" rtl="0" eaLnBrk="1" latinLnBrk="0" hangingPunct="1">
              <a:lnSpc>
                <a:spcPct val="90000"/>
              </a:lnSpc>
              <a:spcBef>
                <a:spcPts val="425"/>
              </a:spcBef>
              <a:buFont typeface="Arial" panose="020B0604020202020204" pitchFamily="34" charset="0"/>
              <a:buChar char="•"/>
              <a:defRPr sz="15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b="1" dirty="0">
                <a:latin typeface="Gill Sans MT" panose="020B0502020104020203" pitchFamily="34" charset="0"/>
              </a:rPr>
              <a:t>What &lt;competitor&gt; may claim: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200" b="1" dirty="0">
                <a:latin typeface="Gill Sans MT" panose="020B0502020104020203" pitchFamily="34" charset="0"/>
              </a:rPr>
              <a:t>Claim #1: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r>
              <a:rPr lang="en-US" sz="1200" b="1" dirty="0">
                <a:latin typeface="Gill Sans MT" panose="020B0502020104020203" pitchFamily="34" charset="0"/>
              </a:rPr>
              <a:t>Our answer: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endParaRPr lang="en-US" sz="1200" b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Gill Sans MT" panose="020B0502020104020203" pitchFamily="34" charset="0"/>
              </a:rPr>
              <a:t>Claim #2</a:t>
            </a:r>
            <a:r>
              <a:rPr lang="en-US" sz="1200" b="1">
                <a:latin typeface="Gill Sans MT" panose="020B0502020104020203" pitchFamily="34" charset="0"/>
              </a:rPr>
              <a:t>: </a:t>
            </a:r>
            <a:r>
              <a:rPr lang="en-US" sz="1200" i="1">
                <a:latin typeface="Gill Sans MT" panose="020B0502020104020203" pitchFamily="34" charset="0"/>
              </a:rPr>
              <a:t>describe</a:t>
            </a:r>
            <a:endParaRPr lang="en-US" sz="1200" i="1" dirty="0">
              <a:latin typeface="Gill Sans MT" panose="020B0502020104020203" pitchFamily="34" charset="0"/>
            </a:endParaRPr>
          </a:p>
          <a:p>
            <a:r>
              <a:rPr lang="en-US" sz="1200" b="1" i="1" dirty="0">
                <a:latin typeface="Gill Sans MT" panose="020B0502020104020203" pitchFamily="34" charset="0"/>
              </a:rPr>
              <a:t>Our answer: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endParaRPr lang="en-US" sz="1200" i="1" dirty="0">
              <a:latin typeface="Gill Sans MT" panose="020B0502020104020203" pitchFamily="34" charset="0"/>
            </a:endParaRPr>
          </a:p>
          <a:p>
            <a:pPr marL="0" indent="0">
              <a:buNone/>
            </a:pPr>
            <a:r>
              <a:rPr lang="en-US" sz="1200" b="1" dirty="0">
                <a:latin typeface="Gill Sans MT" panose="020B0502020104020203" pitchFamily="34" charset="0"/>
              </a:rPr>
              <a:t>Claim #3: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  <a:p>
            <a:r>
              <a:rPr lang="en-US" sz="1200" b="1" dirty="0">
                <a:latin typeface="Gill Sans MT" panose="020B0502020104020203" pitchFamily="34" charset="0"/>
              </a:rPr>
              <a:t>Our answer: </a:t>
            </a:r>
            <a:r>
              <a:rPr lang="en-US" sz="1200" i="1" dirty="0">
                <a:latin typeface="Gill Sans MT" panose="020B0502020104020203" pitchFamily="34" charset="0"/>
              </a:rPr>
              <a:t>describe</a:t>
            </a: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C3C128A1-7005-490E-B735-E5AB05358E85}"/>
              </a:ext>
            </a:extLst>
          </p:cNvPr>
          <p:cNvSpPr/>
          <p:nvPr/>
        </p:nvSpPr>
        <p:spPr>
          <a:xfrm>
            <a:off x="479899" y="3293668"/>
            <a:ext cx="2033947" cy="659022"/>
          </a:xfrm>
          <a:prstGeom prst="wedgeRoundRectCallout">
            <a:avLst>
              <a:gd name="adj1" fmla="val -11091"/>
              <a:gd name="adj2" fmla="val -17686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Include the competitive positioning matrix we discussed in the competitive analysis section</a:t>
            </a:r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E6EE7C88-FF91-404B-AF71-2608F10E6D40}"/>
              </a:ext>
            </a:extLst>
          </p:cNvPr>
          <p:cNvSpPr/>
          <p:nvPr/>
        </p:nvSpPr>
        <p:spPr>
          <a:xfrm>
            <a:off x="3834200" y="5548525"/>
            <a:ext cx="1611461" cy="680744"/>
          </a:xfrm>
          <a:prstGeom prst="wedgeRoundRectCallout">
            <a:avLst>
              <a:gd name="adj1" fmla="val -121971"/>
              <a:gd name="adj2" fmla="val -164269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This is a summary of what your sales reps can say in competitive sales situations</a:t>
            </a:r>
          </a:p>
        </p:txBody>
      </p:sp>
      <p:sp>
        <p:nvSpPr>
          <p:cNvPr id="24" name="Speech Bubble: Rectangle with Corners Rounded 23">
            <a:extLst>
              <a:ext uri="{FF2B5EF4-FFF2-40B4-BE49-F238E27FC236}">
                <a16:creationId xmlns:a16="http://schemas.microsoft.com/office/drawing/2014/main" id="{D556F3CC-1122-46E6-8A13-C10F98CC3993}"/>
              </a:ext>
            </a:extLst>
          </p:cNvPr>
          <p:cNvSpPr/>
          <p:nvPr/>
        </p:nvSpPr>
        <p:spPr>
          <a:xfrm>
            <a:off x="2212807" y="8078793"/>
            <a:ext cx="1568097" cy="1170803"/>
          </a:xfrm>
          <a:prstGeom prst="wedgeRoundRectCallout">
            <a:avLst>
              <a:gd name="adj1" fmla="val -74592"/>
              <a:gd name="adj2" fmla="val -40245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Competitors may make specific claims with a client, and your sales reps can use these responses in their client discussions</a:t>
            </a:r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A9D806DB-AB23-48BA-A07A-DF5D92A3B76A}"/>
              </a:ext>
            </a:extLst>
          </p:cNvPr>
          <p:cNvSpPr/>
          <p:nvPr/>
        </p:nvSpPr>
        <p:spPr>
          <a:xfrm>
            <a:off x="6003515" y="4403952"/>
            <a:ext cx="1568097" cy="1170803"/>
          </a:xfrm>
          <a:prstGeom prst="wedgeRoundRectCallout">
            <a:avLst>
              <a:gd name="adj1" fmla="val -60621"/>
              <a:gd name="adj2" fmla="val 146871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Be upfront with your strengths, as well as any weaknesses relative to a competitor.  You want your sales reps prepared, and not blindsided.</a:t>
            </a:r>
          </a:p>
        </p:txBody>
      </p:sp>
      <p:sp>
        <p:nvSpPr>
          <p:cNvPr id="30" name="Speech Bubble: Rectangle with Corners Rounded 29">
            <a:extLst>
              <a:ext uri="{FF2B5EF4-FFF2-40B4-BE49-F238E27FC236}">
                <a16:creationId xmlns:a16="http://schemas.microsoft.com/office/drawing/2014/main" id="{80348BA1-C708-42E1-9688-1EDD364E00CA}"/>
              </a:ext>
            </a:extLst>
          </p:cNvPr>
          <p:cNvSpPr/>
          <p:nvPr/>
        </p:nvSpPr>
        <p:spPr>
          <a:xfrm>
            <a:off x="4916168" y="1954151"/>
            <a:ext cx="1568097" cy="735162"/>
          </a:xfrm>
          <a:prstGeom prst="wedgeRoundRectCallout">
            <a:avLst>
              <a:gd name="adj1" fmla="val -97067"/>
              <a:gd name="adj2" fmla="val -215908"/>
              <a:gd name="adj3" fmla="val 16667"/>
            </a:avLst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You will likely need versions of this document for each of your major competitors</a:t>
            </a:r>
          </a:p>
        </p:txBody>
      </p:sp>
    </p:spTree>
    <p:extLst>
      <p:ext uri="{BB962C8B-B14F-4D97-AF65-F5344CB8AC3E}">
        <p14:creationId xmlns:p14="http://schemas.microsoft.com/office/powerpoint/2010/main" val="2996044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185</TotalTime>
  <Words>339</Words>
  <Application>Microsoft Office PowerPoint</Application>
  <PresentationFormat>Custom</PresentationFormat>
  <Paragraphs>99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Gill Sans MT</vt:lpstr>
      <vt:lpstr>Office Theme</vt:lpstr>
      <vt:lpstr>&lt;Your product&gt; vs. &lt;competitor’s product&gt;</vt:lpstr>
      <vt:lpstr>&lt;Your product&gt; vs. &lt;competitor’s product&gt;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Strategy diamonds Worksheet</dc:title>
  <dc:creator>Todd Birzer</dc:creator>
  <cp:lastModifiedBy>Todd Birzer</cp:lastModifiedBy>
  <cp:revision>8</cp:revision>
  <cp:lastPrinted>2017-11-11T01:59:35Z</cp:lastPrinted>
  <dcterms:created xsi:type="dcterms:W3CDTF">2017-10-09T20:51:08Z</dcterms:created>
  <dcterms:modified xsi:type="dcterms:W3CDTF">2021-06-09T01:52:26Z</dcterms:modified>
</cp:coreProperties>
</file>