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3520" r:id="rId2"/>
    <p:sldId id="3449" r:id="rId3"/>
    <p:sldId id="3497" r:id="rId4"/>
    <p:sldId id="3496" r:id="rId5"/>
    <p:sldId id="3498" r:id="rId6"/>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3CAE6-9840-4760-B1DD-637588842B43}" v="1" dt="2025-03-13T00:11:46.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135" d="100"/>
          <a:sy n="135" d="100"/>
        </p:scale>
        <p:origin x="924" y="336"/>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Birzer" userId="8117e217f3716a74" providerId="LiveId" clId="{91C3CAE6-9840-4760-B1DD-637588842B43}"/>
    <pc:docChg chg="custSel addSld modSld">
      <pc:chgData name="Todd Birzer" userId="8117e217f3716a74" providerId="LiveId" clId="{91C3CAE6-9840-4760-B1DD-637588842B43}" dt="2025-03-13T00:15:58.418" v="166" actId="20577"/>
      <pc:docMkLst>
        <pc:docMk/>
      </pc:docMkLst>
      <pc:sldChg chg="modSp add mod">
        <pc:chgData name="Todd Birzer" userId="8117e217f3716a74" providerId="LiveId" clId="{91C3CAE6-9840-4760-B1DD-637588842B43}" dt="2025-03-13T00:15:58.418" v="166" actId="20577"/>
        <pc:sldMkLst>
          <pc:docMk/>
          <pc:sldMk cId="3792864602" sldId="3520"/>
        </pc:sldMkLst>
        <pc:spChg chg="mod">
          <ac:chgData name="Todd Birzer" userId="8117e217f3716a74" providerId="LiveId" clId="{91C3CAE6-9840-4760-B1DD-637588842B43}" dt="2025-03-13T00:15:58.418" v="166" actId="20577"/>
          <ac:spMkLst>
            <pc:docMk/>
            <pc:sldMk cId="3792864602" sldId="3520"/>
            <ac:spMk id="7" creationId="{CFCDB159-F4B8-5546-67DC-A1DB66EFFFC4}"/>
          </ac:spMkLst>
        </pc:spChg>
        <pc:picChg chg="mod">
          <ac:chgData name="Todd Birzer" userId="8117e217f3716a74" providerId="LiveId" clId="{91C3CAE6-9840-4760-B1DD-637588842B43}" dt="2025-03-13T00:13:52.099" v="129" actId="1076"/>
          <ac:picMkLst>
            <pc:docMk/>
            <pc:sldMk cId="3792864602" sldId="3520"/>
            <ac:picMk id="11" creationId="{CC1B41EF-556F-C59B-2C49-3BCACCB12CF9}"/>
          </ac:picMkLst>
        </pc:picChg>
        <pc:picChg chg="mod">
          <ac:chgData name="Todd Birzer" userId="8117e217f3716a74" providerId="LiveId" clId="{91C3CAE6-9840-4760-B1DD-637588842B43}" dt="2025-03-13T00:13:52.099" v="129" actId="1076"/>
          <ac:picMkLst>
            <pc:docMk/>
            <pc:sldMk cId="3792864602" sldId="3520"/>
            <ac:picMk id="29" creationId="{9DA9E943-B422-9FD7-65D1-85BE2B2448BE}"/>
          </ac:picMkLst>
        </pc:picChg>
        <pc:picChg chg="mod">
          <ac:chgData name="Todd Birzer" userId="8117e217f3716a74" providerId="LiveId" clId="{91C3CAE6-9840-4760-B1DD-637588842B43}" dt="2025-03-13T00:13:52.099" v="129" actId="1076"/>
          <ac:picMkLst>
            <pc:docMk/>
            <pc:sldMk cId="3792864602" sldId="3520"/>
            <ac:picMk id="31" creationId="{C7B1DA29-562E-4ADF-30EB-976B96C228A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sz="quarter" idx="1"/>
          </p:nvPr>
        </p:nvSpPr>
        <p:spPr>
          <a:xfrm>
            <a:off x="4023093" y="0"/>
            <a:ext cx="3077740" cy="469424"/>
          </a:xfrm>
          <a:prstGeom prst="rect">
            <a:avLst/>
          </a:prstGeom>
        </p:spPr>
        <p:txBody>
          <a:bodyPr vert="horz" lIns="94218" tIns="47109" rIns="94218" bIns="47109" rtlCol="0"/>
          <a:lstStyle>
            <a:lvl1pPr algn="r">
              <a:defRPr sz="1200"/>
            </a:lvl1pPr>
          </a:lstStyle>
          <a:p>
            <a:fld id="{999DE34A-B09E-4255-8C69-8449F27E2E7F}" type="datetimeFigureOut">
              <a:rPr lang="en-US" smtClean="0"/>
              <a:t>3/13/2025</a:t>
            </a:fld>
            <a:endParaRPr lang="en-US"/>
          </a:p>
        </p:txBody>
      </p:sp>
      <p:sp>
        <p:nvSpPr>
          <p:cNvPr id="4" name="Footer Placeholder 3"/>
          <p:cNvSpPr>
            <a:spLocks noGrp="1"/>
          </p:cNvSpPr>
          <p:nvPr>
            <p:ph type="ftr" sz="quarter" idx="2"/>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2"/>
            <a:ext cx="3077740" cy="469424"/>
          </a:xfrm>
          <a:prstGeom prst="rect">
            <a:avLst/>
          </a:prstGeom>
        </p:spPr>
        <p:txBody>
          <a:bodyPr vert="horz" lIns="94218" tIns="47109" rIns="94218" bIns="47109" rtlCol="0" anchor="b"/>
          <a:lstStyle>
            <a:lvl1pPr algn="r">
              <a:defRPr sz="1200"/>
            </a:lvl1pPr>
          </a:lstStyle>
          <a:p>
            <a:fld id="{924D0EAB-474F-464F-AA7C-928B82A76B25}" type="slidenum">
              <a:rPr lang="en-US" smtClean="0"/>
              <a:t>‹#›</a:t>
            </a:fld>
            <a:endParaRPr lang="en-US"/>
          </a:p>
        </p:txBody>
      </p:sp>
    </p:spTree>
    <p:extLst>
      <p:ext uri="{BB962C8B-B14F-4D97-AF65-F5344CB8AC3E}">
        <p14:creationId xmlns:p14="http://schemas.microsoft.com/office/powerpoint/2010/main" val="3330335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idx="1"/>
          </p:nvPr>
        </p:nvSpPr>
        <p:spPr>
          <a:xfrm>
            <a:off x="4023093" y="0"/>
            <a:ext cx="3077740" cy="469424"/>
          </a:xfrm>
          <a:prstGeom prst="rect">
            <a:avLst/>
          </a:prstGeom>
        </p:spPr>
        <p:txBody>
          <a:bodyPr vert="horz" lIns="94218" tIns="47109" rIns="94218" bIns="47109" rtlCol="0"/>
          <a:lstStyle>
            <a:lvl1pPr algn="r">
              <a:defRPr sz="1200"/>
            </a:lvl1pPr>
          </a:lstStyle>
          <a:p>
            <a:fld id="{A32451FF-D179-4798-9813-165EDCD5F412}" type="datetimeFigureOut">
              <a:rPr lang="en-US" smtClean="0"/>
              <a:t>3/13/2025</a:t>
            </a:fld>
            <a:endParaRPr lang="en-US"/>
          </a:p>
        </p:txBody>
      </p:sp>
      <p:sp>
        <p:nvSpPr>
          <p:cNvPr id="4" name="Slide Image Placeholder 3"/>
          <p:cNvSpPr>
            <a:spLocks noGrp="1" noRot="1" noChangeAspect="1"/>
          </p:cNvSpPr>
          <p:nvPr>
            <p:ph type="sldImg" idx="2"/>
          </p:nvPr>
        </p:nvSpPr>
        <p:spPr>
          <a:xfrm>
            <a:off x="420688" y="703263"/>
            <a:ext cx="6261100" cy="3521075"/>
          </a:xfrm>
          <a:prstGeom prst="rect">
            <a:avLst/>
          </a:prstGeom>
          <a:noFill/>
          <a:ln w="12700">
            <a:solidFill>
              <a:prstClr val="black"/>
            </a:solidFill>
          </a:ln>
        </p:spPr>
        <p:txBody>
          <a:bodyPr vert="horz" lIns="94218" tIns="47109" rIns="94218" bIns="47109"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18" tIns="47109" rIns="94218"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40" cy="469424"/>
          </a:xfrm>
          <a:prstGeom prst="rect">
            <a:avLst/>
          </a:prstGeom>
        </p:spPr>
        <p:txBody>
          <a:bodyPr vert="horz" lIns="94218" tIns="47109" rIns="94218" bIns="47109" rtlCol="0" anchor="b"/>
          <a:lstStyle>
            <a:lvl1pPr algn="r">
              <a:defRPr sz="1200"/>
            </a:lvl1pPr>
          </a:lstStyle>
          <a:p>
            <a:fld id="{75E0615F-E3B3-49F6-A227-2E08AFC9D1A5}" type="slidenum">
              <a:rPr lang="en-US" smtClean="0"/>
              <a:t>‹#›</a:t>
            </a:fld>
            <a:endParaRPr lang="en-US"/>
          </a:p>
        </p:txBody>
      </p:sp>
    </p:spTree>
    <p:extLst>
      <p:ext uri="{BB962C8B-B14F-4D97-AF65-F5344CB8AC3E}">
        <p14:creationId xmlns:p14="http://schemas.microsoft.com/office/powerpoint/2010/main" val="331592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00480-C662-6F89-23BA-C0CCF465C7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77C16-927C-997A-3D1E-4D4D6FF9F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FBE4D-F22E-94D4-A5D0-E40ADDA60D0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49740E-8552-42F3-4C1B-813677D60F23}"/>
              </a:ext>
            </a:extLst>
          </p:cNvPr>
          <p:cNvSpPr>
            <a:spLocks noGrp="1"/>
          </p:cNvSpPr>
          <p:nvPr>
            <p:ph type="sldNum" sz="quarter" idx="10"/>
          </p:nvPr>
        </p:nvSpPr>
        <p:spPr/>
        <p:txBody>
          <a:bodyPr/>
          <a:lstStyle/>
          <a:p>
            <a:fld id="{75E0615F-E3B3-49F6-A227-2E08AFC9D1A5}" type="slidenum">
              <a:rPr lang="en-US" smtClean="0"/>
              <a:t>1</a:t>
            </a:fld>
            <a:endParaRPr lang="en-US"/>
          </a:p>
        </p:txBody>
      </p:sp>
    </p:spTree>
    <p:extLst>
      <p:ext uri="{BB962C8B-B14F-4D97-AF65-F5344CB8AC3E}">
        <p14:creationId xmlns:p14="http://schemas.microsoft.com/office/powerpoint/2010/main" val="67768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3816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2590799"/>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1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22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96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95250"/>
            <a:ext cx="3008313" cy="871538"/>
          </a:xfrm>
        </p:spPr>
        <p:txBody>
          <a:bodyPr anchor="b">
            <a:normAutofit/>
          </a:bodyPr>
          <a:lstStyle>
            <a:lvl1pPr algn="l">
              <a:defRPr sz="2400" b="1"/>
            </a:lvl1pPr>
          </a:lstStyle>
          <a:p>
            <a:r>
              <a:rPr lang="en-US" dirty="0"/>
              <a:t>Click to edit Master title style</a:t>
            </a:r>
          </a:p>
        </p:txBody>
      </p:sp>
      <p:sp>
        <p:nvSpPr>
          <p:cNvPr id="3" name="Content Placeholder 2"/>
          <p:cNvSpPr>
            <a:spLocks noGrp="1"/>
          </p:cNvSpPr>
          <p:nvPr>
            <p:ph idx="1"/>
          </p:nvPr>
        </p:nvSpPr>
        <p:spPr>
          <a:xfrm>
            <a:off x="4191000" y="204788"/>
            <a:ext cx="4724400" cy="4576762"/>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4800" y="700088"/>
            <a:ext cx="3008313" cy="3518297"/>
          </a:xfrm>
        </p:spPr>
        <p:txBody>
          <a:bodyPr/>
          <a:lstStyle>
            <a:lvl1pPr marL="0" indent="0">
              <a:buNone/>
              <a:defRPr sz="1400">
                <a:latin typeface="Zilla Slab" pitchFamily="2" charset="0"/>
                <a:ea typeface="Zilla Slab"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1125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44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53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21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4145440" y="4897279"/>
            <a:ext cx="853118" cy="230832"/>
          </a:xfrm>
          <a:prstGeom prst="rect">
            <a:avLst/>
          </a:prstGeom>
          <a:noFill/>
        </p:spPr>
        <p:txBody>
          <a:bodyPr wrap="none" rtlCol="0">
            <a:spAutoFit/>
          </a:bodyPr>
          <a:lstStyle/>
          <a:p>
            <a:pPr algn="ctr"/>
            <a:r>
              <a:rPr lang="en-US" sz="900" baseline="0" dirty="0">
                <a:solidFill>
                  <a:schemeClr val="tx1">
                    <a:lumMod val="75000"/>
                    <a:lumOff val="25000"/>
                  </a:schemeClr>
                </a:solidFill>
                <a:latin typeface="Source Sans Pro" panose="020B0503030403020204" pitchFamily="34" charset="0"/>
                <a:ea typeface="Source Sans Pro" panose="020B0503030403020204" pitchFamily="34" charset="0"/>
              </a:rPr>
              <a:t>© Todd Birzer</a:t>
            </a:r>
            <a:endParaRPr lang="en-US" sz="900" dirty="0">
              <a:solidFill>
                <a:schemeClr val="tx1">
                  <a:lumMod val="75000"/>
                  <a:lumOff val="2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05972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68" r:id="rId6"/>
    <p:sldLayoutId id="2147483669" r:id="rId7"/>
    <p:sldLayoutId id="2147483670" r:id="rId8"/>
    <p:sldLayoutId id="2147483671" r:id="rId9"/>
  </p:sldLayoutIdLst>
  <p:hf hdr="0"/>
  <p:txStyles>
    <p:titleStyle>
      <a:lvl1pPr algn="l" defTabSz="914400" rtl="0" eaLnBrk="1" latinLnBrk="0" hangingPunct="1">
        <a:spcBef>
          <a:spcPct val="0"/>
        </a:spcBef>
        <a:buNone/>
        <a:defRPr sz="2800" kern="1200">
          <a:solidFill>
            <a:schemeClr val="tx1"/>
          </a:solidFill>
          <a:latin typeface="Zilla Slab SemiBold" pitchFamily="2" charset="0"/>
          <a:ea typeface="Zilla Slab SemiBold" pitchFamily="2" charset="0"/>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BBA41-CBA6-F8DA-9A07-7A9F3FE1EE2F}"/>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FCDB159-F4B8-5546-67DC-A1DB66EFFFC4}"/>
              </a:ext>
            </a:extLst>
          </p:cNvPr>
          <p:cNvSpPr>
            <a:spLocks noGrp="1"/>
          </p:cNvSpPr>
          <p:nvPr>
            <p:ph idx="1"/>
          </p:nvPr>
        </p:nvSpPr>
        <p:spPr>
          <a:xfrm>
            <a:off x="3352800" y="361950"/>
            <a:ext cx="5562600" cy="4648201"/>
          </a:xfrm>
        </p:spPr>
        <p:txBody>
          <a:bodyPr>
            <a:normAutofit fontScale="85000" lnSpcReduction="10000"/>
          </a:bodyPr>
          <a:lstStyle/>
          <a:p>
            <a:pPr marL="0" indent="0">
              <a:buNone/>
            </a:pPr>
            <a:r>
              <a:rPr lang="en-US" sz="2400" b="1" dirty="0">
                <a:solidFill>
                  <a:schemeClr val="accent1"/>
                </a:solidFill>
              </a:rPr>
              <a:t>Practice Activity!</a:t>
            </a:r>
          </a:p>
          <a:p>
            <a:pPr marL="0" indent="0">
              <a:buNone/>
            </a:pPr>
            <a:r>
              <a:rPr lang="en-US" sz="1800" i="1" dirty="0"/>
              <a:t>Finding growth for established products in the market today</a:t>
            </a:r>
          </a:p>
          <a:p>
            <a:pPr marL="0" indent="0">
              <a:buNone/>
            </a:pPr>
            <a:endParaRPr lang="en-US" i="1" dirty="0"/>
          </a:p>
          <a:p>
            <a:pPr>
              <a:buFont typeface="+mj-lt"/>
              <a:buAutoNum type="arabicPeriod"/>
            </a:pPr>
            <a:r>
              <a:rPr lang="en-US" dirty="0"/>
              <a:t>Think about a product you are familiar with</a:t>
            </a:r>
          </a:p>
          <a:p>
            <a:pPr lvl="1"/>
            <a:r>
              <a:rPr lang="en-US" dirty="0"/>
              <a:t>Pick an established product that has been on the market for a while (not an early-stage startup product)</a:t>
            </a:r>
          </a:p>
          <a:p>
            <a:pPr>
              <a:buFont typeface="+mj-lt"/>
              <a:buAutoNum type="arabicPeriod"/>
            </a:pPr>
            <a:endParaRPr lang="en-US" dirty="0"/>
          </a:p>
          <a:p>
            <a:pPr>
              <a:buFont typeface="+mj-lt"/>
              <a:buAutoNum type="arabicPeriod"/>
            </a:pPr>
            <a:r>
              <a:rPr lang="en-US" dirty="0"/>
              <a:t>Look at the attached product tool on the following pages</a:t>
            </a:r>
          </a:p>
          <a:p>
            <a:pPr>
              <a:buFont typeface="+mj-lt"/>
              <a:buAutoNum type="arabicPeriod"/>
            </a:pPr>
            <a:endParaRPr lang="en-US" dirty="0"/>
          </a:p>
          <a:p>
            <a:pPr>
              <a:lnSpc>
                <a:spcPct val="115000"/>
              </a:lnSpc>
              <a:spcBef>
                <a:spcPts val="0"/>
              </a:spcBef>
              <a:buFont typeface="+mj-lt"/>
              <a:buAutoNum type="arabicPeriod"/>
            </a:pPr>
            <a:r>
              <a:rPr lang="en-US" sz="1800" dirty="0"/>
              <a:t>Think about the lifecycle stage of your product, then look at growth opportunities for this stage</a:t>
            </a:r>
          </a:p>
          <a:p>
            <a:pPr>
              <a:lnSpc>
                <a:spcPct val="115000"/>
              </a:lnSpc>
              <a:spcBef>
                <a:spcPts val="0"/>
              </a:spcBef>
              <a:buFont typeface="+mj-lt"/>
              <a:buAutoNum type="arabicPeriod"/>
            </a:pPr>
            <a:endParaRPr lang="en-US" sz="1800" dirty="0"/>
          </a:p>
          <a:p>
            <a:pPr>
              <a:lnSpc>
                <a:spcPct val="115000"/>
              </a:lnSpc>
              <a:spcBef>
                <a:spcPts val="0"/>
              </a:spcBef>
              <a:buFont typeface="+mj-lt"/>
              <a:buAutoNum type="arabicPeriod"/>
            </a:pPr>
            <a:r>
              <a:rPr lang="en-US" sz="1800" dirty="0"/>
              <a:t>Use the table to generate about </a:t>
            </a:r>
            <a:r>
              <a:rPr lang="en-US" sz="1800"/>
              <a:t>5-7 growth ideas </a:t>
            </a:r>
            <a:r>
              <a:rPr lang="en-US" sz="1800" dirty="0"/>
              <a:t>for your own product</a:t>
            </a:r>
          </a:p>
          <a:p>
            <a:pPr lvl="1">
              <a:lnSpc>
                <a:spcPct val="115000"/>
              </a:lnSpc>
              <a:spcBef>
                <a:spcPts val="0"/>
              </a:spcBef>
            </a:pPr>
            <a:r>
              <a:rPr lang="en-US" sz="1800" dirty="0"/>
              <a:t>The table is just meant to be a starting point. Get creative!</a:t>
            </a:r>
          </a:p>
          <a:p>
            <a:pPr lvl="1">
              <a:lnSpc>
                <a:spcPct val="115000"/>
              </a:lnSpc>
              <a:spcBef>
                <a:spcPts val="0"/>
              </a:spcBef>
            </a:pPr>
            <a:endParaRPr lang="en-US" dirty="0"/>
          </a:p>
          <a:p>
            <a:pPr>
              <a:lnSpc>
                <a:spcPct val="115000"/>
              </a:lnSpc>
              <a:spcBef>
                <a:spcPts val="0"/>
              </a:spcBef>
              <a:buFont typeface="+mj-lt"/>
              <a:buAutoNum type="arabicPeriod"/>
            </a:pPr>
            <a:r>
              <a:rPr lang="en-US" sz="1800" dirty="0"/>
              <a:t>Circle 1 or 2 ideas that </a:t>
            </a:r>
            <a:r>
              <a:rPr lang="en-US" dirty="0"/>
              <a:t>look most </a:t>
            </a:r>
            <a:r>
              <a:rPr lang="en-US" sz="1800" dirty="0"/>
              <a:t>promising</a:t>
            </a:r>
          </a:p>
          <a:p>
            <a:pPr marL="0" indent="0">
              <a:buNone/>
            </a:pPr>
            <a:endParaRPr lang="en-US" dirty="0"/>
          </a:p>
          <a:p>
            <a:pPr marL="0" indent="0">
              <a:buNone/>
            </a:pPr>
            <a:endParaRPr lang="en-US" dirty="0"/>
          </a:p>
        </p:txBody>
      </p:sp>
      <p:pic>
        <p:nvPicPr>
          <p:cNvPr id="29" name="Picture 28">
            <a:extLst>
              <a:ext uri="{FF2B5EF4-FFF2-40B4-BE49-F238E27FC236}">
                <a16:creationId xmlns:a16="http://schemas.microsoft.com/office/drawing/2014/main" id="{9DA9E943-B422-9FD7-65D1-85BE2B2448BE}"/>
              </a:ext>
            </a:extLst>
          </p:cNvPr>
          <p:cNvPicPr>
            <a:picLocks noChangeAspect="1"/>
          </p:cNvPicPr>
          <p:nvPr/>
        </p:nvPicPr>
        <p:blipFill>
          <a:blip r:embed="rId3"/>
          <a:stretch>
            <a:fillRect/>
          </a:stretch>
        </p:blipFill>
        <p:spPr>
          <a:xfrm>
            <a:off x="480171" y="1633194"/>
            <a:ext cx="1612242" cy="914190"/>
          </a:xfrm>
          <a:prstGeom prst="rect">
            <a:avLst/>
          </a:prstGeom>
          <a:ln>
            <a:solidFill>
              <a:schemeClr val="tx1"/>
            </a:solidFill>
          </a:ln>
        </p:spPr>
      </p:pic>
      <p:pic>
        <p:nvPicPr>
          <p:cNvPr id="31" name="Picture 30">
            <a:extLst>
              <a:ext uri="{FF2B5EF4-FFF2-40B4-BE49-F238E27FC236}">
                <a16:creationId xmlns:a16="http://schemas.microsoft.com/office/drawing/2014/main" id="{C7B1DA29-562E-4ADF-30EB-976B96C228AD}"/>
              </a:ext>
            </a:extLst>
          </p:cNvPr>
          <p:cNvPicPr>
            <a:picLocks noChangeAspect="1"/>
          </p:cNvPicPr>
          <p:nvPr/>
        </p:nvPicPr>
        <p:blipFill>
          <a:blip r:embed="rId4"/>
          <a:stretch>
            <a:fillRect/>
          </a:stretch>
        </p:blipFill>
        <p:spPr>
          <a:xfrm>
            <a:off x="1178121" y="1023384"/>
            <a:ext cx="1624644" cy="914190"/>
          </a:xfrm>
          <a:prstGeom prst="rect">
            <a:avLst/>
          </a:prstGeom>
          <a:ln>
            <a:solidFill>
              <a:schemeClr val="tx1"/>
            </a:solidFill>
          </a:ln>
        </p:spPr>
      </p:pic>
      <p:pic>
        <p:nvPicPr>
          <p:cNvPr id="11" name="Picture 10">
            <a:extLst>
              <a:ext uri="{FF2B5EF4-FFF2-40B4-BE49-F238E27FC236}">
                <a16:creationId xmlns:a16="http://schemas.microsoft.com/office/drawing/2014/main" id="{CC1B41EF-556F-C59B-2C49-3BCACCB12CF9}"/>
              </a:ext>
            </a:extLst>
          </p:cNvPr>
          <p:cNvPicPr>
            <a:picLocks noChangeAspect="1"/>
          </p:cNvPicPr>
          <p:nvPr/>
        </p:nvPicPr>
        <p:blipFill>
          <a:blip r:embed="rId5"/>
          <a:stretch>
            <a:fillRect/>
          </a:stretch>
        </p:blipFill>
        <p:spPr>
          <a:xfrm>
            <a:off x="304800" y="413573"/>
            <a:ext cx="1645269" cy="928171"/>
          </a:xfrm>
          <a:prstGeom prst="rect">
            <a:avLst/>
          </a:prstGeom>
          <a:ln>
            <a:solidFill>
              <a:schemeClr val="tx1"/>
            </a:solidFill>
          </a:ln>
        </p:spPr>
      </p:pic>
    </p:spTree>
    <p:extLst>
      <p:ext uri="{BB962C8B-B14F-4D97-AF65-F5344CB8AC3E}">
        <p14:creationId xmlns:p14="http://schemas.microsoft.com/office/powerpoint/2010/main" val="379286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1F14-5207-41DE-5379-2E25411F487C}"/>
              </a:ext>
            </a:extLst>
          </p:cNvPr>
          <p:cNvSpPr>
            <a:spLocks noGrp="1"/>
          </p:cNvSpPr>
          <p:nvPr>
            <p:ph type="title"/>
          </p:nvPr>
        </p:nvSpPr>
        <p:spPr>
          <a:xfrm>
            <a:off x="990600" y="57150"/>
            <a:ext cx="3657600" cy="867965"/>
          </a:xfrm>
        </p:spPr>
        <p:txBody>
          <a:bodyPr>
            <a:normAutofit/>
          </a:bodyPr>
          <a:lstStyle/>
          <a:p>
            <a:r>
              <a:rPr lang="en-US" sz="1100" b="0" i="1" dirty="0"/>
              <a:t>Product tool</a:t>
            </a:r>
            <a:br>
              <a:rPr lang="en-US" sz="1100" b="0" i="1" dirty="0"/>
            </a:br>
            <a:r>
              <a:rPr lang="en-US" sz="2000" dirty="0"/>
              <a:t>Finding Growth</a:t>
            </a:r>
            <a:br>
              <a:rPr lang="en-US" sz="2000" dirty="0"/>
            </a:br>
            <a:r>
              <a:rPr lang="en-US" sz="1300" b="0" i="1" dirty="0"/>
              <a:t>for established products in the market today</a:t>
            </a:r>
            <a:endParaRPr lang="en-US" b="0" i="1" dirty="0"/>
          </a:p>
        </p:txBody>
      </p:sp>
      <p:pic>
        <p:nvPicPr>
          <p:cNvPr id="5" name="Picture 4" descr="A close-up of a computer&#10;&#10;Description automatically generated with medium confidence">
            <a:extLst>
              <a:ext uri="{FF2B5EF4-FFF2-40B4-BE49-F238E27FC236}">
                <a16:creationId xmlns:a16="http://schemas.microsoft.com/office/drawing/2014/main" id="{9F3BBAE7-9A40-39A8-0455-A79D707B08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465"/>
            <a:ext cx="914400" cy="5143500"/>
          </a:xfrm>
          <a:prstGeom prst="rect">
            <a:avLst/>
          </a:prstGeom>
        </p:spPr>
      </p:pic>
      <p:sp>
        <p:nvSpPr>
          <p:cNvPr id="4" name="Content Placeholder 2">
            <a:extLst>
              <a:ext uri="{FF2B5EF4-FFF2-40B4-BE49-F238E27FC236}">
                <a16:creationId xmlns:a16="http://schemas.microsoft.com/office/drawing/2014/main" id="{5A438023-429A-AB4E-24A7-9BF83E14343D}"/>
              </a:ext>
            </a:extLst>
          </p:cNvPr>
          <p:cNvSpPr>
            <a:spLocks noGrp="1"/>
          </p:cNvSpPr>
          <p:nvPr>
            <p:ph idx="1"/>
          </p:nvPr>
        </p:nvSpPr>
        <p:spPr>
          <a:xfrm>
            <a:off x="4724400" y="133351"/>
            <a:ext cx="4343400" cy="5008684"/>
          </a:xfrm>
        </p:spPr>
        <p:txBody>
          <a:bodyPr>
            <a:normAutofit fontScale="92500" lnSpcReduction="20000"/>
          </a:bodyPr>
          <a:lstStyle/>
          <a:p>
            <a:pPr marL="0" indent="0">
              <a:lnSpc>
                <a:spcPct val="115000"/>
              </a:lnSpc>
              <a:spcBef>
                <a:spcPts val="0"/>
              </a:spcBef>
              <a:buNone/>
            </a:pPr>
            <a:r>
              <a:rPr lang="en-US" sz="1200" dirty="0">
                <a:effectLst/>
                <a:cs typeface="Cambria" panose="02040503050406030204" pitchFamily="18" charset="0"/>
              </a:rPr>
              <a:t>Most successful products go through a </a:t>
            </a:r>
            <a:r>
              <a:rPr lang="en-US" sz="1200" b="1" i="1" dirty="0">
                <a:solidFill>
                  <a:schemeClr val="accent1"/>
                </a:solidFill>
                <a:effectLst/>
                <a:cs typeface="Cambria" panose="02040503050406030204" pitchFamily="18" charset="0"/>
              </a:rPr>
              <a:t>predictable product lifecycle</a:t>
            </a:r>
            <a:r>
              <a:rPr lang="en-US" sz="1200" dirty="0">
                <a:effectLst/>
                <a:cs typeface="Cambria" panose="02040503050406030204" pitchFamily="18" charset="0"/>
              </a:rPr>
              <a:t>, from emerging markets, to growth, to maturity, to decline. </a:t>
            </a:r>
            <a:r>
              <a:rPr lang="en-US" sz="1200" dirty="0"/>
              <a:t>As product people, we can often find growth at every stage, but our growth strategy will vary depending on where we are in the product lifecycle. </a:t>
            </a:r>
          </a:p>
          <a:p>
            <a:pPr marL="0" indent="0">
              <a:lnSpc>
                <a:spcPct val="115000"/>
              </a:lnSpc>
              <a:spcBef>
                <a:spcPts val="0"/>
              </a:spcBef>
              <a:buNone/>
            </a:pPr>
            <a:endParaRPr lang="en-US" sz="1200" dirty="0"/>
          </a:p>
          <a:p>
            <a:pPr marL="0" indent="0">
              <a:lnSpc>
                <a:spcPct val="115000"/>
              </a:lnSpc>
              <a:spcBef>
                <a:spcPts val="0"/>
              </a:spcBef>
              <a:buNone/>
            </a:pPr>
            <a:r>
              <a:rPr lang="en-US" sz="1200" dirty="0"/>
              <a:t>In the early, rapid, and late growth phases, we typically want to </a:t>
            </a:r>
            <a:r>
              <a:rPr lang="en-US" sz="1200" b="1" i="1" dirty="0">
                <a:solidFill>
                  <a:schemeClr val="accent1"/>
                </a:solidFill>
              </a:rPr>
              <a:t>play offense</a:t>
            </a:r>
            <a:r>
              <a:rPr lang="en-US" sz="1200" dirty="0"/>
              <a:t>—investing for growth and share.</a:t>
            </a:r>
          </a:p>
          <a:p>
            <a:pPr marL="0" indent="0">
              <a:lnSpc>
                <a:spcPct val="115000"/>
              </a:lnSpc>
              <a:spcBef>
                <a:spcPts val="0"/>
              </a:spcBef>
              <a:buNone/>
            </a:pPr>
            <a:endParaRPr lang="en-US" sz="1200" dirty="0"/>
          </a:p>
          <a:p>
            <a:pPr marL="0" indent="0">
              <a:lnSpc>
                <a:spcPct val="115000"/>
              </a:lnSpc>
              <a:spcBef>
                <a:spcPts val="0"/>
              </a:spcBef>
              <a:buNone/>
            </a:pPr>
            <a:r>
              <a:rPr lang="en-US" sz="1200" dirty="0"/>
              <a:t>In mature and declining markets, we can still find growth, and—if we are one of the market leaders—we typically want to </a:t>
            </a:r>
            <a:r>
              <a:rPr lang="en-US" sz="1200" b="1" i="1" dirty="0">
                <a:solidFill>
                  <a:schemeClr val="accent1"/>
                </a:solidFill>
              </a:rPr>
              <a:t>play defense</a:t>
            </a:r>
            <a:r>
              <a:rPr lang="en-US" sz="1200" dirty="0"/>
              <a:t>, protecting our share and growing our profitability.</a:t>
            </a:r>
          </a:p>
          <a:p>
            <a:pPr marL="0" indent="0">
              <a:lnSpc>
                <a:spcPct val="115000"/>
              </a:lnSpc>
              <a:spcBef>
                <a:spcPts val="0"/>
              </a:spcBef>
              <a:buNone/>
            </a:pPr>
            <a:endParaRPr lang="en-US" sz="1200" dirty="0">
              <a:effectLst/>
            </a:endParaRPr>
          </a:p>
          <a:p>
            <a:pPr marL="0" indent="0">
              <a:lnSpc>
                <a:spcPct val="115000"/>
              </a:lnSpc>
              <a:spcBef>
                <a:spcPts val="0"/>
              </a:spcBef>
              <a:buNone/>
            </a:pPr>
            <a:r>
              <a:rPr lang="en-US" sz="1200" dirty="0"/>
              <a:t>The bottom-line truth is that we can often find growth at every point along the product lifecycle, but with many companies these opportunities are </a:t>
            </a:r>
            <a:r>
              <a:rPr lang="en-US" sz="1200" b="1" i="1" dirty="0">
                <a:solidFill>
                  <a:schemeClr val="accent1"/>
                </a:solidFill>
              </a:rPr>
              <a:t>overlooked</a:t>
            </a:r>
            <a:r>
              <a:rPr lang="en-US" sz="1200" dirty="0"/>
              <a:t> and </a:t>
            </a:r>
            <a:r>
              <a:rPr lang="en-US" sz="1200" b="1" i="1" dirty="0">
                <a:solidFill>
                  <a:schemeClr val="accent1"/>
                </a:solidFill>
              </a:rPr>
              <a:t>underinvested</a:t>
            </a:r>
            <a:r>
              <a:rPr lang="en-US" sz="1200" dirty="0"/>
              <a:t>.</a:t>
            </a:r>
          </a:p>
          <a:p>
            <a:pPr marL="0" indent="0">
              <a:lnSpc>
                <a:spcPct val="115000"/>
              </a:lnSpc>
              <a:spcBef>
                <a:spcPts val="0"/>
              </a:spcBef>
              <a:buNone/>
            </a:pPr>
            <a:endParaRPr lang="en-US" sz="1200" dirty="0">
              <a:effectLst/>
            </a:endParaRPr>
          </a:p>
          <a:p>
            <a:pPr marL="0" indent="0">
              <a:lnSpc>
                <a:spcPct val="115000"/>
              </a:lnSpc>
              <a:spcBef>
                <a:spcPts val="0"/>
              </a:spcBef>
              <a:buNone/>
            </a:pPr>
            <a:r>
              <a:rPr lang="en-US" sz="1200" dirty="0"/>
              <a:t>How do we find these opportunities? We can start by using the table on the following pages to spark ideas.</a:t>
            </a:r>
          </a:p>
          <a:p>
            <a:pPr marL="0" indent="0">
              <a:lnSpc>
                <a:spcPct val="115000"/>
              </a:lnSpc>
              <a:spcBef>
                <a:spcPts val="0"/>
              </a:spcBef>
              <a:buNone/>
            </a:pPr>
            <a:endParaRPr lang="en-US" sz="1200" dirty="0">
              <a:effectLst/>
            </a:endParaRPr>
          </a:p>
          <a:p>
            <a:pPr marL="0" indent="0">
              <a:lnSpc>
                <a:spcPct val="115000"/>
              </a:lnSpc>
              <a:spcBef>
                <a:spcPts val="0"/>
              </a:spcBef>
              <a:buNone/>
            </a:pPr>
            <a:r>
              <a:rPr lang="en-US" sz="1200" b="1" i="1" dirty="0">
                <a:solidFill>
                  <a:schemeClr val="accent1"/>
                </a:solidFill>
              </a:rPr>
              <a:t>How to use this tool: </a:t>
            </a:r>
          </a:p>
          <a:p>
            <a:pPr>
              <a:lnSpc>
                <a:spcPct val="115000"/>
              </a:lnSpc>
              <a:spcBef>
                <a:spcPts val="0"/>
              </a:spcBef>
              <a:buFont typeface="+mj-lt"/>
              <a:buAutoNum type="arabicPeriod"/>
            </a:pPr>
            <a:r>
              <a:rPr lang="en-US" sz="1200" dirty="0"/>
              <a:t>Think about the lifecycle stage of your product, then look at growth opportunities for this stage. </a:t>
            </a:r>
          </a:p>
          <a:p>
            <a:pPr>
              <a:lnSpc>
                <a:spcPct val="115000"/>
              </a:lnSpc>
              <a:spcBef>
                <a:spcPts val="0"/>
              </a:spcBef>
              <a:buFont typeface="+mj-lt"/>
              <a:buAutoNum type="arabicPeriod"/>
            </a:pPr>
            <a:r>
              <a:rPr lang="en-US" sz="1200" dirty="0"/>
              <a:t>Use the table to generate at least 5-7 ideas for your own product. The table is just meant to be a starting point. Get creative!</a:t>
            </a:r>
          </a:p>
          <a:p>
            <a:pPr>
              <a:lnSpc>
                <a:spcPct val="115000"/>
              </a:lnSpc>
              <a:spcBef>
                <a:spcPts val="0"/>
              </a:spcBef>
              <a:buFont typeface="+mj-lt"/>
              <a:buAutoNum type="arabicPeriod"/>
            </a:pPr>
            <a:r>
              <a:rPr lang="en-US" sz="1200" dirty="0"/>
              <a:t>Pick your top 1-2 ideas and consider how you could run an experiment with these. Start simply, start small, and see if these ideas will actually generate growth. Modify and refine your approach as you learn more.</a:t>
            </a:r>
          </a:p>
          <a:p>
            <a:pPr>
              <a:lnSpc>
                <a:spcPct val="115000"/>
              </a:lnSpc>
              <a:spcBef>
                <a:spcPts val="0"/>
              </a:spcBef>
              <a:buFont typeface="+mj-lt"/>
              <a:buAutoNum type="arabicPeriod"/>
            </a:pPr>
            <a:r>
              <a:rPr lang="en-US" sz="1200" dirty="0"/>
              <a:t>When you are confident you have growth ideas that work in the market, hit the accelerator.</a:t>
            </a:r>
            <a:endParaRPr lang="en-US" sz="1200" dirty="0">
              <a:latin typeface="Source Sans Pro" panose="020B0503030403020204" pitchFamily="34" charset="0"/>
              <a:ea typeface="Source Sans Pro" panose="020B0503030403020204" pitchFamily="34" charset="0"/>
              <a:cs typeface="Cambria" panose="02040503050406030204" pitchFamily="18" charset="0"/>
            </a:endParaRPr>
          </a:p>
          <a:p>
            <a:pPr marL="0" indent="0">
              <a:buNone/>
            </a:pPr>
            <a:endParaRPr lang="en-US" sz="1000" dirty="0">
              <a:latin typeface="Source Sans Pro" panose="020B0503030403020204" pitchFamily="34" charset="0"/>
              <a:ea typeface="Source Sans Pro" panose="020B0503030403020204" pitchFamily="34" charset="0"/>
              <a:cs typeface="Cambria" panose="02040503050406030204" pitchFamily="18" charset="0"/>
            </a:endParaRPr>
          </a:p>
        </p:txBody>
      </p:sp>
      <p:pic>
        <p:nvPicPr>
          <p:cNvPr id="11" name="Picture 10">
            <a:extLst>
              <a:ext uri="{FF2B5EF4-FFF2-40B4-BE49-F238E27FC236}">
                <a16:creationId xmlns:a16="http://schemas.microsoft.com/office/drawing/2014/main" id="{84D30484-DC29-B25B-F663-14A93DE22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61" y="1276351"/>
            <a:ext cx="3395804" cy="3200400"/>
          </a:xfrm>
          <a:prstGeom prst="rect">
            <a:avLst/>
          </a:prstGeom>
        </p:spPr>
      </p:pic>
    </p:spTree>
    <p:extLst>
      <p:ext uri="{BB962C8B-B14F-4D97-AF65-F5344CB8AC3E}">
        <p14:creationId xmlns:p14="http://schemas.microsoft.com/office/powerpoint/2010/main" val="258906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D05E2-483A-D3F9-9D29-E9CCF8255BE9}"/>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86FDB90-4641-6A45-1F4C-A8F8DC044166}"/>
              </a:ext>
            </a:extLst>
          </p:cNvPr>
          <p:cNvGraphicFramePr>
            <a:graphicFrameLocks noGrp="1"/>
          </p:cNvGraphicFramePr>
          <p:nvPr>
            <p:ph idx="1"/>
            <p:extLst>
              <p:ext uri="{D42A27DB-BD31-4B8C-83A1-F6EECF244321}">
                <p14:modId xmlns:p14="http://schemas.microsoft.com/office/powerpoint/2010/main" val="2157534597"/>
              </p:ext>
            </p:extLst>
          </p:nvPr>
        </p:nvGraphicFramePr>
        <p:xfrm>
          <a:off x="1850303" y="361948"/>
          <a:ext cx="6981516" cy="3638108"/>
        </p:xfrm>
        <a:graphic>
          <a:graphicData uri="http://schemas.openxmlformats.org/drawingml/2006/table">
            <a:tbl>
              <a:tblPr firstRow="1" bandRow="1">
                <a:tableStyleId>{00A15C55-8517-42AA-B614-E9B94910E393}</a:tableStyleId>
              </a:tblPr>
              <a:tblGrid>
                <a:gridCol w="401684">
                  <a:extLst>
                    <a:ext uri="{9D8B030D-6E8A-4147-A177-3AD203B41FA5}">
                      <a16:colId xmlns:a16="http://schemas.microsoft.com/office/drawing/2014/main" val="2668944440"/>
                    </a:ext>
                  </a:extLst>
                </a:gridCol>
                <a:gridCol w="715249">
                  <a:extLst>
                    <a:ext uri="{9D8B030D-6E8A-4147-A177-3AD203B41FA5}">
                      <a16:colId xmlns:a16="http://schemas.microsoft.com/office/drawing/2014/main" val="2942134776"/>
                    </a:ext>
                  </a:extLst>
                </a:gridCol>
                <a:gridCol w="1365725">
                  <a:extLst>
                    <a:ext uri="{9D8B030D-6E8A-4147-A177-3AD203B41FA5}">
                      <a16:colId xmlns:a16="http://schemas.microsoft.com/office/drawing/2014/main" val="3193215191"/>
                    </a:ext>
                  </a:extLst>
                </a:gridCol>
                <a:gridCol w="2698339">
                  <a:extLst>
                    <a:ext uri="{9D8B030D-6E8A-4147-A177-3AD203B41FA5}">
                      <a16:colId xmlns:a16="http://schemas.microsoft.com/office/drawing/2014/main" val="1330617842"/>
                    </a:ext>
                  </a:extLst>
                </a:gridCol>
                <a:gridCol w="1800519">
                  <a:extLst>
                    <a:ext uri="{9D8B030D-6E8A-4147-A177-3AD203B41FA5}">
                      <a16:colId xmlns:a16="http://schemas.microsoft.com/office/drawing/2014/main" val="1584119646"/>
                    </a:ext>
                  </a:extLst>
                </a:gridCol>
              </a:tblGrid>
              <a:tr h="381445">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Category</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Actions</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Examples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Add ideas for your product here </a:t>
                      </a:r>
                      <a:r>
                        <a:rPr lang="en-US" sz="1100" kern="1200" dirty="0" err="1">
                          <a:effectLst/>
                          <a:latin typeface="Wingdings 3" panose="05040102010807070707" pitchFamily="18" charset="2"/>
                          <a:ea typeface="Source Sans Pro" panose="020B0503030403020204" pitchFamily="34" charset="0"/>
                        </a:rPr>
                        <a:t>i</a:t>
                      </a:r>
                      <a:endParaRPr lang="en-US" sz="1100" dirty="0">
                        <a:effectLst/>
                        <a:latin typeface="Wingdings 3" panose="05040102010807070707" pitchFamily="18" charset="2"/>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3815071169"/>
                  </a:ext>
                </a:extLst>
              </a:tr>
              <a:tr h="609157">
                <a:tc rowSpan="6">
                  <a:txBody>
                    <a:bodyPr/>
                    <a:lstStyle/>
                    <a:p>
                      <a:pPr algn="ctr"/>
                      <a:r>
                        <a:rPr lang="en-US" sz="1400" b="1" dirty="0">
                          <a:latin typeface="Source Sans Pro" panose="020B0503030403020204" pitchFamily="34" charset="0"/>
                          <a:ea typeface="Source Sans Pro" panose="020B0503030403020204" pitchFamily="34" charset="0"/>
                        </a:rPr>
                        <a:t>Play offense</a:t>
                      </a:r>
                    </a:p>
                  </a:txBody>
                  <a:tcPr vert="vert270"/>
                </a:tc>
                <a:tc rowSpan="6">
                  <a:txBody>
                    <a:bodyPr/>
                    <a:lstStyle/>
                    <a:p>
                      <a:pPr marL="0" marR="0">
                        <a:lnSpc>
                          <a:spcPct val="107000"/>
                        </a:lnSpc>
                        <a:spcAft>
                          <a:spcPts val="800"/>
                        </a:spcAft>
                        <a:buNone/>
                      </a:pPr>
                      <a:r>
                        <a:rPr lang="en-US" sz="1100" b="1" i="1" kern="1200" dirty="0">
                          <a:effectLst/>
                          <a:latin typeface="Source Sans Pro" panose="020B0503030403020204" pitchFamily="34" charset="0"/>
                          <a:ea typeface="Source Sans Pro" panose="020B0503030403020204" pitchFamily="34" charset="0"/>
                        </a:rPr>
                        <a:t>Grow share (a bigger slice of the pie)</a:t>
                      </a:r>
                      <a:endParaRPr lang="en-US" sz="1100" b="1" i="1"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Raise awareness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Search engine optimization (SEO), content marketing (blogs, whitepapers, etc.), ads, influencers, build virality, build enthusiasm</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2025034680"/>
                  </a:ext>
                </a:extLst>
              </a:tr>
              <a:tr h="382651">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Increase trial &amp; conversion</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Free trial period or free forever, demos, samples, promotions, tradeshows, sales outreach, fast onboarding</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4157145235"/>
                  </a:ext>
                </a:extLst>
              </a:tr>
              <a:tr h="578358">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Add differentiating features, close feature gaps</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Add compelling new functionality, or match competitor features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143651091"/>
                  </a:ext>
                </a:extLst>
              </a:tr>
              <a:tr h="578358">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Optimize pricing</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Limited time offers, usage-based pricing, subscription pricing, special pricing for key customers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2585394021"/>
                  </a:ext>
                </a:extLst>
              </a:tr>
              <a:tr h="578358">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Develop new sales channels</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New sales distribution channels, partner with complementary companies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1765270147"/>
                  </a:ext>
                </a:extLst>
              </a:tr>
              <a:tr h="382651">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Directly attack competitors</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Sales programs directly targeting competitive accounts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19635452"/>
                  </a:ext>
                </a:extLst>
              </a:tr>
            </a:tbl>
          </a:graphicData>
        </a:graphic>
      </p:graphicFrame>
      <p:pic>
        <p:nvPicPr>
          <p:cNvPr id="6" name="Picture 5">
            <a:extLst>
              <a:ext uri="{FF2B5EF4-FFF2-40B4-BE49-F238E27FC236}">
                <a16:creationId xmlns:a16="http://schemas.microsoft.com/office/drawing/2014/main" id="{7E7A651B-82EF-F7AD-2BE3-F406409A4B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361950"/>
            <a:ext cx="1536197" cy="1447800"/>
          </a:xfrm>
          <a:prstGeom prst="rect">
            <a:avLst/>
          </a:prstGeom>
        </p:spPr>
      </p:pic>
      <p:sp>
        <p:nvSpPr>
          <p:cNvPr id="2" name="Freeform: Shape 1">
            <a:extLst>
              <a:ext uri="{FF2B5EF4-FFF2-40B4-BE49-F238E27FC236}">
                <a16:creationId xmlns:a16="http://schemas.microsoft.com/office/drawing/2014/main" id="{424D01E7-8325-F8AB-1FAA-AA1298E91D2D}"/>
              </a:ext>
            </a:extLst>
          </p:cNvPr>
          <p:cNvSpPr/>
          <p:nvPr/>
        </p:nvSpPr>
        <p:spPr>
          <a:xfrm>
            <a:off x="1125415" y="1094154"/>
            <a:ext cx="609600" cy="1063343"/>
          </a:xfrm>
          <a:custGeom>
            <a:avLst/>
            <a:gdLst>
              <a:gd name="connsiteX0" fmla="*/ 0 w 609600"/>
              <a:gd name="connsiteY0" fmla="*/ 0 h 1063343"/>
              <a:gd name="connsiteX1" fmla="*/ 390770 w 609600"/>
              <a:gd name="connsiteY1" fmla="*/ 195384 h 1063343"/>
              <a:gd name="connsiteX2" fmla="*/ 171939 w 609600"/>
              <a:gd name="connsiteY2" fmla="*/ 922215 h 1063343"/>
              <a:gd name="connsiteX3" fmla="*/ 609600 w 609600"/>
              <a:gd name="connsiteY3" fmla="*/ 1062892 h 1063343"/>
            </a:gdLst>
            <a:ahLst/>
            <a:cxnLst>
              <a:cxn ang="0">
                <a:pos x="connsiteX0" y="connsiteY0"/>
              </a:cxn>
              <a:cxn ang="0">
                <a:pos x="connsiteX1" y="connsiteY1"/>
              </a:cxn>
              <a:cxn ang="0">
                <a:pos x="connsiteX2" y="connsiteY2"/>
              </a:cxn>
              <a:cxn ang="0">
                <a:pos x="connsiteX3" y="connsiteY3"/>
              </a:cxn>
            </a:cxnLst>
            <a:rect l="l" t="t" r="r" b="b"/>
            <a:pathLst>
              <a:path w="609600" h="1063343">
                <a:moveTo>
                  <a:pt x="0" y="0"/>
                </a:moveTo>
                <a:cubicBezTo>
                  <a:pt x="181057" y="20841"/>
                  <a:pt x="362114" y="41682"/>
                  <a:pt x="390770" y="195384"/>
                </a:cubicBezTo>
                <a:cubicBezTo>
                  <a:pt x="419426" y="349086"/>
                  <a:pt x="135467" y="777630"/>
                  <a:pt x="171939" y="922215"/>
                </a:cubicBezTo>
                <a:cubicBezTo>
                  <a:pt x="208411" y="1066800"/>
                  <a:pt x="409005" y="1064846"/>
                  <a:pt x="609600" y="1062892"/>
                </a:cubicBezTo>
              </a:path>
            </a:pathLst>
          </a:custGeom>
          <a:noFill/>
          <a:ln w="57150">
            <a:solidFill>
              <a:schemeClr val="accent4"/>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38047FC-4150-1E56-94C0-B50F556BB839}"/>
              </a:ext>
            </a:extLst>
          </p:cNvPr>
          <p:cNvSpPr/>
          <p:nvPr/>
        </p:nvSpPr>
        <p:spPr>
          <a:xfrm>
            <a:off x="515815" y="742950"/>
            <a:ext cx="609600" cy="685800"/>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57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AC2CE-7B09-8598-7AA5-0705886F8B90}"/>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06C9B46-E00B-50C1-A2D1-E45D690FF5B5}"/>
              </a:ext>
            </a:extLst>
          </p:cNvPr>
          <p:cNvGraphicFramePr>
            <a:graphicFrameLocks noGrp="1"/>
          </p:cNvGraphicFramePr>
          <p:nvPr>
            <p:ph idx="1"/>
            <p:extLst>
              <p:ext uri="{D42A27DB-BD31-4B8C-83A1-F6EECF244321}">
                <p14:modId xmlns:p14="http://schemas.microsoft.com/office/powerpoint/2010/main" val="1413449161"/>
              </p:ext>
            </p:extLst>
          </p:nvPr>
        </p:nvGraphicFramePr>
        <p:xfrm>
          <a:off x="1828800" y="361950"/>
          <a:ext cx="7086598" cy="4080130"/>
        </p:xfrm>
        <a:graphic>
          <a:graphicData uri="http://schemas.openxmlformats.org/drawingml/2006/table">
            <a:tbl>
              <a:tblPr firstRow="1" bandRow="1">
                <a:tableStyleId>{00A15C55-8517-42AA-B614-E9B94910E393}</a:tableStyleId>
              </a:tblPr>
              <a:tblGrid>
                <a:gridCol w="336965">
                  <a:extLst>
                    <a:ext uri="{9D8B030D-6E8A-4147-A177-3AD203B41FA5}">
                      <a16:colId xmlns:a16="http://schemas.microsoft.com/office/drawing/2014/main" val="2668944440"/>
                    </a:ext>
                  </a:extLst>
                </a:gridCol>
                <a:gridCol w="806035">
                  <a:extLst>
                    <a:ext uri="{9D8B030D-6E8A-4147-A177-3AD203B41FA5}">
                      <a16:colId xmlns:a16="http://schemas.microsoft.com/office/drawing/2014/main" val="2942134776"/>
                    </a:ext>
                  </a:extLst>
                </a:gridCol>
                <a:gridCol w="1371600">
                  <a:extLst>
                    <a:ext uri="{9D8B030D-6E8A-4147-A177-3AD203B41FA5}">
                      <a16:colId xmlns:a16="http://schemas.microsoft.com/office/drawing/2014/main" val="3193215191"/>
                    </a:ext>
                  </a:extLst>
                </a:gridCol>
                <a:gridCol w="2767159">
                  <a:extLst>
                    <a:ext uri="{9D8B030D-6E8A-4147-A177-3AD203B41FA5}">
                      <a16:colId xmlns:a16="http://schemas.microsoft.com/office/drawing/2014/main" val="1330617842"/>
                    </a:ext>
                  </a:extLst>
                </a:gridCol>
                <a:gridCol w="1804839">
                  <a:extLst>
                    <a:ext uri="{9D8B030D-6E8A-4147-A177-3AD203B41FA5}">
                      <a16:colId xmlns:a16="http://schemas.microsoft.com/office/drawing/2014/main" val="1584119646"/>
                    </a:ext>
                  </a:extLst>
                </a:gridCol>
              </a:tblGrid>
              <a:tr h="350393">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Category</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Actions</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Examples</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Add ideas for your product here </a:t>
                      </a:r>
                      <a:r>
                        <a:rPr lang="en-US" sz="1100" kern="1200" dirty="0" err="1">
                          <a:effectLst/>
                          <a:latin typeface="Wingdings 3" panose="05040102010807070707" pitchFamily="18" charset="2"/>
                          <a:ea typeface="Source Sans Pro" panose="020B0503030403020204" pitchFamily="34" charset="0"/>
                        </a:rPr>
                        <a:t>i</a:t>
                      </a:r>
                      <a:endParaRPr lang="en-US" sz="1100" dirty="0">
                        <a:effectLst/>
                        <a:latin typeface="Wingdings 3" panose="05040102010807070707" pitchFamily="18" charset="2"/>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3815071169"/>
                  </a:ext>
                </a:extLst>
              </a:tr>
              <a:tr h="411607">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Source Sans Pro" panose="020B0503030403020204" pitchFamily="34" charset="0"/>
                          <a:ea typeface="Source Sans Pro" panose="020B0503030403020204" pitchFamily="34" charset="0"/>
                        </a:rPr>
                        <a:t>Play offense</a:t>
                      </a:r>
                      <a:endParaRPr lang="en-US" sz="1400" dirty="0"/>
                    </a:p>
                  </a:txBody>
                  <a:tcPr vert="vert270"/>
                </a:tc>
                <a:tc rowSpan="6">
                  <a:txBody>
                    <a:bodyPr/>
                    <a:lstStyle/>
                    <a:p>
                      <a:pPr marL="0" marR="0">
                        <a:lnSpc>
                          <a:spcPct val="107000"/>
                        </a:lnSpc>
                        <a:spcAft>
                          <a:spcPts val="800"/>
                        </a:spcAft>
                        <a:buNone/>
                      </a:pPr>
                      <a:r>
                        <a:rPr lang="en-US" sz="1100" b="1" i="1" kern="1200" dirty="0">
                          <a:effectLst/>
                          <a:latin typeface="Source Sans Pro" panose="020B0503030403020204" pitchFamily="34" charset="0"/>
                          <a:ea typeface="Source Sans Pro" panose="020B0503030403020204" pitchFamily="34" charset="0"/>
                        </a:rPr>
                        <a:t>Grow the market (a bigger pie)</a:t>
                      </a:r>
                      <a:endParaRPr lang="en-US" sz="1100" b="1" i="1"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Expand overall market demand</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Viral marketing, evangelize at conferences, work with key opinion leaders / influencers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1736604162"/>
                  </a:ext>
                </a:extLst>
              </a:tr>
              <a:tr h="171006">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Move into new countries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Expand into India or Brazil</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1229467802"/>
                  </a:ext>
                </a:extLst>
              </a:tr>
              <a:tr h="709168">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Increase revenue per customer</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Identify light or disengaged users for potential greater use of product, upsell to new services, expand product usage within existing clients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4211569287"/>
                  </a:ext>
                </a:extLst>
              </a:tr>
              <a:tr h="388239">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Target closely related segments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Office chair company adding an executive chair line</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1837890666"/>
                  </a:ext>
                </a:extLst>
              </a:tr>
              <a:tr h="350393">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Develop the “ecosystem”</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Linked applications and partnerships with complementary companies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591174752"/>
                  </a:ext>
                </a:extLst>
              </a:tr>
              <a:tr h="529781">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Promote new uses of product</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Learn new uses from innovative current users, and evangelize </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3646615443"/>
                  </a:ext>
                </a:extLst>
              </a:tr>
              <a:tr h="709168">
                <a:tc vMerge="1">
                  <a:txBody>
                    <a:bodyPr/>
                    <a:lstStyle/>
                    <a:p>
                      <a:pPr marL="0" marR="0" algn="ctr">
                        <a:lnSpc>
                          <a:spcPct val="107000"/>
                        </a:lnSpc>
                        <a:spcAft>
                          <a:spcPts val="800"/>
                        </a:spcAft>
                        <a:buNone/>
                      </a:pPr>
                      <a:endParaRPr lang="en-US" sz="12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vert="vert270"/>
                </a:tc>
                <a:tc>
                  <a:txBody>
                    <a:bodyPr/>
                    <a:lstStyle/>
                    <a:p>
                      <a:pPr marL="0" marR="0">
                        <a:lnSpc>
                          <a:spcPct val="107000"/>
                        </a:lnSpc>
                        <a:spcAft>
                          <a:spcPts val="800"/>
                        </a:spcAft>
                        <a:buNone/>
                      </a:pPr>
                      <a:r>
                        <a:rPr lang="en-US" sz="1100" b="1" i="1" kern="1200" dirty="0">
                          <a:effectLst/>
                          <a:latin typeface="Source Sans Pro" panose="020B0503030403020204" pitchFamily="34" charset="0"/>
                          <a:ea typeface="Source Sans Pro" panose="020B0503030403020204" pitchFamily="34" charset="0"/>
                        </a:rPr>
                        <a:t>Enter new markets (a new pie)</a:t>
                      </a:r>
                      <a:endParaRPr lang="en-US" sz="1100" b="1" i="1"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Target adjacent or under-served markets (existing or new)</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Ancestry.com adding a health DNA testing service, in addition to their ancestry DNA analysis </a:t>
                      </a:r>
                    </a:p>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Using product analytics, IOT, or AI to craft new services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34413" marR="34413" marT="0" marB="0"/>
                </a:tc>
                <a:extLst>
                  <a:ext uri="{0D108BD9-81ED-4DB2-BD59-A6C34878D82A}">
                    <a16:rowId xmlns:a16="http://schemas.microsoft.com/office/drawing/2014/main" val="780099244"/>
                  </a:ext>
                </a:extLst>
              </a:tr>
            </a:tbl>
          </a:graphicData>
        </a:graphic>
      </p:graphicFrame>
      <p:pic>
        <p:nvPicPr>
          <p:cNvPr id="2" name="Picture 1">
            <a:extLst>
              <a:ext uri="{FF2B5EF4-FFF2-40B4-BE49-F238E27FC236}">
                <a16:creationId xmlns:a16="http://schemas.microsoft.com/office/drawing/2014/main" id="{AE9887C5-023A-519F-93C3-DD8E5E28EB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361950"/>
            <a:ext cx="1536197" cy="1447800"/>
          </a:xfrm>
          <a:prstGeom prst="rect">
            <a:avLst/>
          </a:prstGeom>
        </p:spPr>
      </p:pic>
      <p:sp>
        <p:nvSpPr>
          <p:cNvPr id="3" name="Freeform: Shape 2">
            <a:extLst>
              <a:ext uri="{FF2B5EF4-FFF2-40B4-BE49-F238E27FC236}">
                <a16:creationId xmlns:a16="http://schemas.microsoft.com/office/drawing/2014/main" id="{B65CE494-1BA4-BD49-53DE-1D6757AF6B3E}"/>
              </a:ext>
            </a:extLst>
          </p:cNvPr>
          <p:cNvSpPr/>
          <p:nvPr/>
        </p:nvSpPr>
        <p:spPr>
          <a:xfrm>
            <a:off x="1125415" y="1094154"/>
            <a:ext cx="609600" cy="1063343"/>
          </a:xfrm>
          <a:custGeom>
            <a:avLst/>
            <a:gdLst>
              <a:gd name="connsiteX0" fmla="*/ 0 w 609600"/>
              <a:gd name="connsiteY0" fmla="*/ 0 h 1063343"/>
              <a:gd name="connsiteX1" fmla="*/ 390770 w 609600"/>
              <a:gd name="connsiteY1" fmla="*/ 195384 h 1063343"/>
              <a:gd name="connsiteX2" fmla="*/ 171939 w 609600"/>
              <a:gd name="connsiteY2" fmla="*/ 922215 h 1063343"/>
              <a:gd name="connsiteX3" fmla="*/ 609600 w 609600"/>
              <a:gd name="connsiteY3" fmla="*/ 1062892 h 1063343"/>
            </a:gdLst>
            <a:ahLst/>
            <a:cxnLst>
              <a:cxn ang="0">
                <a:pos x="connsiteX0" y="connsiteY0"/>
              </a:cxn>
              <a:cxn ang="0">
                <a:pos x="connsiteX1" y="connsiteY1"/>
              </a:cxn>
              <a:cxn ang="0">
                <a:pos x="connsiteX2" y="connsiteY2"/>
              </a:cxn>
              <a:cxn ang="0">
                <a:pos x="connsiteX3" y="connsiteY3"/>
              </a:cxn>
            </a:cxnLst>
            <a:rect l="l" t="t" r="r" b="b"/>
            <a:pathLst>
              <a:path w="609600" h="1063343">
                <a:moveTo>
                  <a:pt x="0" y="0"/>
                </a:moveTo>
                <a:cubicBezTo>
                  <a:pt x="181057" y="20841"/>
                  <a:pt x="362114" y="41682"/>
                  <a:pt x="390770" y="195384"/>
                </a:cubicBezTo>
                <a:cubicBezTo>
                  <a:pt x="419426" y="349086"/>
                  <a:pt x="135467" y="777630"/>
                  <a:pt x="171939" y="922215"/>
                </a:cubicBezTo>
                <a:cubicBezTo>
                  <a:pt x="208411" y="1066800"/>
                  <a:pt x="409005" y="1064846"/>
                  <a:pt x="609600" y="1062892"/>
                </a:cubicBezTo>
              </a:path>
            </a:pathLst>
          </a:custGeom>
          <a:noFill/>
          <a:ln w="57150">
            <a:solidFill>
              <a:schemeClr val="accent4"/>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E8C2F5-8990-5F49-0EB2-028642D9F419}"/>
              </a:ext>
            </a:extLst>
          </p:cNvPr>
          <p:cNvSpPr/>
          <p:nvPr/>
        </p:nvSpPr>
        <p:spPr>
          <a:xfrm>
            <a:off x="515815" y="742950"/>
            <a:ext cx="609600" cy="685800"/>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03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D51D-BEB2-42F8-845B-06B22C47AE2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EA8A3D1-675D-185C-C595-CE2A8452F3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361950"/>
            <a:ext cx="1536197" cy="1447800"/>
          </a:xfrm>
          <a:prstGeom prst="rect">
            <a:avLst/>
          </a:prstGeom>
        </p:spPr>
      </p:pic>
      <p:graphicFrame>
        <p:nvGraphicFramePr>
          <p:cNvPr id="6" name="Content Placeholder 5">
            <a:extLst>
              <a:ext uri="{FF2B5EF4-FFF2-40B4-BE49-F238E27FC236}">
                <a16:creationId xmlns:a16="http://schemas.microsoft.com/office/drawing/2014/main" id="{A10D43C6-B292-1559-3B37-68EEE5B27FC2}"/>
              </a:ext>
            </a:extLst>
          </p:cNvPr>
          <p:cNvGraphicFramePr>
            <a:graphicFrameLocks noGrp="1"/>
          </p:cNvGraphicFramePr>
          <p:nvPr>
            <p:ph idx="1"/>
            <p:extLst>
              <p:ext uri="{D42A27DB-BD31-4B8C-83A1-F6EECF244321}">
                <p14:modId xmlns:p14="http://schemas.microsoft.com/office/powerpoint/2010/main" val="1622286339"/>
              </p:ext>
            </p:extLst>
          </p:nvPr>
        </p:nvGraphicFramePr>
        <p:xfrm>
          <a:off x="1879599" y="665285"/>
          <a:ext cx="7086600" cy="3566817"/>
        </p:xfrm>
        <a:graphic>
          <a:graphicData uri="http://schemas.openxmlformats.org/drawingml/2006/table">
            <a:tbl>
              <a:tblPr firstRow="1" bandRow="1">
                <a:tableStyleId>{7DF18680-E054-41AD-8BC1-D1AEF772440D}</a:tableStyleId>
              </a:tblPr>
              <a:tblGrid>
                <a:gridCol w="381000">
                  <a:extLst>
                    <a:ext uri="{9D8B030D-6E8A-4147-A177-3AD203B41FA5}">
                      <a16:colId xmlns:a16="http://schemas.microsoft.com/office/drawing/2014/main" val="3282594186"/>
                    </a:ext>
                  </a:extLst>
                </a:gridCol>
                <a:gridCol w="838200">
                  <a:extLst>
                    <a:ext uri="{9D8B030D-6E8A-4147-A177-3AD203B41FA5}">
                      <a16:colId xmlns:a16="http://schemas.microsoft.com/office/drawing/2014/main" val="1064130576"/>
                    </a:ext>
                  </a:extLst>
                </a:gridCol>
                <a:gridCol w="1981200">
                  <a:extLst>
                    <a:ext uri="{9D8B030D-6E8A-4147-A177-3AD203B41FA5}">
                      <a16:colId xmlns:a16="http://schemas.microsoft.com/office/drawing/2014/main" val="3419872647"/>
                    </a:ext>
                  </a:extLst>
                </a:gridCol>
                <a:gridCol w="2057400">
                  <a:extLst>
                    <a:ext uri="{9D8B030D-6E8A-4147-A177-3AD203B41FA5}">
                      <a16:colId xmlns:a16="http://schemas.microsoft.com/office/drawing/2014/main" val="1881940781"/>
                    </a:ext>
                  </a:extLst>
                </a:gridCol>
                <a:gridCol w="1828800">
                  <a:extLst>
                    <a:ext uri="{9D8B030D-6E8A-4147-A177-3AD203B41FA5}">
                      <a16:colId xmlns:a16="http://schemas.microsoft.com/office/drawing/2014/main" val="4036751399"/>
                    </a:ext>
                  </a:extLst>
                </a:gridCol>
              </a:tblGrid>
              <a:tr h="330423">
                <a:tc>
                  <a:txBody>
                    <a:bodyPr/>
                    <a:lstStyle/>
                    <a:p>
                      <a:endParaRPr lang="en-US" sz="800" dirty="0">
                        <a:effectLst/>
                        <a:latin typeface="Calibri" panose="020F050202020403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Category</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Actions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Examples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Add ideas for your product here </a:t>
                      </a:r>
                      <a:r>
                        <a:rPr lang="en-US" sz="1100" kern="1200" dirty="0" err="1">
                          <a:effectLst/>
                          <a:latin typeface="Wingdings 3" panose="05040102010807070707" pitchFamily="18" charset="2"/>
                          <a:ea typeface="Source Sans Pro" panose="020B0503030403020204" pitchFamily="34" charset="0"/>
                        </a:rPr>
                        <a:t>i</a:t>
                      </a:r>
                      <a:endParaRPr lang="en-US" sz="1100" dirty="0">
                        <a:effectLst/>
                        <a:latin typeface="Wingdings 3" panose="05040102010807070707" pitchFamily="18" charset="2"/>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813475207"/>
                  </a:ext>
                </a:extLst>
              </a:tr>
              <a:tr h="365792">
                <a:tc rowSpan="6">
                  <a:txBody>
                    <a:bodyPr/>
                    <a:lstStyle/>
                    <a:p>
                      <a:pPr algn="ctr"/>
                      <a:r>
                        <a:rPr lang="en-US" sz="1400" b="1" dirty="0"/>
                        <a:t>Play defense</a:t>
                      </a:r>
                    </a:p>
                  </a:txBody>
                  <a:tcPr vert="vert270"/>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1" kern="1200" dirty="0">
                          <a:effectLst/>
                          <a:latin typeface="Source Sans Pro" panose="020B0503030403020204" pitchFamily="34" charset="0"/>
                          <a:ea typeface="Source Sans Pro" panose="020B0503030403020204" pitchFamily="34" charset="0"/>
                        </a:rPr>
                        <a:t>Protect share</a:t>
                      </a:r>
                      <a:endParaRPr lang="en-US" sz="1100" b="1" i="1" dirty="0">
                        <a:effectLst/>
                        <a:latin typeface="Source Sans Pro" panose="020B0503030403020204" pitchFamily="34" charset="0"/>
                        <a:ea typeface="Source Sans Pro" panose="020B0503030403020204" pitchFamily="34" charset="0"/>
                        <a:cs typeface="Times New Roman" panose="02020603050405020304" pitchFamily="18" charset="0"/>
                      </a:endParaRPr>
                    </a:p>
                    <a:p>
                      <a:endParaRPr lang="en-US" dirty="0"/>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Create loyalty programs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a:effectLst/>
                          <a:latin typeface="Source Sans Pro" panose="020B0503030403020204" pitchFamily="34" charset="0"/>
                          <a:ea typeface="Source Sans Pro" panose="020B0503030403020204" pitchFamily="34" charset="0"/>
                        </a:rPr>
                        <a:t>Incentives for renewal and repurchase</a:t>
                      </a:r>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2293087699"/>
                  </a:ext>
                </a:extLst>
              </a:tr>
              <a:tr h="341040">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Enhance purchase convenience</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Favorable financing terms, more convenient ways to buy</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1465491387"/>
                  </a:ext>
                </a:extLst>
              </a:tr>
              <a:tr h="286582">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New sales channels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Expand and optimize distribution</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endParaRPr lang="en-US" sz="110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3551524157"/>
                  </a:ext>
                </a:extLst>
              </a:tr>
              <a:tr h="336089">
                <a:tc vMerge="1">
                  <a:txBody>
                    <a:bodyPr/>
                    <a:lstStyle/>
                    <a:p>
                      <a:endParaRPr lang="en-US"/>
                    </a:p>
                  </a:txBody>
                  <a:tcPr/>
                </a:tc>
                <a:tc vMerge="1">
                  <a:txBody>
                    <a:bodyPr/>
                    <a:lstStyle/>
                    <a:p>
                      <a:endParaRPr lang="en-US"/>
                    </a:p>
                  </a:txBody>
                  <a:tcPr/>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Channel sales incentives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Cash rewards for sales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176561208"/>
                  </a:ext>
                </a:extLst>
              </a:tr>
              <a:tr h="336089">
                <a:tc vMerge="1">
                  <a:txBody>
                    <a:bodyPr/>
                    <a:lstStyle/>
                    <a:p>
                      <a:pPr marL="0" marR="0" algn="ctr">
                        <a:lnSpc>
                          <a:spcPct val="107000"/>
                        </a:lnSpc>
                        <a:spcAft>
                          <a:spcPts val="800"/>
                        </a:spcAft>
                        <a:buNone/>
                      </a:pPr>
                      <a:endParaRPr lang="en-US"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47279" marR="47279" marT="0" marB="0" vert="vert270"/>
                </a:tc>
                <a:tc>
                  <a:txBody>
                    <a:bodyPr/>
                    <a:lstStyle/>
                    <a:p>
                      <a:pPr marL="0" marR="0">
                        <a:lnSpc>
                          <a:spcPct val="107000"/>
                        </a:lnSpc>
                        <a:spcAft>
                          <a:spcPts val="800"/>
                        </a:spcAft>
                        <a:buNone/>
                      </a:pPr>
                      <a:r>
                        <a:rPr lang="en-US" sz="1100" b="1" i="1" kern="1200" dirty="0">
                          <a:effectLst/>
                          <a:latin typeface="Source Sans Pro" panose="020B0503030403020204" pitchFamily="34" charset="0"/>
                          <a:ea typeface="Source Sans Pro" panose="020B0503030403020204" pitchFamily="34" charset="0"/>
                        </a:rPr>
                        <a:t>Maximize profits</a:t>
                      </a:r>
                      <a:endParaRPr lang="en-US" sz="1100" b="1" i="1"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Intelligently lower marketing and sales investment.  Focus on retention of customers rather than new acquisition.</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Reduce or eliminate awareness-building for new customers (esp. expensive outbound marketing, like ads).   Ramp up customer loyalty and retention efforts.</a:t>
                      </a:r>
                    </a:p>
                    <a:p>
                      <a:pPr marL="0" marR="0">
                        <a:lnSpc>
                          <a:spcPct val="107000"/>
                        </a:lnSpc>
                        <a:spcAft>
                          <a:spcPts val="800"/>
                        </a:spcAft>
                        <a:buNone/>
                      </a:pP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3857389416"/>
                  </a:ext>
                </a:extLst>
              </a:tr>
              <a:tr h="336089">
                <a:tc vMerge="1">
                  <a:txBody>
                    <a:bodyPr/>
                    <a:lstStyle/>
                    <a:p>
                      <a:pPr marL="0" marR="0" algn="ctr">
                        <a:lnSpc>
                          <a:spcPct val="107000"/>
                        </a:lnSpc>
                        <a:spcAft>
                          <a:spcPts val="800"/>
                        </a:spcAft>
                        <a:buNone/>
                      </a:pPr>
                      <a:endParaRPr lang="en-US" sz="800" dirty="0">
                        <a:effectLst/>
                        <a:latin typeface="Calibri" panose="020F0502020204030204" pitchFamily="34" charset="0"/>
                        <a:ea typeface="Yu Mincho" panose="02020400000000000000" pitchFamily="18" charset="-128"/>
                        <a:cs typeface="Times New Roman" panose="02020603050405020304" pitchFamily="18" charset="0"/>
                      </a:endParaRPr>
                    </a:p>
                  </a:txBody>
                  <a:tcPr marL="47279" marR="47279" marT="0" marB="0" vert="vert270"/>
                </a:tc>
                <a:tc>
                  <a:txBody>
                    <a:bodyPr/>
                    <a:lstStyle/>
                    <a:p>
                      <a:pPr marL="0" marR="0">
                        <a:lnSpc>
                          <a:spcPct val="107000"/>
                        </a:lnSpc>
                        <a:spcAft>
                          <a:spcPts val="800"/>
                        </a:spcAft>
                        <a:buNone/>
                      </a:pPr>
                      <a:r>
                        <a:rPr lang="en-US" sz="1100" b="1" i="1" kern="1200" dirty="0">
                          <a:effectLst/>
                          <a:latin typeface="Source Sans Pro" panose="020B0503030403020204" pitchFamily="34" charset="0"/>
                          <a:ea typeface="Source Sans Pro" panose="020B0503030403020204" pitchFamily="34" charset="0"/>
                        </a:rPr>
                        <a:t>Harvest &amp; exit</a:t>
                      </a:r>
                      <a:endParaRPr lang="en-US" sz="1100" b="1" i="1"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Raise prices or reduce marketing investment, and eventually exit</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pPr marL="0" marR="0">
                        <a:lnSpc>
                          <a:spcPct val="107000"/>
                        </a:lnSpc>
                        <a:spcAft>
                          <a:spcPts val="800"/>
                        </a:spcAft>
                        <a:buNone/>
                      </a:pPr>
                      <a:r>
                        <a:rPr lang="en-US" sz="1100" kern="1200" dirty="0">
                          <a:effectLst/>
                          <a:latin typeface="Source Sans Pro" panose="020B0503030403020204" pitchFamily="34" charset="0"/>
                          <a:ea typeface="Source Sans Pro" panose="020B0503030403020204" pitchFamily="34" charset="0"/>
                        </a:rPr>
                        <a:t>Raise prices to shed price-sensitive customers, retaining only the most profitable ones.  Sell the business.</a:t>
                      </a:r>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tc>
                  <a:txBody>
                    <a:bodyPr/>
                    <a:lstStyle/>
                    <a:p>
                      <a:endParaRPr lang="en-US" sz="1100" dirty="0">
                        <a:effectLst/>
                        <a:latin typeface="Source Sans Pro" panose="020B0503030403020204" pitchFamily="34" charset="0"/>
                        <a:ea typeface="Source Sans Pro" panose="020B0503030403020204" pitchFamily="34" charset="0"/>
                        <a:cs typeface="Times New Roman" panose="02020603050405020304" pitchFamily="18" charset="0"/>
                      </a:endParaRPr>
                    </a:p>
                  </a:txBody>
                  <a:tcPr marL="47279" marR="47279" marT="0" marB="0"/>
                </a:tc>
                <a:extLst>
                  <a:ext uri="{0D108BD9-81ED-4DB2-BD59-A6C34878D82A}">
                    <a16:rowId xmlns:a16="http://schemas.microsoft.com/office/drawing/2014/main" val="2691797974"/>
                  </a:ext>
                </a:extLst>
              </a:tr>
            </a:tbl>
          </a:graphicData>
        </a:graphic>
      </p:graphicFrame>
      <p:sp>
        <p:nvSpPr>
          <p:cNvPr id="7" name="Freeform: Shape 6">
            <a:extLst>
              <a:ext uri="{FF2B5EF4-FFF2-40B4-BE49-F238E27FC236}">
                <a16:creationId xmlns:a16="http://schemas.microsoft.com/office/drawing/2014/main" id="{2362418B-0B28-EC81-6EBE-BF271B01BFD6}"/>
              </a:ext>
            </a:extLst>
          </p:cNvPr>
          <p:cNvSpPr/>
          <p:nvPr/>
        </p:nvSpPr>
        <p:spPr>
          <a:xfrm>
            <a:off x="1600200" y="666750"/>
            <a:ext cx="279399" cy="1828800"/>
          </a:xfrm>
          <a:custGeom>
            <a:avLst/>
            <a:gdLst>
              <a:gd name="connsiteX0" fmla="*/ 0 w 609600"/>
              <a:gd name="connsiteY0" fmla="*/ 0 h 1063343"/>
              <a:gd name="connsiteX1" fmla="*/ 390770 w 609600"/>
              <a:gd name="connsiteY1" fmla="*/ 195384 h 1063343"/>
              <a:gd name="connsiteX2" fmla="*/ 171939 w 609600"/>
              <a:gd name="connsiteY2" fmla="*/ 922215 h 1063343"/>
              <a:gd name="connsiteX3" fmla="*/ 609600 w 609600"/>
              <a:gd name="connsiteY3" fmla="*/ 1062892 h 1063343"/>
            </a:gdLst>
            <a:ahLst/>
            <a:cxnLst>
              <a:cxn ang="0">
                <a:pos x="connsiteX0" y="connsiteY0"/>
              </a:cxn>
              <a:cxn ang="0">
                <a:pos x="connsiteX1" y="connsiteY1"/>
              </a:cxn>
              <a:cxn ang="0">
                <a:pos x="connsiteX2" y="connsiteY2"/>
              </a:cxn>
              <a:cxn ang="0">
                <a:pos x="connsiteX3" y="connsiteY3"/>
              </a:cxn>
            </a:cxnLst>
            <a:rect l="l" t="t" r="r" b="b"/>
            <a:pathLst>
              <a:path w="609600" h="1063343">
                <a:moveTo>
                  <a:pt x="0" y="0"/>
                </a:moveTo>
                <a:cubicBezTo>
                  <a:pt x="181057" y="20841"/>
                  <a:pt x="362114" y="41682"/>
                  <a:pt x="390770" y="195384"/>
                </a:cubicBezTo>
                <a:cubicBezTo>
                  <a:pt x="419426" y="349086"/>
                  <a:pt x="135467" y="777630"/>
                  <a:pt x="171939" y="922215"/>
                </a:cubicBezTo>
                <a:cubicBezTo>
                  <a:pt x="208411" y="1066800"/>
                  <a:pt x="409005" y="1064846"/>
                  <a:pt x="609600" y="1062892"/>
                </a:cubicBezTo>
              </a:path>
            </a:pathLst>
          </a:custGeom>
          <a:noFill/>
          <a:ln w="57150">
            <a:solidFill>
              <a:schemeClr val="accent5"/>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140CE3F-01D2-2193-83B5-FD8205594195}"/>
              </a:ext>
            </a:extLst>
          </p:cNvPr>
          <p:cNvSpPr/>
          <p:nvPr/>
        </p:nvSpPr>
        <p:spPr>
          <a:xfrm>
            <a:off x="762000" y="285750"/>
            <a:ext cx="838200" cy="610088"/>
          </a:xfrm>
          <a:prstGeom prst="ellipse">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77887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26778</TotalTime>
  <Words>804</Words>
  <Application>Microsoft Office PowerPoint</Application>
  <PresentationFormat>On-screen Show (16:9)</PresentationFormat>
  <Paragraphs>91</Paragraphs>
  <Slides>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Cambria</vt:lpstr>
      <vt:lpstr>Source Sans Pro</vt:lpstr>
      <vt:lpstr>Wingdings 3</vt:lpstr>
      <vt:lpstr>Zilla Slab</vt:lpstr>
      <vt:lpstr>Zilla Slab SemiBold</vt:lpstr>
      <vt:lpstr>Office Theme</vt:lpstr>
      <vt:lpstr>PowerPoint Presentation</vt:lpstr>
      <vt:lpstr>Product tool Finding Growth for established products in the market today</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Birzer</dc:creator>
  <cp:lastModifiedBy>Todd Birzer</cp:lastModifiedBy>
  <cp:revision>162</cp:revision>
  <cp:lastPrinted>2023-04-26T08:04:02Z</cp:lastPrinted>
  <dcterms:created xsi:type="dcterms:W3CDTF">2013-06-03T23:28:22Z</dcterms:created>
  <dcterms:modified xsi:type="dcterms:W3CDTF">2025-03-13T00:16:06Z</dcterms:modified>
</cp:coreProperties>
</file>