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9" r:id="rId2"/>
    <p:sldId id="258" r:id="rId3"/>
  </p:sldIdLst>
  <p:sldSz cx="7772400" cy="10058400"/>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406" y="-274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dd Birzer" userId="8117e217f3716a74" providerId="LiveId" clId="{CFCD468B-45F3-441F-B931-8DB8D5A33C0F}"/>
    <pc:docChg chg="modSld">
      <pc:chgData name="Todd Birzer" userId="8117e217f3716a74" providerId="LiveId" clId="{CFCD468B-45F3-441F-B931-8DB8D5A33C0F}" dt="2023-03-31T06:03:01.065" v="1" actId="20577"/>
      <pc:docMkLst>
        <pc:docMk/>
      </pc:docMkLst>
      <pc:sldChg chg="modSp mod">
        <pc:chgData name="Todd Birzer" userId="8117e217f3716a74" providerId="LiveId" clId="{CFCD468B-45F3-441F-B931-8DB8D5A33C0F}" dt="2023-03-31T06:03:01.065" v="1" actId="20577"/>
        <pc:sldMkLst>
          <pc:docMk/>
          <pc:sldMk cId="1720893274" sldId="259"/>
        </pc:sldMkLst>
        <pc:spChg chg="mod">
          <ac:chgData name="Todd Birzer" userId="8117e217f3716a74" providerId="LiveId" clId="{CFCD468B-45F3-441F-B931-8DB8D5A33C0F}" dt="2023-03-31T06:03:01.065" v="1" actId="20577"/>
          <ac:spMkLst>
            <pc:docMk/>
            <pc:sldMk cId="1720893274" sldId="259"/>
            <ac:spMk id="11" creationId="{8C4012EF-3B94-40FA-BAA3-108DD1BEDA7A}"/>
          </ac:spMkLst>
        </pc:spChg>
      </pc:sldChg>
    </pc:docChg>
  </pc:docChgLst>
  <pc:docChgLst>
    <pc:chgData name="Todd Birzer" userId="8117e217f3716a74" providerId="LiveId" clId="{1058B0ED-08BD-48EB-A610-E0E2BBA6BAA1}"/>
    <pc:docChg chg="custSel modSld">
      <pc:chgData name="Todd Birzer" userId="8117e217f3716a74" providerId="LiveId" clId="{1058B0ED-08BD-48EB-A610-E0E2BBA6BAA1}" dt="2021-12-10T06:56:17.539" v="9" actId="14100"/>
      <pc:docMkLst>
        <pc:docMk/>
      </pc:docMkLst>
      <pc:sldChg chg="delSp modSp mod">
        <pc:chgData name="Todd Birzer" userId="8117e217f3716a74" providerId="LiveId" clId="{1058B0ED-08BD-48EB-A610-E0E2BBA6BAA1}" dt="2021-12-10T06:56:17.539" v="9" actId="14100"/>
        <pc:sldMkLst>
          <pc:docMk/>
          <pc:sldMk cId="3378627633" sldId="258"/>
        </pc:sldMkLst>
        <pc:spChg chg="mod">
          <ac:chgData name="Todd Birzer" userId="8117e217f3716a74" providerId="LiveId" clId="{1058B0ED-08BD-48EB-A610-E0E2BBA6BAA1}" dt="2021-12-10T06:56:12.732" v="8" actId="14100"/>
          <ac:spMkLst>
            <pc:docMk/>
            <pc:sldMk cId="3378627633" sldId="258"/>
            <ac:spMk id="9" creationId="{6B91DAF8-3C52-47D6-B888-B3C6441DC951}"/>
          </ac:spMkLst>
        </pc:spChg>
        <pc:spChg chg="mod">
          <ac:chgData name="Todd Birzer" userId="8117e217f3716a74" providerId="LiveId" clId="{1058B0ED-08BD-48EB-A610-E0E2BBA6BAA1}" dt="2021-12-10T06:56:17.539" v="9" actId="14100"/>
          <ac:spMkLst>
            <pc:docMk/>
            <pc:sldMk cId="3378627633" sldId="258"/>
            <ac:spMk id="11" creationId="{8C4012EF-3B94-40FA-BAA3-108DD1BEDA7A}"/>
          </ac:spMkLst>
        </pc:spChg>
        <pc:spChg chg="del">
          <ac:chgData name="Todd Birzer" userId="8117e217f3716a74" providerId="LiveId" clId="{1058B0ED-08BD-48EB-A610-E0E2BBA6BAA1}" dt="2021-12-10T06:55:35.937" v="4" actId="478"/>
          <ac:spMkLst>
            <pc:docMk/>
            <pc:sldMk cId="3378627633" sldId="258"/>
            <ac:spMk id="12" creationId="{53B76A8C-2C9F-4B3D-A8A4-74842A6D453E}"/>
          </ac:spMkLst>
        </pc:spChg>
      </pc:sldChg>
      <pc:sldChg chg="delSp modSp mod">
        <pc:chgData name="Todd Birzer" userId="8117e217f3716a74" providerId="LiveId" clId="{1058B0ED-08BD-48EB-A610-E0E2BBA6BAA1}" dt="2021-12-10T06:56:02.379" v="7" actId="1076"/>
        <pc:sldMkLst>
          <pc:docMk/>
          <pc:sldMk cId="1720893274" sldId="259"/>
        </pc:sldMkLst>
        <pc:spChg chg="mod">
          <ac:chgData name="Todd Birzer" userId="8117e217f3716a74" providerId="LiveId" clId="{1058B0ED-08BD-48EB-A610-E0E2BBA6BAA1}" dt="2021-12-10T06:55:25.060" v="3" actId="14100"/>
          <ac:spMkLst>
            <pc:docMk/>
            <pc:sldMk cId="1720893274" sldId="259"/>
            <ac:spMk id="9" creationId="{6B91DAF8-3C52-47D6-B888-B3C6441DC951}"/>
          </ac:spMkLst>
        </pc:spChg>
        <pc:spChg chg="mod">
          <ac:chgData name="Todd Birzer" userId="8117e217f3716a74" providerId="LiveId" clId="{1058B0ED-08BD-48EB-A610-E0E2BBA6BAA1}" dt="2021-12-10T06:56:02.379" v="7" actId="1076"/>
          <ac:spMkLst>
            <pc:docMk/>
            <pc:sldMk cId="1720893274" sldId="259"/>
            <ac:spMk id="11" creationId="{8C4012EF-3B94-40FA-BAA3-108DD1BEDA7A}"/>
          </ac:spMkLst>
        </pc:spChg>
        <pc:spChg chg="del">
          <ac:chgData name="Todd Birzer" userId="8117e217f3716a74" providerId="LiveId" clId="{1058B0ED-08BD-48EB-A610-E0E2BBA6BAA1}" dt="2021-12-10T06:55:12.327" v="0" actId="478"/>
          <ac:spMkLst>
            <pc:docMk/>
            <pc:sldMk cId="1720893274" sldId="259"/>
            <ac:spMk id="12" creationId="{53B76A8C-2C9F-4B3D-A8A4-74842A6D453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763DEE-33F3-404B-9583-6D96C0A76F78}"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65845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63DEE-33F3-404B-9583-6D96C0A76F78}"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250108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63DEE-33F3-404B-9583-6D96C0A76F78}"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860073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63DEE-33F3-404B-9583-6D96C0A76F78}"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238287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763DEE-33F3-404B-9583-6D96C0A76F78}"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3625730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63DEE-33F3-404B-9583-6D96C0A76F78}"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1798516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63DEE-33F3-404B-9583-6D96C0A76F78}" type="datetimeFigureOut">
              <a:rPr lang="en-US" smtClean="0"/>
              <a:t>3/31/2023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176928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763DEE-33F3-404B-9583-6D96C0A76F78}" type="datetimeFigureOut">
              <a:rPr lang="en-US" smtClean="0"/>
              <a:t>3/31/2023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142114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63DEE-33F3-404B-9583-6D96C0A76F78}" type="datetimeFigureOut">
              <a:rPr lang="en-US" smtClean="0"/>
              <a:t>3/31/2023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212555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60763DEE-33F3-404B-9583-6D96C0A76F78}"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78411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60763DEE-33F3-404B-9583-6D96C0A76F78}" type="datetimeFigureOut">
              <a:rPr lang="en-US" smtClean="0"/>
              <a:t>3/31/2023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230D89-635F-4E79-B13F-DA5C75F45BE0}" type="slidenum">
              <a:rPr lang="en-US" smtClean="0"/>
              <a:t>‹#›</a:t>
            </a:fld>
            <a:endParaRPr lang="en-US"/>
          </a:p>
        </p:txBody>
      </p:sp>
    </p:spTree>
    <p:extLst>
      <p:ext uri="{BB962C8B-B14F-4D97-AF65-F5344CB8AC3E}">
        <p14:creationId xmlns:p14="http://schemas.microsoft.com/office/powerpoint/2010/main" val="326894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60763DEE-33F3-404B-9583-6D96C0A76F78}" type="datetimeFigureOut">
              <a:rPr lang="en-US" smtClean="0"/>
              <a:t>3/31/2023</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71230D89-635F-4E79-B13F-DA5C75F45BE0}" type="slidenum">
              <a:rPr lang="en-US" smtClean="0"/>
              <a:t>‹#›</a:t>
            </a:fld>
            <a:endParaRPr lang="en-US"/>
          </a:p>
        </p:txBody>
      </p:sp>
      <p:sp>
        <p:nvSpPr>
          <p:cNvPr id="7" name="TextBox 6">
            <a:extLst>
              <a:ext uri="{FF2B5EF4-FFF2-40B4-BE49-F238E27FC236}">
                <a16:creationId xmlns:a16="http://schemas.microsoft.com/office/drawing/2014/main" id="{2F1DE7A5-0F25-46DA-B667-976C866FEE44}"/>
              </a:ext>
            </a:extLst>
          </p:cNvPr>
          <p:cNvSpPr txBox="1"/>
          <p:nvPr userDrawn="1"/>
        </p:nvSpPr>
        <p:spPr>
          <a:xfrm>
            <a:off x="3416195" y="9812179"/>
            <a:ext cx="940009" cy="246221"/>
          </a:xfrm>
          <a:prstGeom prst="rect">
            <a:avLst/>
          </a:prstGeom>
          <a:noFill/>
        </p:spPr>
        <p:txBody>
          <a:bodyPr wrap="square" rtlCol="0">
            <a:spAutoFit/>
          </a:bodyPr>
          <a:lstStyle/>
          <a:p>
            <a:pPr algn="l"/>
            <a:r>
              <a:rPr lang="en-US" sz="1000" dirty="0">
                <a:latin typeface="Gill Sans MT" panose="020B0502020104020203" pitchFamily="34" charset="0"/>
              </a:rPr>
              <a:t>© Todd Birzer </a:t>
            </a:r>
          </a:p>
        </p:txBody>
      </p:sp>
    </p:spTree>
    <p:extLst>
      <p:ext uri="{BB962C8B-B14F-4D97-AF65-F5344CB8AC3E}">
        <p14:creationId xmlns:p14="http://schemas.microsoft.com/office/powerpoint/2010/main" val="3123439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unsplash.com/@wocintechchat?utm_source=unsplash&amp;utm_medium=referral&amp;utm_content=creditCopyTex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unsplash.com/s/photos/women-truckdriver?utm_source=unsplash&amp;utm_medium=referral&amp;utm_content=creditCopyTe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75DE47-6889-4653-8A42-7C6237138371}"/>
              </a:ext>
            </a:extLst>
          </p:cNvPr>
          <p:cNvSpPr>
            <a:spLocks noGrp="1"/>
          </p:cNvSpPr>
          <p:nvPr>
            <p:ph type="title"/>
          </p:nvPr>
        </p:nvSpPr>
        <p:spPr>
          <a:xfrm>
            <a:off x="479899" y="76487"/>
            <a:ext cx="2895761" cy="3101054"/>
          </a:xfrm>
        </p:spPr>
        <p:txBody>
          <a:bodyPr>
            <a:normAutofit/>
          </a:bodyPr>
          <a:lstStyle/>
          <a:p>
            <a:r>
              <a:rPr lang="en-US" sz="2700" b="1" dirty="0">
                <a:latin typeface="Gill Sans MT" panose="020B0502020104020203" pitchFamily="34" charset="0"/>
              </a:rPr>
              <a:t>Name</a:t>
            </a:r>
            <a:br>
              <a:rPr lang="en-US" sz="2700" b="1" dirty="0">
                <a:latin typeface="Gill Sans MT" panose="020B0502020104020203" pitchFamily="34" charset="0"/>
              </a:rPr>
            </a:br>
            <a:br>
              <a:rPr lang="en-US" sz="2700" b="1" dirty="0">
                <a:latin typeface="Gill Sans MT" panose="020B0502020104020203" pitchFamily="34" charset="0"/>
              </a:rPr>
            </a:br>
            <a:r>
              <a:rPr lang="en-US" sz="2000" dirty="0">
                <a:latin typeface="Gill Sans MT" panose="020B0502020104020203" pitchFamily="34" charset="0"/>
              </a:rPr>
              <a:t>Role</a:t>
            </a:r>
            <a:br>
              <a:rPr lang="en-US" sz="2000" dirty="0">
                <a:latin typeface="Gill Sans MT" panose="020B0502020104020203" pitchFamily="34" charset="0"/>
              </a:rPr>
            </a:br>
            <a:br>
              <a:rPr lang="en-US" sz="2000" dirty="0">
                <a:latin typeface="Gill Sans MT" panose="020B0502020104020203" pitchFamily="34" charset="0"/>
              </a:rPr>
            </a:br>
            <a:r>
              <a:rPr lang="en-US" sz="1400" i="1" dirty="0">
                <a:latin typeface="Gill Sans MT" panose="020B0502020104020203" pitchFamily="34" charset="0"/>
              </a:rPr>
              <a:t>“Quote…”</a:t>
            </a:r>
            <a:endParaRPr lang="en-US" sz="2970" i="1" dirty="0">
              <a:latin typeface="Gill Sans MT" panose="020B0502020104020203" pitchFamily="34" charset="0"/>
            </a:endParaRPr>
          </a:p>
        </p:txBody>
      </p:sp>
      <p:sp>
        <p:nvSpPr>
          <p:cNvPr id="26" name="Content Placeholder 2">
            <a:extLst>
              <a:ext uri="{FF2B5EF4-FFF2-40B4-BE49-F238E27FC236}">
                <a16:creationId xmlns:a16="http://schemas.microsoft.com/office/drawing/2014/main" id="{9231A3B6-A3D1-4DA3-ADB0-6F2B9E776E40}"/>
              </a:ext>
            </a:extLst>
          </p:cNvPr>
          <p:cNvSpPr txBox="1">
            <a:spLocks/>
          </p:cNvSpPr>
          <p:nvPr/>
        </p:nvSpPr>
        <p:spPr>
          <a:xfrm>
            <a:off x="479899" y="3567292"/>
            <a:ext cx="4632155" cy="4203975"/>
          </a:xfrm>
          <a:prstGeom prst="rect">
            <a:avLst/>
          </a:prstGeom>
          <a:ln>
            <a:no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Font typeface="Arial" panose="020B0604020202020204" pitchFamily="34" charset="0"/>
              <a:buNone/>
            </a:pPr>
            <a:r>
              <a:rPr lang="en-US" sz="1400" b="1" dirty="0">
                <a:latin typeface="Gill Sans MT" panose="020B0502020104020203" pitchFamily="34" charset="0"/>
              </a:rPr>
              <a:t>Goals</a:t>
            </a:r>
          </a:p>
          <a:p>
            <a:pPr marL="342900" indent="-342900">
              <a:buFont typeface="+mj-lt"/>
              <a:buAutoNum type="arabicPeriod"/>
            </a:pPr>
            <a:r>
              <a:rPr lang="en-US" sz="1200" dirty="0">
                <a:latin typeface="Gill Sans MT" panose="020B0502020104020203" pitchFamily="34" charset="0"/>
              </a:rPr>
              <a:t>List this person’s key goals. What do they want to happen? What do they want to get done? If this is a product targeting professionals, list their job roles</a:t>
            </a:r>
          </a:p>
          <a:p>
            <a:pPr marL="342900" indent="-342900">
              <a:buFont typeface="+mj-lt"/>
              <a:buAutoNum type="arabicPeriod"/>
            </a:pPr>
            <a:endParaRPr lang="en-US" sz="1200" dirty="0">
              <a:latin typeface="Gill Sans MT" panose="020B0502020104020203" pitchFamily="34" charset="0"/>
            </a:endParaRPr>
          </a:p>
          <a:p>
            <a:pPr marL="0" indent="0">
              <a:buNone/>
            </a:pPr>
            <a:r>
              <a:rPr lang="en-US" sz="1400" b="1" dirty="0">
                <a:latin typeface="Gill Sans MT" panose="020B0502020104020203" pitchFamily="34" charset="0"/>
              </a:rPr>
              <a:t>A day-in-the-life</a:t>
            </a:r>
          </a:p>
          <a:p>
            <a:r>
              <a:rPr lang="en-US" sz="1200" dirty="0">
                <a:latin typeface="Gill Sans MT" panose="020B0502020104020203" pitchFamily="34" charset="0"/>
              </a:rPr>
              <a:t>Describe a day-in-the-life of this person, related to your product area</a:t>
            </a:r>
          </a:p>
          <a:p>
            <a:pPr marL="0" indent="0">
              <a:buNone/>
            </a:pPr>
            <a:endParaRPr lang="en-US" sz="1200" dirty="0">
              <a:latin typeface="Gill Sans MT" panose="020B0502020104020203" pitchFamily="34" charset="0"/>
            </a:endParaRPr>
          </a:p>
        </p:txBody>
      </p:sp>
      <p:sp>
        <p:nvSpPr>
          <p:cNvPr id="22" name="Content Placeholder 2">
            <a:extLst>
              <a:ext uri="{FF2B5EF4-FFF2-40B4-BE49-F238E27FC236}">
                <a16:creationId xmlns:a16="http://schemas.microsoft.com/office/drawing/2014/main" id="{D2E6E928-F10E-4228-B54B-1CBE319E1E2E}"/>
              </a:ext>
            </a:extLst>
          </p:cNvPr>
          <p:cNvSpPr txBox="1">
            <a:spLocks/>
          </p:cNvSpPr>
          <p:nvPr/>
        </p:nvSpPr>
        <p:spPr>
          <a:xfrm>
            <a:off x="5356860" y="3670245"/>
            <a:ext cx="2194560" cy="1751060"/>
          </a:xfrm>
          <a:prstGeom prst="rect">
            <a:avLst/>
          </a:prstGeom>
          <a:ln>
            <a:solidFill>
              <a:schemeClr val="accent3"/>
            </a:solid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Font typeface="Arial" panose="020B0604020202020204" pitchFamily="34" charset="0"/>
              <a:buNone/>
            </a:pPr>
            <a:r>
              <a:rPr lang="en-US" sz="1400" b="1" dirty="0">
                <a:latin typeface="Gill Sans MT" panose="020B0502020104020203" pitchFamily="34" charset="0"/>
              </a:rPr>
              <a:t>A good day</a:t>
            </a:r>
          </a:p>
          <a:p>
            <a:pPr marL="388620" lvl="1" indent="0">
              <a:buNone/>
            </a:pPr>
            <a:endParaRPr lang="en-US" sz="1200" dirty="0">
              <a:latin typeface="Gill Sans MT" panose="020B0502020104020203" pitchFamily="34" charset="0"/>
            </a:endParaRPr>
          </a:p>
          <a:p>
            <a:pPr marL="388620" lvl="1" indent="0">
              <a:buNone/>
            </a:pPr>
            <a:r>
              <a:rPr lang="en-US" sz="1200" dirty="0">
                <a:latin typeface="Gill Sans MT" panose="020B0502020104020203" pitchFamily="34" charset="0"/>
              </a:rPr>
              <a:t>What’s a good day for this person? Find the emotions…</a:t>
            </a:r>
          </a:p>
          <a:p>
            <a:pPr marL="388620" lvl="1" indent="0">
              <a:buNone/>
            </a:pPr>
            <a:endParaRPr lang="en-US" sz="1060" dirty="0">
              <a:latin typeface="Gill Sans MT" panose="020B0502020104020203" pitchFamily="34" charset="0"/>
            </a:endParaRPr>
          </a:p>
        </p:txBody>
      </p:sp>
      <p:sp>
        <p:nvSpPr>
          <p:cNvPr id="8" name="Content Placeholder 2">
            <a:extLst>
              <a:ext uri="{FF2B5EF4-FFF2-40B4-BE49-F238E27FC236}">
                <a16:creationId xmlns:a16="http://schemas.microsoft.com/office/drawing/2014/main" id="{71103837-84D1-4E97-899B-B261DE66A32C}"/>
              </a:ext>
            </a:extLst>
          </p:cNvPr>
          <p:cNvSpPr txBox="1">
            <a:spLocks/>
          </p:cNvSpPr>
          <p:nvPr/>
        </p:nvSpPr>
        <p:spPr>
          <a:xfrm>
            <a:off x="5356860" y="5506664"/>
            <a:ext cx="2194560" cy="1751060"/>
          </a:xfrm>
          <a:prstGeom prst="rect">
            <a:avLst/>
          </a:prstGeom>
          <a:ln>
            <a:solidFill>
              <a:schemeClr val="accent5"/>
            </a:solid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r>
              <a:rPr lang="en-US" sz="1400" b="1" dirty="0">
                <a:latin typeface="Gill Sans MT" panose="020B0502020104020203" pitchFamily="34" charset="0"/>
              </a:rPr>
              <a:t>A bad day</a:t>
            </a:r>
          </a:p>
          <a:p>
            <a:pPr marL="388620" lvl="1" indent="0">
              <a:buNone/>
            </a:pPr>
            <a:endParaRPr lang="en-US" sz="1200" dirty="0">
              <a:latin typeface="Gill Sans MT" panose="020B0502020104020203" pitchFamily="34" charset="0"/>
            </a:endParaRPr>
          </a:p>
          <a:p>
            <a:pPr marL="388620" lvl="1" indent="0">
              <a:buNone/>
            </a:pPr>
            <a:r>
              <a:rPr lang="en-US" sz="1200" dirty="0">
                <a:latin typeface="Gill Sans MT" panose="020B0502020104020203" pitchFamily="34" charset="0"/>
              </a:rPr>
              <a:t>What’s a bad day for this person? Find the emotions…</a:t>
            </a:r>
          </a:p>
          <a:p>
            <a:pPr marL="388620" lvl="1" indent="0">
              <a:buNone/>
            </a:pPr>
            <a:endParaRPr lang="en-US" sz="1060" dirty="0">
              <a:latin typeface="Gill Sans MT" panose="020B0502020104020203" pitchFamily="34" charset="0"/>
            </a:endParaRPr>
          </a:p>
          <a:p>
            <a:pPr marL="0" indent="0">
              <a:buNone/>
            </a:pPr>
            <a:endParaRPr lang="en-US" sz="1400" dirty="0">
              <a:latin typeface="Gill Sans MT" panose="020B0502020104020203" pitchFamily="34" charset="0"/>
            </a:endParaRPr>
          </a:p>
        </p:txBody>
      </p:sp>
      <p:sp>
        <p:nvSpPr>
          <p:cNvPr id="9" name="Content Placeholder 2">
            <a:extLst>
              <a:ext uri="{FF2B5EF4-FFF2-40B4-BE49-F238E27FC236}">
                <a16:creationId xmlns:a16="http://schemas.microsoft.com/office/drawing/2014/main" id="{6B91DAF8-3C52-47D6-B888-B3C6441DC951}"/>
              </a:ext>
            </a:extLst>
          </p:cNvPr>
          <p:cNvSpPr txBox="1">
            <a:spLocks/>
          </p:cNvSpPr>
          <p:nvPr/>
        </p:nvSpPr>
        <p:spPr>
          <a:xfrm>
            <a:off x="479899" y="7743053"/>
            <a:ext cx="3096283" cy="1987400"/>
          </a:xfrm>
          <a:prstGeom prst="rect">
            <a:avLst/>
          </a:prstGeom>
          <a:ln>
            <a:no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r>
              <a:rPr lang="en-US" sz="1400" b="1" dirty="0">
                <a:latin typeface="Gill Sans MT" panose="020B0502020104020203" pitchFamily="34" charset="0"/>
              </a:rPr>
              <a:t>Role in the purchase process </a:t>
            </a:r>
          </a:p>
          <a:p>
            <a:r>
              <a:rPr lang="en-US" sz="1200" dirty="0">
                <a:latin typeface="Gill Sans MT" panose="020B0502020104020203" pitchFamily="34" charset="0"/>
              </a:rPr>
              <a:t>Describe the role of this person in the purchase process</a:t>
            </a:r>
          </a:p>
          <a:p>
            <a:pPr marL="0" indent="0">
              <a:buNone/>
            </a:pPr>
            <a:endParaRPr lang="en-US" sz="1200" dirty="0">
              <a:latin typeface="Gill Sans MT" panose="020B0502020104020203" pitchFamily="34" charset="0"/>
            </a:endParaRPr>
          </a:p>
        </p:txBody>
      </p:sp>
      <p:sp>
        <p:nvSpPr>
          <p:cNvPr id="11" name="Content Placeholder 2">
            <a:extLst>
              <a:ext uri="{FF2B5EF4-FFF2-40B4-BE49-F238E27FC236}">
                <a16:creationId xmlns:a16="http://schemas.microsoft.com/office/drawing/2014/main" id="{8C4012EF-3B94-40FA-BAA3-108DD1BEDA7A}"/>
              </a:ext>
            </a:extLst>
          </p:cNvPr>
          <p:cNvSpPr txBox="1">
            <a:spLocks/>
          </p:cNvSpPr>
          <p:nvPr/>
        </p:nvSpPr>
        <p:spPr>
          <a:xfrm>
            <a:off x="4260909" y="7743053"/>
            <a:ext cx="3290511" cy="2101987"/>
          </a:xfrm>
          <a:prstGeom prst="rect">
            <a:avLst/>
          </a:prstGeom>
          <a:ln>
            <a:no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r>
              <a:rPr lang="en-US" sz="1500" b="1" dirty="0">
                <a:latin typeface="Gill Sans MT" panose="020B0502020104020203" pitchFamily="34" charset="0"/>
              </a:rPr>
              <a:t>Engagement triggers </a:t>
            </a:r>
          </a:p>
          <a:p>
            <a:r>
              <a:rPr lang="en-US" sz="1200" dirty="0">
                <a:latin typeface="Gill Sans MT" panose="020B0502020104020203" pitchFamily="34" charset="0"/>
              </a:rPr>
              <a:t>Describe what triggers a person to consider your product category? What gets them to start researching and thinking about your product area?</a:t>
            </a:r>
          </a:p>
          <a:p>
            <a:pPr marL="0" indent="0">
              <a:buNone/>
            </a:pPr>
            <a:endParaRPr lang="en-US" sz="1200" dirty="0">
              <a:latin typeface="Gill Sans MT" panose="020B0502020104020203" pitchFamily="34" charset="0"/>
            </a:endParaRPr>
          </a:p>
        </p:txBody>
      </p:sp>
      <p:cxnSp>
        <p:nvCxnSpPr>
          <p:cNvPr id="7" name="Straight Connector 6">
            <a:extLst>
              <a:ext uri="{FF2B5EF4-FFF2-40B4-BE49-F238E27FC236}">
                <a16:creationId xmlns:a16="http://schemas.microsoft.com/office/drawing/2014/main" id="{97A49AD4-B4DF-4F9D-AE4A-71EB55EAF4B4}"/>
              </a:ext>
            </a:extLst>
          </p:cNvPr>
          <p:cNvCxnSpPr/>
          <p:nvPr/>
        </p:nvCxnSpPr>
        <p:spPr>
          <a:xfrm>
            <a:off x="1447800" y="7528560"/>
            <a:ext cx="485394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A1A0A50-2E69-4FDD-A067-17D3AE644589}"/>
              </a:ext>
            </a:extLst>
          </p:cNvPr>
          <p:cNvSpPr txBox="1"/>
          <p:nvPr/>
        </p:nvSpPr>
        <p:spPr>
          <a:xfrm>
            <a:off x="5356860" y="5906632"/>
            <a:ext cx="444352" cy="461665"/>
          </a:xfrm>
          <a:prstGeom prst="rect">
            <a:avLst/>
          </a:prstGeom>
          <a:noFill/>
        </p:spPr>
        <p:txBody>
          <a:bodyPr wrap="none" rtlCol="0">
            <a:spAutoFit/>
          </a:bodyPr>
          <a:lstStyle/>
          <a:p>
            <a:r>
              <a:rPr lang="en-US" sz="2400" b="1" dirty="0">
                <a:solidFill>
                  <a:schemeClr val="accent5"/>
                </a:solidFill>
                <a:sym typeface="Wingdings" panose="05000000000000000000" pitchFamily="2" charset="2"/>
              </a:rPr>
              <a:t></a:t>
            </a:r>
            <a:endParaRPr lang="en-US" sz="2400" b="1" dirty="0">
              <a:solidFill>
                <a:schemeClr val="accent5"/>
              </a:solidFill>
            </a:endParaRPr>
          </a:p>
        </p:txBody>
      </p:sp>
      <p:sp>
        <p:nvSpPr>
          <p:cNvPr id="18" name="TextBox 17">
            <a:extLst>
              <a:ext uri="{FF2B5EF4-FFF2-40B4-BE49-F238E27FC236}">
                <a16:creationId xmlns:a16="http://schemas.microsoft.com/office/drawing/2014/main" id="{589FFF48-0EB5-41C4-A2D8-93B48B1E98C3}"/>
              </a:ext>
            </a:extLst>
          </p:cNvPr>
          <p:cNvSpPr txBox="1"/>
          <p:nvPr/>
        </p:nvSpPr>
        <p:spPr>
          <a:xfrm>
            <a:off x="5356860" y="4084110"/>
            <a:ext cx="444352" cy="461665"/>
          </a:xfrm>
          <a:prstGeom prst="rect">
            <a:avLst/>
          </a:prstGeom>
          <a:noFill/>
        </p:spPr>
        <p:txBody>
          <a:bodyPr wrap="none" rtlCol="0">
            <a:spAutoFit/>
          </a:bodyPr>
          <a:lstStyle/>
          <a:p>
            <a:r>
              <a:rPr lang="en-US" sz="2400" b="1" dirty="0">
                <a:solidFill>
                  <a:schemeClr val="accent3"/>
                </a:solidFill>
                <a:sym typeface="Wingdings" panose="05000000000000000000" pitchFamily="2" charset="2"/>
              </a:rPr>
              <a:t></a:t>
            </a:r>
            <a:endParaRPr lang="en-US" sz="2400" b="1" dirty="0">
              <a:solidFill>
                <a:schemeClr val="accent3"/>
              </a:solidFill>
            </a:endParaRPr>
          </a:p>
        </p:txBody>
      </p:sp>
      <p:sp>
        <p:nvSpPr>
          <p:cNvPr id="2" name="Rectangle 1">
            <a:extLst>
              <a:ext uri="{FF2B5EF4-FFF2-40B4-BE49-F238E27FC236}">
                <a16:creationId xmlns:a16="http://schemas.microsoft.com/office/drawing/2014/main" id="{012407E2-6E90-47E0-BBCC-98650A06447E}"/>
              </a:ext>
            </a:extLst>
          </p:cNvPr>
          <p:cNvSpPr/>
          <p:nvPr/>
        </p:nvSpPr>
        <p:spPr>
          <a:xfrm>
            <a:off x="3810000" y="617220"/>
            <a:ext cx="3741420" cy="2392271"/>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Photo</a:t>
            </a:r>
          </a:p>
        </p:txBody>
      </p:sp>
    </p:spTree>
    <p:extLst>
      <p:ext uri="{BB962C8B-B14F-4D97-AF65-F5344CB8AC3E}">
        <p14:creationId xmlns:p14="http://schemas.microsoft.com/office/powerpoint/2010/main" val="172089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75DE47-6889-4653-8A42-7C6237138371}"/>
              </a:ext>
            </a:extLst>
          </p:cNvPr>
          <p:cNvSpPr>
            <a:spLocks noGrp="1"/>
          </p:cNvSpPr>
          <p:nvPr>
            <p:ph type="title"/>
          </p:nvPr>
        </p:nvSpPr>
        <p:spPr>
          <a:xfrm>
            <a:off x="479899" y="76486"/>
            <a:ext cx="2895761" cy="3593469"/>
          </a:xfrm>
        </p:spPr>
        <p:txBody>
          <a:bodyPr>
            <a:normAutofit/>
          </a:bodyPr>
          <a:lstStyle/>
          <a:p>
            <a:r>
              <a:rPr lang="en-US" sz="2700" b="1" dirty="0">
                <a:latin typeface="Gill Sans MT" panose="020B0502020104020203" pitchFamily="34" charset="0"/>
              </a:rPr>
              <a:t>Juliet</a:t>
            </a:r>
            <a:br>
              <a:rPr lang="en-US" sz="2700" b="1" dirty="0">
                <a:latin typeface="Gill Sans MT" panose="020B0502020104020203" pitchFamily="34" charset="0"/>
              </a:rPr>
            </a:br>
            <a:br>
              <a:rPr lang="en-US" sz="2700" b="1" dirty="0">
                <a:latin typeface="Gill Sans MT" panose="020B0502020104020203" pitchFamily="34" charset="0"/>
              </a:rPr>
            </a:br>
            <a:r>
              <a:rPr lang="en-US" sz="2000" dirty="0">
                <a:latin typeface="Gill Sans MT" panose="020B0502020104020203" pitchFamily="34" charset="0"/>
              </a:rPr>
              <a:t>Compliance and safety manager at a major trucking company</a:t>
            </a:r>
            <a:br>
              <a:rPr lang="en-US" sz="2000" dirty="0">
                <a:latin typeface="Gill Sans MT" panose="020B0502020104020203" pitchFamily="34" charset="0"/>
              </a:rPr>
            </a:br>
            <a:br>
              <a:rPr lang="en-US" sz="2000" dirty="0">
                <a:latin typeface="Gill Sans MT" panose="020B0502020104020203" pitchFamily="34" charset="0"/>
              </a:rPr>
            </a:br>
            <a:r>
              <a:rPr lang="en-US" sz="1400" i="1" dirty="0">
                <a:latin typeface="Gill Sans MT" panose="020B0502020104020203" pitchFamily="34" charset="0"/>
              </a:rPr>
              <a:t>“There is nothing more important to us than the safety of our drivers, and the safety of all the other people on the roads around our trucks.”</a:t>
            </a:r>
            <a:endParaRPr lang="en-US" sz="2970" i="1" dirty="0">
              <a:latin typeface="Gill Sans MT" panose="020B0502020104020203" pitchFamily="34" charset="0"/>
            </a:endParaRPr>
          </a:p>
        </p:txBody>
      </p:sp>
      <p:sp>
        <p:nvSpPr>
          <p:cNvPr id="26" name="Content Placeholder 2">
            <a:extLst>
              <a:ext uri="{FF2B5EF4-FFF2-40B4-BE49-F238E27FC236}">
                <a16:creationId xmlns:a16="http://schemas.microsoft.com/office/drawing/2014/main" id="{9231A3B6-A3D1-4DA3-ADB0-6F2B9E776E40}"/>
              </a:ext>
            </a:extLst>
          </p:cNvPr>
          <p:cNvSpPr txBox="1">
            <a:spLocks/>
          </p:cNvSpPr>
          <p:nvPr/>
        </p:nvSpPr>
        <p:spPr>
          <a:xfrm>
            <a:off x="479899" y="3567292"/>
            <a:ext cx="4632155" cy="4203975"/>
          </a:xfrm>
          <a:prstGeom prst="rect">
            <a:avLst/>
          </a:prstGeom>
          <a:ln>
            <a:no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Font typeface="Arial" panose="020B0604020202020204" pitchFamily="34" charset="0"/>
              <a:buNone/>
            </a:pPr>
            <a:r>
              <a:rPr lang="en-US" sz="1400" b="1" dirty="0">
                <a:latin typeface="Gill Sans MT" panose="020B0502020104020203" pitchFamily="34" charset="0"/>
              </a:rPr>
              <a:t>Job goals</a:t>
            </a:r>
          </a:p>
          <a:p>
            <a:pPr marL="342900" indent="-342900">
              <a:buFont typeface="+mj-lt"/>
              <a:buAutoNum type="arabicPeriod"/>
            </a:pPr>
            <a:r>
              <a:rPr lang="en-US" sz="1200" dirty="0">
                <a:latin typeface="Gill Sans MT" panose="020B0502020104020203" pitchFamily="34" charset="0"/>
              </a:rPr>
              <a:t>Keep all the drivers in her company safe and get them home to their families. No collisions, no injuries to drivers or the public</a:t>
            </a:r>
          </a:p>
          <a:p>
            <a:pPr marL="342900" indent="-342900">
              <a:buFont typeface="+mj-lt"/>
              <a:buAutoNum type="arabicPeriod"/>
            </a:pPr>
            <a:r>
              <a:rPr lang="en-US" sz="1200" dirty="0">
                <a:latin typeface="Gill Sans MT" panose="020B0502020104020203" pitchFamily="34" charset="0"/>
              </a:rPr>
              <a:t>Avoid company fines for compliance violations</a:t>
            </a:r>
          </a:p>
          <a:p>
            <a:pPr marL="342900" indent="-342900">
              <a:buFont typeface="+mj-lt"/>
              <a:buAutoNum type="arabicPeriod"/>
            </a:pPr>
            <a:r>
              <a:rPr lang="en-US" sz="1200" dirty="0">
                <a:latin typeface="Gill Sans MT" panose="020B0502020104020203" pitchFamily="34" charset="0"/>
              </a:rPr>
              <a:t>Keep the company’s Compliance, Safety, and Accountability (CSA) score healthy, to ensure access to government contracts</a:t>
            </a:r>
          </a:p>
          <a:p>
            <a:pPr marL="0" indent="0">
              <a:buNone/>
            </a:pPr>
            <a:r>
              <a:rPr lang="en-US" sz="1400" b="1" dirty="0">
                <a:latin typeface="Gill Sans MT" panose="020B0502020104020203" pitchFamily="34" charset="0"/>
              </a:rPr>
              <a:t>A day-in-the-life</a:t>
            </a:r>
          </a:p>
          <a:p>
            <a:r>
              <a:rPr lang="en-US" sz="1200" dirty="0">
                <a:latin typeface="Gill Sans MT" panose="020B0502020104020203" pitchFamily="34" charset="0"/>
              </a:rPr>
              <a:t>Reviews driving incident videos, together with her staff. Looks at compliance dashboards of yesterday’s driving logs. Seeks out drivers that are doing exceptionally well and notes any drivers with minor (or major) compliance violations  </a:t>
            </a:r>
          </a:p>
          <a:p>
            <a:r>
              <a:rPr lang="en-US" sz="1200" dirty="0">
                <a:latin typeface="Gill Sans MT" panose="020B0502020104020203" pitchFamily="34" charset="0"/>
              </a:rPr>
              <a:t>For drivers with excellent records, Juliet and her staff contact the driver with compliments, and monthly rewards</a:t>
            </a:r>
          </a:p>
          <a:p>
            <a:r>
              <a:rPr lang="en-US" sz="1200" dirty="0">
                <a:latin typeface="Gill Sans MT" panose="020B0502020104020203" pitchFamily="34" charset="0"/>
              </a:rPr>
              <a:t>For videos showing unsafe driving, or driving logs showing a pattern of compliance violations, Juliet and her staff contact the driver, share the videos or noncompliant driving logs, and coach the driver for safer behavior</a:t>
            </a:r>
          </a:p>
          <a:p>
            <a:pPr marL="0" indent="0">
              <a:buNone/>
            </a:pPr>
            <a:endParaRPr lang="en-US" sz="1200" dirty="0">
              <a:latin typeface="Gill Sans MT" panose="020B0502020104020203" pitchFamily="34" charset="0"/>
            </a:endParaRPr>
          </a:p>
        </p:txBody>
      </p:sp>
      <p:sp>
        <p:nvSpPr>
          <p:cNvPr id="22" name="Content Placeholder 2">
            <a:extLst>
              <a:ext uri="{FF2B5EF4-FFF2-40B4-BE49-F238E27FC236}">
                <a16:creationId xmlns:a16="http://schemas.microsoft.com/office/drawing/2014/main" id="{D2E6E928-F10E-4228-B54B-1CBE319E1E2E}"/>
              </a:ext>
            </a:extLst>
          </p:cNvPr>
          <p:cNvSpPr txBox="1">
            <a:spLocks/>
          </p:cNvSpPr>
          <p:nvPr/>
        </p:nvSpPr>
        <p:spPr>
          <a:xfrm>
            <a:off x="5356860" y="3670245"/>
            <a:ext cx="2194560" cy="1751060"/>
          </a:xfrm>
          <a:prstGeom prst="rect">
            <a:avLst/>
          </a:prstGeom>
          <a:ln>
            <a:solidFill>
              <a:schemeClr val="accent3"/>
            </a:solid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Font typeface="Arial" panose="020B0604020202020204" pitchFamily="34" charset="0"/>
              <a:buNone/>
            </a:pPr>
            <a:r>
              <a:rPr lang="en-US" sz="1400" b="1" dirty="0">
                <a:latin typeface="Gill Sans MT" panose="020B0502020104020203" pitchFamily="34" charset="0"/>
              </a:rPr>
              <a:t>A good day</a:t>
            </a:r>
          </a:p>
          <a:p>
            <a:pPr marL="388620" lvl="1" indent="0">
              <a:buNone/>
            </a:pPr>
            <a:endParaRPr lang="en-US" sz="1200" dirty="0">
              <a:latin typeface="Gill Sans MT" panose="020B0502020104020203" pitchFamily="34" charset="0"/>
            </a:endParaRPr>
          </a:p>
          <a:p>
            <a:pPr marL="388620" lvl="1" indent="0">
              <a:buNone/>
            </a:pPr>
            <a:r>
              <a:rPr lang="en-US" sz="1200" dirty="0">
                <a:latin typeface="Gill Sans MT" panose="020B0502020104020203" pitchFamily="34" charset="0"/>
              </a:rPr>
              <a:t>No safety violations and few compliance violations. A day without surprises.</a:t>
            </a:r>
          </a:p>
          <a:p>
            <a:pPr marL="388620" lvl="1" indent="0">
              <a:buNone/>
            </a:pPr>
            <a:endParaRPr lang="en-US" sz="1060" dirty="0">
              <a:latin typeface="Gill Sans MT" panose="020B0502020104020203" pitchFamily="34" charset="0"/>
            </a:endParaRPr>
          </a:p>
        </p:txBody>
      </p:sp>
      <p:pic>
        <p:nvPicPr>
          <p:cNvPr id="4" name="Picture 3" descr="A picture containing text, indoor, table, computer&#10;&#10;Description automatically generated">
            <a:extLst>
              <a:ext uri="{FF2B5EF4-FFF2-40B4-BE49-F238E27FC236}">
                <a16:creationId xmlns:a16="http://schemas.microsoft.com/office/drawing/2014/main" id="{D44974E8-68CA-4568-A604-0CFF643C0D7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589020" y="0"/>
            <a:ext cx="4183380" cy="3376260"/>
          </a:xfrm>
          <a:prstGeom prst="rect">
            <a:avLst/>
          </a:prstGeom>
        </p:spPr>
      </p:pic>
      <p:sp>
        <p:nvSpPr>
          <p:cNvPr id="6" name="TextBox 5">
            <a:extLst>
              <a:ext uri="{FF2B5EF4-FFF2-40B4-BE49-F238E27FC236}">
                <a16:creationId xmlns:a16="http://schemas.microsoft.com/office/drawing/2014/main" id="{535214E4-8AF8-4F60-AC44-AA9844B566A9}"/>
              </a:ext>
            </a:extLst>
          </p:cNvPr>
          <p:cNvSpPr txBox="1"/>
          <p:nvPr/>
        </p:nvSpPr>
        <p:spPr>
          <a:xfrm>
            <a:off x="5112054" y="3113798"/>
            <a:ext cx="2743059" cy="230832"/>
          </a:xfrm>
          <a:prstGeom prst="rect">
            <a:avLst/>
          </a:prstGeom>
          <a:noFill/>
        </p:spPr>
        <p:txBody>
          <a:bodyPr wrap="none" rtlCol="0">
            <a:spAutoFit/>
          </a:bodyPr>
          <a:lstStyle/>
          <a:p>
            <a:r>
              <a:rPr lang="en-US" sz="900" dirty="0">
                <a:solidFill>
                  <a:schemeClr val="bg1"/>
                </a:solidFill>
              </a:rPr>
              <a:t>Photo by </a:t>
            </a:r>
            <a:r>
              <a:rPr lang="en-US" sz="900" dirty="0">
                <a:solidFill>
                  <a:schemeClr val="bg1"/>
                </a:solidFill>
                <a:hlinkClick r:id="rId3">
                  <a:extLst>
                    <a:ext uri="{A12FA001-AC4F-418D-AE19-62706E023703}">
                      <ahyp:hlinkClr xmlns:ahyp="http://schemas.microsoft.com/office/drawing/2018/hyperlinkcolor" val="tx"/>
                    </a:ext>
                  </a:extLst>
                </a:hlinkClick>
              </a:rPr>
              <a:t>Christina @ wocintechchat.com</a:t>
            </a:r>
            <a:r>
              <a:rPr lang="en-US" sz="900" dirty="0">
                <a:solidFill>
                  <a:schemeClr val="bg1"/>
                </a:solidFill>
              </a:rPr>
              <a:t> on </a:t>
            </a:r>
            <a:r>
              <a:rPr lang="en-US" sz="900" dirty="0" err="1">
                <a:solidFill>
                  <a:schemeClr val="bg1"/>
                </a:solidFill>
                <a:hlinkClick r:id="rId4">
                  <a:extLst>
                    <a:ext uri="{A12FA001-AC4F-418D-AE19-62706E023703}">
                      <ahyp:hlinkClr xmlns:ahyp="http://schemas.microsoft.com/office/drawing/2018/hyperlinkcolor" val="tx"/>
                    </a:ext>
                  </a:extLst>
                </a:hlinkClick>
              </a:rPr>
              <a:t>Unsplash</a:t>
            </a:r>
            <a:r>
              <a:rPr lang="en-US" sz="900" dirty="0">
                <a:solidFill>
                  <a:schemeClr val="bg1"/>
                </a:solidFill>
              </a:rPr>
              <a:t> </a:t>
            </a:r>
          </a:p>
        </p:txBody>
      </p:sp>
      <p:sp>
        <p:nvSpPr>
          <p:cNvPr id="8" name="Content Placeholder 2">
            <a:extLst>
              <a:ext uri="{FF2B5EF4-FFF2-40B4-BE49-F238E27FC236}">
                <a16:creationId xmlns:a16="http://schemas.microsoft.com/office/drawing/2014/main" id="{71103837-84D1-4E97-899B-B261DE66A32C}"/>
              </a:ext>
            </a:extLst>
          </p:cNvPr>
          <p:cNvSpPr txBox="1">
            <a:spLocks/>
          </p:cNvSpPr>
          <p:nvPr/>
        </p:nvSpPr>
        <p:spPr>
          <a:xfrm>
            <a:off x="5356860" y="5506664"/>
            <a:ext cx="2194560" cy="1751060"/>
          </a:xfrm>
          <a:prstGeom prst="rect">
            <a:avLst/>
          </a:prstGeom>
          <a:ln>
            <a:solidFill>
              <a:schemeClr val="accent5"/>
            </a:solid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r>
              <a:rPr lang="en-US" sz="1400" b="1" dirty="0">
                <a:latin typeface="Gill Sans MT" panose="020B0502020104020203" pitchFamily="34" charset="0"/>
              </a:rPr>
              <a:t>A bad day</a:t>
            </a:r>
          </a:p>
          <a:p>
            <a:pPr marL="388620" lvl="1" indent="0">
              <a:buNone/>
            </a:pPr>
            <a:endParaRPr lang="en-US" sz="1200" dirty="0">
              <a:latin typeface="Gill Sans MT" panose="020B0502020104020203" pitchFamily="34" charset="0"/>
            </a:endParaRPr>
          </a:p>
          <a:p>
            <a:pPr marL="388620" lvl="1" indent="0">
              <a:buNone/>
            </a:pPr>
            <a:r>
              <a:rPr lang="en-US" sz="1200" dirty="0">
                <a:latin typeface="Gill Sans MT" panose="020B0502020104020203" pitchFamily="34" charset="0"/>
              </a:rPr>
              <a:t>A collision in Montana. A set of drivers in North Carolina who are cheating on their driving logs. CSA score takes a hit. Company gets fined.</a:t>
            </a:r>
          </a:p>
          <a:p>
            <a:pPr marL="388620" lvl="1" indent="0">
              <a:buNone/>
            </a:pPr>
            <a:endParaRPr lang="en-US" sz="1060" dirty="0">
              <a:latin typeface="Gill Sans MT" panose="020B0502020104020203" pitchFamily="34" charset="0"/>
            </a:endParaRPr>
          </a:p>
          <a:p>
            <a:pPr marL="0" indent="0">
              <a:buNone/>
            </a:pPr>
            <a:endParaRPr lang="en-US" sz="1400" dirty="0">
              <a:latin typeface="Gill Sans MT" panose="020B0502020104020203" pitchFamily="34" charset="0"/>
            </a:endParaRPr>
          </a:p>
        </p:txBody>
      </p:sp>
      <p:sp>
        <p:nvSpPr>
          <p:cNvPr id="9" name="Content Placeholder 2">
            <a:extLst>
              <a:ext uri="{FF2B5EF4-FFF2-40B4-BE49-F238E27FC236}">
                <a16:creationId xmlns:a16="http://schemas.microsoft.com/office/drawing/2014/main" id="{6B91DAF8-3C52-47D6-B888-B3C6441DC951}"/>
              </a:ext>
            </a:extLst>
          </p:cNvPr>
          <p:cNvSpPr txBox="1">
            <a:spLocks/>
          </p:cNvSpPr>
          <p:nvPr/>
        </p:nvSpPr>
        <p:spPr>
          <a:xfrm>
            <a:off x="479899" y="7743053"/>
            <a:ext cx="3109121" cy="1987400"/>
          </a:xfrm>
          <a:prstGeom prst="rect">
            <a:avLst/>
          </a:prstGeom>
          <a:ln>
            <a:no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r>
              <a:rPr lang="en-US" sz="1400" b="1" dirty="0">
                <a:latin typeface="Gill Sans MT" panose="020B0502020104020203" pitchFamily="34" charset="0"/>
              </a:rPr>
              <a:t>Role in the purchase process </a:t>
            </a:r>
          </a:p>
          <a:p>
            <a:pPr marL="0" indent="0">
              <a:buNone/>
            </a:pPr>
            <a:r>
              <a:rPr lang="en-US" sz="1000" i="1" dirty="0">
                <a:latin typeface="Gill Sans MT" panose="020B0502020104020203" pitchFamily="34" charset="0"/>
              </a:rPr>
              <a:t>For video safety, electronic logging devices, and compliance monitoring</a:t>
            </a:r>
          </a:p>
          <a:p>
            <a:r>
              <a:rPr lang="en-US" sz="1000" dirty="0">
                <a:latin typeface="Gill Sans MT" panose="020B0502020104020203" pitchFamily="34" charset="0"/>
              </a:rPr>
              <a:t>Juliet leads the evaluation team for solutions and makes recommendations to the company’s executive team</a:t>
            </a:r>
          </a:p>
          <a:p>
            <a:pPr marL="0" indent="0">
              <a:buNone/>
            </a:pPr>
            <a:endParaRPr lang="en-US" sz="1200" dirty="0">
              <a:latin typeface="Gill Sans MT" panose="020B0502020104020203" pitchFamily="34" charset="0"/>
            </a:endParaRPr>
          </a:p>
        </p:txBody>
      </p:sp>
      <p:sp>
        <p:nvSpPr>
          <p:cNvPr id="11" name="Content Placeholder 2">
            <a:extLst>
              <a:ext uri="{FF2B5EF4-FFF2-40B4-BE49-F238E27FC236}">
                <a16:creationId xmlns:a16="http://schemas.microsoft.com/office/drawing/2014/main" id="{8C4012EF-3B94-40FA-BAA3-108DD1BEDA7A}"/>
              </a:ext>
            </a:extLst>
          </p:cNvPr>
          <p:cNvSpPr txBox="1">
            <a:spLocks/>
          </p:cNvSpPr>
          <p:nvPr/>
        </p:nvSpPr>
        <p:spPr>
          <a:xfrm>
            <a:off x="4183383" y="7743053"/>
            <a:ext cx="3368038" cy="2101987"/>
          </a:xfrm>
          <a:prstGeom prst="rect">
            <a:avLst/>
          </a:prstGeom>
          <a:ln>
            <a:noFill/>
          </a:ln>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buNone/>
            </a:pPr>
            <a:r>
              <a:rPr lang="en-US" sz="1500" b="1" dirty="0">
                <a:latin typeface="Gill Sans MT" panose="020B0502020104020203" pitchFamily="34" charset="0"/>
              </a:rPr>
              <a:t>Engagement triggers </a:t>
            </a:r>
          </a:p>
          <a:p>
            <a:pPr marL="0" indent="0">
              <a:buNone/>
            </a:pPr>
            <a:r>
              <a:rPr lang="en-US" sz="1000" i="1" dirty="0">
                <a:latin typeface="Gill Sans MT" panose="020B0502020104020203" pitchFamily="34" charset="0"/>
              </a:rPr>
              <a:t>What prompts Juliet to research and consider new safety and compliance solutions?</a:t>
            </a:r>
          </a:p>
          <a:p>
            <a:r>
              <a:rPr lang="en-US" sz="1000" dirty="0">
                <a:latin typeface="Gill Sans MT" panose="020B0502020104020203" pitchFamily="34" charset="0"/>
              </a:rPr>
              <a:t>Purchase of new trucks, with the opportunity to add existing solutions or switch vendors</a:t>
            </a:r>
          </a:p>
          <a:p>
            <a:r>
              <a:rPr lang="en-US" sz="1000" dirty="0">
                <a:latin typeface="Gill Sans MT" panose="020B0502020104020203" pitchFamily="34" charset="0"/>
              </a:rPr>
              <a:t>Change in regulations, prompting a re-evaluation of current safety and compliance solutions</a:t>
            </a:r>
          </a:p>
          <a:p>
            <a:pPr marL="0" indent="0">
              <a:buNone/>
            </a:pPr>
            <a:endParaRPr lang="en-US" sz="1200" dirty="0">
              <a:latin typeface="Gill Sans MT" panose="020B0502020104020203" pitchFamily="34" charset="0"/>
            </a:endParaRPr>
          </a:p>
        </p:txBody>
      </p:sp>
      <p:cxnSp>
        <p:nvCxnSpPr>
          <p:cNvPr id="7" name="Straight Connector 6">
            <a:extLst>
              <a:ext uri="{FF2B5EF4-FFF2-40B4-BE49-F238E27FC236}">
                <a16:creationId xmlns:a16="http://schemas.microsoft.com/office/drawing/2014/main" id="{97A49AD4-B4DF-4F9D-AE4A-71EB55EAF4B4}"/>
              </a:ext>
            </a:extLst>
          </p:cNvPr>
          <p:cNvCxnSpPr/>
          <p:nvPr/>
        </p:nvCxnSpPr>
        <p:spPr>
          <a:xfrm>
            <a:off x="1463040" y="7528560"/>
            <a:ext cx="485394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A1A0A50-2E69-4FDD-A067-17D3AE644589}"/>
              </a:ext>
            </a:extLst>
          </p:cNvPr>
          <p:cNvSpPr txBox="1"/>
          <p:nvPr/>
        </p:nvSpPr>
        <p:spPr>
          <a:xfrm>
            <a:off x="5356860" y="5906632"/>
            <a:ext cx="444352" cy="461665"/>
          </a:xfrm>
          <a:prstGeom prst="rect">
            <a:avLst/>
          </a:prstGeom>
          <a:noFill/>
        </p:spPr>
        <p:txBody>
          <a:bodyPr wrap="none" rtlCol="0">
            <a:spAutoFit/>
          </a:bodyPr>
          <a:lstStyle/>
          <a:p>
            <a:r>
              <a:rPr lang="en-US" sz="2400" b="1" dirty="0">
                <a:solidFill>
                  <a:schemeClr val="accent5"/>
                </a:solidFill>
                <a:sym typeface="Wingdings" panose="05000000000000000000" pitchFamily="2" charset="2"/>
              </a:rPr>
              <a:t></a:t>
            </a:r>
            <a:endParaRPr lang="en-US" sz="2400" b="1" dirty="0">
              <a:solidFill>
                <a:schemeClr val="accent5"/>
              </a:solidFill>
            </a:endParaRPr>
          </a:p>
        </p:txBody>
      </p:sp>
      <p:sp>
        <p:nvSpPr>
          <p:cNvPr id="18" name="TextBox 17">
            <a:extLst>
              <a:ext uri="{FF2B5EF4-FFF2-40B4-BE49-F238E27FC236}">
                <a16:creationId xmlns:a16="http://schemas.microsoft.com/office/drawing/2014/main" id="{589FFF48-0EB5-41C4-A2D8-93B48B1E98C3}"/>
              </a:ext>
            </a:extLst>
          </p:cNvPr>
          <p:cNvSpPr txBox="1"/>
          <p:nvPr/>
        </p:nvSpPr>
        <p:spPr>
          <a:xfrm>
            <a:off x="5356860" y="4084110"/>
            <a:ext cx="444352" cy="461665"/>
          </a:xfrm>
          <a:prstGeom prst="rect">
            <a:avLst/>
          </a:prstGeom>
          <a:noFill/>
        </p:spPr>
        <p:txBody>
          <a:bodyPr wrap="none" rtlCol="0">
            <a:spAutoFit/>
          </a:bodyPr>
          <a:lstStyle/>
          <a:p>
            <a:r>
              <a:rPr lang="en-US" sz="2400" b="1" dirty="0">
                <a:solidFill>
                  <a:schemeClr val="accent3"/>
                </a:solidFill>
                <a:sym typeface="Wingdings" panose="05000000000000000000" pitchFamily="2" charset="2"/>
              </a:rPr>
              <a:t></a:t>
            </a:r>
            <a:endParaRPr lang="en-US" sz="2400" b="1" dirty="0">
              <a:solidFill>
                <a:schemeClr val="accent3"/>
              </a:solidFill>
            </a:endParaRPr>
          </a:p>
        </p:txBody>
      </p:sp>
    </p:spTree>
    <p:extLst>
      <p:ext uri="{BB962C8B-B14F-4D97-AF65-F5344CB8AC3E}">
        <p14:creationId xmlns:p14="http://schemas.microsoft.com/office/powerpoint/2010/main" val="337862763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348</TotalTime>
  <Words>463</Words>
  <Application>Microsoft Office PowerPoint</Application>
  <PresentationFormat>Custom</PresentationFormat>
  <Paragraphs>44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MT</vt:lpstr>
      <vt:lpstr>Office Theme</vt:lpstr>
      <vt:lpstr>Name  Role  “Quote…”</vt:lpstr>
      <vt:lpstr>Juliet  Compliance and safety manager at a major trucking company  “There is nothing more important to us than the safety of our drivers, and the safety of all the other people on the roads around our trucks.”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diamonds Worksheet</dc:title>
  <dc:creator>Todd Birzer</dc:creator>
  <cp:lastModifiedBy>Todd Birzer</cp:lastModifiedBy>
  <cp:revision>9</cp:revision>
  <cp:lastPrinted>2017-11-11T01:59:35Z</cp:lastPrinted>
  <dcterms:created xsi:type="dcterms:W3CDTF">2017-10-09T20:51:08Z</dcterms:created>
  <dcterms:modified xsi:type="dcterms:W3CDTF">2023-03-31T06:03:11Z</dcterms:modified>
</cp:coreProperties>
</file>