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7" r:id="rId2"/>
    <p:sldId id="315" r:id="rId3"/>
    <p:sldId id="319" r:id="rId4"/>
    <p:sldId id="320" r:id="rId5"/>
    <p:sldId id="321" r:id="rId6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D1B4A-18B5-41C7-9A52-793B008A2169}" v="2" dt="2023-03-31T07:33:05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EF8D1B4A-18B5-41C7-9A52-793B008A2169}"/>
    <pc:docChg chg="custSel delSld modSld">
      <pc:chgData name="Todd Birzer" userId="8117e217f3716a74" providerId="LiveId" clId="{EF8D1B4A-18B5-41C7-9A52-793B008A2169}" dt="2023-04-10T08:56:54.514" v="410" actId="6549"/>
      <pc:docMkLst>
        <pc:docMk/>
      </pc:docMkLst>
      <pc:sldChg chg="modSp mod">
        <pc:chgData name="Todd Birzer" userId="8117e217f3716a74" providerId="LiveId" clId="{EF8D1B4A-18B5-41C7-9A52-793B008A2169}" dt="2023-03-31T07:55:40.906" v="346" actId="207"/>
        <pc:sldMkLst>
          <pc:docMk/>
          <pc:sldMk cId="1099905609" sldId="307"/>
        </pc:sldMkLst>
        <pc:graphicFrameChg chg="modGraphic">
          <ac:chgData name="Todd Birzer" userId="8117e217f3716a74" providerId="LiveId" clId="{EF8D1B4A-18B5-41C7-9A52-793B008A2169}" dt="2023-03-31T07:55:40.906" v="346" actId="207"/>
          <ac:graphicFrameMkLst>
            <pc:docMk/>
            <pc:sldMk cId="1099905609" sldId="307"/>
            <ac:graphicFrameMk id="6" creationId="{9ECDE0FF-E659-4C7F-9E20-7F8E83872786}"/>
          </ac:graphicFrameMkLst>
        </pc:graphicFrameChg>
      </pc:sldChg>
      <pc:sldChg chg="modSp mod">
        <pc:chgData name="Todd Birzer" userId="8117e217f3716a74" providerId="LiveId" clId="{EF8D1B4A-18B5-41C7-9A52-793B008A2169}" dt="2023-03-31T07:53:44.652" v="336" actId="207"/>
        <pc:sldMkLst>
          <pc:docMk/>
          <pc:sldMk cId="3950741360" sldId="315"/>
        </pc:sldMkLst>
        <pc:graphicFrameChg chg="modGraphic">
          <ac:chgData name="Todd Birzer" userId="8117e217f3716a74" providerId="LiveId" clId="{EF8D1B4A-18B5-41C7-9A52-793B008A2169}" dt="2023-03-31T07:53:44.652" v="336" actId="207"/>
          <ac:graphicFrameMkLst>
            <pc:docMk/>
            <pc:sldMk cId="3950741360" sldId="315"/>
            <ac:graphicFrameMk id="6" creationId="{9ECDE0FF-E659-4C7F-9E20-7F8E83872786}"/>
          </ac:graphicFrameMkLst>
        </pc:graphicFrameChg>
      </pc:sldChg>
      <pc:sldChg chg="modSp mod">
        <pc:chgData name="Todd Birzer" userId="8117e217f3716a74" providerId="LiveId" clId="{EF8D1B4A-18B5-41C7-9A52-793B008A2169}" dt="2023-03-31T07:54:17.151" v="340" actId="207"/>
        <pc:sldMkLst>
          <pc:docMk/>
          <pc:sldMk cId="1729446175" sldId="319"/>
        </pc:sldMkLst>
        <pc:graphicFrameChg chg="modGraphic">
          <ac:chgData name="Todd Birzer" userId="8117e217f3716a74" providerId="LiveId" clId="{EF8D1B4A-18B5-41C7-9A52-793B008A2169}" dt="2023-03-31T07:54:17.151" v="340" actId="207"/>
          <ac:graphicFrameMkLst>
            <pc:docMk/>
            <pc:sldMk cId="1729446175" sldId="319"/>
            <ac:graphicFrameMk id="6" creationId="{9ECDE0FF-E659-4C7F-9E20-7F8E83872786}"/>
          </ac:graphicFrameMkLst>
        </pc:graphicFrameChg>
      </pc:sldChg>
      <pc:sldChg chg="modSp mod">
        <pc:chgData name="Todd Birzer" userId="8117e217f3716a74" providerId="LiveId" clId="{EF8D1B4A-18B5-41C7-9A52-793B008A2169}" dt="2023-03-31T07:54:26.643" v="341" actId="207"/>
        <pc:sldMkLst>
          <pc:docMk/>
          <pc:sldMk cId="295697168" sldId="320"/>
        </pc:sldMkLst>
        <pc:spChg chg="mod">
          <ac:chgData name="Todd Birzer" userId="8117e217f3716a74" providerId="LiveId" clId="{EF8D1B4A-18B5-41C7-9A52-793B008A2169}" dt="2023-03-31T07:34:50.401" v="332" actId="20577"/>
          <ac:spMkLst>
            <pc:docMk/>
            <pc:sldMk cId="295697168" sldId="320"/>
            <ac:spMk id="2" creationId="{00000000-0000-0000-0000-000000000000}"/>
          </ac:spMkLst>
        </pc:spChg>
        <pc:graphicFrameChg chg="modGraphic">
          <ac:chgData name="Todd Birzer" userId="8117e217f3716a74" providerId="LiveId" clId="{EF8D1B4A-18B5-41C7-9A52-793B008A2169}" dt="2023-03-31T07:54:26.643" v="341" actId="207"/>
          <ac:graphicFrameMkLst>
            <pc:docMk/>
            <pc:sldMk cId="295697168" sldId="320"/>
            <ac:graphicFrameMk id="6" creationId="{9ECDE0FF-E659-4C7F-9E20-7F8E83872786}"/>
          </ac:graphicFrameMkLst>
        </pc:graphicFrameChg>
      </pc:sldChg>
      <pc:sldChg chg="modSp mod">
        <pc:chgData name="Todd Birzer" userId="8117e217f3716a74" providerId="LiveId" clId="{EF8D1B4A-18B5-41C7-9A52-793B008A2169}" dt="2023-04-10T08:56:54.514" v="410" actId="6549"/>
        <pc:sldMkLst>
          <pc:docMk/>
          <pc:sldMk cId="1369917357" sldId="321"/>
        </pc:sldMkLst>
        <pc:spChg chg="mod">
          <ac:chgData name="Todd Birzer" userId="8117e217f3716a74" providerId="LiveId" clId="{EF8D1B4A-18B5-41C7-9A52-793B008A2169}" dt="2023-03-31T07:34:57.664" v="333" actId="20577"/>
          <ac:spMkLst>
            <pc:docMk/>
            <pc:sldMk cId="1369917357" sldId="321"/>
            <ac:spMk id="7" creationId="{7620F69C-4A65-4842-BE1A-7FDB0FD1322F}"/>
          </ac:spMkLst>
        </pc:spChg>
        <pc:spChg chg="mod">
          <ac:chgData name="Todd Birzer" userId="8117e217f3716a74" providerId="LiveId" clId="{EF8D1B4A-18B5-41C7-9A52-793B008A2169}" dt="2023-03-31T07:55:13.587" v="343" actId="14100"/>
          <ac:spMkLst>
            <pc:docMk/>
            <pc:sldMk cId="1369917357" sldId="321"/>
            <ac:spMk id="8" creationId="{C10F213C-7312-44CB-BAE7-E30A5F180B41}"/>
          </ac:spMkLst>
        </pc:spChg>
        <pc:graphicFrameChg chg="mod modGraphic">
          <ac:chgData name="Todd Birzer" userId="8117e217f3716a74" providerId="LiveId" clId="{EF8D1B4A-18B5-41C7-9A52-793B008A2169}" dt="2023-04-10T08:56:54.514" v="410" actId="6549"/>
          <ac:graphicFrameMkLst>
            <pc:docMk/>
            <pc:sldMk cId="1369917357" sldId="321"/>
            <ac:graphicFrameMk id="6" creationId="{9ECDE0FF-E659-4C7F-9E20-7F8E83872786}"/>
          </ac:graphicFrameMkLst>
        </pc:graphicFrameChg>
      </pc:sldChg>
      <pc:sldChg chg="del">
        <pc:chgData name="Todd Birzer" userId="8117e217f3716a74" providerId="LiveId" clId="{EF8D1B4A-18B5-41C7-9A52-793B008A2169}" dt="2023-03-31T07:33:30.844" v="330" actId="47"/>
        <pc:sldMkLst>
          <pc:docMk/>
          <pc:sldMk cId="2864644593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6" y="4897279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829"/>
            <a:ext cx="3962399" cy="666750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worksheet – the steps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CDE0FF-E659-4C7F-9E20-7F8E83872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759593"/>
              </p:ext>
            </p:extLst>
          </p:nvPr>
        </p:nvGraphicFramePr>
        <p:xfrm>
          <a:off x="2133600" y="514350"/>
          <a:ext cx="4724400" cy="39189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19549359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903812850"/>
                    </a:ext>
                  </a:extLst>
                </a:gridCol>
              </a:tblGrid>
              <a:tr h="303896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672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Review your </a:t>
                      </a:r>
                      <a:r>
                        <a:rPr lang="en-US" sz="1600" b="1" i="1" dirty="0"/>
                        <a:t>product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01693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Understand your </a:t>
                      </a:r>
                      <a:r>
                        <a:rPr lang="en-US" sz="1600" b="1" i="1" dirty="0"/>
                        <a:t>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95941"/>
                  </a:ext>
                </a:extLst>
              </a:tr>
              <a:tr h="4789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Analyze your </a:t>
                      </a:r>
                      <a:r>
                        <a:rPr lang="en-US" sz="1600" b="1" i="1" dirty="0"/>
                        <a:t>competitors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/>
                        <a:t>and their 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644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Gauge your </a:t>
                      </a:r>
                      <a:r>
                        <a:rPr lang="en-US" sz="1600" b="1" i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12152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Recommend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/>
                        <a:t>a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7985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Work through </a:t>
                      </a:r>
                      <a:r>
                        <a:rPr lang="en-US" sz="1600" b="1" i="1" dirty="0"/>
                        <a:t>pricing tactics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62442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/>
                        <a:t>Gain consensus </a:t>
                      </a:r>
                      <a:r>
                        <a:rPr lang="en-US" sz="1600" b="0" dirty="0"/>
                        <a:t>from team &amp;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71095"/>
                  </a:ext>
                </a:extLst>
              </a:tr>
              <a:tr h="446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Experiment, learn and </a:t>
                      </a:r>
                      <a:r>
                        <a:rPr lang="en-US" sz="1600" b="1" i="1" dirty="0"/>
                        <a:t>refine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5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75" y="209550"/>
            <a:ext cx="3698325" cy="289560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worksheet – Steps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CDE0FF-E659-4C7F-9E20-7F8E83872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19202"/>
              </p:ext>
            </p:extLst>
          </p:nvPr>
        </p:nvGraphicFramePr>
        <p:xfrm>
          <a:off x="211497" y="505460"/>
          <a:ext cx="8920650" cy="341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525">
                  <a:extLst>
                    <a:ext uri="{9D8B030D-6E8A-4147-A177-3AD203B41FA5}">
                      <a16:colId xmlns:a16="http://schemas.microsoft.com/office/drawing/2014/main" val="1195493590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903812850"/>
                    </a:ext>
                  </a:extLst>
                </a:gridCol>
                <a:gridCol w="1975950">
                  <a:extLst>
                    <a:ext uri="{9D8B030D-6E8A-4147-A177-3AD203B41FA5}">
                      <a16:colId xmlns:a16="http://schemas.microsoft.com/office/drawing/2014/main" val="309164006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731087385"/>
                    </a:ext>
                  </a:extLst>
                </a:gridCol>
                <a:gridCol w="2215050">
                  <a:extLst>
                    <a:ext uri="{9D8B030D-6E8A-4147-A177-3AD203B41FA5}">
                      <a16:colId xmlns:a16="http://schemas.microsoft.com/office/drawing/2014/main" val="314601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 (electronic logging services for commercial trucking fleets)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67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Review your product strategy</a:t>
                      </a:r>
                    </a:p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Product vision &amp; objectives: </a:t>
                      </a:r>
                      <a:r>
                        <a:rPr lang="en-US" sz="1000" dirty="0"/>
                        <a:t>Briefly state your prod vision and objectives.   What are you trying to maximize? (Profit? market share? number of users? or something else?)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 the market leader in electronic logging services for small and mid-sized trucking firms, with a focus on ease of use.  Market share is our primary goal, and we will focus more on profitability once we have established our market leadership.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8475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Pricing direction: </a:t>
                      </a:r>
                      <a:r>
                        <a:rPr lang="en-US" sz="1000" dirty="0"/>
                        <a:t>Note how your product objectives impacts your pricing direction – for example, if you are striving for clear market leadership, you may need to price more aggressively.   Maximizing profitability may lead you in a different direction. A “free” version may get you a high number of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 will need to price below the market leaders (</a:t>
                      </a:r>
                      <a:r>
                        <a:rPr lang="en-US" sz="1000" dirty="0" err="1"/>
                        <a:t>Omnitracs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dirty="0" err="1"/>
                        <a:t>PeopleNet</a:t>
                      </a:r>
                      <a:r>
                        <a:rPr lang="en-US" sz="1000" dirty="0"/>
                        <a:t>) to gain initial market share - with a higher value, easier to use product.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385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711104E-F9DC-43D1-907F-97EB349DDB9F}"/>
              </a:ext>
            </a:extLst>
          </p:cNvPr>
          <p:cNvSpPr/>
          <p:nvPr/>
        </p:nvSpPr>
        <p:spPr>
          <a:xfrm>
            <a:off x="6324600" y="64770"/>
            <a:ext cx="2133600" cy="289560"/>
          </a:xfrm>
          <a:prstGeom prst="wedgeRoundRectCallout">
            <a:avLst>
              <a:gd name="adj1" fmla="val -51751"/>
              <a:gd name="adj2" fmla="val 17226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 to this column</a:t>
            </a:r>
          </a:p>
        </p:txBody>
      </p:sp>
    </p:spTree>
    <p:extLst>
      <p:ext uri="{BB962C8B-B14F-4D97-AF65-F5344CB8AC3E}">
        <p14:creationId xmlns:p14="http://schemas.microsoft.com/office/powerpoint/2010/main" val="395074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8" y="-89535"/>
            <a:ext cx="3655992" cy="451485"/>
          </a:xfrm>
        </p:spPr>
        <p:txBody>
          <a:bodyPr>
            <a:noAutofit/>
          </a:bodyPr>
          <a:lstStyle/>
          <a:p>
            <a:r>
              <a:rPr lang="en-US" sz="1800" dirty="0"/>
              <a:t>Pricing worksheet – Steps 2-3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CDE0FF-E659-4C7F-9E20-7F8E83872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2740"/>
              </p:ext>
            </p:extLst>
          </p:nvPr>
        </p:nvGraphicFramePr>
        <p:xfrm>
          <a:off x="111675" y="346710"/>
          <a:ext cx="8920650" cy="423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525">
                  <a:extLst>
                    <a:ext uri="{9D8B030D-6E8A-4147-A177-3AD203B41FA5}">
                      <a16:colId xmlns:a16="http://schemas.microsoft.com/office/drawing/2014/main" val="1195493590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903812850"/>
                    </a:ext>
                  </a:extLst>
                </a:gridCol>
                <a:gridCol w="2245275">
                  <a:extLst>
                    <a:ext uri="{9D8B030D-6E8A-4147-A177-3AD203B41FA5}">
                      <a16:colId xmlns:a16="http://schemas.microsoft.com/office/drawing/2014/main" val="3091640065"/>
                    </a:ext>
                  </a:extLst>
                </a:gridCol>
                <a:gridCol w="3159675">
                  <a:extLst>
                    <a:ext uri="{9D8B030D-6E8A-4147-A177-3AD203B41FA5}">
                      <a16:colId xmlns:a16="http://schemas.microsoft.com/office/drawing/2014/main" val="1731087385"/>
                    </a:ext>
                  </a:extLst>
                </a:gridCol>
                <a:gridCol w="2215050">
                  <a:extLst>
                    <a:ext uri="{9D8B030D-6E8A-4147-A177-3AD203B41FA5}">
                      <a16:colId xmlns:a16="http://schemas.microsoft.com/office/drawing/2014/main" val="314601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 (electronic logging services for commercial trucking fleets)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672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Understand your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Costs:  </a:t>
                      </a:r>
                      <a:r>
                        <a:rPr lang="en-US" sz="1000" dirty="0"/>
                        <a:t>What are the total costs (fixed and variable) for your product?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$10/month.  Biggest single cost is a mobile phone connection.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95941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Operating margin:  </a:t>
                      </a:r>
                      <a:r>
                        <a:rPr lang="en-US" sz="1000" dirty="0"/>
                        <a:t>What mark-up do you want to achieve with a cost-plus 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30% during the initial stages.  Will increase later.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70391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Cost-plus: </a:t>
                      </a:r>
                      <a:r>
                        <a:rPr lang="en-US" sz="1000" dirty="0"/>
                        <a:t>If you were recommending a cost-plus price, what would be?  (calculate from the numbers above)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$13/month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8375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/>
                        <a:t>Analyze your competitors and their 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Main competitor: </a:t>
                      </a:r>
                      <a:r>
                        <a:rPr lang="en-US" sz="1000" dirty="0"/>
                        <a:t>Pick one main competitor for a price comparison.  Note their price.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For an equivalent service level, </a:t>
                      </a:r>
                      <a:r>
                        <a:rPr lang="en-US" sz="1000" dirty="0" err="1"/>
                        <a:t>Omnitracs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dirty="0" err="1"/>
                        <a:t>PeopleNet</a:t>
                      </a:r>
                      <a:r>
                        <a:rPr lang="en-US" sz="1000" dirty="0"/>
                        <a:t> charge $30/month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6445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Premium or discount:  </a:t>
                      </a:r>
                      <a:r>
                        <a:rPr lang="en-US" sz="1000" dirty="0"/>
                        <a:t>If you were strictly basing your pricing off your competitors, would you charge a premium, price at a discount, or match your competitor?  Note the percent.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4014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Competitive reference pricing:  </a:t>
                      </a:r>
                      <a:r>
                        <a:rPr lang="en-US" sz="1000" dirty="0"/>
                        <a:t>If you were recommending a competitive reference price, what would it be?  (calculate from the numbers above)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$22.50/month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80794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20DC781-B7AE-4B6E-A19B-4A51D5AFF70D}"/>
              </a:ext>
            </a:extLst>
          </p:cNvPr>
          <p:cNvSpPr/>
          <p:nvPr/>
        </p:nvSpPr>
        <p:spPr>
          <a:xfrm>
            <a:off x="5943600" y="4688205"/>
            <a:ext cx="1295400" cy="396240"/>
          </a:xfrm>
          <a:prstGeom prst="wedgeRoundRectCallout">
            <a:avLst>
              <a:gd name="adj1" fmla="val -48852"/>
              <a:gd name="adj2" fmla="val -1204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 to this column</a:t>
            </a:r>
          </a:p>
        </p:txBody>
      </p:sp>
    </p:spTree>
    <p:extLst>
      <p:ext uri="{BB962C8B-B14F-4D97-AF65-F5344CB8AC3E}">
        <p14:creationId xmlns:p14="http://schemas.microsoft.com/office/powerpoint/2010/main" val="172944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2" y="136313"/>
            <a:ext cx="3655992" cy="381000"/>
          </a:xfrm>
        </p:spPr>
        <p:txBody>
          <a:bodyPr>
            <a:noAutofit/>
          </a:bodyPr>
          <a:lstStyle/>
          <a:p>
            <a:r>
              <a:rPr lang="en-US" sz="1800" dirty="0"/>
              <a:t>Pricing worksheet – Steps 4-5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CDE0FF-E659-4C7F-9E20-7F8E83872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37818"/>
              </p:ext>
            </p:extLst>
          </p:nvPr>
        </p:nvGraphicFramePr>
        <p:xfrm>
          <a:off x="128608" y="543984"/>
          <a:ext cx="8920650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525">
                  <a:extLst>
                    <a:ext uri="{9D8B030D-6E8A-4147-A177-3AD203B41FA5}">
                      <a16:colId xmlns:a16="http://schemas.microsoft.com/office/drawing/2014/main" val="1195493590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903812850"/>
                    </a:ext>
                  </a:extLst>
                </a:gridCol>
                <a:gridCol w="1975950">
                  <a:extLst>
                    <a:ext uri="{9D8B030D-6E8A-4147-A177-3AD203B41FA5}">
                      <a16:colId xmlns:a16="http://schemas.microsoft.com/office/drawing/2014/main" val="309164006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731087385"/>
                    </a:ext>
                  </a:extLst>
                </a:gridCol>
                <a:gridCol w="2215050">
                  <a:extLst>
                    <a:ext uri="{9D8B030D-6E8A-4147-A177-3AD203B41FA5}">
                      <a16:colId xmlns:a16="http://schemas.microsoft.com/office/drawing/2014/main" val="314601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 (electronic logging services for commercial trucking fleets)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6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Gauge your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Value of your product:  </a:t>
                      </a:r>
                      <a:r>
                        <a:rPr lang="en-US" sz="1000" dirty="0"/>
                        <a:t>Consider how your product benefits your customers – for example, does it save your customers money? Does it provide other, harder-to-quantify benefits? Note a maximum value for your product (equal to the benefit it provides). This is often difficult to estimate but do what you can.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$40/month.  Our product is very easy to use, and the use of an electronic log device is mandated by government regulations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121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Recommend a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Pricing approach: </a:t>
                      </a:r>
                      <a:r>
                        <a:rPr lang="en-US" sz="1000" dirty="0"/>
                        <a:t>What are we pricing? Are we charging by unit? by user? by usage?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Charge by the number of trucks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000" b="1" dirty="0"/>
                        <a:t>Recommend a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Recommendation:  </a:t>
                      </a:r>
                      <a:r>
                        <a:rPr lang="en-US" sz="1000" dirty="0"/>
                        <a:t>Consider your product strategy, and the three prices above (cost-plus, competitive reference, and value-based), what is your price recommendation?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$25/month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7985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F76F77A-291A-444C-B4F4-27B10C18A0CF}"/>
              </a:ext>
            </a:extLst>
          </p:cNvPr>
          <p:cNvSpPr/>
          <p:nvPr/>
        </p:nvSpPr>
        <p:spPr>
          <a:xfrm>
            <a:off x="5943600" y="4643967"/>
            <a:ext cx="1295400" cy="396240"/>
          </a:xfrm>
          <a:prstGeom prst="wedgeRoundRectCallout">
            <a:avLst>
              <a:gd name="adj1" fmla="val -48852"/>
              <a:gd name="adj2" fmla="val -1204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 to this column</a:t>
            </a:r>
          </a:p>
        </p:txBody>
      </p:sp>
    </p:spTree>
    <p:extLst>
      <p:ext uri="{BB962C8B-B14F-4D97-AF65-F5344CB8AC3E}">
        <p14:creationId xmlns:p14="http://schemas.microsoft.com/office/powerpoint/2010/main" val="2956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CDE0FF-E659-4C7F-9E20-7F8E83872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87386"/>
              </p:ext>
            </p:extLst>
          </p:nvPr>
        </p:nvGraphicFramePr>
        <p:xfrm>
          <a:off x="111675" y="622300"/>
          <a:ext cx="892065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525">
                  <a:extLst>
                    <a:ext uri="{9D8B030D-6E8A-4147-A177-3AD203B41FA5}">
                      <a16:colId xmlns:a16="http://schemas.microsoft.com/office/drawing/2014/main" val="1195493590"/>
                    </a:ext>
                  </a:extLst>
                </a:gridCol>
                <a:gridCol w="955125">
                  <a:extLst>
                    <a:ext uri="{9D8B030D-6E8A-4147-A177-3AD203B41FA5}">
                      <a16:colId xmlns:a16="http://schemas.microsoft.com/office/drawing/2014/main" val="2903812850"/>
                    </a:ext>
                  </a:extLst>
                </a:gridCol>
                <a:gridCol w="1975950">
                  <a:extLst>
                    <a:ext uri="{9D8B030D-6E8A-4147-A177-3AD203B41FA5}">
                      <a16:colId xmlns:a16="http://schemas.microsoft.com/office/drawing/2014/main" val="309164006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731087385"/>
                    </a:ext>
                  </a:extLst>
                </a:gridCol>
                <a:gridCol w="2215050">
                  <a:extLst>
                    <a:ext uri="{9D8B030D-6E8A-4147-A177-3AD203B41FA5}">
                      <a16:colId xmlns:a16="http://schemas.microsoft.com/office/drawing/2014/main" val="314601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 (electronic logging services for commercial trucking fleets)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6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Work through pricing tactics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Price details:  </a:t>
                      </a:r>
                      <a:r>
                        <a:rPr lang="en-US" sz="1000" dirty="0"/>
                        <a:t>Note the pricing details you will need to work through.  For example, tiered pricing, bundle pricing, channel pricing, discounts guidelines for large deals, foreign currency pricing,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 will need both US and Canadian prices.  We will also need to develop discount guidelines for our sales reps for larger deals.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33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Gain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Seek input and build consensus:  </a:t>
                      </a:r>
                      <a:r>
                        <a:rPr lang="en-US" sz="1000" dirty="0"/>
                        <a:t>Get the organizational “OK” for your recommended price changes, from your team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 are reviewing with our executive sponsors on &lt;date&gt; and will share revised pricing with the full sales team at our quarterly meeting.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52386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/>
                        <a:t>Experiment, learn and refine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Plan for experimentation and learning:  </a:t>
                      </a:r>
                      <a:r>
                        <a:rPr lang="en-US" sz="1000" dirty="0"/>
                        <a:t>Optimal pricing often requires creativity and experimentation.  Think through how you can conduct pricing experiments.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Currently clients must buy our hardware upfront, and then pay the monthly subscription fee.  We want to experiment with a free hardware and a slightly higher monthly fee.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4769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Refine: </a:t>
                      </a:r>
                      <a:r>
                        <a:rPr lang="en-US" sz="1000" dirty="0"/>
                        <a:t>Use your learnings to refine your pricing.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 will be running experiments, learning, and tracking success, with quarterly reviews with our executive sponsors.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2568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620F69C-4A65-4842-BE1A-7FDB0FD1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" y="136313"/>
            <a:ext cx="3655992" cy="381000"/>
          </a:xfrm>
        </p:spPr>
        <p:txBody>
          <a:bodyPr>
            <a:noAutofit/>
          </a:bodyPr>
          <a:lstStyle/>
          <a:p>
            <a:r>
              <a:rPr lang="en-US" sz="1800" dirty="0"/>
              <a:t>Pricing worksheet – Steps 6-8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10F213C-7312-44CB-BAE7-E30A5F180B41}"/>
              </a:ext>
            </a:extLst>
          </p:cNvPr>
          <p:cNvSpPr/>
          <p:nvPr/>
        </p:nvSpPr>
        <p:spPr>
          <a:xfrm>
            <a:off x="5791200" y="141997"/>
            <a:ext cx="1295400" cy="396240"/>
          </a:xfrm>
          <a:prstGeom prst="wedgeRoundRectCallout">
            <a:avLst>
              <a:gd name="adj1" fmla="val -50009"/>
              <a:gd name="adj2" fmla="val 26162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 to this column</a:t>
            </a:r>
          </a:p>
        </p:txBody>
      </p:sp>
    </p:spTree>
    <p:extLst>
      <p:ext uri="{BB962C8B-B14F-4D97-AF65-F5344CB8AC3E}">
        <p14:creationId xmlns:p14="http://schemas.microsoft.com/office/powerpoint/2010/main" val="136991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870</Words>
  <Application>Microsoft Office PowerPoint</Application>
  <PresentationFormat>On-screen Show (16:9)</PresentationFormat>
  <Paragraphs>94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Tw Cen MT</vt:lpstr>
      <vt:lpstr>Office Theme</vt:lpstr>
      <vt:lpstr>Pricing worksheet – the steps </vt:lpstr>
      <vt:lpstr>Pricing worksheet – Steps 1</vt:lpstr>
      <vt:lpstr>Pricing worksheet – Steps 2-3</vt:lpstr>
      <vt:lpstr>Pricing worksheet – Steps 4-5</vt:lpstr>
      <vt:lpstr>Pricing worksheet – Steps 6-8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116</cp:revision>
  <cp:lastPrinted>2017-11-22T21:07:11Z</cp:lastPrinted>
  <dcterms:created xsi:type="dcterms:W3CDTF">2013-06-03T23:28:22Z</dcterms:created>
  <dcterms:modified xsi:type="dcterms:W3CDTF">2023-04-10T08:57:05Z</dcterms:modified>
</cp:coreProperties>
</file>