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2196215" y="9311492"/>
            <a:ext cx="340259" cy="3243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/27"/>
          <p:cNvSpPr txBox="1"/>
          <p:nvPr/>
        </p:nvSpPr>
        <p:spPr>
          <a:xfrm>
            <a:off x="12429082" y="9311492"/>
            <a:ext cx="40792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2196215" y="9311492"/>
            <a:ext cx="340259" cy="3243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/27"/>
          <p:cNvSpPr txBox="1"/>
          <p:nvPr/>
        </p:nvSpPr>
        <p:spPr>
          <a:xfrm>
            <a:off x="12429082" y="9311492"/>
            <a:ext cx="40792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ART: Directed Automated Random Tes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DART: </a:t>
            </a:r>
            <a:r>
              <a:rPr sz="6500"/>
              <a:t>Directed</a:t>
            </a:r>
            <a:r>
              <a:t> Automated Random Testing</a:t>
            </a:r>
          </a:p>
        </p:txBody>
      </p:sp>
      <p:sp>
        <p:nvSpPr>
          <p:cNvPr id="122" name="김효림"/>
          <p:cNvSpPr txBox="1"/>
          <p:nvPr>
            <p:ph type="subTitle" sz="quarter" idx="1"/>
          </p:nvPr>
        </p:nvSpPr>
        <p:spPr>
          <a:xfrm>
            <a:off x="1270000" y="8538110"/>
            <a:ext cx="10464800" cy="51699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김효림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22908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1. Introduction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1. Introduction - cont.</a:t>
            </a:r>
          </a:p>
        </p:txBody>
      </p:sp>
      <p:sp>
        <p:nvSpPr>
          <p:cNvPr id="159" name="Code Insp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 defTabSz="457200">
              <a:lnSpc>
                <a:spcPct val="120000"/>
              </a:lnSpc>
              <a:spcBef>
                <a:spcPts val="800"/>
              </a:spcBef>
            </a:pPr>
            <a:r>
              <a:t>Code Inspection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The way to check correctness during the software development cycle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Static source-code analysis for building automatic code-inspection tools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Prefix/Prefast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MC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Klocwork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Polyspace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lint (static checker)</a:t>
            </a:r>
          </a:p>
          <a:p>
            <a:pPr lvl="3" marL="16390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Generate an overly large number of warnings and false alarms</a:t>
            </a:r>
          </a:p>
          <a:p>
            <a:pPr lvl="3" marL="16390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Rarely used by programmers on a regular basis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1. Introduction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1. Introduction - cont.</a:t>
            </a:r>
          </a:p>
        </p:txBody>
      </p:sp>
      <p:sp>
        <p:nvSpPr>
          <p:cNvPr id="163" name="Main challenge faced by the new generation of static analyz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 defTabSz="457200">
              <a:lnSpc>
                <a:spcPct val="120000"/>
              </a:lnSpc>
              <a:spcBef>
                <a:spcPts val="800"/>
              </a:spcBef>
            </a:pPr>
            <a:r>
              <a:t>Main challenge faced by the new generation of static analyzers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To do a better job in dealing with false alarms, which arise from the inherent imprecision of static analysis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Report only high-confidence warnings(at the risk of missing some actual bugs)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Report all of them(at the risk of overwhelming the user)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Static analysis still need significant human intervention</a:t>
            </a:r>
          </a:p>
          <a:p>
            <a:pPr marL="305593" indent="-305593" defTabSz="457200">
              <a:lnSpc>
                <a:spcPct val="120000"/>
              </a:lnSpc>
              <a:spcBef>
                <a:spcPts val="800"/>
              </a:spcBef>
            </a:pPr>
            <a:r>
              <a:t>DART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Based on dynamic analysis and fully automated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2. DAR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2. DART Overview</a:t>
            </a:r>
          </a:p>
        </p:txBody>
      </p:sp>
      <p:sp>
        <p:nvSpPr>
          <p:cNvPr id="167" name="Integration of random testing and dynamic test gene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05593" indent="-305593" defTabSz="457200">
              <a:lnSpc>
                <a:spcPct val="120000"/>
              </a:lnSpc>
              <a:spcBef>
                <a:spcPts val="800"/>
              </a:spcBef>
            </a:lvl1pPr>
            <a:lvl2pPr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lvl2pPr>
          </a:lstStyle>
          <a:p>
            <a:pPr/>
            <a:r>
              <a:t>Integration of random testing and dynamic test generation</a:t>
            </a:r>
          </a:p>
          <a:p>
            <a:pPr lvl="1"/>
            <a:r>
              <a:t>Using Symbolic reasoning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2.1 An Introduction to D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2.1 An Introduction to DART</a:t>
            </a:r>
          </a:p>
        </p:txBody>
      </p:sp>
      <p:sp>
        <p:nvSpPr>
          <p:cNvPr id="171" name="Function h: defective…"/>
          <p:cNvSpPr txBox="1"/>
          <p:nvPr>
            <p:ph type="body" sz="half" idx="1"/>
          </p:nvPr>
        </p:nvSpPr>
        <p:spPr>
          <a:xfrm>
            <a:off x="952500" y="2590800"/>
            <a:ext cx="7980588" cy="6286500"/>
          </a:xfrm>
          <a:prstGeom prst="rect">
            <a:avLst/>
          </a:prstGeom>
        </p:spPr>
        <p:txBody>
          <a:bodyPr/>
          <a:lstStyle/>
          <a:p>
            <a:pPr marL="189468" indent="-189468" defTabSz="283463">
              <a:lnSpc>
                <a:spcPct val="120000"/>
              </a:lnSpc>
              <a:spcBef>
                <a:spcPts val="400"/>
              </a:spcBef>
              <a:defRPr sz="1984"/>
            </a:pPr>
            <a:r>
              <a:t>Function h: defective</a:t>
            </a:r>
          </a:p>
          <a:p>
            <a:pPr lvl="1" marL="465058" indent="-189468" defTabSz="283463">
              <a:lnSpc>
                <a:spcPct val="120000"/>
              </a:lnSpc>
              <a:spcBef>
                <a:spcPts val="1200"/>
              </a:spcBef>
              <a:buChar char="-"/>
              <a:defRPr sz="1550"/>
            </a:pPr>
            <a:r>
              <a:t>Abort statement for some value of its input vector(parameter x or y or both)</a:t>
            </a:r>
          </a:p>
          <a:p>
            <a:pPr marL="189468" indent="-189468" defTabSz="283463">
              <a:lnSpc>
                <a:spcPct val="120000"/>
              </a:lnSpc>
              <a:spcBef>
                <a:spcPts val="400"/>
              </a:spcBef>
              <a:defRPr sz="1984"/>
            </a:pPr>
            <a:r>
              <a:t>Typical of random testing</a:t>
            </a:r>
          </a:p>
          <a:p>
            <a:pPr lvl="1" marL="465058" indent="-189468" defTabSz="283463">
              <a:lnSpc>
                <a:spcPct val="120000"/>
              </a:lnSpc>
              <a:spcBef>
                <a:spcPts val="1200"/>
              </a:spcBef>
              <a:buChar char="-"/>
              <a:defRPr sz="1550"/>
            </a:pPr>
            <a:r>
              <a:t>Difficult to generate input values that will drive the program through all its different execution path</a:t>
            </a:r>
          </a:p>
          <a:p>
            <a:pPr marL="189468" indent="-189468" defTabSz="283463">
              <a:lnSpc>
                <a:spcPct val="120000"/>
              </a:lnSpc>
              <a:spcBef>
                <a:spcPts val="400"/>
              </a:spcBef>
              <a:defRPr sz="1984"/>
            </a:pPr>
            <a:r>
              <a:t>DART</a:t>
            </a:r>
          </a:p>
          <a:p>
            <a:pPr lvl="1" marL="465058" indent="-189468" defTabSz="283463">
              <a:lnSpc>
                <a:spcPct val="120000"/>
              </a:lnSpc>
              <a:spcBef>
                <a:spcPts val="1200"/>
              </a:spcBef>
              <a:buChar char="-"/>
              <a:defRPr sz="1550"/>
            </a:pPr>
            <a:r>
              <a:t>Dynamically gather knowledge about the execution of the program</a:t>
            </a:r>
          </a:p>
          <a:p>
            <a:pPr lvl="2" marL="740648" indent="-189468" defTabSz="283463">
              <a:lnSpc>
                <a:spcPct val="120000"/>
              </a:lnSpc>
              <a:spcBef>
                <a:spcPts val="300"/>
              </a:spcBef>
              <a:defRPr sz="1550"/>
            </a:pPr>
            <a:r>
              <a:t>Directed search</a:t>
            </a:r>
          </a:p>
          <a:p>
            <a:pPr lvl="1" marL="465058" indent="-189468" defTabSz="283463">
              <a:lnSpc>
                <a:spcPct val="120000"/>
              </a:lnSpc>
              <a:spcBef>
                <a:spcPts val="1200"/>
              </a:spcBef>
              <a:buChar char="-"/>
              <a:defRPr sz="1550"/>
            </a:pPr>
            <a:r>
              <a:t>Start with random input</a:t>
            </a:r>
          </a:p>
          <a:p>
            <a:pPr lvl="1" marL="465058" indent="-189468" defTabSz="283463">
              <a:lnSpc>
                <a:spcPct val="120000"/>
              </a:lnSpc>
              <a:spcBef>
                <a:spcPts val="1200"/>
              </a:spcBef>
              <a:buChar char="-"/>
              <a:defRPr sz="1550"/>
            </a:pPr>
            <a:r>
              <a:t>Calculate during each execution an input vector for the next execution</a:t>
            </a:r>
          </a:p>
          <a:p>
            <a:pPr lvl="2" marL="740648" indent="-189468" defTabSz="283463">
              <a:lnSpc>
                <a:spcPct val="120000"/>
              </a:lnSpc>
              <a:spcBef>
                <a:spcPts val="300"/>
              </a:spcBef>
              <a:defRPr sz="1550"/>
            </a:pPr>
            <a:r>
              <a:t>This vector contains values that are the solution of symbolic constraints gathered from predicates in branch statements during the previous execution</a:t>
            </a:r>
          </a:p>
          <a:p>
            <a:pPr lvl="1" marL="465058" indent="-189468" defTabSz="283463">
              <a:lnSpc>
                <a:spcPct val="120000"/>
              </a:lnSpc>
              <a:spcBef>
                <a:spcPts val="1200"/>
              </a:spcBef>
              <a:buChar char="-"/>
              <a:defRPr sz="1550"/>
            </a:pPr>
            <a:r>
              <a:t>The new input vector attempts to force the execution of the program through a new path</a:t>
            </a:r>
          </a:p>
          <a:p>
            <a:pPr lvl="1" marL="465058" indent="-189468" defTabSz="283463">
              <a:lnSpc>
                <a:spcPct val="120000"/>
              </a:lnSpc>
              <a:spcBef>
                <a:spcPts val="1200"/>
              </a:spcBef>
              <a:buChar char="-"/>
              <a:defRPr sz="1550"/>
            </a:pPr>
            <a:r>
              <a:t>Repeating this process, a directed search attempts to force the program to sweep through all its feasible execution paths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9084236" y="2798624"/>
            <a:ext cx="3472676" cy="1942332"/>
            <a:chOff x="0" y="0"/>
            <a:chExt cx="3472675" cy="1942331"/>
          </a:xfrm>
        </p:grpSpPr>
        <p:grpSp>
          <p:nvGrpSpPr>
            <p:cNvPr id="174" name="Group"/>
            <p:cNvGrpSpPr/>
            <p:nvPr/>
          </p:nvGrpSpPr>
          <p:grpSpPr>
            <a:xfrm>
              <a:off x="0" y="0"/>
              <a:ext cx="3472676" cy="1942332"/>
              <a:chOff x="0" y="0"/>
              <a:chExt cx="3472675" cy="1942331"/>
            </a:xfrm>
          </p:grpSpPr>
          <p:pic>
            <p:nvPicPr>
              <p:cNvPr id="172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44242"/>
                <a:ext cx="3440549" cy="141991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3" name="Rectangle"/>
              <p:cNvSpPr/>
              <p:nvPr/>
            </p:nvSpPr>
            <p:spPr>
              <a:xfrm>
                <a:off x="2637" y="0"/>
                <a:ext cx="3470039" cy="1942332"/>
              </a:xfrm>
              <a:prstGeom prst="rect">
                <a:avLst/>
              </a:prstGeom>
              <a:noFill/>
              <a:ln w="127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75" name="&lt;code&gt; Function h"/>
            <p:cNvSpPr txBox="1"/>
            <p:nvPr/>
          </p:nvSpPr>
          <p:spPr>
            <a:xfrm>
              <a:off x="560285" y="1560844"/>
              <a:ext cx="2352105" cy="37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spcBef>
                  <a:spcPts val="4200"/>
                </a:spcBef>
                <a:defRPr b="0" sz="1700"/>
              </a:lvl1pPr>
            </a:lstStyle>
            <a:p>
              <a:pPr/>
              <a:r>
                <a:t>&lt;code&gt; Function 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2.1 An Introduction to DART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300">
                <a:solidFill>
                  <a:srgbClr val="5E5E5E"/>
                </a:solidFill>
              </a:defRPr>
            </a:lvl1pPr>
          </a:lstStyle>
          <a:p>
            <a:pPr/>
            <a:r>
              <a:t>2.1 An Introduction to DART - cont.</a:t>
            </a:r>
          </a:p>
        </p:txBody>
      </p:sp>
      <p:sp>
        <p:nvSpPr>
          <p:cNvPr id="180" name="Path Constraint: an equivalence class of input vectors, all input vectors that drive the program through the path that was just executed…"/>
          <p:cNvSpPr txBox="1"/>
          <p:nvPr>
            <p:ph type="body" sz="half" idx="1"/>
          </p:nvPr>
        </p:nvSpPr>
        <p:spPr>
          <a:xfrm>
            <a:off x="952500" y="5744079"/>
            <a:ext cx="11099800" cy="2725019"/>
          </a:xfrm>
          <a:prstGeom prst="rect">
            <a:avLst/>
          </a:prstGeom>
        </p:spPr>
        <p:txBody>
          <a:bodyPr/>
          <a:lstStyle/>
          <a:p>
            <a:pPr marL="253642" indent="-253642" defTabSz="379475">
              <a:lnSpc>
                <a:spcPct val="120000"/>
              </a:lnSpc>
              <a:spcBef>
                <a:spcPts val="600"/>
              </a:spcBef>
              <a:defRPr sz="2656"/>
            </a:pPr>
            <a:r>
              <a:t>Path Constraint: an equivalence class of input vectors, all input vectors that drive the program through the path that was just executed</a:t>
            </a:r>
          </a:p>
          <a:p>
            <a:pPr lvl="1" marL="622577" indent="-253642" defTabSz="379475">
              <a:lnSpc>
                <a:spcPct val="120000"/>
              </a:lnSpc>
              <a:spcBef>
                <a:spcPts val="1600"/>
              </a:spcBef>
              <a:buChar char="-"/>
              <a:defRPr sz="2075"/>
            </a:pPr>
            <a:r>
              <a:t>To force the program through a different </a:t>
            </a:r>
            <a:r>
              <a:t>equivalence class (with Equivalence Partitioning)</a:t>
            </a:r>
          </a:p>
          <a:p>
            <a:pPr lvl="2" marL="991512" indent="-253642" defTabSz="379475">
              <a:lnSpc>
                <a:spcPct val="120000"/>
              </a:lnSpc>
              <a:spcBef>
                <a:spcPts val="400"/>
              </a:spcBef>
              <a:defRPr sz="2075"/>
            </a:pPr>
            <a:r>
              <a:t>Negating the last predicate of the current path constraint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1682750" y="2361682"/>
            <a:ext cx="9641755" cy="2376397"/>
            <a:chOff x="25400" y="12700"/>
            <a:chExt cx="9641754" cy="2376396"/>
          </a:xfrm>
        </p:grpSpPr>
        <p:graphicFrame>
          <p:nvGraphicFramePr>
            <p:cNvPr id="181" name="Table"/>
            <p:cNvGraphicFramePr/>
            <p:nvPr/>
          </p:nvGraphicFramePr>
          <p:xfrm>
            <a:off x="25400" y="12700"/>
            <a:ext cx="9641755" cy="2376397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927715"/>
                  <a:gridCol w="1927715"/>
                  <a:gridCol w="1927715"/>
                  <a:gridCol w="1927715"/>
                  <a:gridCol w="1927715"/>
                </a:tblGrid>
                <a:tr h="596381">
                  <a:tc gridSpan="5"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sz="2000"/>
                          <a:t>Repeat &amp; Find all its feasible execution paths</a:t>
                        </a: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</a:tr>
                <a:tr h="1781805">
                  <a:tc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sz="2000"/>
                          <a:t>Random input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sz="3000"/>
                          <a:t>→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sz="2000"/>
                          <a:t>Calculate an input vector for the next execution
(go to new Path Constraint)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sz="3000"/>
                          <a:t>→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sz="2000"/>
                          <a:t>Attempts to force the execution through a new path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sp>
          <p:nvSpPr>
            <p:cNvPr id="189" name="Connection Line"/>
            <p:cNvSpPr/>
            <p:nvPr/>
          </p:nvSpPr>
          <p:spPr>
            <a:xfrm>
              <a:off x="1105708" y="351283"/>
              <a:ext cx="985104" cy="4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0" name="Connection Line"/>
            <p:cNvSpPr/>
            <p:nvPr/>
          </p:nvSpPr>
          <p:spPr>
            <a:xfrm>
              <a:off x="7598567" y="351284"/>
              <a:ext cx="985104" cy="41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91" name="Connection Line"/>
          <p:cNvSpPr/>
          <p:nvPr/>
        </p:nvSpPr>
        <p:spPr>
          <a:xfrm>
            <a:off x="2637058" y="5051202"/>
            <a:ext cx="7726388" cy="309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fill="norm" stroke="1" extrusionOk="0">
                <a:moveTo>
                  <a:pt x="21600" y="0"/>
                </a:moveTo>
                <a:cubicBezTo>
                  <a:pt x="14250" y="21162"/>
                  <a:pt x="7050" y="21600"/>
                  <a:pt x="0" y="131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186" name="(Termination)"/>
          <p:cNvSpPr txBox="1"/>
          <p:nvPr/>
        </p:nvSpPr>
        <p:spPr>
          <a:xfrm>
            <a:off x="11493652" y="3751184"/>
            <a:ext cx="126969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(Termination)</a:t>
            </a:r>
          </a:p>
        </p:txBody>
      </p:sp>
      <p:sp>
        <p:nvSpPr>
          <p:cNvPr id="187" name="(Abort)"/>
          <p:cNvSpPr txBox="1"/>
          <p:nvPr/>
        </p:nvSpPr>
        <p:spPr>
          <a:xfrm>
            <a:off x="11553939" y="5302622"/>
            <a:ext cx="720040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(Abort)</a:t>
            </a:r>
          </a:p>
        </p:txBody>
      </p:sp>
      <p:sp>
        <p:nvSpPr>
          <p:cNvPr id="192" name="Connection Line"/>
          <p:cNvSpPr/>
          <p:nvPr/>
        </p:nvSpPr>
        <p:spPr>
          <a:xfrm>
            <a:off x="9594248" y="5142343"/>
            <a:ext cx="1925418" cy="326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74" h="21600" fill="norm" stroke="1" extrusionOk="0">
                <a:moveTo>
                  <a:pt x="19274" y="21600"/>
                </a:moveTo>
                <a:cubicBezTo>
                  <a:pt x="3839" y="13615"/>
                  <a:pt x="-2326" y="6415"/>
                  <a:pt x="78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  <a:headEnd type="arrow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2.2 Execution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2.2 Execution Model</a:t>
            </a:r>
          </a:p>
        </p:txBody>
      </p:sp>
      <p:sp>
        <p:nvSpPr>
          <p:cNvPr id="196" name="Under test(concretely, executing the actual program P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579" indent="-195579" defTabSz="292607">
              <a:lnSpc>
                <a:spcPct val="120000"/>
              </a:lnSpc>
              <a:spcBef>
                <a:spcPts val="500"/>
              </a:spcBef>
              <a:defRPr sz="2048"/>
            </a:pPr>
            <a:r>
              <a:t>Under test(concretely, executing the actual program </a:t>
            </a:r>
            <a:r>
              <a:rPr i="1"/>
              <a:t>P</a:t>
            </a:r>
            <a:r>
              <a:t>)</a:t>
            </a:r>
          </a:p>
          <a:p>
            <a:pPr marL="195579" indent="-195579" defTabSz="292607">
              <a:lnSpc>
                <a:spcPct val="120000"/>
              </a:lnSpc>
              <a:spcBef>
                <a:spcPts val="500"/>
              </a:spcBef>
              <a:defRPr sz="2048"/>
            </a:pPr>
            <a:r>
              <a:t>Random input / Path constraints</a:t>
            </a:r>
          </a:p>
          <a:p>
            <a:pPr marL="195579" indent="-195579" defTabSz="292607">
              <a:lnSpc>
                <a:spcPct val="120000"/>
              </a:lnSpc>
              <a:spcBef>
                <a:spcPts val="500"/>
              </a:spcBef>
              <a:defRPr sz="2048"/>
            </a:pPr>
            <a:r>
              <a:t>Symbolically(on values at memory locations expressed in terms of input parameters)</a:t>
            </a:r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t>ℳ: memory (domain)(mapping from memory addresses m)</a:t>
            </a:r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m</a:t>
            </a:r>
            <a:r>
              <a:t>: memory address (codomain(range))</a:t>
            </a:r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t>+: update</a:t>
            </a:r>
          </a:p>
          <a:p>
            <a:pPr lvl="2" marL="76453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ℳ ‘ = ℳ + </a:t>
            </a:r>
            <a:r>
              <a:rPr>
                <a:latin typeface="PT Serif"/>
                <a:ea typeface="PT Serif"/>
                <a:cs typeface="PT Serif"/>
                <a:sym typeface="PT Serif"/>
              </a:rPr>
              <a:t>[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m → v</a:t>
            </a:r>
            <a:r>
              <a:rPr>
                <a:latin typeface="PT Serif"/>
                <a:ea typeface="PT Serif"/>
                <a:cs typeface="PT Serif"/>
                <a:sym typeface="PT Serif"/>
              </a:rPr>
              <a:t>] </a:t>
            </a:r>
            <a:r>
              <a:t>        ==        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ℳ</a:t>
            </a:r>
            <a:r>
              <a:t>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‘(m) = v</a:t>
            </a:r>
            <a:endParaRPr i="1">
              <a:latin typeface="PT Serif"/>
              <a:ea typeface="PT Serif"/>
              <a:cs typeface="PT Serif"/>
              <a:sym typeface="PT Serif"/>
            </a:endParaRPr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e</a:t>
            </a:r>
            <a:r>
              <a:t> : set of addresses </a:t>
            </a:r>
            <a:r>
              <a:rPr i="1"/>
              <a:t>m</a:t>
            </a:r>
            <a:endParaRPr i="1"/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P</a:t>
            </a:r>
            <a:r>
              <a:t>: program</a:t>
            </a:r>
          </a:p>
          <a:p>
            <a:pPr lvl="2" marL="76453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Defines</a:t>
            </a:r>
          </a:p>
          <a:p>
            <a:pPr lvl="3" marL="104901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rPr i="1"/>
              <a:t>M⃗</a:t>
            </a:r>
            <a:r>
              <a:rPr baseline="-15625" i="1" sz="959"/>
              <a:t>0</a:t>
            </a:r>
            <a:r>
              <a:t>: a sequence of input addresses</a:t>
            </a:r>
          </a:p>
          <a:p>
            <a:pPr lvl="3" marL="104901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the addresses of the input parameters of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P</a:t>
            </a:r>
            <a:endParaRPr i="1">
              <a:latin typeface="PT Serif"/>
              <a:ea typeface="PT Serif"/>
              <a:cs typeface="PT Serif"/>
              <a:sym typeface="PT Serif"/>
            </a:endParaRPr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I</a:t>
            </a:r>
            <a:r>
              <a:t>⃗ </a:t>
            </a:r>
            <a:r>
              <a:rPr baseline="-9375"/>
              <a:t>: input vector</a:t>
            </a:r>
            <a:endParaRPr baseline="-9375"/>
          </a:p>
          <a:p>
            <a:pPr lvl="2" marL="76453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rPr baseline="-9375"/>
              <a:t>the initial value of  </a:t>
            </a:r>
            <a:r>
              <a:t>M⃗</a:t>
            </a:r>
            <a:r>
              <a:rPr baseline="-15625" sz="959"/>
              <a:t>0</a:t>
            </a:r>
            <a:r>
              <a:rPr baseline="-29296" sz="512"/>
              <a:t> </a:t>
            </a:r>
            <a:r>
              <a:rPr baseline="-9375"/>
              <a:t> and hence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ℳ</a:t>
            </a:r>
            <a:endParaRPr i="1">
              <a:latin typeface="PT Serif"/>
              <a:ea typeface="PT Serif"/>
              <a:cs typeface="PT Serif"/>
              <a:sym typeface="PT Serif"/>
            </a:endParaRPr>
          </a:p>
          <a:p>
            <a:pPr lvl="2" marL="76453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rPr baseline="-9375"/>
              <a:t>associates a value to each input parameter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2.2 Execution Model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2.2 Execution Model - cont.</a:t>
            </a:r>
          </a:p>
        </p:txBody>
      </p:sp>
      <p:sp>
        <p:nvSpPr>
          <p:cNvPr id="200" name="l: statement of address(other than abort or hal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00075" indent="-244475" defTabSz="365760">
              <a:lnSpc>
                <a:spcPct val="120000"/>
              </a:lnSpc>
              <a:spcBef>
                <a:spcPts val="1600"/>
              </a:spcBef>
              <a:buChar char="-"/>
              <a:defRPr sz="20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l</a:t>
            </a:r>
            <a:r>
              <a:t>: statement of address(other than abort or halt)</a:t>
            </a:r>
          </a:p>
          <a:p>
            <a:pPr lvl="2" marL="955675" indent="-244475" defTabSz="365760">
              <a:lnSpc>
                <a:spcPct val="120000"/>
              </a:lnSpc>
              <a:spcBef>
                <a:spcPts val="400"/>
              </a:spcBef>
              <a:defRPr sz="2000"/>
            </a:pPr>
            <a:r>
              <a:t>Initial address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 l</a:t>
            </a:r>
            <a:r>
              <a:rPr sz="1200"/>
              <a:t>0</a:t>
            </a:r>
            <a:endParaRPr sz="560"/>
          </a:p>
          <a:p>
            <a:pPr lvl="1" marL="600075" indent="-244475" defTabSz="365760">
              <a:lnSpc>
                <a:spcPct val="120000"/>
              </a:lnSpc>
              <a:spcBef>
                <a:spcPts val="1600"/>
              </a:spcBef>
              <a:buChar char="-"/>
              <a:defRPr sz="20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S</a:t>
            </a:r>
            <a:r>
              <a:t> : mapped memory address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1600"/>
              </a:spcBef>
              <a:buChar char="-"/>
              <a:defRPr sz="20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c</a:t>
            </a:r>
            <a:r>
              <a:t>: constance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1600"/>
              </a:spcBef>
              <a:buChar char="-"/>
              <a:defRPr sz="20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*(e’, e’’)</a:t>
            </a:r>
            <a:r>
              <a:rPr>
                <a:latin typeface="PT Serif"/>
                <a:ea typeface="PT Serif"/>
                <a:cs typeface="PT Serif"/>
                <a:sym typeface="PT Serif"/>
              </a:rPr>
              <a:t>: </a:t>
            </a:r>
            <a:r>
              <a:t>a dyadic term denoting multiplication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1600"/>
              </a:spcBef>
              <a:buChar char="-"/>
              <a:defRPr sz="2000"/>
            </a:pPr>
            <a:r>
              <a:t>≤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(e’, e’’)</a:t>
            </a:r>
            <a:r>
              <a:rPr>
                <a:latin typeface="PT Serif"/>
                <a:ea typeface="PT Serif"/>
                <a:cs typeface="PT Serif"/>
                <a:sym typeface="PT Serif"/>
              </a:rPr>
              <a:t>: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t>a term denoting comparison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1600"/>
              </a:spcBef>
              <a:buChar char="-"/>
              <a:defRPr sz="2000"/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¬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(e’) </a:t>
            </a:r>
            <a:r>
              <a:t>: a monadic term denoting negation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1600"/>
              </a:spcBef>
              <a:buChar char="-"/>
              <a:defRPr sz="20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*e’ </a:t>
            </a:r>
            <a:r>
              <a:t>: a monadic term denoting pointer dereference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1600"/>
              </a:spcBef>
              <a:buChar char="-"/>
              <a:defRPr sz="20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evaluate_concrete(e, ℳ)</a:t>
            </a:r>
            <a:r>
              <a:t>: evaluates expression e in context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ℳ </a:t>
            </a:r>
            <a:r>
              <a:t>and return a 32-bit value for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e</a:t>
            </a:r>
            <a:endParaRPr i="1"/>
          </a:p>
          <a:p>
            <a:pPr lvl="1" marL="600075" indent="-244475" defTabSz="365760">
              <a:lnSpc>
                <a:spcPct val="120000"/>
              </a:lnSpc>
              <a:spcBef>
                <a:spcPts val="1600"/>
              </a:spcBef>
              <a:buChar char="-"/>
              <a:defRPr sz="20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statement_at(l, ℳ): </a:t>
            </a:r>
            <a:r>
              <a:t>the next statement to be executed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2.2 Execution Model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2.2 Execution Model - cont.</a:t>
            </a:r>
          </a:p>
        </p:txBody>
      </p:sp>
      <p:sp>
        <p:nvSpPr>
          <p:cNvPr id="204" name="Program execution 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6698" indent="-256698" defTabSz="384047">
              <a:lnSpc>
                <a:spcPct val="120000"/>
              </a:lnSpc>
              <a:spcBef>
                <a:spcPts val="600"/>
              </a:spcBef>
              <a:defRPr sz="2688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Program execution w</a:t>
            </a:r>
            <a:endParaRPr i="1">
              <a:latin typeface="PT Serif"/>
              <a:ea typeface="PT Serif"/>
              <a:cs typeface="PT Serif"/>
              <a:sym typeface="PT Serif"/>
            </a:endParaRPr>
          </a:p>
          <a:p>
            <a:pPr lvl="1" marL="630078" indent="-256698" defTabSz="384047">
              <a:lnSpc>
                <a:spcPct val="120000"/>
              </a:lnSpc>
              <a:spcBef>
                <a:spcPts val="1600"/>
              </a:spcBef>
              <a:buChar char="-"/>
              <a:defRPr sz="2100"/>
            </a:pPr>
            <a:r>
              <a:rPr b="1"/>
              <a:t>C</a:t>
            </a:r>
            <a:r>
              <a:t>: the set of conditional statements</a:t>
            </a:r>
          </a:p>
          <a:p>
            <a:pPr lvl="1" marL="630078" indent="-256698" defTabSz="384047">
              <a:lnSpc>
                <a:spcPct val="120000"/>
              </a:lnSpc>
              <a:spcBef>
                <a:spcPts val="1600"/>
              </a:spcBef>
              <a:buChar char="-"/>
              <a:defRPr sz="2100"/>
            </a:pPr>
            <a:r>
              <a:rPr b="1"/>
              <a:t>A</a:t>
            </a:r>
            <a:r>
              <a:t>: the set of assignment statements in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 P</a:t>
            </a:r>
            <a:endParaRPr i="1">
              <a:latin typeface="PT Serif"/>
              <a:ea typeface="PT Serif"/>
              <a:cs typeface="PT Serif"/>
              <a:sym typeface="PT Serif"/>
            </a:endParaRPr>
          </a:p>
          <a:p>
            <a:pPr lvl="1" marL="630078" indent="-256698" defTabSz="384047">
              <a:lnSpc>
                <a:spcPct val="120000"/>
              </a:lnSpc>
              <a:spcBef>
                <a:spcPts val="1600"/>
              </a:spcBef>
              <a:buChar char="-"/>
              <a:defRPr sz="2100"/>
            </a:pPr>
            <a:r>
              <a:t>finite sequence in </a:t>
            </a:r>
            <a:r>
              <a:rPr b="1"/>
              <a:t>Execs</a:t>
            </a:r>
            <a:r>
              <a:t> := (</a:t>
            </a:r>
            <a:r>
              <a:rPr b="1"/>
              <a:t>A</a:t>
            </a:r>
            <a:r>
              <a:rPr sz="3443"/>
              <a:t>∪</a:t>
            </a:r>
            <a:r>
              <a:rPr b="1"/>
              <a:t>C</a:t>
            </a:r>
            <a:r>
              <a:t>)*(abort | halt)</a:t>
            </a:r>
          </a:p>
          <a:p>
            <a:pPr lvl="2" marL="1003458" indent="-256698" defTabSz="384047">
              <a:lnSpc>
                <a:spcPct val="120000"/>
              </a:lnSpc>
              <a:spcBef>
                <a:spcPts val="400"/>
              </a:spcBef>
              <a:defRPr sz="2100"/>
            </a:pPr>
            <a:r>
              <a:t>α</a:t>
            </a:r>
            <a:r>
              <a:rPr baseline="-22321" sz="672"/>
              <a:t>1</a:t>
            </a:r>
            <a:r>
              <a:rPr b="1"/>
              <a:t>c</a:t>
            </a:r>
            <a:r>
              <a:rPr baseline="-22321" sz="672"/>
              <a:t>1</a:t>
            </a:r>
            <a:r>
              <a:t>α</a:t>
            </a:r>
            <a:r>
              <a:rPr baseline="-22321" sz="672"/>
              <a:t>2</a:t>
            </a:r>
            <a:r>
              <a:rPr b="1"/>
              <a:t>c</a:t>
            </a:r>
            <a:r>
              <a:rPr baseline="-22321" sz="672"/>
              <a:t>2 </a:t>
            </a:r>
            <a:r>
              <a:rPr baseline="-8503" sz="1764"/>
              <a:t>…</a:t>
            </a:r>
            <a:r>
              <a:rPr baseline="-22321" sz="672"/>
              <a:t> </a:t>
            </a:r>
            <a:r>
              <a:rPr b="1"/>
              <a:t>c</a:t>
            </a:r>
            <a:r>
              <a:rPr baseline="-22321" sz="672"/>
              <a:t>k</a:t>
            </a:r>
            <a:r>
              <a:t>α</a:t>
            </a:r>
            <a:r>
              <a:rPr baseline="-22321" sz="672"/>
              <a:t>k+1</a:t>
            </a:r>
            <a:r>
              <a:rPr b="1"/>
              <a:t>s</a:t>
            </a:r>
            <a:r>
              <a:t>, where α</a:t>
            </a:r>
            <a:r>
              <a:rPr baseline="-22321" sz="672"/>
              <a:t>i </a:t>
            </a:r>
            <a:r>
              <a:t>∈ </a:t>
            </a:r>
            <a:r>
              <a:rPr b="1"/>
              <a:t>A</a:t>
            </a:r>
            <a:r>
              <a:rPr baseline="74404" sz="672"/>
              <a:t>∗ </a:t>
            </a:r>
            <a:r>
              <a:t>(for 1≤i≤k+1), </a:t>
            </a:r>
            <a:r>
              <a:rPr b="1"/>
              <a:t>c</a:t>
            </a:r>
            <a:r>
              <a:rPr baseline="-22321" sz="672"/>
              <a:t>i </a:t>
            </a:r>
            <a:r>
              <a:t>∈ </a:t>
            </a:r>
            <a:r>
              <a:rPr b="1"/>
              <a:t>C</a:t>
            </a:r>
            <a:r>
              <a:t> (for1≤i≤k) , and </a:t>
            </a:r>
            <a:r>
              <a:rPr b="1"/>
              <a:t>s</a:t>
            </a:r>
            <a:r>
              <a:t> ∈ { </a:t>
            </a:r>
            <a:r>
              <a:rPr b="1"/>
              <a:t>abort</a:t>
            </a:r>
            <a:r>
              <a:t>, </a:t>
            </a:r>
            <a:r>
              <a:rPr b="1"/>
              <a:t>halt</a:t>
            </a:r>
            <a:r>
              <a:t>}. </a:t>
            </a:r>
          </a:p>
          <a:p>
            <a:pPr marL="256698" indent="-256698" defTabSz="384047">
              <a:lnSpc>
                <a:spcPct val="120000"/>
              </a:lnSpc>
              <a:spcBef>
                <a:spcPts val="600"/>
              </a:spcBef>
              <a:defRPr sz="2688"/>
            </a:pPr>
            <a:r>
              <a:rPr b="1"/>
              <a:t>Execs</a:t>
            </a:r>
            <a:r>
              <a:t>(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P </a:t>
            </a:r>
            <a:r>
              <a:t>): the set of such executions generated by all possible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I</a:t>
            </a:r>
            <a:r>
              <a:t>⃗</a:t>
            </a:r>
          </a:p>
          <a:p>
            <a:pPr lvl="1" marL="630078" indent="-256698" defTabSz="384047">
              <a:lnSpc>
                <a:spcPct val="120000"/>
              </a:lnSpc>
              <a:spcBef>
                <a:spcPts val="1600"/>
              </a:spcBef>
              <a:buChar char="-"/>
              <a:defRPr sz="2100"/>
            </a:pPr>
            <a:r>
              <a:t>Node: each statement</a:t>
            </a:r>
          </a:p>
          <a:p>
            <a:pPr lvl="1" marL="630078" indent="-256698" defTabSz="384047">
              <a:lnSpc>
                <a:spcPct val="120000"/>
              </a:lnSpc>
              <a:spcBef>
                <a:spcPts val="1600"/>
              </a:spcBef>
              <a:buChar char="-"/>
              <a:defRPr sz="2100"/>
            </a:pPr>
            <a:r>
              <a:t>Form: Execution tree</a:t>
            </a:r>
          </a:p>
          <a:p>
            <a:pPr lvl="2" marL="1003458" indent="-256698" defTabSz="384047">
              <a:lnSpc>
                <a:spcPct val="120000"/>
              </a:lnSpc>
              <a:spcBef>
                <a:spcPts val="400"/>
              </a:spcBef>
              <a:defRPr sz="2100"/>
            </a:pPr>
            <a:r>
              <a:t>Assignment nodes have one successor</a:t>
            </a:r>
          </a:p>
          <a:p>
            <a:pPr lvl="2" marL="1003458" indent="-256698" defTabSz="384047">
              <a:lnSpc>
                <a:spcPct val="120000"/>
              </a:lnSpc>
              <a:spcBef>
                <a:spcPts val="400"/>
              </a:spcBef>
              <a:defRPr sz="2100"/>
            </a:pPr>
            <a:r>
              <a:t>Conditional nodes have one or two successors</a:t>
            </a:r>
          </a:p>
          <a:p>
            <a:pPr lvl="2" marL="1003458" indent="-256698" defTabSz="384047">
              <a:lnSpc>
                <a:spcPct val="120000"/>
              </a:lnSpc>
              <a:spcBef>
                <a:spcPts val="400"/>
              </a:spcBef>
              <a:defRPr sz="2100"/>
            </a:pPr>
            <a:r>
              <a:t>Leaves are labeled abort or halt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2.3 Test Driver and Instrumented Pro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5E5E5E"/>
                </a:solidFill>
              </a:defRPr>
            </a:lvl1pPr>
          </a:lstStyle>
          <a:p>
            <a:pPr/>
            <a:r>
              <a:t>2.3 Test Driver and Instrumented Program</a:t>
            </a:r>
          </a:p>
        </p:txBody>
      </p:sp>
      <p:sp>
        <p:nvSpPr>
          <p:cNvPr id="208" name="The goal of DART…"/>
          <p:cNvSpPr txBox="1"/>
          <p:nvPr>
            <p:ph type="body" sz="half" idx="1"/>
          </p:nvPr>
        </p:nvSpPr>
        <p:spPr>
          <a:xfrm>
            <a:off x="952500" y="2590800"/>
            <a:ext cx="6959535" cy="6286500"/>
          </a:xfrm>
          <a:prstGeom prst="rect">
            <a:avLst/>
          </a:prstGeom>
        </p:spPr>
        <p:txBody>
          <a:bodyPr/>
          <a:lstStyle/>
          <a:p>
            <a:pPr marL="198635" indent="-198635" defTabSz="297179">
              <a:lnSpc>
                <a:spcPct val="120000"/>
              </a:lnSpc>
              <a:spcBef>
                <a:spcPts val="500"/>
              </a:spcBef>
              <a:defRPr sz="2080"/>
            </a:pPr>
            <a:r>
              <a:t>The goal of DART</a:t>
            </a:r>
          </a:p>
          <a:p>
            <a:pPr lvl="1" marL="487560" indent="-198635" defTabSz="297179">
              <a:lnSpc>
                <a:spcPct val="120000"/>
              </a:lnSpc>
              <a:spcBef>
                <a:spcPts val="1300"/>
              </a:spcBef>
              <a:buChar char="-"/>
              <a:defRPr sz="1625"/>
            </a:pPr>
            <a:r>
              <a:t>To explore all paths in the execution tree </a:t>
            </a:r>
            <a:r>
              <a:rPr b="1"/>
              <a:t>Execs</a:t>
            </a:r>
            <a:r>
              <a:t>(</a:t>
            </a:r>
            <a:r>
              <a:rPr i="1"/>
              <a:t>P</a:t>
            </a:r>
            <a:r>
              <a:t>)</a:t>
            </a:r>
          </a:p>
          <a:p>
            <a:pPr lvl="1" marL="487560" indent="-198635" defTabSz="297179">
              <a:lnSpc>
                <a:spcPct val="120000"/>
              </a:lnSpc>
              <a:spcBef>
                <a:spcPts val="1300"/>
              </a:spcBef>
              <a:buChar char="-"/>
              <a:defRPr sz="1625"/>
            </a:pPr>
            <a:r>
              <a:t>Assume</a:t>
            </a:r>
          </a:p>
          <a:p>
            <a:pPr lvl="2" marL="776485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t>The theory of integer linear constraints</a:t>
            </a:r>
          </a:p>
          <a:p>
            <a:pPr lvl="3" marL="1065410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t>How we handle the transition from constraints within the theory to those that are outside</a:t>
            </a:r>
          </a:p>
          <a:p>
            <a:pPr marL="198635" indent="-198635" defTabSz="297179">
              <a:lnSpc>
                <a:spcPct val="120000"/>
              </a:lnSpc>
              <a:spcBef>
                <a:spcPts val="500"/>
              </a:spcBef>
              <a:defRPr sz="2080"/>
            </a:pPr>
            <a:r>
              <a:t>Symbolic evaluation</a:t>
            </a:r>
          </a:p>
          <a:p>
            <a:pPr lvl="1" marL="487560" indent="-198635" defTabSz="297179">
              <a:lnSpc>
                <a:spcPct val="120000"/>
              </a:lnSpc>
              <a:spcBef>
                <a:spcPts val="1300"/>
              </a:spcBef>
              <a:buChar char="-"/>
              <a:defRPr sz="1625"/>
            </a:pPr>
            <a:r>
              <a:t>a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symbolic memory S</a:t>
            </a:r>
            <a:r>
              <a:t> that maps memory addresses to expressions</a:t>
            </a:r>
          </a:p>
          <a:p>
            <a:pPr lvl="2" marL="776485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S</a:t>
            </a:r>
            <a:r>
              <a:t>: mapping that maps each m ∈ </a:t>
            </a:r>
            <a:r>
              <a:rPr i="1"/>
              <a:t>M</a:t>
            </a:r>
            <a:r>
              <a:rPr baseline="15384" i="1"/>
              <a:t>⃗</a:t>
            </a:r>
            <a:r>
              <a:rPr baseline="-15384" i="1" sz="975"/>
              <a:t>0</a:t>
            </a:r>
            <a:r>
              <a:rPr baseline="-28846" sz="520"/>
              <a:t>  </a:t>
            </a:r>
            <a:r>
              <a:t>to itself</a:t>
            </a:r>
          </a:p>
          <a:p>
            <a:pPr lvl="1" marL="487560" indent="-198635" defTabSz="297179">
              <a:lnSpc>
                <a:spcPct val="120000"/>
              </a:lnSpc>
              <a:spcBef>
                <a:spcPts val="1300"/>
              </a:spcBef>
              <a:buChar char="-"/>
              <a:defRPr sz="1625"/>
            </a:pPr>
            <a:r>
              <a:t>When an expression falls outside the theory, DART simply falls back on the concrete value of the expression</a:t>
            </a:r>
          </a:p>
          <a:p>
            <a:pPr lvl="1" marL="487560" indent="-198635" defTabSz="297179">
              <a:lnSpc>
                <a:spcPct val="120000"/>
              </a:lnSpc>
              <a:spcBef>
                <a:spcPts val="1300"/>
              </a:spcBef>
              <a:buChar char="-"/>
              <a:defRPr sz="1625"/>
            </a:pPr>
            <a:r>
              <a:t>Flag for track completeness</a:t>
            </a:r>
          </a:p>
          <a:p>
            <a:pPr lvl="2" marL="776485" indent="-198635" defTabSz="297179">
              <a:lnSpc>
                <a:spcPct val="120000"/>
              </a:lnSpc>
              <a:spcBef>
                <a:spcPts val="300"/>
              </a:spcBef>
              <a:defRPr i="1" sz="1625">
                <a:latin typeface="PT Serif"/>
                <a:ea typeface="PT Serif"/>
                <a:cs typeface="PT Serif"/>
                <a:sym typeface="PT Serif"/>
              </a:defRPr>
            </a:pPr>
            <a:r>
              <a:t>all_linear</a:t>
            </a:r>
          </a:p>
          <a:p>
            <a:pPr lvl="2" marL="776485" indent="-198635" defTabSz="297179">
              <a:lnSpc>
                <a:spcPct val="120000"/>
              </a:lnSpc>
              <a:spcBef>
                <a:spcPts val="300"/>
              </a:spcBef>
              <a:defRPr i="1" sz="1625">
                <a:latin typeface="PT Serif"/>
                <a:ea typeface="PT Serif"/>
                <a:cs typeface="PT Serif"/>
                <a:sym typeface="PT Serif"/>
              </a:defRPr>
            </a:pPr>
            <a:r>
              <a:t>all_locs_definite</a:t>
            </a:r>
          </a:p>
          <a:p>
            <a:pPr lvl="3" marL="1065410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t>Initial value: 1</a:t>
            </a:r>
          </a:p>
          <a:p>
            <a:pPr lvl="3" marL="1065410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t>Falls back on the concrete value: 0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7935618" y="2571173"/>
            <a:ext cx="4755088" cy="6305384"/>
            <a:chOff x="0" y="0"/>
            <a:chExt cx="4755087" cy="6305382"/>
          </a:xfrm>
        </p:grpSpPr>
        <p:pic>
          <p:nvPicPr>
            <p:cNvPr id="20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16985" b="0"/>
            <a:stretch>
              <a:fillRect/>
            </a:stretch>
          </p:blipFill>
          <p:spPr>
            <a:xfrm>
              <a:off x="0" y="140276"/>
              <a:ext cx="4617783" cy="604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Group"/>
            <p:cNvSpPr/>
            <p:nvPr/>
          </p:nvSpPr>
          <p:spPr>
            <a:xfrm>
              <a:off x="624" y="0"/>
              <a:ext cx="4754464" cy="6305383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2.3 Test Driver and Instrumented Program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800">
                <a:solidFill>
                  <a:srgbClr val="5E5E5E"/>
                </a:solidFill>
              </a:defRPr>
            </a:lvl1pPr>
          </a:lstStyle>
          <a:p>
            <a:pPr/>
            <a:r>
              <a:t>2.3 Test Driver and Instrumented Program - cont.</a:t>
            </a:r>
          </a:p>
        </p:txBody>
      </p:sp>
      <p:sp>
        <p:nvSpPr>
          <p:cNvPr id="215" name="Execution Tree…"/>
          <p:cNvSpPr txBox="1"/>
          <p:nvPr>
            <p:ph type="body" idx="1"/>
          </p:nvPr>
        </p:nvSpPr>
        <p:spPr>
          <a:xfrm>
            <a:off x="952500" y="2590800"/>
            <a:ext cx="8692131" cy="6286500"/>
          </a:xfrm>
          <a:prstGeom prst="rect">
            <a:avLst/>
          </a:prstGeom>
        </p:spPr>
        <p:txBody>
          <a:bodyPr/>
          <a:lstStyle/>
          <a:p>
            <a:pPr marL="195579" indent="-195579" defTabSz="292607">
              <a:lnSpc>
                <a:spcPct val="120000"/>
              </a:lnSpc>
              <a:spcBef>
                <a:spcPts val="500"/>
              </a:spcBef>
              <a:defRPr sz="2048"/>
            </a:pPr>
            <a:r>
              <a:t>Execution Tree</a:t>
            </a:r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t>Run repeatedly</a:t>
            </a:r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t>Each run(except the first) is executed with the help of a record of the conditional statements executed in the previous run</a:t>
            </a:r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t>Each conditional</a:t>
            </a:r>
          </a:p>
          <a:p>
            <a:pPr lvl="2" marL="76453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Record a branch value</a:t>
            </a:r>
          </a:p>
          <a:p>
            <a:pPr lvl="3" marL="104901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1: the </a:t>
            </a:r>
            <a:r>
              <a:rPr i="1"/>
              <a:t>then</a:t>
            </a:r>
            <a:r>
              <a:t> branch is taken</a:t>
            </a:r>
          </a:p>
          <a:p>
            <a:pPr lvl="3" marL="104901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0: the </a:t>
            </a:r>
            <a:r>
              <a:rPr i="1"/>
              <a:t>else</a:t>
            </a:r>
            <a:r>
              <a:t> branch is taken</a:t>
            </a:r>
          </a:p>
          <a:p>
            <a:pPr lvl="2" marL="76453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Record </a:t>
            </a:r>
            <a:r>
              <a:rPr i="1"/>
              <a:t>done</a:t>
            </a:r>
            <a:r>
              <a:t> value</a:t>
            </a:r>
          </a:p>
          <a:p>
            <a:pPr lvl="3" marL="104901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0: only one branch of the conditional has executed in prior runs</a:t>
            </a:r>
          </a:p>
          <a:p>
            <a:pPr lvl="4" marL="1333500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With the same history up to the branch point</a:t>
            </a:r>
          </a:p>
          <a:p>
            <a:pPr lvl="3" marL="104901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1: otherwise</a:t>
            </a:r>
          </a:p>
          <a:p>
            <a:pPr lvl="1" marL="480059" indent="-195579" defTabSz="292607">
              <a:lnSpc>
                <a:spcPct val="120000"/>
              </a:lnSpc>
              <a:spcBef>
                <a:spcPts val="1200"/>
              </a:spcBef>
              <a:buChar char="-"/>
              <a:defRPr sz="1600"/>
            </a:pPr>
            <a:r>
              <a:rPr i="1"/>
              <a:t>Stack</a:t>
            </a:r>
            <a:r>
              <a:t>: Store information associated with each conditional statement of the last execution path</a:t>
            </a:r>
          </a:p>
          <a:p>
            <a:pPr lvl="2" marL="76453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List variable</a:t>
            </a:r>
          </a:p>
          <a:p>
            <a:pPr lvl="2" marL="76453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kept in a file between executions</a:t>
            </a:r>
          </a:p>
          <a:p>
            <a:pPr lvl="2" marL="76453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i</a:t>
            </a:r>
            <a:r>
              <a:t>+</a:t>
            </a:r>
            <a:r>
              <a:t>1th conditional execution</a:t>
            </a:r>
          </a:p>
          <a:p>
            <a:pPr lvl="3" marL="1049019" indent="-195579" defTabSz="292607">
              <a:lnSpc>
                <a:spcPct val="120000"/>
              </a:lnSpc>
              <a:spcBef>
                <a:spcPts val="300"/>
              </a:spcBef>
              <a:defRPr sz="1600"/>
            </a:pPr>
            <a:r>
              <a:t> </a:t>
            </a:r>
            <a:r>
              <a:t>For </a:t>
            </a:r>
            <a:r>
              <a:rPr i="1"/>
              <a:t>i</a:t>
            </a:r>
            <a:r>
              <a:t>, 0 ≤ </a:t>
            </a:r>
            <a:r>
              <a:rPr i="1"/>
              <a:t>i</a:t>
            </a:r>
            <a:r>
              <a:t> &lt; |</a:t>
            </a:r>
            <a:r>
              <a:rPr i="1"/>
              <a:t>stack</a:t>
            </a:r>
            <a:r>
              <a:t>|, </a:t>
            </a:r>
            <a:r>
              <a:rPr i="1"/>
              <a:t>stack</a:t>
            </a:r>
            <a:r>
              <a:t>[</a:t>
            </a:r>
            <a:r>
              <a:rPr i="1"/>
              <a:t>i</a:t>
            </a:r>
            <a:r>
              <a:t>] = (</a:t>
            </a:r>
            <a:r>
              <a:rPr i="1"/>
              <a:t>stack</a:t>
            </a:r>
            <a:r>
              <a:t>[</a:t>
            </a:r>
            <a:r>
              <a:rPr i="1"/>
              <a:t>i</a:t>
            </a:r>
            <a:r>
              <a:t>].</a:t>
            </a:r>
            <a:r>
              <a:rPr i="1"/>
              <a:t>branch</a:t>
            </a:r>
            <a:r>
              <a:t>, </a:t>
            </a:r>
            <a:r>
              <a:rPr i="1"/>
              <a:t>stack</a:t>
            </a:r>
            <a:r>
              <a:t>[</a:t>
            </a:r>
            <a:r>
              <a:rPr i="1"/>
              <a:t>i</a:t>
            </a:r>
            <a:r>
              <a:t>].</a:t>
            </a:r>
            <a:r>
              <a:rPr i="1"/>
              <a:t>done</a:t>
            </a:r>
            <a:r>
              <a:t>)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9714616" y="3623809"/>
            <a:ext cx="2840330" cy="4220482"/>
            <a:chOff x="0" y="0"/>
            <a:chExt cx="2840328" cy="4220481"/>
          </a:xfrm>
        </p:grpSpPr>
        <p:sp>
          <p:nvSpPr>
            <p:cNvPr id="216" name="사각형: 둥근 모서리 6"/>
            <p:cNvSpPr/>
            <p:nvPr/>
          </p:nvSpPr>
          <p:spPr>
            <a:xfrm>
              <a:off x="0" y="0"/>
              <a:ext cx="2840329" cy="4220482"/>
            </a:xfrm>
            <a:prstGeom prst="roundRect">
              <a:avLst>
                <a:gd name="adj" fmla="val 4439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" name="타원 8"/>
            <p:cNvSpPr/>
            <p:nvPr/>
          </p:nvSpPr>
          <p:spPr>
            <a:xfrm>
              <a:off x="1058943" y="377376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" name="타원 9"/>
            <p:cNvSpPr/>
            <p:nvPr/>
          </p:nvSpPr>
          <p:spPr>
            <a:xfrm>
              <a:off x="1424630" y="850751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" name="타원 10"/>
            <p:cNvSpPr/>
            <p:nvPr/>
          </p:nvSpPr>
          <p:spPr>
            <a:xfrm>
              <a:off x="1043505" y="1351681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0" name="타원 11"/>
            <p:cNvSpPr/>
            <p:nvPr/>
          </p:nvSpPr>
          <p:spPr>
            <a:xfrm>
              <a:off x="834597" y="1904286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" name="타원 12"/>
            <p:cNvSpPr/>
            <p:nvPr/>
          </p:nvSpPr>
          <p:spPr>
            <a:xfrm>
              <a:off x="1217021" y="2464084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2" name="타원 13"/>
            <p:cNvSpPr/>
            <p:nvPr/>
          </p:nvSpPr>
          <p:spPr>
            <a:xfrm>
              <a:off x="1530767" y="3060391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cxnSp>
          <p:nvCxnSpPr>
            <p:cNvPr id="223" name="직선 화살표 연결선 14"/>
            <p:cNvCxnSpPr>
              <a:stCxn id="217" idx="0"/>
              <a:endCxn id="218" idx="0"/>
            </p:cNvCxnSpPr>
            <p:nvPr/>
          </p:nvCxnSpPr>
          <p:spPr>
            <a:xfrm>
              <a:off x="1165080" y="483513"/>
              <a:ext cx="365688" cy="473376"/>
            </a:xfrm>
            <a:prstGeom prst="straightConnector1">
              <a:avLst/>
            </a:prstGeom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224" name="직선 화살표 연결선 15"/>
            <p:cNvCxnSpPr>
              <a:stCxn id="218" idx="0"/>
              <a:endCxn id="219" idx="0"/>
            </p:cNvCxnSpPr>
            <p:nvPr/>
          </p:nvCxnSpPr>
          <p:spPr>
            <a:xfrm flipH="1">
              <a:off x="1149642" y="956888"/>
              <a:ext cx="381126" cy="500931"/>
            </a:xfrm>
            <a:prstGeom prst="straightConnector1">
              <a:avLst/>
            </a:prstGeom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225" name="직선 화살표 연결선 16"/>
            <p:cNvCxnSpPr>
              <a:stCxn id="219" idx="0"/>
              <a:endCxn id="220" idx="0"/>
            </p:cNvCxnSpPr>
            <p:nvPr/>
          </p:nvCxnSpPr>
          <p:spPr>
            <a:xfrm flipH="1">
              <a:off x="940734" y="1457818"/>
              <a:ext cx="208909" cy="552606"/>
            </a:xfrm>
            <a:prstGeom prst="straightConnector1">
              <a:avLst/>
            </a:prstGeom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226" name="직선 화살표 연결선 17"/>
            <p:cNvCxnSpPr>
              <a:stCxn id="220" idx="0"/>
              <a:endCxn id="221" idx="0"/>
            </p:cNvCxnSpPr>
            <p:nvPr/>
          </p:nvCxnSpPr>
          <p:spPr>
            <a:xfrm>
              <a:off x="940734" y="2010423"/>
              <a:ext cx="382425" cy="559799"/>
            </a:xfrm>
            <a:prstGeom prst="straightConnector1">
              <a:avLst/>
            </a:prstGeom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227" name="직선 화살표 연결선 18"/>
            <p:cNvCxnSpPr>
              <a:stCxn id="221" idx="0"/>
              <a:endCxn id="222" idx="0"/>
            </p:cNvCxnSpPr>
            <p:nvPr/>
          </p:nvCxnSpPr>
          <p:spPr>
            <a:xfrm>
              <a:off x="1323158" y="2570221"/>
              <a:ext cx="313747" cy="596308"/>
            </a:xfrm>
            <a:prstGeom prst="straightConnector1">
              <a:avLst/>
            </a:prstGeom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228" name="타원 19"/>
            <p:cNvSpPr/>
            <p:nvPr/>
          </p:nvSpPr>
          <p:spPr>
            <a:xfrm>
              <a:off x="571940" y="2464084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" name="직선 화살표 연결선 20"/>
            <p:cNvSpPr/>
            <p:nvPr/>
          </p:nvSpPr>
          <p:spPr>
            <a:xfrm>
              <a:off x="804549" y="226662"/>
              <a:ext cx="285482" cy="18180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cxnSp>
          <p:nvCxnSpPr>
            <p:cNvPr id="230" name="직선 화살표 연결선 21"/>
            <p:cNvCxnSpPr>
              <a:stCxn id="220" idx="0"/>
              <a:endCxn id="228" idx="0"/>
            </p:cNvCxnSpPr>
            <p:nvPr/>
          </p:nvCxnSpPr>
          <p:spPr>
            <a:xfrm flipH="1">
              <a:off x="678077" y="2010423"/>
              <a:ext cx="262658" cy="559799"/>
            </a:xfrm>
            <a:prstGeom prst="straightConnector1">
              <a:avLst/>
            </a:prstGeom>
            <a:ln w="6350" cap="flat">
              <a:solidFill>
                <a:srgbClr val="BFBFBF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231" name="타원 28"/>
            <p:cNvSpPr/>
            <p:nvPr/>
          </p:nvSpPr>
          <p:spPr>
            <a:xfrm>
              <a:off x="984857" y="3018136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" name="직선 화살표 연결선 29"/>
            <p:cNvSpPr/>
            <p:nvPr/>
          </p:nvSpPr>
          <p:spPr>
            <a:xfrm flipH="1">
              <a:off x="1090994" y="2639525"/>
              <a:ext cx="187609" cy="378612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3" name="타원 30"/>
            <p:cNvSpPr/>
            <p:nvPr/>
          </p:nvSpPr>
          <p:spPr>
            <a:xfrm>
              <a:off x="1420165" y="1799437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" name="직선 화살표 연결선 31"/>
            <p:cNvSpPr/>
            <p:nvPr/>
          </p:nvSpPr>
          <p:spPr>
            <a:xfrm>
              <a:off x="1224691" y="1517565"/>
              <a:ext cx="226562" cy="31296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" name="타원 35"/>
            <p:cNvSpPr/>
            <p:nvPr/>
          </p:nvSpPr>
          <p:spPr>
            <a:xfrm>
              <a:off x="1803720" y="1265784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" name="직선 화살표 연결선 36"/>
            <p:cNvSpPr/>
            <p:nvPr/>
          </p:nvSpPr>
          <p:spPr>
            <a:xfrm>
              <a:off x="1608246" y="983912"/>
              <a:ext cx="226562" cy="31296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" name="타원 38"/>
            <p:cNvSpPr/>
            <p:nvPr/>
          </p:nvSpPr>
          <p:spPr>
            <a:xfrm>
              <a:off x="702574" y="877372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cxnSp>
          <p:nvCxnSpPr>
            <p:cNvPr id="238" name="직선 화살표 연결선 39"/>
            <p:cNvCxnSpPr>
              <a:stCxn id="217" idx="0"/>
              <a:endCxn id="237" idx="0"/>
            </p:cNvCxnSpPr>
            <p:nvPr/>
          </p:nvCxnSpPr>
          <p:spPr>
            <a:xfrm flipH="1">
              <a:off x="808711" y="483513"/>
              <a:ext cx="356370" cy="499997"/>
            </a:xfrm>
            <a:prstGeom prst="straightConnector1">
              <a:avLst/>
            </a:prstGeom>
            <a:ln w="6350" cap="flat">
              <a:solidFill>
                <a:srgbClr val="BFBFBF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239" name="타원 42"/>
            <p:cNvSpPr/>
            <p:nvPr/>
          </p:nvSpPr>
          <p:spPr>
            <a:xfrm>
              <a:off x="1795440" y="3575670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cxnSp>
          <p:nvCxnSpPr>
            <p:cNvPr id="240" name="직선 화살표 연결선 43"/>
            <p:cNvCxnSpPr>
              <a:stCxn id="222" idx="0"/>
              <a:endCxn id="239" idx="0"/>
            </p:cNvCxnSpPr>
            <p:nvPr/>
          </p:nvCxnSpPr>
          <p:spPr>
            <a:xfrm>
              <a:off x="1636904" y="3166528"/>
              <a:ext cx="264674" cy="515280"/>
            </a:xfrm>
            <a:prstGeom prst="straightConnector1">
              <a:avLst/>
            </a:prstGeom>
            <a:ln w="6350" cap="flat">
              <a:solidFill>
                <a:srgbClr val="BFBFBF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241" name="타원 49"/>
            <p:cNvSpPr/>
            <p:nvPr/>
          </p:nvSpPr>
          <p:spPr>
            <a:xfrm>
              <a:off x="1238979" y="3570167"/>
              <a:ext cx="212275" cy="21227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cxnSp>
          <p:nvCxnSpPr>
            <p:cNvPr id="242" name="직선 화살표 연결선 50"/>
            <p:cNvCxnSpPr>
              <a:stCxn id="222" idx="0"/>
              <a:endCxn id="241" idx="0"/>
            </p:cNvCxnSpPr>
            <p:nvPr/>
          </p:nvCxnSpPr>
          <p:spPr>
            <a:xfrm flipH="1">
              <a:off x="1345116" y="3166528"/>
              <a:ext cx="291789" cy="509777"/>
            </a:xfrm>
            <a:prstGeom prst="straightConnector1">
              <a:avLst/>
            </a:prstGeom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/>
            </a:lvl1pPr>
          </a:lstStyle>
          <a:p>
            <a:pPr/>
            <a:r>
              <a:t>Contents</a:t>
            </a:r>
          </a:p>
        </p:txBody>
      </p:sp>
      <p:sp>
        <p:nvSpPr>
          <p:cNvPr id="127" name="Abstract…"/>
          <p:cNvSpPr txBox="1"/>
          <p:nvPr>
            <p:ph type="body" idx="1"/>
          </p:nvPr>
        </p:nvSpPr>
        <p:spPr>
          <a:xfrm>
            <a:off x="1041171" y="2597150"/>
            <a:ext cx="10922458" cy="6286500"/>
          </a:xfrm>
          <a:prstGeom prst="rect">
            <a:avLst/>
          </a:prstGeom>
        </p:spPr>
        <p:txBody>
          <a:bodyPr/>
          <a:lstStyle/>
          <a:p>
            <a:pPr marL="577850" indent="-577850" defTabSz="531622">
              <a:spcBef>
                <a:spcPts val="3800"/>
              </a:spcBef>
              <a:defRPr b="1" sz="2912">
                <a:solidFill>
                  <a:srgbClr val="5E5E5E"/>
                </a:solidFill>
              </a:defRPr>
            </a:pPr>
            <a:r>
              <a:t>Abstract</a:t>
            </a:r>
          </a:p>
          <a:p>
            <a:pPr marL="577850" indent="-577850" defTabSz="531622">
              <a:spcBef>
                <a:spcPts val="3800"/>
              </a:spcBef>
              <a:buClr>
                <a:srgbClr val="5E5E5E"/>
              </a:buClr>
              <a:buSzPct val="100000"/>
              <a:buAutoNum type="arabicPeriod" startAt="1"/>
              <a:defRPr b="1" sz="2912">
                <a:solidFill>
                  <a:srgbClr val="5E5E5E"/>
                </a:solidFill>
              </a:defRPr>
            </a:pPr>
            <a:r>
              <a:t>Introduction</a:t>
            </a:r>
          </a:p>
          <a:p>
            <a:pPr marL="577850" indent="-577850" defTabSz="531622">
              <a:spcBef>
                <a:spcPts val="3800"/>
              </a:spcBef>
              <a:buClr>
                <a:srgbClr val="5E5E5E"/>
              </a:buClr>
              <a:buSzPct val="100000"/>
              <a:buAutoNum type="arabicPeriod" startAt="1"/>
              <a:defRPr b="1" sz="2912">
                <a:solidFill>
                  <a:srgbClr val="5E5E5E"/>
                </a:solidFill>
              </a:defRPr>
            </a:pPr>
            <a:r>
              <a:t>DART Overview</a:t>
            </a:r>
          </a:p>
          <a:p>
            <a:pPr lvl="1" marL="1155700" indent="-577850" defTabSz="531622">
              <a:spcBef>
                <a:spcPts val="1800"/>
              </a:spcBef>
              <a:buClr>
                <a:srgbClr val="5E5E5E"/>
              </a:buClr>
              <a:buSzPct val="100000"/>
              <a:buAutoNum type="arabicPeriod" startAt="1"/>
              <a:defRPr b="1" sz="2184">
                <a:solidFill>
                  <a:srgbClr val="5E5E5E"/>
                </a:solidFill>
              </a:defRPr>
            </a:pPr>
            <a:r>
              <a:t>An Introduction to DART</a:t>
            </a:r>
          </a:p>
          <a:p>
            <a:pPr lvl="1" marL="1155700" indent="-577850" defTabSz="531622">
              <a:spcBef>
                <a:spcPts val="1800"/>
              </a:spcBef>
              <a:buClr>
                <a:srgbClr val="5E5E5E"/>
              </a:buClr>
              <a:buSzPct val="100000"/>
              <a:buAutoNum type="arabicPeriod" startAt="1"/>
              <a:defRPr b="1" sz="2184">
                <a:solidFill>
                  <a:srgbClr val="5E5E5E"/>
                </a:solidFill>
              </a:defRPr>
            </a:pPr>
            <a:r>
              <a:t>Execution Model</a:t>
            </a:r>
          </a:p>
          <a:p>
            <a:pPr lvl="1" marL="1155700" indent="-577850" defTabSz="531622">
              <a:spcBef>
                <a:spcPts val="1800"/>
              </a:spcBef>
              <a:buClr>
                <a:srgbClr val="5E5E5E"/>
              </a:buClr>
              <a:buSzPct val="100000"/>
              <a:buAutoNum type="arabicPeriod" startAt="1"/>
              <a:defRPr b="1" sz="2184">
                <a:solidFill>
                  <a:srgbClr val="5E5E5E"/>
                </a:solidFill>
              </a:defRPr>
            </a:pPr>
            <a:r>
              <a:t>Test Driver and Instrumented Program</a:t>
            </a:r>
          </a:p>
          <a:p>
            <a:pPr lvl="1" marL="1155700" indent="-577850" defTabSz="531622">
              <a:spcBef>
                <a:spcPts val="1800"/>
              </a:spcBef>
              <a:buClr>
                <a:srgbClr val="5E5E5E"/>
              </a:buClr>
              <a:buSzPct val="100000"/>
              <a:buAutoNum type="arabicPeriod" startAt="1"/>
              <a:defRPr b="1" sz="2184">
                <a:solidFill>
                  <a:srgbClr val="5E5E5E"/>
                </a:solidFill>
              </a:defRPr>
            </a:pPr>
            <a:r>
              <a:t>Example</a:t>
            </a:r>
          </a:p>
          <a:p>
            <a:pPr lvl="1" marL="1155700" indent="-577850" defTabSz="531622">
              <a:spcBef>
                <a:spcPts val="1800"/>
              </a:spcBef>
              <a:buClr>
                <a:srgbClr val="5E5E5E"/>
              </a:buClr>
              <a:buSzPct val="100000"/>
              <a:buAutoNum type="arabicPeriod" startAt="1"/>
              <a:defRPr b="1" sz="2184">
                <a:solidFill>
                  <a:srgbClr val="5E5E5E"/>
                </a:solidFill>
              </a:defRPr>
            </a:pPr>
            <a:r>
              <a:t>Advantages of the DART approach</a:t>
            </a:r>
          </a:p>
          <a:p>
            <a:pPr marL="577850" indent="-577850" defTabSz="531622">
              <a:spcBef>
                <a:spcPts val="3800"/>
              </a:spcBef>
              <a:defRPr b="1" sz="2912">
                <a:solidFill>
                  <a:srgbClr val="5E5E5E"/>
                </a:solidFill>
              </a:defRPr>
            </a:pPr>
            <a:r>
              <a:t>Question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2.3 Test Driver and Instrumented Program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800">
                <a:solidFill>
                  <a:srgbClr val="5E5E5E"/>
                </a:solidFill>
              </a:defRPr>
            </a:lvl1pPr>
          </a:lstStyle>
          <a:p>
            <a:pPr/>
            <a:r>
              <a:t>2.3 Test Driver and Instrumented Program - cont.</a:t>
            </a:r>
          </a:p>
        </p:txBody>
      </p:sp>
      <p:sp>
        <p:nvSpPr>
          <p:cNvPr id="247" name="Test_Driver…"/>
          <p:cNvSpPr txBox="1"/>
          <p:nvPr>
            <p:ph type="body" sz="half" idx="1"/>
          </p:nvPr>
        </p:nvSpPr>
        <p:spPr>
          <a:xfrm>
            <a:off x="952500" y="2590800"/>
            <a:ext cx="7285672" cy="6286500"/>
          </a:xfrm>
          <a:prstGeom prst="rect">
            <a:avLst/>
          </a:prstGeom>
        </p:spPr>
        <p:txBody>
          <a:bodyPr/>
          <a:lstStyle/>
          <a:p>
            <a:pPr marL="247530" indent="-247530" defTabSz="370331">
              <a:lnSpc>
                <a:spcPct val="120000"/>
              </a:lnSpc>
              <a:spcBef>
                <a:spcPts val="600"/>
              </a:spcBef>
              <a:defRPr sz="2592"/>
            </a:pPr>
            <a:r>
              <a:t>Test_Driver</a:t>
            </a:r>
          </a:p>
          <a:p>
            <a:pPr lvl="1" marL="607575" indent="-247530" defTabSz="370331">
              <a:lnSpc>
                <a:spcPct val="120000"/>
              </a:lnSpc>
              <a:spcBef>
                <a:spcPts val="1600"/>
              </a:spcBef>
              <a:buChar char="-"/>
              <a:defRPr sz="2025"/>
            </a:pPr>
            <a:r>
              <a:t>Combines random testing(the repeat loop) with directed search(the while loop)</a:t>
            </a:r>
          </a:p>
          <a:p>
            <a:pPr lvl="1" marL="607575" indent="-247530" defTabSz="370331">
              <a:lnSpc>
                <a:spcPct val="120000"/>
              </a:lnSpc>
              <a:spcBef>
                <a:spcPts val="1600"/>
              </a:spcBef>
              <a:buChar char="-"/>
              <a:defRPr sz="2025"/>
            </a:pPr>
            <a:r>
              <a:t>If the </a:t>
            </a:r>
            <a:r>
              <a:rPr i="1"/>
              <a:t>instrumented_program</a:t>
            </a:r>
            <a:r>
              <a:t> throws an exception, then a bug has been found</a:t>
            </a:r>
          </a:p>
          <a:p>
            <a:pPr lvl="1" marL="607575" indent="-247530" defTabSz="370331">
              <a:lnSpc>
                <a:spcPct val="120000"/>
              </a:lnSpc>
              <a:spcBef>
                <a:spcPts val="1600"/>
              </a:spcBef>
              <a:buChar char="-"/>
              <a:defRPr sz="2025"/>
            </a:pPr>
            <a:r>
              <a:t>completeness flags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400"/>
              </a:spcBef>
              <a:defRPr sz="2025"/>
            </a:pPr>
            <a:r>
              <a:rPr i="1"/>
              <a:t>all_linear</a:t>
            </a:r>
            <a:r>
              <a:t> 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400"/>
              </a:spcBef>
              <a:defRPr sz="2025"/>
            </a:pPr>
            <a:r>
              <a:rPr i="1"/>
              <a:t>all_locs_definite</a:t>
            </a:r>
            <a:r>
              <a:t> 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400"/>
              </a:spcBef>
              <a:defRPr sz="2025"/>
            </a:pPr>
            <a:r>
              <a:t>Each holds unless a “bad” situation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400"/>
              </a:spcBef>
              <a:defRPr sz="2025"/>
            </a:pPr>
            <a:r>
              <a:t>If completeness flags are still hold, then program terminated</a:t>
            </a:r>
          </a:p>
          <a:p>
            <a:pPr lvl="3" marL="1327665" indent="-247530" defTabSz="370331">
              <a:lnSpc>
                <a:spcPct val="120000"/>
              </a:lnSpc>
              <a:spcBef>
                <a:spcPts val="400"/>
              </a:spcBef>
              <a:defRPr sz="2025"/>
            </a:pPr>
            <a:r>
              <a:t>Found all paths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400"/>
              </a:spcBef>
              <a:defRPr sz="2025"/>
            </a:pPr>
            <a:r>
              <a:t>If just one of the completeness flags have been turned off, then the outer loop continues forever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8268010" y="4011185"/>
            <a:ext cx="4301602" cy="3445730"/>
            <a:chOff x="0" y="0"/>
            <a:chExt cx="4301600" cy="3445728"/>
          </a:xfrm>
        </p:grpSpPr>
        <p:sp>
          <p:nvSpPr>
            <p:cNvPr id="248" name="Group"/>
            <p:cNvSpPr/>
            <p:nvPr/>
          </p:nvSpPr>
          <p:spPr>
            <a:xfrm>
              <a:off x="0" y="0"/>
              <a:ext cx="4301601" cy="3445729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21443" b="0"/>
            <a:stretch>
              <a:fillRect/>
            </a:stretch>
          </p:blipFill>
          <p:spPr>
            <a:xfrm>
              <a:off x="167103" y="74002"/>
              <a:ext cx="3944540" cy="32977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1" name="Rectangle"/>
          <p:cNvSpPr/>
          <p:nvPr/>
        </p:nvSpPr>
        <p:spPr>
          <a:xfrm>
            <a:off x="8610182" y="4509388"/>
            <a:ext cx="3684568" cy="2355563"/>
          </a:xfrm>
          <a:prstGeom prst="rect">
            <a:avLst/>
          </a:prstGeom>
          <a:ln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Rectangle"/>
          <p:cNvSpPr/>
          <p:nvPr/>
        </p:nvSpPr>
        <p:spPr>
          <a:xfrm>
            <a:off x="8844217" y="4930735"/>
            <a:ext cx="3452153" cy="1712619"/>
          </a:xfrm>
          <a:prstGeom prst="rect">
            <a:avLst/>
          </a:prstGeom>
          <a:ln>
            <a:solidFill>
              <a:schemeClr val="accent5">
                <a:hueOff val="-152896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2.3 Test Driver and Instrumented Program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800">
                <a:solidFill>
                  <a:srgbClr val="5E5E5E"/>
                </a:solidFill>
              </a:defRPr>
            </a:lvl1pPr>
          </a:lstStyle>
          <a:p>
            <a:pPr/>
            <a:r>
              <a:t>2.3 Test Driver and Instrumented Program - cont.</a:t>
            </a:r>
          </a:p>
        </p:txBody>
      </p:sp>
      <p:sp>
        <p:nvSpPr>
          <p:cNvPr id="256" name="Instrument_program…"/>
          <p:cNvSpPr txBox="1"/>
          <p:nvPr>
            <p:ph type="body" sz="half" idx="1"/>
          </p:nvPr>
        </p:nvSpPr>
        <p:spPr>
          <a:xfrm>
            <a:off x="952500" y="2590800"/>
            <a:ext cx="7439901" cy="6286500"/>
          </a:xfrm>
          <a:prstGeom prst="rect">
            <a:avLst/>
          </a:prstGeom>
        </p:spPr>
        <p:txBody>
          <a:bodyPr/>
          <a:lstStyle/>
          <a:p>
            <a:pPr marL="232251" indent="-232251" defTabSz="347472">
              <a:lnSpc>
                <a:spcPct val="120000"/>
              </a:lnSpc>
              <a:spcBef>
                <a:spcPts val="600"/>
              </a:spcBef>
              <a:defRPr sz="2432"/>
            </a:pPr>
            <a:r>
              <a:t>Instrument_program</a:t>
            </a:r>
          </a:p>
          <a:p>
            <a:pPr lvl="1" marL="570071" indent="-232251" defTabSz="347472">
              <a:lnSpc>
                <a:spcPct val="120000"/>
              </a:lnSpc>
              <a:spcBef>
                <a:spcPts val="1500"/>
              </a:spcBef>
              <a:buChar char="-"/>
              <a:defRPr sz="1900"/>
            </a:pPr>
            <a:r>
              <a:t>Executes as the original program</a:t>
            </a:r>
          </a:p>
          <a:p>
            <a:pPr lvl="2" marL="907891" indent="-232251" defTabSz="347472">
              <a:lnSpc>
                <a:spcPct val="120000"/>
              </a:lnSpc>
              <a:spcBef>
                <a:spcPts val="300"/>
              </a:spcBef>
              <a:defRPr sz="1900"/>
            </a:pPr>
            <a:r>
              <a:t>With interleaved gathering of symbolic constraints</a:t>
            </a:r>
          </a:p>
          <a:p>
            <a:pPr lvl="2" marL="907891" indent="-232251" defTabSz="347472">
              <a:lnSpc>
                <a:spcPct val="120000"/>
              </a:lnSpc>
              <a:spcBef>
                <a:spcPts val="300"/>
              </a:spcBef>
              <a:defRPr sz="1900"/>
            </a:pPr>
            <a:r>
              <a:rPr b="1"/>
              <a:t>s</a:t>
            </a:r>
            <a:r>
              <a:t> =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statement_at</a:t>
            </a:r>
            <a:r>
              <a:rPr>
                <a:latin typeface="PT Serif"/>
                <a:ea typeface="PT Serif"/>
                <a:cs typeface="PT Serif"/>
                <a:sym typeface="PT Serif"/>
              </a:rPr>
              <a:t>(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l, ℳ</a:t>
            </a:r>
            <a:r>
              <a:rPr>
                <a:latin typeface="PT Serif"/>
                <a:ea typeface="PT Serif"/>
                <a:cs typeface="PT Serif"/>
                <a:sym typeface="PT Serif"/>
              </a:rPr>
              <a:t>)</a:t>
            </a:r>
          </a:p>
          <a:p>
            <a:pPr lvl="1" marL="570071" indent="-232251" defTabSz="347472">
              <a:lnSpc>
                <a:spcPct val="120000"/>
              </a:lnSpc>
              <a:spcBef>
                <a:spcPts val="1500"/>
              </a:spcBef>
              <a:buChar char="-"/>
              <a:defRPr sz="1900"/>
            </a:pPr>
            <a:r>
              <a:t>Each conditional statement</a:t>
            </a:r>
          </a:p>
          <a:p>
            <a:pPr lvl="2" marL="907891" indent="-232251" defTabSz="347472">
              <a:lnSpc>
                <a:spcPct val="120000"/>
              </a:lnSpc>
              <a:spcBef>
                <a:spcPts val="300"/>
              </a:spcBef>
              <a:defRPr sz="1900"/>
            </a:pPr>
            <a:r>
              <a:t>Checks by calling </a:t>
            </a:r>
            <a:r>
              <a:rPr i="1"/>
              <a:t>compare_and_update_stack</a:t>
            </a:r>
          </a:p>
          <a:p>
            <a:pPr lvl="1" marL="570071" indent="-232251" defTabSz="347472">
              <a:lnSpc>
                <a:spcPct val="120000"/>
              </a:lnSpc>
              <a:spcBef>
                <a:spcPts val="1500"/>
              </a:spcBef>
              <a:buChar char="-"/>
              <a:defRPr sz="1900"/>
            </a:pPr>
            <a:r>
              <a:t>^: list concatenation</a:t>
            </a:r>
          </a:p>
          <a:p>
            <a:pPr lvl="2" marL="907891" indent="-232251" defTabSz="347472">
              <a:lnSpc>
                <a:spcPct val="120000"/>
              </a:lnSpc>
              <a:spcBef>
                <a:spcPts val="300"/>
              </a:spcBef>
              <a:defRPr sz="1900"/>
            </a:pPr>
            <a:r>
              <a:rPr i="1"/>
              <a:t>then</a:t>
            </a:r>
            <a:r>
              <a:t>: </a:t>
            </a:r>
            <a:r>
              <a:rPr i="1"/>
              <a:t>path_constraint</a:t>
            </a:r>
            <a:r>
              <a:t>^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⟨c⟩</a:t>
            </a:r>
            <a:endParaRPr i="1">
              <a:latin typeface="PT Serif"/>
              <a:ea typeface="PT Serif"/>
              <a:cs typeface="PT Serif"/>
              <a:sym typeface="PT Serif"/>
            </a:endParaRPr>
          </a:p>
          <a:p>
            <a:pPr lvl="2" marL="907891" indent="-232251" defTabSz="347472">
              <a:lnSpc>
                <a:spcPct val="120000"/>
              </a:lnSpc>
              <a:spcBef>
                <a:spcPts val="300"/>
              </a:spcBef>
              <a:defRPr sz="1900"/>
            </a:pPr>
            <a:r>
              <a:rPr i="1"/>
              <a:t>else: path_constraint</a:t>
            </a:r>
            <a:r>
              <a:t>^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⟨neg</a:t>
            </a:r>
            <a:r>
              <a:rPr>
                <a:latin typeface="PT Serif"/>
                <a:ea typeface="PT Serif"/>
                <a:cs typeface="PT Serif"/>
                <a:sym typeface="PT Serif"/>
              </a:rPr>
              <a:t>(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c</a:t>
            </a:r>
            <a:r>
              <a:rPr>
                <a:latin typeface="PT Serif"/>
                <a:ea typeface="PT Serif"/>
                <a:cs typeface="PT Serif"/>
                <a:sym typeface="PT Serif"/>
              </a:rPr>
              <a:t>)⟩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lvl="1" marL="570071" indent="-232251" defTabSz="347472">
              <a:lnSpc>
                <a:spcPct val="120000"/>
              </a:lnSpc>
              <a:spcBef>
                <a:spcPts val="1500"/>
              </a:spcBef>
              <a:buChar char="-"/>
              <a:defRPr sz="1900">
                <a:latin typeface="PT Serif"/>
                <a:ea typeface="PT Serif"/>
                <a:cs typeface="PT Serif"/>
                <a:sym typeface="PT Serif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loop invariant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907891" indent="-232251" defTabSz="347472">
              <a:lnSpc>
                <a:spcPct val="120000"/>
              </a:lnSpc>
              <a:spcBef>
                <a:spcPts val="300"/>
              </a:spcBef>
              <a:defRPr sz="1900"/>
            </a:pPr>
            <a:r>
              <a:rPr i="1"/>
              <a:t>stack</a:t>
            </a:r>
            <a:r>
              <a:t>[|</a:t>
            </a:r>
            <a:r>
              <a:rPr i="1"/>
              <a:t>stack|</a:t>
            </a:r>
            <a:r>
              <a:t>-1].done = 0(initial)</a:t>
            </a:r>
          </a:p>
          <a:p>
            <a:pPr lvl="3" marL="1245711" indent="-232251" defTabSz="347472">
              <a:lnSpc>
                <a:spcPct val="120000"/>
              </a:lnSpc>
              <a:spcBef>
                <a:spcPts val="300"/>
              </a:spcBef>
              <a:defRPr sz="1900"/>
            </a:pPr>
            <a:r>
              <a:t>1:  If the execution proceeds according to all the branches in stack as checked by </a:t>
            </a:r>
            <a:r>
              <a:rPr i="1"/>
              <a:t>compare_and_update_stack</a:t>
            </a:r>
          </a:p>
        </p:txBody>
      </p:sp>
      <p:grpSp>
        <p:nvGrpSpPr>
          <p:cNvPr id="259" name="Group"/>
          <p:cNvGrpSpPr/>
          <p:nvPr/>
        </p:nvGrpSpPr>
        <p:grpSpPr>
          <a:xfrm>
            <a:off x="8433633" y="2448274"/>
            <a:ext cx="4257073" cy="6571552"/>
            <a:chOff x="0" y="0"/>
            <a:chExt cx="4257072" cy="6571551"/>
          </a:xfrm>
        </p:grpSpPr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168" y="79834"/>
              <a:ext cx="4156736" cy="6411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Group"/>
            <p:cNvSpPr/>
            <p:nvPr/>
          </p:nvSpPr>
          <p:spPr>
            <a:xfrm>
              <a:off x="0" y="0"/>
              <a:ext cx="4257073" cy="6571552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2.3 Test Driver and Instrumented Program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800">
                <a:solidFill>
                  <a:srgbClr val="5E5E5E"/>
                </a:solidFill>
              </a:defRPr>
            </a:lvl1pPr>
          </a:lstStyle>
          <a:p>
            <a:pPr/>
            <a:r>
              <a:t>2.3 Test Driver and Instrumented Program - cont.</a:t>
            </a:r>
          </a:p>
        </p:txBody>
      </p:sp>
      <p:sp>
        <p:nvSpPr>
          <p:cNvPr id="263" name="Compare_and_update_stack…"/>
          <p:cNvSpPr txBox="1"/>
          <p:nvPr>
            <p:ph type="body" sz="half" idx="1"/>
          </p:nvPr>
        </p:nvSpPr>
        <p:spPr>
          <a:xfrm>
            <a:off x="952500" y="2590800"/>
            <a:ext cx="7404100" cy="6286500"/>
          </a:xfrm>
          <a:prstGeom prst="rect">
            <a:avLst/>
          </a:prstGeom>
        </p:spPr>
        <p:txBody>
          <a:bodyPr/>
          <a:lstStyle/>
          <a:p>
            <a:pPr marL="198635" indent="-198635" defTabSz="297179">
              <a:lnSpc>
                <a:spcPct val="120000"/>
              </a:lnSpc>
              <a:spcBef>
                <a:spcPts val="500"/>
              </a:spcBef>
              <a:defRPr sz="2080"/>
            </a:pPr>
            <a:r>
              <a:rPr i="1"/>
              <a:t>Compare_and_update_stack</a:t>
            </a:r>
            <a:r>
              <a:t> </a:t>
            </a:r>
          </a:p>
          <a:p>
            <a:pPr lvl="1" marL="487560" indent="-198635" defTabSz="297179">
              <a:lnSpc>
                <a:spcPct val="120000"/>
              </a:lnSpc>
              <a:spcBef>
                <a:spcPts val="1300"/>
              </a:spcBef>
              <a:buChar char="-"/>
              <a:defRPr sz="1625"/>
            </a:pPr>
            <a:r>
              <a:t>Checks whether the current execution path matches the one predicted at the end of the previous execution and represented in stack passed between runs</a:t>
            </a:r>
          </a:p>
          <a:p>
            <a:pPr lvl="2" marL="776485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t>flag </a:t>
            </a:r>
            <a:r>
              <a:rPr i="1"/>
              <a:t>forcing_ok</a:t>
            </a:r>
            <a:r>
              <a:t> == 1(initial)</a:t>
            </a:r>
          </a:p>
          <a:p>
            <a:pPr lvl="3" marL="1065410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t>0</a:t>
            </a:r>
          </a:p>
          <a:p>
            <a:pPr lvl="4" marL="1354335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t>If prediction of the outcome of a conditional is not fulfilled</a:t>
            </a:r>
          </a:p>
          <a:p>
            <a:pPr lvl="4" marL="1354335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t>Restart </a:t>
            </a:r>
            <a:r>
              <a:rPr i="1"/>
              <a:t>run_DART</a:t>
            </a:r>
            <a:r>
              <a:t> with a new random input vector</a:t>
            </a:r>
          </a:p>
          <a:p>
            <a:pPr lvl="3" marL="1065410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rPr i="1">
                <a:latin typeface="PT Serif"/>
                <a:ea typeface="PT Serif"/>
                <a:cs typeface="PT Serif"/>
                <a:sym typeface="PT Serif"/>
              </a:rPr>
              <a:t>all_linear</a:t>
            </a:r>
            <a:r>
              <a:t> ⋀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all_locs_definite</a:t>
            </a:r>
            <a:r>
              <a:t> ⇒ </a:t>
            </a:r>
            <a:r>
              <a:rPr i="1">
                <a:latin typeface="PT Serif"/>
                <a:ea typeface="PT Serif"/>
                <a:cs typeface="PT Serif"/>
                <a:sym typeface="PT Serif"/>
              </a:rPr>
              <a:t>forcing_ok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198635" indent="-198635" defTabSz="297179">
              <a:lnSpc>
                <a:spcPct val="120000"/>
              </a:lnSpc>
              <a:spcBef>
                <a:spcPts val="500"/>
              </a:spcBef>
              <a:defRPr sz="2080"/>
            </a:pPr>
            <a:r>
              <a:rPr i="1"/>
              <a:t>Solve_path_constraint</a:t>
            </a:r>
            <a:r>
              <a:t> </a:t>
            </a:r>
          </a:p>
          <a:p>
            <a:pPr lvl="1" marL="487560" indent="-198635" defTabSz="297179">
              <a:lnSpc>
                <a:spcPct val="120000"/>
              </a:lnSpc>
              <a:spcBef>
                <a:spcPts val="1300"/>
              </a:spcBef>
              <a:buChar char="-"/>
              <a:defRPr sz="1625"/>
            </a:pPr>
            <a:r>
              <a:t>When the original program halts, new input values are generated</a:t>
            </a:r>
          </a:p>
          <a:p>
            <a:pPr lvl="1" marL="487560" indent="-198635" defTabSz="297179">
              <a:lnSpc>
                <a:spcPct val="120000"/>
              </a:lnSpc>
              <a:spcBef>
                <a:spcPts val="1300"/>
              </a:spcBef>
              <a:buChar char="-"/>
              <a:defRPr sz="1625"/>
            </a:pPr>
            <a:r>
              <a:t>To attempt to force the next run to execute the last unexplored branch of a conditional along the stack</a:t>
            </a:r>
          </a:p>
          <a:p>
            <a:pPr lvl="2" marL="776485" indent="-198635" defTabSz="297179">
              <a:lnSpc>
                <a:spcPct val="120000"/>
              </a:lnSpc>
              <a:spcBef>
                <a:spcPts val="300"/>
              </a:spcBef>
              <a:defRPr sz="1625"/>
            </a:pPr>
            <a:r>
              <a:rPr i="1"/>
              <a:t>I</a:t>
            </a:r>
            <a:r>
              <a:rPr baseline="15384" i="1"/>
              <a:t>⃗ </a:t>
            </a:r>
            <a:r>
              <a:rPr baseline="15384"/>
              <a:t>+ </a:t>
            </a:r>
            <a:r>
              <a:rPr i="1"/>
              <a:t>I</a:t>
            </a:r>
            <a:r>
              <a:rPr baseline="15384" i="1"/>
              <a:t>⃗’ </a:t>
            </a:r>
            <a:r>
              <a:rPr baseline="15384"/>
              <a:t>:</a:t>
            </a:r>
            <a:r>
              <a:rPr baseline="15384" i="1"/>
              <a:t> </a:t>
            </a:r>
            <a:r>
              <a:t>If such a branch exists  and if the path constraint that may lead to its execution has a solution</a:t>
            </a:r>
            <a:r>
              <a:rPr i="1"/>
              <a:t> I</a:t>
            </a:r>
            <a:r>
              <a:rPr baseline="15384" i="1"/>
              <a:t>⃗</a:t>
            </a:r>
            <a:r>
              <a:rPr baseline="15384"/>
              <a:t>’, this solution is used to update the mapping </a:t>
            </a:r>
            <a:r>
              <a:rPr i="1"/>
              <a:t>I</a:t>
            </a:r>
            <a:r>
              <a:rPr baseline="15384" i="1"/>
              <a:t>⃗ </a:t>
            </a:r>
            <a:r>
              <a:rPr baseline="15384"/>
              <a:t>to be used for the next run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8410167" y="2535916"/>
            <a:ext cx="4280539" cy="2826570"/>
            <a:chOff x="0" y="0"/>
            <a:chExt cx="4280538" cy="2826568"/>
          </a:xfrm>
        </p:grpSpPr>
        <p:sp>
          <p:nvSpPr>
            <p:cNvPr id="264" name="Group"/>
            <p:cNvSpPr/>
            <p:nvPr/>
          </p:nvSpPr>
          <p:spPr>
            <a:xfrm>
              <a:off x="0" y="0"/>
              <a:ext cx="4280539" cy="2826569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6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3130" b="0"/>
            <a:stretch>
              <a:fillRect/>
            </a:stretch>
          </p:blipFill>
          <p:spPr>
            <a:xfrm>
              <a:off x="52480" y="126952"/>
              <a:ext cx="4175694" cy="25726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9" name="Group"/>
          <p:cNvGrpSpPr/>
          <p:nvPr/>
        </p:nvGrpSpPr>
        <p:grpSpPr>
          <a:xfrm>
            <a:off x="8410166" y="6105614"/>
            <a:ext cx="4280540" cy="2826570"/>
            <a:chOff x="0" y="0"/>
            <a:chExt cx="4280539" cy="2826569"/>
          </a:xfrm>
        </p:grpSpPr>
        <p:pic>
          <p:nvPicPr>
            <p:cNvPr id="26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16590"/>
              <a:ext cx="4280540" cy="25933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Group"/>
            <p:cNvSpPr/>
            <p:nvPr/>
          </p:nvSpPr>
          <p:spPr>
            <a:xfrm>
              <a:off x="0" y="0"/>
              <a:ext cx="4280540" cy="2826570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2.3 Test Driver and Instrumented Program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800">
                <a:solidFill>
                  <a:srgbClr val="5E5E5E"/>
                </a:solidFill>
              </a:defRPr>
            </a:lvl1pPr>
          </a:lstStyle>
          <a:p>
            <a:pPr/>
            <a:r>
              <a:t>2.3 Test Driver and Instrumented Program - cont.</a:t>
            </a:r>
          </a:p>
        </p:txBody>
      </p:sp>
      <p:sp>
        <p:nvSpPr>
          <p:cNvPr id="273" name="THEORE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6971" indent="-216971" defTabSz="324611">
              <a:lnSpc>
                <a:spcPct val="120000"/>
              </a:lnSpc>
              <a:spcBef>
                <a:spcPts val="500"/>
              </a:spcBef>
              <a:defRPr sz="2272"/>
            </a:pPr>
            <a:r>
              <a:t>THEOREM 1</a:t>
            </a:r>
          </a:p>
          <a:p>
            <a:pPr lvl="1" marL="803076" indent="-352226" defTabSz="324611">
              <a:lnSpc>
                <a:spcPct val="120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lphaLcParenR" startAt="1"/>
              <a:defRPr sz="1775"/>
            </a:pPr>
            <a:r>
              <a:t>If </a:t>
            </a:r>
            <a:r>
              <a:rPr i="1"/>
              <a:t>run_DART</a:t>
            </a:r>
            <a:r>
              <a:t> prints out “Bug found” for </a:t>
            </a:r>
            <a:r>
              <a:rPr i="1"/>
              <a:t>P</a:t>
            </a:r>
            <a:r>
              <a:t>, then there is some input to </a:t>
            </a:r>
            <a:r>
              <a:rPr i="1"/>
              <a:t>P</a:t>
            </a:r>
            <a:r>
              <a:t> that leads to an abort</a:t>
            </a:r>
          </a:p>
          <a:p>
            <a:pPr lvl="1" marL="803076" indent="-352226" defTabSz="324611">
              <a:lnSpc>
                <a:spcPct val="120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lphaLcParenR" startAt="1"/>
              <a:defRPr sz="1775"/>
            </a:pPr>
            <a:r>
              <a:t>If </a:t>
            </a:r>
            <a:r>
              <a:rPr i="1"/>
              <a:t>run_DART</a:t>
            </a:r>
            <a:r>
              <a:t> terminates without printing “Bug found,” then there is no input that leads to an abort statement in P, and all paths in </a:t>
            </a:r>
            <a:r>
              <a:rPr b="1"/>
              <a:t>Execs</a:t>
            </a:r>
            <a:r>
              <a:t>(</a:t>
            </a:r>
            <a:r>
              <a:rPr i="1"/>
              <a:t>P</a:t>
            </a:r>
            <a:r>
              <a:t>) have been exercised</a:t>
            </a:r>
          </a:p>
          <a:p>
            <a:pPr lvl="1" marL="803076" indent="-352226" defTabSz="324611">
              <a:lnSpc>
                <a:spcPct val="120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lphaLcParenR" startAt="1"/>
              <a:defRPr sz="1775"/>
            </a:pPr>
            <a:r>
              <a:t>Otherwise, </a:t>
            </a:r>
            <a:r>
              <a:rPr i="1"/>
              <a:t>run_DART</a:t>
            </a:r>
            <a:r>
              <a:t> will run forever</a:t>
            </a:r>
          </a:p>
          <a:p>
            <a:pPr marL="216971" indent="-216971" defTabSz="324611">
              <a:lnSpc>
                <a:spcPct val="120000"/>
              </a:lnSpc>
              <a:spcBef>
                <a:spcPts val="500"/>
              </a:spcBef>
              <a:defRPr sz="2272"/>
            </a:pPr>
            <a:r>
              <a:t>Proofs</a:t>
            </a:r>
          </a:p>
          <a:p>
            <a:pPr lvl="1" marL="532566" indent="-216971" defTabSz="324611">
              <a:lnSpc>
                <a:spcPct val="120000"/>
              </a:lnSpc>
              <a:spcBef>
                <a:spcPts val="1400"/>
              </a:spcBef>
              <a:buChar char="-"/>
              <a:defRPr sz="1775"/>
            </a:pPr>
            <a:r>
              <a:t>(a) and (c) are immediate</a:t>
            </a:r>
          </a:p>
          <a:p>
            <a:pPr lvl="1" marL="532566" indent="-216971" defTabSz="324611">
              <a:lnSpc>
                <a:spcPct val="120000"/>
              </a:lnSpc>
              <a:spcBef>
                <a:spcPts val="1400"/>
              </a:spcBef>
              <a:buChar char="-"/>
              <a:defRPr sz="1775"/>
            </a:pPr>
            <a:r>
              <a:t>(b)</a:t>
            </a:r>
          </a:p>
          <a:p>
            <a:pPr lvl="2" marL="848161" indent="-216971" defTabSz="324611">
              <a:lnSpc>
                <a:spcPct val="120000"/>
              </a:lnSpc>
              <a:spcBef>
                <a:spcPts val="300"/>
              </a:spcBef>
              <a:defRPr sz="1775"/>
            </a:pPr>
            <a:r>
              <a:t>Any potential incompleteness in DART’s directed search detected and recorded by setting at least one of the two flags to 0.</a:t>
            </a:r>
          </a:p>
          <a:p>
            <a:pPr lvl="3" marL="1163756" indent="-216971" defTabSz="324611">
              <a:lnSpc>
                <a:spcPct val="120000"/>
              </a:lnSpc>
              <a:spcBef>
                <a:spcPts val="300"/>
              </a:spcBef>
              <a:defRPr sz="1775"/>
            </a:pPr>
            <a:r>
              <a:rPr i="1"/>
              <a:t>all_linear</a:t>
            </a:r>
            <a:r>
              <a:t> </a:t>
            </a:r>
          </a:p>
          <a:p>
            <a:pPr lvl="3" marL="1163756" indent="-216971" defTabSz="324611">
              <a:lnSpc>
                <a:spcPct val="120000"/>
              </a:lnSpc>
              <a:spcBef>
                <a:spcPts val="300"/>
              </a:spcBef>
              <a:defRPr sz="1775"/>
            </a:pPr>
            <a:r>
              <a:rPr i="1"/>
              <a:t>all_locs_definite</a:t>
            </a:r>
            <a:r>
              <a:t> </a:t>
            </a:r>
          </a:p>
          <a:p>
            <a:pPr marL="216971" indent="-216971" defTabSz="324611">
              <a:lnSpc>
                <a:spcPct val="120000"/>
              </a:lnSpc>
              <a:spcBef>
                <a:spcPts val="500"/>
              </a:spcBef>
              <a:defRPr sz="2272"/>
            </a:pPr>
            <a:r>
              <a:t>Difference between DART and static_analysis_based approaches</a:t>
            </a:r>
          </a:p>
          <a:p>
            <a:pPr lvl="1" marL="532566" indent="-216971" defTabSz="324611">
              <a:lnSpc>
                <a:spcPct val="120000"/>
              </a:lnSpc>
              <a:spcBef>
                <a:spcPts val="1400"/>
              </a:spcBef>
              <a:buChar char="-"/>
              <a:defRPr sz="1775"/>
            </a:pPr>
            <a:r>
              <a:t>DART is guaranteed to be sound even when using an incomplete or wrong theory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2.4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2.4 Example</a:t>
            </a:r>
          </a:p>
        </p:txBody>
      </p:sp>
      <p:sp>
        <p:nvSpPr>
          <p:cNvPr id="277" name="First Run…"/>
          <p:cNvSpPr txBox="1"/>
          <p:nvPr>
            <p:ph type="body" idx="1"/>
          </p:nvPr>
        </p:nvSpPr>
        <p:spPr>
          <a:xfrm>
            <a:off x="952500" y="2590800"/>
            <a:ext cx="8798119" cy="6286500"/>
          </a:xfrm>
          <a:prstGeom prst="rect">
            <a:avLst/>
          </a:prstGeom>
        </p:spPr>
        <p:txBody>
          <a:bodyPr/>
          <a:lstStyle/>
          <a:p>
            <a:pPr marL="259754" indent="-259754" defTabSz="388620">
              <a:lnSpc>
                <a:spcPct val="120000"/>
              </a:lnSpc>
              <a:spcBef>
                <a:spcPts val="600"/>
              </a:spcBef>
              <a:defRPr sz="2720"/>
            </a:pPr>
            <a:r>
              <a:t>First Run</a:t>
            </a:r>
          </a:p>
          <a:p>
            <a:pPr lvl="1" marL="637579" indent="-259754" defTabSz="388620">
              <a:lnSpc>
                <a:spcPct val="120000"/>
              </a:lnSpc>
              <a:spcBef>
                <a:spcPts val="1700"/>
              </a:spcBef>
              <a:buChar char="-"/>
              <a:defRPr sz="2125"/>
            </a:pPr>
            <a:r>
              <a:t>Initial concrete memory: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ℳ</a:t>
            </a:r>
            <a:r>
              <a:t> = [m</a:t>
            </a:r>
            <a:r>
              <a:rPr baseline="-11764" sz="1275"/>
              <a:t>x </a:t>
            </a:r>
            <a:r>
              <a:t>→ 123456, m</a:t>
            </a:r>
            <a:r>
              <a:rPr baseline="-11764" sz="1275"/>
              <a:t>y </a:t>
            </a:r>
            <a:r>
              <a:t>→ 654321]</a:t>
            </a:r>
          </a:p>
          <a:p>
            <a:pPr lvl="1" marL="637579" indent="-259754" defTabSz="388620">
              <a:lnSpc>
                <a:spcPct val="120000"/>
              </a:lnSpc>
              <a:spcBef>
                <a:spcPts val="1700"/>
              </a:spcBef>
              <a:buChar char="-"/>
              <a:defRPr sz="2125"/>
            </a:pPr>
            <a:r>
              <a:t>Initial symbolic memory: S = [m</a:t>
            </a:r>
            <a:r>
              <a:rPr baseline="-11764" sz="1275"/>
              <a:t>x </a:t>
            </a:r>
            <a:r>
              <a:t>→ m</a:t>
            </a:r>
            <a:r>
              <a:rPr baseline="-11764" sz="1275"/>
              <a:t>x </a:t>
            </a:r>
            <a:r>
              <a:t>, m</a:t>
            </a:r>
            <a:r>
              <a:rPr baseline="-11764" sz="1275"/>
              <a:t>y </a:t>
            </a:r>
            <a:r>
              <a:t>→ m</a:t>
            </a:r>
            <a:r>
              <a:rPr baseline="-11764" sz="1275"/>
              <a:t>y</a:t>
            </a:r>
            <a:r>
              <a:t>] </a:t>
            </a:r>
          </a:p>
          <a:p>
            <a:pPr lvl="1" marL="637579" indent="-259754" defTabSz="388620">
              <a:lnSpc>
                <a:spcPct val="120000"/>
              </a:lnSpc>
              <a:spcBef>
                <a:spcPts val="1700"/>
              </a:spcBef>
              <a:buChar char="-"/>
              <a:defRPr sz="2125"/>
            </a:pPr>
            <a:r>
              <a:t>Path constraint: ⟨m</a:t>
            </a:r>
            <a:r>
              <a:rPr baseline="-11764" sz="1275"/>
              <a:t>x </a:t>
            </a:r>
            <a:r>
              <a:t>= m</a:t>
            </a:r>
            <a:r>
              <a:rPr baseline="-11764" sz="1275"/>
              <a:t>y</a:t>
            </a:r>
            <a:r>
              <a:t>⟩</a:t>
            </a:r>
          </a:p>
          <a:p>
            <a:pPr lvl="2" marL="1015404" indent="-259754" defTabSz="388620">
              <a:lnSpc>
                <a:spcPct val="120000"/>
              </a:lnSpc>
              <a:spcBef>
                <a:spcPts val="400"/>
              </a:spcBef>
              <a:defRPr sz="2125"/>
            </a:pPr>
            <a:r>
              <a:t>halt: ⟨¬(m</a:t>
            </a:r>
            <a:r>
              <a:rPr baseline="-11764" sz="1275"/>
              <a:t>x </a:t>
            </a:r>
            <a:r>
              <a:t>= m</a:t>
            </a:r>
            <a:r>
              <a:rPr baseline="-11764" sz="1275"/>
              <a:t>y</a:t>
            </a:r>
            <a:r>
              <a:t>)⟩</a:t>
            </a:r>
          </a:p>
          <a:p>
            <a:pPr lvl="1" marL="637579" indent="-259754" defTabSz="388620">
              <a:lnSpc>
                <a:spcPct val="120000"/>
              </a:lnSpc>
              <a:spcBef>
                <a:spcPts val="1700"/>
              </a:spcBef>
              <a:buChar char="-"/>
              <a:defRPr sz="2125"/>
            </a:pPr>
            <a:r>
              <a:t>k = 1, stack = ⟨(0, 0)⟩, </a:t>
            </a:r>
            <a:r>
              <a:rPr i="1"/>
              <a:t>S</a:t>
            </a:r>
            <a:r>
              <a:t> = [m</a:t>
            </a:r>
            <a:r>
              <a:rPr baseline="-11764" sz="1275"/>
              <a:t>x </a:t>
            </a:r>
            <a:r>
              <a:t>→ m</a:t>
            </a:r>
            <a:r>
              <a:rPr baseline="-11764" sz="1275"/>
              <a:t>x</a:t>
            </a:r>
            <a:r>
              <a:t>, m</a:t>
            </a:r>
            <a:r>
              <a:rPr baseline="-11764" sz="1275"/>
              <a:t>y</a:t>
            </a:r>
            <a:r>
              <a:rPr baseline="-22058" sz="680"/>
              <a:t> </a:t>
            </a:r>
            <a:r>
              <a:t>→ m</a:t>
            </a:r>
            <a:r>
              <a:rPr baseline="-11764" sz="1275"/>
              <a:t>y</a:t>
            </a:r>
            <a:r>
              <a:t>, m</a:t>
            </a:r>
            <a:r>
              <a:rPr baseline="-11764" sz="1275"/>
              <a:t>z </a:t>
            </a:r>
            <a:r>
              <a:t>→ m</a:t>
            </a:r>
            <a:r>
              <a:rPr baseline="-11764" sz="1275"/>
              <a:t>y</a:t>
            </a:r>
            <a:r>
              <a:t>],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ℳ = </a:t>
            </a:r>
            <a:r>
              <a:t>[m</a:t>
            </a:r>
            <a:r>
              <a:rPr baseline="-11764" sz="1275"/>
              <a:t>x</a:t>
            </a:r>
            <a:r>
              <a:rPr baseline="-22058" sz="680"/>
              <a:t> </a:t>
            </a:r>
            <a:r>
              <a:t>→ 123456, m</a:t>
            </a:r>
            <a:r>
              <a:rPr baseline="-11764" sz="1275"/>
              <a:t>y </a:t>
            </a:r>
            <a:r>
              <a:t>→ 654321, m</a:t>
            </a:r>
            <a:r>
              <a:rPr baseline="-11764" sz="1275"/>
              <a:t>z</a:t>
            </a:r>
            <a:r>
              <a:rPr baseline="-22058" sz="680"/>
              <a:t> </a:t>
            </a:r>
            <a:r>
              <a:t>→ 654321]</a:t>
            </a:r>
          </a:p>
          <a:p>
            <a:pPr lvl="2" marL="1015404" indent="-259754" defTabSz="388620">
              <a:lnSpc>
                <a:spcPct val="120000"/>
              </a:lnSpc>
              <a:spcBef>
                <a:spcPts val="400"/>
              </a:spcBef>
              <a:defRPr sz="2125"/>
            </a:pPr>
            <a:r>
              <a:t>Solve ⟨m</a:t>
            </a:r>
            <a:r>
              <a:rPr baseline="-11764" sz="1275"/>
              <a:t>x</a:t>
            </a:r>
            <a:r>
              <a:rPr baseline="-22058" sz="680"/>
              <a:t> </a:t>
            </a:r>
            <a:r>
              <a:t>= m</a:t>
            </a:r>
            <a:r>
              <a:rPr baseline="-11764" sz="1275"/>
              <a:t>y</a:t>
            </a:r>
            <a:r>
              <a:t>⟩</a:t>
            </a:r>
          </a:p>
          <a:p>
            <a:pPr lvl="3" marL="1393229" indent="-259754" defTabSz="388620">
              <a:lnSpc>
                <a:spcPct val="120000"/>
              </a:lnSpc>
              <a:spcBef>
                <a:spcPts val="400"/>
              </a:spcBef>
              <a:defRPr sz="2125"/>
            </a:pPr>
            <a:r>
              <a:t>⟨m</a:t>
            </a:r>
            <a:r>
              <a:rPr baseline="-11764" sz="1275"/>
              <a:t>x </a:t>
            </a:r>
            <a:r>
              <a:t>→ 0, m</a:t>
            </a:r>
            <a:r>
              <a:rPr baseline="-11764" sz="1275"/>
              <a:t>y </a:t>
            </a:r>
            <a:r>
              <a:t>→ 0⟩ </a:t>
            </a:r>
          </a:p>
          <a:p>
            <a:pPr lvl="1" marL="637579" indent="-259754" defTabSz="388620">
              <a:lnSpc>
                <a:spcPct val="120000"/>
              </a:lnSpc>
              <a:spcBef>
                <a:spcPts val="1700"/>
              </a:spcBef>
              <a:buChar char="-"/>
              <a:defRPr sz="2125"/>
            </a:pPr>
            <a:r>
              <a:t>Update input vector</a:t>
            </a:r>
            <a:r>
              <a:rPr i="1"/>
              <a:t> I</a:t>
            </a:r>
            <a:r>
              <a:rPr baseline="11764" i="1"/>
              <a:t>⃗ </a:t>
            </a:r>
            <a:r>
              <a:rPr i="1"/>
              <a:t>+ I</a:t>
            </a:r>
            <a:r>
              <a:rPr baseline="11764" i="1"/>
              <a:t>⃗</a:t>
            </a:r>
            <a:r>
              <a:rPr baseline="23529" i="1"/>
              <a:t>′ </a:t>
            </a:r>
            <a:r>
              <a:t>is then ⟨0, 0⟩</a:t>
            </a:r>
          </a:p>
          <a:p>
            <a:pPr lvl="1" marL="637579" indent="-259754" defTabSz="388620">
              <a:lnSpc>
                <a:spcPct val="120000"/>
              </a:lnSpc>
              <a:spcBef>
                <a:spcPts val="1700"/>
              </a:spcBef>
              <a:buChar char="-"/>
              <a:defRPr sz="2125"/>
            </a:pPr>
            <a:r>
              <a:t>The branch bit in stack has been flipped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9837708" y="4412726"/>
            <a:ext cx="2689746" cy="2642648"/>
            <a:chOff x="0" y="0"/>
            <a:chExt cx="2689745" cy="2642647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800" y="205859"/>
              <a:ext cx="2349501" cy="1866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Group"/>
            <p:cNvSpPr/>
            <p:nvPr/>
          </p:nvSpPr>
          <p:spPr>
            <a:xfrm>
              <a:off x="0" y="0"/>
              <a:ext cx="2689746" cy="2642648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" name="&lt;code&gt; Function f"/>
            <p:cNvSpPr txBox="1"/>
            <p:nvPr/>
          </p:nvSpPr>
          <p:spPr>
            <a:xfrm>
              <a:off x="168821" y="2147231"/>
              <a:ext cx="2352105" cy="37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spcBef>
                  <a:spcPts val="4200"/>
                </a:spcBef>
                <a:defRPr b="0" sz="1700"/>
              </a:lvl1pPr>
            </a:lstStyle>
            <a:p>
              <a:pPr/>
              <a:r>
                <a:t>&lt;code&gt; Function 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2.4 Example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2.4 Example - cont.</a:t>
            </a:r>
          </a:p>
        </p:txBody>
      </p:sp>
      <p:sp>
        <p:nvSpPr>
          <p:cNvPr id="285" name="Second Run…"/>
          <p:cNvSpPr txBox="1"/>
          <p:nvPr>
            <p:ph type="body" idx="1"/>
          </p:nvPr>
        </p:nvSpPr>
        <p:spPr>
          <a:xfrm>
            <a:off x="952500" y="2590800"/>
            <a:ext cx="8733337" cy="6286500"/>
          </a:xfrm>
          <a:prstGeom prst="rect">
            <a:avLst/>
          </a:prstGeom>
        </p:spPr>
        <p:txBody>
          <a:bodyPr/>
          <a:lstStyle/>
          <a:p>
            <a:pPr marL="201691" indent="-201691" defTabSz="301752">
              <a:lnSpc>
                <a:spcPct val="120000"/>
              </a:lnSpc>
              <a:spcBef>
                <a:spcPts val="500"/>
              </a:spcBef>
              <a:defRPr sz="2112"/>
            </a:pPr>
            <a:r>
              <a:t>Second Run</a:t>
            </a:r>
          </a:p>
          <a:p>
            <a:pPr lvl="1" marL="495061" indent="-201691" defTabSz="301752">
              <a:lnSpc>
                <a:spcPct val="120000"/>
              </a:lnSpc>
              <a:spcBef>
                <a:spcPts val="1300"/>
              </a:spcBef>
              <a:buChar char="-"/>
              <a:defRPr sz="1650"/>
            </a:pPr>
            <a:r>
              <a:t>run_DART</a:t>
            </a:r>
          </a:p>
          <a:p>
            <a:pPr lvl="2" marL="788431" indent="-201691" defTabSz="301752">
              <a:lnSpc>
                <a:spcPct val="120000"/>
              </a:lnSpc>
              <a:spcBef>
                <a:spcPts val="300"/>
              </a:spcBef>
              <a:defRPr sz="1650"/>
            </a:pPr>
            <a:r>
              <a:t>(</a:t>
            </a:r>
            <a:r>
              <a:rPr i="1"/>
              <a:t>directed</a:t>
            </a:r>
            <a:r>
              <a:t>, </a:t>
            </a:r>
            <a:r>
              <a:rPr i="1"/>
              <a:t>stack</a:t>
            </a:r>
            <a:r>
              <a:t>, I</a:t>
            </a:r>
            <a:r>
              <a:rPr baseline="15151"/>
              <a:t>⃗</a:t>
            </a:r>
            <a:r>
              <a:t>)=(1, ⟨(1, 0)⟩, ⟨0, 0⟩)</a:t>
            </a:r>
          </a:p>
          <a:p>
            <a:pPr lvl="1" marL="495061" indent="-201691" defTabSz="301752">
              <a:lnSpc>
                <a:spcPct val="120000"/>
              </a:lnSpc>
              <a:spcBef>
                <a:spcPts val="1300"/>
              </a:spcBef>
              <a:buChar char="-"/>
              <a:defRPr sz="1650"/>
            </a:pPr>
            <a:r>
              <a:t>compare_and_update_stack</a:t>
            </a:r>
          </a:p>
          <a:p>
            <a:pPr lvl="2" marL="788431" indent="-201691" defTabSz="301752">
              <a:lnSpc>
                <a:spcPct val="120000"/>
              </a:lnSpc>
              <a:spcBef>
                <a:spcPts val="300"/>
              </a:spcBef>
              <a:defRPr sz="1650"/>
            </a:pPr>
            <a:r>
              <a:t>Check that the actually executed branch of the outer if statement is now </a:t>
            </a:r>
            <a:r>
              <a:rPr i="1"/>
              <a:t>then</a:t>
            </a:r>
            <a:r>
              <a:t> branch</a:t>
            </a:r>
          </a:p>
          <a:p>
            <a:pPr lvl="2" marL="788431" indent="-201691" defTabSz="301752">
              <a:lnSpc>
                <a:spcPct val="120000"/>
              </a:lnSpc>
              <a:spcBef>
                <a:spcPts val="1300"/>
              </a:spcBef>
              <a:buChar char="-"/>
              <a:defRPr sz="1650"/>
            </a:pPr>
            <a:r>
              <a:t>The else branch of the inner if statement is executed</a:t>
            </a:r>
          </a:p>
          <a:p>
            <a:pPr lvl="3" marL="1081801" indent="-201691" defTabSz="301752">
              <a:lnSpc>
                <a:spcPct val="120000"/>
              </a:lnSpc>
              <a:spcBef>
                <a:spcPts val="300"/>
              </a:spcBef>
              <a:defRPr sz="1650"/>
            </a:pPr>
            <a:r>
              <a:t>Path constraint</a:t>
            </a:r>
          </a:p>
          <a:p>
            <a:pPr lvl="4" marL="1375171" indent="-201691" defTabSz="301752">
              <a:lnSpc>
                <a:spcPct val="120000"/>
              </a:lnSpc>
              <a:spcBef>
                <a:spcPts val="300"/>
              </a:spcBef>
              <a:defRPr sz="1650"/>
            </a:pPr>
            <a:r>
              <a:t>⟨m</a:t>
            </a:r>
            <a:r>
              <a:rPr baseline="-15151" sz="990"/>
              <a:t>x </a:t>
            </a:r>
            <a:r>
              <a:t>=m</a:t>
            </a:r>
            <a:r>
              <a:rPr baseline="-15151" sz="990"/>
              <a:t>y</a:t>
            </a:r>
            <a:r>
              <a:t>, m</a:t>
            </a:r>
            <a:r>
              <a:rPr baseline="-15151" sz="990"/>
              <a:t>y</a:t>
            </a:r>
            <a:r>
              <a:rPr baseline="-28409" sz="528"/>
              <a:t> </a:t>
            </a:r>
            <a:r>
              <a:t>=m</a:t>
            </a:r>
            <a:r>
              <a:rPr baseline="-15151" sz="990"/>
              <a:t>x</a:t>
            </a:r>
            <a:r>
              <a:rPr baseline="-28409" sz="528"/>
              <a:t> </a:t>
            </a:r>
            <a:r>
              <a:t>+10⟩ </a:t>
            </a:r>
          </a:p>
          <a:p>
            <a:pPr lvl="1" marL="495061" indent="-201691" defTabSz="301752">
              <a:lnSpc>
                <a:spcPct val="120000"/>
              </a:lnSpc>
              <a:spcBef>
                <a:spcPts val="1300"/>
              </a:spcBef>
              <a:buChar char="-"/>
              <a:defRPr sz="1650"/>
            </a:pPr>
            <a:r>
              <a:rPr i="1"/>
              <a:t>run_DART</a:t>
            </a:r>
            <a:r>
              <a:t> driver calls solve_path_constraint</a:t>
            </a:r>
          </a:p>
          <a:p>
            <a:pPr lvl="2" marL="788431" indent="-201691" defTabSz="301752">
              <a:lnSpc>
                <a:spcPct val="120000"/>
              </a:lnSpc>
              <a:spcBef>
                <a:spcPts val="300"/>
              </a:spcBef>
              <a:defRPr sz="1650"/>
            </a:pPr>
            <a:r>
              <a:t>(k</a:t>
            </a:r>
            <a:r>
              <a:rPr baseline="-15151" i="1" sz="990"/>
              <a:t>try</a:t>
            </a:r>
            <a:r>
              <a:t>, </a:t>
            </a:r>
            <a:r>
              <a:rPr i="1"/>
              <a:t>path_constraint</a:t>
            </a:r>
            <a:r>
              <a:t>, </a:t>
            </a:r>
            <a:r>
              <a:rPr i="1"/>
              <a:t>stack</a:t>
            </a:r>
            <a:r>
              <a:t>)=(2,⟨m</a:t>
            </a:r>
            <a:r>
              <a:rPr baseline="-15151" sz="990"/>
              <a:t>x </a:t>
            </a:r>
            <a:r>
              <a:t>=m</a:t>
            </a:r>
            <a:r>
              <a:rPr baseline="-15151" sz="990"/>
              <a:t>y</a:t>
            </a:r>
            <a:r>
              <a:t>, m</a:t>
            </a:r>
            <a:r>
              <a:rPr baseline="-15151" sz="990"/>
              <a:t>y </a:t>
            </a:r>
            <a:r>
              <a:t>=m</a:t>
            </a:r>
            <a:r>
              <a:rPr baseline="-15151" sz="990"/>
              <a:t>x</a:t>
            </a:r>
            <a:r>
              <a:t>+10⟩,⟨(1,1),(0,0)⟩)</a:t>
            </a:r>
          </a:p>
          <a:p>
            <a:pPr lvl="2" marL="788431" indent="-201691" defTabSz="301752">
              <a:lnSpc>
                <a:spcPct val="120000"/>
              </a:lnSpc>
              <a:spcBef>
                <a:spcPts val="300"/>
              </a:spcBef>
              <a:defRPr sz="1650"/>
            </a:pPr>
            <a:r>
              <a:t>This path constraint has no solution and the first conditional has already been covered (</a:t>
            </a:r>
            <a:r>
              <a:rPr i="1"/>
              <a:t>stack</a:t>
            </a:r>
            <a:r>
              <a:t>[0].</a:t>
            </a:r>
            <a:r>
              <a:rPr i="1"/>
              <a:t>done </a:t>
            </a:r>
            <a:r>
              <a:t>= 1)</a:t>
            </a:r>
          </a:p>
          <a:p>
            <a:pPr lvl="2" marL="788431" indent="-201691" defTabSz="301752">
              <a:lnSpc>
                <a:spcPct val="120000"/>
              </a:lnSpc>
              <a:spcBef>
                <a:spcPts val="300"/>
              </a:spcBef>
              <a:defRPr sz="1650"/>
            </a:pPr>
            <a:r>
              <a:t>solve_path_constraint returns (0, _, _)</a:t>
            </a:r>
          </a:p>
          <a:p>
            <a:pPr lvl="1" marL="495061" indent="-201691" defTabSz="301752">
              <a:lnSpc>
                <a:spcPct val="120000"/>
              </a:lnSpc>
              <a:spcBef>
                <a:spcPts val="1300"/>
              </a:spcBef>
              <a:buChar char="-"/>
              <a:defRPr sz="1650"/>
            </a:pPr>
            <a:r>
              <a:t>All completeness flags are still set</a:t>
            </a:r>
          </a:p>
          <a:p>
            <a:pPr lvl="2" marL="788431" indent="-201691" defTabSz="301752">
              <a:lnSpc>
                <a:spcPct val="120000"/>
              </a:lnSpc>
              <a:spcBef>
                <a:spcPts val="300"/>
              </a:spcBef>
              <a:defRPr sz="1650"/>
            </a:pPr>
            <a:r>
              <a:t>run_DART terminates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9837708" y="4412726"/>
            <a:ext cx="2689746" cy="2642648"/>
            <a:chOff x="0" y="0"/>
            <a:chExt cx="2689745" cy="2642647"/>
          </a:xfrm>
        </p:grpSpPr>
        <p:pic>
          <p:nvPicPr>
            <p:cNvPr id="28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800" y="205859"/>
              <a:ext cx="2349501" cy="1866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Group"/>
            <p:cNvSpPr/>
            <p:nvPr/>
          </p:nvSpPr>
          <p:spPr>
            <a:xfrm>
              <a:off x="0" y="0"/>
              <a:ext cx="2689746" cy="2642648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8" name="&lt;code&gt; Function f"/>
            <p:cNvSpPr txBox="1"/>
            <p:nvPr/>
          </p:nvSpPr>
          <p:spPr>
            <a:xfrm>
              <a:off x="168821" y="2147231"/>
              <a:ext cx="2352105" cy="37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spcBef>
                  <a:spcPts val="4200"/>
                </a:spcBef>
                <a:defRPr b="0" sz="1700"/>
              </a:lvl1pPr>
            </a:lstStyle>
            <a:p>
              <a:pPr/>
              <a:r>
                <a:t>&lt;code&gt; Function 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2.5 Advantages of the DART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5E5E5E"/>
                </a:solidFill>
              </a:defRPr>
            </a:lvl1pPr>
          </a:lstStyle>
          <a:p>
            <a:pPr/>
            <a:r>
              <a:t>2.5 Advantages of the DART approach</a:t>
            </a:r>
          </a:p>
        </p:txBody>
      </p:sp>
      <p:sp>
        <p:nvSpPr>
          <p:cNvPr id="293" name="Dynamic analysis often has an advantage over static analysis when reasoning about dynamic data…"/>
          <p:cNvSpPr txBox="1"/>
          <p:nvPr>
            <p:ph type="body" sz="half" idx="1"/>
          </p:nvPr>
        </p:nvSpPr>
        <p:spPr>
          <a:xfrm>
            <a:off x="952500" y="2590800"/>
            <a:ext cx="7825500" cy="6286500"/>
          </a:xfrm>
          <a:prstGeom prst="rect">
            <a:avLst/>
          </a:prstGeom>
        </p:spPr>
        <p:txBody>
          <a:bodyPr/>
          <a:lstStyle/>
          <a:p>
            <a:pPr marL="183356" indent="-183356" defTabSz="274320">
              <a:lnSpc>
                <a:spcPct val="120000"/>
              </a:lnSpc>
              <a:spcBef>
                <a:spcPts val="400"/>
              </a:spcBef>
              <a:defRPr sz="1920"/>
            </a:pPr>
            <a:r>
              <a:t>Dynamic analysis often has an advantage over static analysis when reasoning about dynamic data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1200"/>
              </a:spcBef>
              <a:buChar char="-"/>
              <a:defRPr sz="1500"/>
            </a:pPr>
            <a:r>
              <a:t>Ex. If two pointers point to the same memory location (&lt;code&gt; struct foo)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300"/>
              </a:spcBef>
              <a:defRPr sz="1500"/>
            </a:pPr>
            <a:r>
              <a:t>DART simply checks whether their values are equal and does not require alias analysis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300"/>
              </a:spcBef>
              <a:defRPr sz="1500"/>
            </a:pPr>
            <a:r>
              <a:t>Static analysis will typically not be able to report with high certainty that abort() is reachable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300"/>
              </a:spcBef>
              <a:defRPr sz="1500"/>
            </a:pPr>
            <a:r>
              <a:t>Standard alias analysis is not able to guarantee that a—&gt;c has been overwritten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300"/>
              </a:spcBef>
              <a:defRPr sz="1500"/>
            </a:pPr>
            <a:r>
              <a:t>DART finds a precise execution leading to the abort very easily by simply generating an input satisfying the linear constraint a —&gt; c == 0</a:t>
            </a:r>
          </a:p>
          <a:p>
            <a:pPr marL="183356" indent="-183356" defTabSz="274320">
              <a:lnSpc>
                <a:spcPct val="120000"/>
              </a:lnSpc>
              <a:spcBef>
                <a:spcPts val="400"/>
              </a:spcBef>
              <a:defRPr sz="1920"/>
            </a:pPr>
            <a:r>
              <a:t>DART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1200"/>
              </a:spcBef>
              <a:buChar char="-"/>
              <a:defRPr sz="1500"/>
            </a:pPr>
            <a:r>
              <a:t>Concrete + symbolic execution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300"/>
              </a:spcBef>
              <a:defRPr sz="1500"/>
            </a:pPr>
            <a:r>
              <a:t>Concolic</a:t>
            </a:r>
          </a:p>
          <a:p>
            <a:pPr lvl="3" marL="983456" indent="-183356" defTabSz="274320">
              <a:lnSpc>
                <a:spcPct val="120000"/>
              </a:lnSpc>
              <a:spcBef>
                <a:spcPts val="300"/>
              </a:spcBef>
              <a:defRPr sz="1500"/>
            </a:pPr>
            <a:r>
              <a:t>First, any execution leading to an error detected by DART is trivially sound</a:t>
            </a:r>
          </a:p>
          <a:p>
            <a:pPr lvl="3" marL="983456" indent="-183356" defTabSz="274320">
              <a:lnSpc>
                <a:spcPct val="120000"/>
              </a:lnSpc>
              <a:spcBef>
                <a:spcPts val="300"/>
              </a:spcBef>
              <a:defRPr sz="1500"/>
            </a:pPr>
            <a:r>
              <a:t>Second, it allows us to alleviate the limitations of the constraint solver/theorem prover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1200"/>
              </a:spcBef>
              <a:buChar char="-"/>
              <a:defRPr sz="1500"/>
            </a:pPr>
            <a:r>
              <a:t>Find the only reachable abort statement in the above example(&lt;code&gt; foobar) with high probability.</a:t>
            </a:r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0860" y="3104801"/>
            <a:ext cx="3580452" cy="1670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4259" y="5467480"/>
            <a:ext cx="3136901" cy="212090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Group"/>
          <p:cNvSpPr/>
          <p:nvPr/>
        </p:nvSpPr>
        <p:spPr>
          <a:xfrm>
            <a:off x="8836950" y="3028601"/>
            <a:ext cx="3728274" cy="2120901"/>
          </a:xfrm>
          <a:prstGeom prst="rect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&lt;code&gt; struct foo"/>
          <p:cNvSpPr txBox="1"/>
          <p:nvPr/>
        </p:nvSpPr>
        <p:spPr>
          <a:xfrm>
            <a:off x="9525034" y="4714647"/>
            <a:ext cx="2352105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b="0" sz="1700"/>
            </a:lvl1pPr>
          </a:lstStyle>
          <a:p>
            <a:pPr/>
            <a:r>
              <a:t>&lt;code&gt; struct foo</a:t>
            </a:r>
          </a:p>
        </p:txBody>
      </p:sp>
      <p:sp>
        <p:nvSpPr>
          <p:cNvPr id="298" name="Group"/>
          <p:cNvSpPr/>
          <p:nvPr/>
        </p:nvSpPr>
        <p:spPr>
          <a:xfrm>
            <a:off x="8836950" y="5360445"/>
            <a:ext cx="3728274" cy="2626078"/>
          </a:xfrm>
          <a:prstGeom prst="rect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&lt;code&gt; foobar"/>
          <p:cNvSpPr txBox="1"/>
          <p:nvPr/>
        </p:nvSpPr>
        <p:spPr>
          <a:xfrm>
            <a:off x="9525034" y="7532226"/>
            <a:ext cx="235210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b="0" sz="1700"/>
            </a:lvl1pPr>
          </a:lstStyle>
          <a:p>
            <a:pPr/>
            <a:r>
              <a:t>&lt;code&gt; foobar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Qu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Question</a:t>
            </a:r>
          </a:p>
        </p:txBody>
      </p:sp>
      <p:sp>
        <p:nvSpPr>
          <p:cNvPr id="303" name="What is DART's testing techniqu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 defTabSz="457200">
              <a:lnSpc>
                <a:spcPct val="120000"/>
              </a:lnSpc>
              <a:spcBef>
                <a:spcPts val="800"/>
              </a:spcBef>
              <a:defRPr sz="2900"/>
            </a:pPr>
            <a:r>
              <a:t>What is DART's testing technique?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White box(symbolic execution, branch coverage) —  input a branch to the stack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Black box(Random Testing(concrete execution), Equivalence Partitioning)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000"/>
            </a:pPr>
            <a:r>
              <a:t>If so, does it include Boundary Value Analysis?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Test drive: dynamic test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Directed search</a:t>
            </a:r>
          </a:p>
          <a:p>
            <a:pPr marL="305593" indent="-305593" defTabSz="457200">
              <a:lnSpc>
                <a:spcPct val="120000"/>
              </a:lnSpc>
              <a:spcBef>
                <a:spcPts val="800"/>
              </a:spcBef>
              <a:defRPr sz="2900"/>
            </a:pPr>
            <a:r>
              <a:t>Figure 3, Why there is no forcing_ok flag after ‘if(s==abort)then’?</a:t>
            </a:r>
          </a:p>
          <a:p>
            <a:pPr marL="305593" indent="-305593" defTabSz="457200">
              <a:lnSpc>
                <a:spcPct val="120000"/>
              </a:lnSpc>
              <a:spcBef>
                <a:spcPts val="800"/>
              </a:spcBef>
              <a:defRPr sz="2900"/>
            </a:pPr>
            <a:r>
              <a:t>Bug log </a:t>
            </a:r>
          </a:p>
        </p:txBody>
      </p:sp>
      <p:grpSp>
        <p:nvGrpSpPr>
          <p:cNvPr id="306" name="Group"/>
          <p:cNvGrpSpPr/>
          <p:nvPr/>
        </p:nvGrpSpPr>
        <p:grpSpPr>
          <a:xfrm>
            <a:off x="8226543" y="1579380"/>
            <a:ext cx="1700959" cy="1750943"/>
            <a:chOff x="0" y="0"/>
            <a:chExt cx="1700958" cy="1750942"/>
          </a:xfrm>
        </p:grpSpPr>
        <p:sp>
          <p:nvSpPr>
            <p:cNvPr id="304" name="WhiteBox…"/>
            <p:cNvSpPr/>
            <p:nvPr/>
          </p:nvSpPr>
          <p:spPr>
            <a:xfrm>
              <a:off x="0" y="480942"/>
              <a:ext cx="1700959" cy="1270001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WhiteBox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BlackBox</a:t>
              </a:r>
            </a:p>
          </p:txBody>
        </p:sp>
        <p:sp>
          <p:nvSpPr>
            <p:cNvPr id="305" name="Static"/>
            <p:cNvSpPr txBox="1"/>
            <p:nvPr/>
          </p:nvSpPr>
          <p:spPr>
            <a:xfrm>
              <a:off x="372857" y="-1"/>
              <a:ext cx="95524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Static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10208695" y="1579380"/>
            <a:ext cx="1700960" cy="1750943"/>
            <a:chOff x="0" y="0"/>
            <a:chExt cx="1700958" cy="1750942"/>
          </a:xfrm>
        </p:grpSpPr>
        <p:sp>
          <p:nvSpPr>
            <p:cNvPr id="307" name="BlackBox"/>
            <p:cNvSpPr/>
            <p:nvPr/>
          </p:nvSpPr>
          <p:spPr>
            <a:xfrm>
              <a:off x="0" y="480942"/>
              <a:ext cx="1700959" cy="1270001"/>
            </a:xfrm>
            <a:prstGeom prst="rect">
              <a:avLst/>
            </a:prstGeom>
            <a:noFill/>
            <a:ln w="127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BlackBox</a:t>
              </a:r>
            </a:p>
          </p:txBody>
        </p:sp>
        <p:sp>
          <p:nvSpPr>
            <p:cNvPr id="308" name="Dynamic"/>
            <p:cNvSpPr txBox="1"/>
            <p:nvPr/>
          </p:nvSpPr>
          <p:spPr>
            <a:xfrm>
              <a:off x="158583" y="-1"/>
              <a:ext cx="138379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Dynamic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Abstr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31" name="DART: Directed Automated Random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 defTabSz="457200">
              <a:lnSpc>
                <a:spcPct val="120000"/>
              </a:lnSpc>
            </a:pPr>
            <a:r>
              <a:t>DART: Directed Automated Random Testing</a:t>
            </a:r>
          </a:p>
          <a:p>
            <a:pPr marL="305593" indent="-305593" defTabSz="457200">
              <a:lnSpc>
                <a:spcPct val="120000"/>
              </a:lnSpc>
            </a:pPr>
            <a:r>
              <a:t>Main Techniques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Automated Extraction of the interface of a program with its external environment using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static</a:t>
            </a:r>
            <a:r>
              <a:t> source-code parsing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Automatic generation of a test driver for this interface that performs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random testing</a:t>
            </a:r>
            <a:r>
              <a:t> to simulate the most general environment the program can operate in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Dynamic analysis</a:t>
            </a:r>
            <a:r>
              <a:t> of how the program behaves under random testing and automatic generation of new test inputs to direct systematically the execution along alternative program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Abstr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35" name="Main Streng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 defTabSz="457200">
              <a:lnSpc>
                <a:spcPct val="120000"/>
              </a:lnSpc>
              <a:spcBef>
                <a:spcPts val="800"/>
              </a:spcBef>
            </a:pPr>
            <a:r>
              <a:t>Main Strength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Performed completely automatically on any program that compiles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No need: test driver, harness code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Detects standard errors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Program crashes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Assertion violations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Non-termination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1.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1. Introduction</a:t>
            </a:r>
          </a:p>
        </p:txBody>
      </p:sp>
      <p:sp>
        <p:nvSpPr>
          <p:cNvPr id="139" name="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Testing</a:t>
            </a:r>
          </a:p>
          <a:p>
            <a:pPr lvl="1" marL="577572" indent="-235307" defTabSz="352043">
              <a:lnSpc>
                <a:spcPct val="120000"/>
              </a:lnSpc>
              <a:spcBef>
                <a:spcPts val="600"/>
              </a:spcBef>
              <a:buChar char="-"/>
              <a:defRPr sz="1925"/>
            </a:pPr>
            <a:r>
              <a:t>The primary way to check the correctness of software</a:t>
            </a:r>
          </a:p>
          <a:p>
            <a:pPr lvl="1" marL="577572" indent="-235307" defTabSz="352043">
              <a:lnSpc>
                <a:spcPct val="120000"/>
              </a:lnSpc>
              <a:spcBef>
                <a:spcPts val="600"/>
              </a:spcBef>
              <a:buChar char="-"/>
              <a:defRPr sz="1925"/>
            </a:pPr>
            <a:r>
              <a:t>Cost: Software failure &gt; Software Test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Unit Testing</a:t>
            </a:r>
          </a:p>
          <a:p>
            <a:pPr lvl="1" marL="577572" indent="-235307" defTabSz="352043">
              <a:lnSpc>
                <a:spcPct val="120000"/>
              </a:lnSpc>
              <a:spcBef>
                <a:spcPts val="600"/>
              </a:spcBef>
              <a:buChar char="-"/>
              <a:defRPr sz="1925"/>
            </a:pPr>
            <a:r>
              <a:t>Detect errors in the component’s logic</a:t>
            </a:r>
          </a:p>
          <a:p>
            <a:pPr lvl="1" marL="577572" indent="-235307" defTabSz="352043">
              <a:lnSpc>
                <a:spcPct val="120000"/>
              </a:lnSpc>
              <a:spcBef>
                <a:spcPts val="600"/>
              </a:spcBef>
              <a:buChar char="-"/>
              <a:defRPr sz="1925"/>
            </a:pPr>
            <a:r>
              <a:t>Check all corner cases</a:t>
            </a:r>
          </a:p>
          <a:p>
            <a:pPr lvl="1" marL="577572" indent="-235307" defTabSz="352043">
              <a:lnSpc>
                <a:spcPct val="120000"/>
              </a:lnSpc>
              <a:spcBef>
                <a:spcPts val="600"/>
              </a:spcBef>
              <a:buChar char="-"/>
              <a:defRPr sz="1925"/>
            </a:pPr>
            <a:r>
              <a:t>Provide 100% code coverage</a:t>
            </a:r>
          </a:p>
          <a:p>
            <a:pPr lvl="1" marL="577572" indent="-235307" defTabSz="352043">
              <a:lnSpc>
                <a:spcPct val="120000"/>
              </a:lnSpc>
              <a:spcBef>
                <a:spcPts val="600"/>
              </a:spcBef>
              <a:buChar char="-"/>
              <a:defRPr sz="1925"/>
            </a:pPr>
            <a:r>
              <a:t>But,</a:t>
            </a:r>
          </a:p>
          <a:p>
            <a:pPr lvl="2" marL="919837" indent="-235307" defTabSz="352043">
              <a:lnSpc>
                <a:spcPct val="120000"/>
              </a:lnSpc>
              <a:spcBef>
                <a:spcPts val="300"/>
              </a:spcBef>
              <a:defRPr sz="1925"/>
            </a:pPr>
            <a:r>
              <a:t>Hard and expensive to perform</a:t>
            </a:r>
          </a:p>
          <a:p>
            <a:pPr lvl="3" marL="1262102" indent="-235307" defTabSz="352043">
              <a:lnSpc>
                <a:spcPct val="120000"/>
              </a:lnSpc>
              <a:spcBef>
                <a:spcPts val="300"/>
              </a:spcBef>
              <a:defRPr sz="1925"/>
            </a:pPr>
            <a:r>
              <a:t>Need to write test driver/harness code to simulate the environment of the component</a:t>
            </a:r>
          </a:p>
          <a:p>
            <a:pPr lvl="3" marL="1262102" indent="-235307" defTabSz="352043">
              <a:lnSpc>
                <a:spcPct val="120000"/>
              </a:lnSpc>
              <a:spcBef>
                <a:spcPts val="300"/>
              </a:spcBef>
              <a:defRPr sz="1925"/>
            </a:pPr>
            <a:r>
              <a:t>Often either performed very poorly or skipped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Subsequent phases of testing(feature, integration and system testing)</a:t>
            </a:r>
          </a:p>
          <a:p>
            <a:pPr lvl="1" marL="577572" indent="-235307" defTabSz="352043">
              <a:lnSpc>
                <a:spcPct val="120000"/>
              </a:lnSpc>
              <a:spcBef>
                <a:spcPts val="600"/>
              </a:spcBef>
              <a:buChar char="-"/>
              <a:defRPr sz="1925"/>
            </a:pPr>
            <a:r>
              <a:t>Not to check the corner cases where bugs causing reliability issues are typically hidden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1. Introduction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1. Introduction - cont.</a:t>
            </a:r>
          </a:p>
        </p:txBody>
      </p:sp>
      <p:sp>
        <p:nvSpPr>
          <p:cNvPr id="143" name="DART: Directed Automated Random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DART: Directed Automated Random Testing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Automate unit testing of software</a:t>
            </a:r>
          </a:p>
          <a:p>
            <a:pPr defTabSz="457200">
              <a:lnSpc>
                <a:spcPct val="120000"/>
              </a:lnSpc>
            </a:pPr>
            <a:r>
              <a:t>Main Techniques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Automated Extraction of the interface of a program with its external environment using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static</a:t>
            </a:r>
            <a:r>
              <a:t> source-code parsing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Automatic generation of a test driver for this interface that performs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random testing</a:t>
            </a:r>
            <a:r>
              <a:t> to simulate the most general environment the program can operate in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Dynamic analysis</a:t>
            </a:r>
            <a:r>
              <a:t> of how the program behaves under random testing and automatic generation of new test inputs to direct systematically the execution along alternative program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1. Introduction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1. Introduction - cont.</a:t>
            </a:r>
          </a:p>
        </p:txBody>
      </p:sp>
      <p:sp>
        <p:nvSpPr>
          <p:cNvPr id="147" name="Main Streng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 defTabSz="457200">
              <a:lnSpc>
                <a:spcPct val="120000"/>
              </a:lnSpc>
              <a:spcBef>
                <a:spcPts val="800"/>
              </a:spcBef>
            </a:pPr>
            <a:r>
              <a:t>Main Strength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Performed completely automatically on any program that compiles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No need: test driver, harness code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Detects standard errors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Program crashes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Assertion violations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Non-termination</a:t>
            </a:r>
          </a:p>
          <a:p>
            <a:pPr marL="305593" indent="-305593" defTabSz="457200">
              <a:lnSpc>
                <a:spcPct val="120000"/>
              </a:lnSpc>
              <a:spcBef>
                <a:spcPts val="800"/>
              </a:spcBef>
            </a:pPr>
            <a:r>
              <a:t>Preliminary experiments to unit test examples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Needham-Schroeder’s security protocol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oSIP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1. Introduction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1. Introduction - cont.</a:t>
            </a:r>
          </a:p>
        </p:txBody>
      </p:sp>
      <p:sp>
        <p:nvSpPr>
          <p:cNvPr id="151" name="The idea of extracting automatically interfaces of software components via static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 defTabSz="457200">
              <a:lnSpc>
                <a:spcPct val="120000"/>
              </a:lnSpc>
              <a:spcBef>
                <a:spcPts val="800"/>
              </a:spcBef>
            </a:pPr>
            <a:r>
              <a:t>The idea of extracting automatically interfaces of software components via static analysis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Model-checking purposes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Reverse engineering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Compositional verification</a:t>
            </a:r>
          </a:p>
          <a:p>
            <a:pPr marL="305593" indent="-305593" defTabSz="457200">
              <a:lnSpc>
                <a:spcPct val="120000"/>
              </a:lnSpc>
              <a:spcBef>
                <a:spcPts val="800"/>
              </a:spcBef>
            </a:pPr>
            <a:r>
              <a:t>Combine automatic interface extraction with random testing and dynamic test generation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2000"/>
              </a:spcBef>
              <a:buChar char="-"/>
              <a:defRPr sz="2500"/>
            </a:pPr>
            <a:r>
              <a:t>DART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500"/>
              </a:spcBef>
              <a:defRPr sz="2500"/>
            </a:pPr>
            <a:r>
              <a:t>Test management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1. Introduction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>
                <a:solidFill>
                  <a:srgbClr val="5E5E5E"/>
                </a:solidFill>
              </a:defRPr>
            </a:lvl1pPr>
          </a:lstStyle>
          <a:p>
            <a:pPr/>
            <a:r>
              <a:t>1. Introduction - cont.</a:t>
            </a:r>
          </a:p>
        </p:txBody>
      </p:sp>
      <p:sp>
        <p:nvSpPr>
          <p:cNvPr id="155" name="Random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2810" indent="-262810" defTabSz="393192">
              <a:lnSpc>
                <a:spcPct val="120000"/>
              </a:lnSpc>
              <a:spcBef>
                <a:spcPts val="600"/>
              </a:spcBef>
              <a:defRPr sz="2752"/>
            </a:pPr>
            <a:r>
              <a:t>Random testing</a:t>
            </a:r>
          </a:p>
          <a:p>
            <a:pPr lvl="1" marL="645080" indent="-262810" defTabSz="393192">
              <a:lnSpc>
                <a:spcPct val="120000"/>
              </a:lnSpc>
              <a:spcBef>
                <a:spcPts val="1700"/>
              </a:spcBef>
              <a:buChar char="-"/>
              <a:defRPr sz="2150"/>
            </a:pPr>
            <a:r>
              <a:t>Simple and well-known technique</a:t>
            </a:r>
          </a:p>
          <a:p>
            <a:pPr lvl="1" marL="645080" indent="-262810" defTabSz="393192">
              <a:lnSpc>
                <a:spcPct val="120000"/>
              </a:lnSpc>
              <a:spcBef>
                <a:spcPts val="1700"/>
              </a:spcBef>
              <a:buChar char="-"/>
              <a:defRPr sz="2150"/>
            </a:pPr>
            <a:r>
              <a:t>Can be remarkably effective at finding software bugs</a:t>
            </a:r>
          </a:p>
          <a:p>
            <a:pPr lvl="1" marL="645080" indent="-262810" defTabSz="393192">
              <a:lnSpc>
                <a:spcPct val="120000"/>
              </a:lnSpc>
              <a:spcBef>
                <a:spcPts val="1700"/>
              </a:spcBef>
              <a:buChar char="-"/>
              <a:defRPr sz="2150"/>
            </a:pPr>
            <a:r>
              <a:t>Usually provide low code coverage</a:t>
            </a:r>
          </a:p>
          <a:p>
            <a:pPr lvl="2" marL="1027350" indent="-262810" defTabSz="393192">
              <a:lnSpc>
                <a:spcPct val="120000"/>
              </a:lnSpc>
              <a:spcBef>
                <a:spcPts val="400"/>
              </a:spcBef>
              <a:defRPr sz="2150"/>
            </a:pPr>
            <a:r>
              <a:t>If (x ~)-then branch of the conditional statement</a:t>
            </a:r>
          </a:p>
          <a:p>
            <a:pPr lvl="3" marL="1409620" indent="-262810" defTabSz="393192">
              <a:lnSpc>
                <a:spcPct val="120000"/>
              </a:lnSpc>
              <a:spcBef>
                <a:spcPts val="400"/>
              </a:spcBef>
              <a:defRPr sz="2150"/>
            </a:pPr>
            <a:r>
              <a:t>Has only one chance to be exercised out of 2^32  if x is a 32bit integer(randomly initialized input)</a:t>
            </a:r>
          </a:p>
          <a:p>
            <a:pPr marL="262810" indent="-262810" defTabSz="393192">
              <a:lnSpc>
                <a:spcPct val="120000"/>
              </a:lnSpc>
              <a:spcBef>
                <a:spcPts val="600"/>
              </a:spcBef>
              <a:defRPr sz="2752"/>
            </a:pPr>
            <a:r>
              <a:t>DART</a:t>
            </a:r>
          </a:p>
          <a:p>
            <a:pPr lvl="1" marL="645080" indent="-262810" defTabSz="393192">
              <a:lnSpc>
                <a:spcPct val="120000"/>
              </a:lnSpc>
              <a:spcBef>
                <a:spcPts val="1700"/>
              </a:spcBef>
              <a:buChar char="-"/>
              <a:defRPr sz="2150"/>
            </a:pPr>
            <a:r>
              <a:t>Makes random testing automatic by combining it with automatic interface extraction</a:t>
            </a:r>
          </a:p>
          <a:p>
            <a:pPr lvl="1" marL="645080" indent="-262810" defTabSz="393192">
              <a:lnSpc>
                <a:spcPct val="120000"/>
              </a:lnSpc>
              <a:spcBef>
                <a:spcPts val="1700"/>
              </a:spcBef>
              <a:buChar char="-"/>
              <a:defRPr sz="2150"/>
            </a:pPr>
            <a:r>
              <a:t>Makes it much More effective in finding errors thanks to the use of dynamic test generation to drive the program along alternative conditional branches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