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s/comment1.xml" ContentType="application/vnd.openxmlformats-officedocument.presentationml.comments+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HyoRim Kim" initials="HK" lastIdx="1"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comments" Target="comments/comment1.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8-08-01T18:47:10.938" idx="1">
    <p:pos x="5822" y="2076"/>
    <p:text>fault가 발견되면 기록하는 건지 log로 전달하는 건지 궁금
fault가 발견되는 건지 bug기록이 찍히는 것인지</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12196215" y="9311492"/>
            <a:ext cx="340259" cy="324307"/>
          </a:xfrm>
          <a:prstGeom prst="rect">
            <a:avLst/>
          </a:prstGeom>
        </p:spPr>
        <p:txBody>
          <a:bodyPr/>
          <a:lstStyle/>
          <a:p>
            <a:pPr/>
            <a:fld id="{86CB4B4D-7CA3-9044-876B-883B54F8677D}" type="slidenum"/>
          </a:p>
        </p:txBody>
      </p:sp>
      <p:sp>
        <p:nvSpPr>
          <p:cNvPr id="14" name="/48"/>
          <p:cNvSpPr txBox="1"/>
          <p:nvPr/>
        </p:nvSpPr>
        <p:spPr>
          <a:xfrm>
            <a:off x="12429082" y="9311492"/>
            <a:ext cx="407925" cy="3243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r>
              <a:t>/48</a:t>
            </a: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5"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6"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4"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2" name="Title Text"/>
          <p:cNvSpPr txBox="1"/>
          <p:nvPr>
            <p:ph type="title"/>
          </p:nvPr>
        </p:nvSpPr>
        <p:spPr>
          <a:xfrm>
            <a:off x="1270000" y="6718300"/>
            <a:ext cx="10464800" cy="1422400"/>
          </a:xfrm>
          <a:prstGeom prst="rect">
            <a:avLst/>
          </a:prstGeom>
        </p:spPr>
        <p:txBody>
          <a:bodyPr anchor="b"/>
          <a:lstStyle/>
          <a:p>
            <a:pPr/>
            <a:r>
              <a:t>Title Text</a:t>
            </a:r>
          </a:p>
        </p:txBody>
      </p:sp>
      <p:sp>
        <p:nvSpPr>
          <p:cNvPr id="23"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1" name="Title Text"/>
          <p:cNvSpPr txBox="1"/>
          <p:nvPr>
            <p:ph type="title"/>
          </p:nvPr>
        </p:nvSpPr>
        <p:spPr>
          <a:xfrm>
            <a:off x="1270000" y="3225800"/>
            <a:ext cx="10464800" cy="3302000"/>
          </a:xfrm>
          <a:prstGeom prst="rect">
            <a:avLst/>
          </a:prstGeom>
        </p:spPr>
        <p:txBody>
          <a:bodyPr/>
          <a:lstStyle/>
          <a:p>
            <a:pPr/>
            <a:r>
              <a:t>Title Text</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9"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40"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1"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9" name="Title Text"/>
          <p:cNvSpPr txBox="1"/>
          <p:nvPr>
            <p:ph type="title"/>
          </p:nvPr>
        </p:nvSpPr>
        <p:spPr>
          <a:prstGeom prst="rect">
            <a:avLst/>
          </a:prstGeom>
        </p:spPr>
        <p:txBody>
          <a:bodyPr/>
          <a:lstStyle/>
          <a:p>
            <a:pPr/>
            <a:r>
              <a:t>Title Text</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7" name="Slide Number"/>
          <p:cNvSpPr txBox="1"/>
          <p:nvPr>
            <p:ph type="sldNum" sz="quarter" idx="2"/>
          </p:nvPr>
        </p:nvSpPr>
        <p:spPr>
          <a:xfrm>
            <a:off x="12196215" y="9311492"/>
            <a:ext cx="340259" cy="324307"/>
          </a:xfrm>
          <a:prstGeom prst="rect">
            <a:avLst/>
          </a:prstGeom>
        </p:spPr>
        <p:txBody>
          <a:bodyPr/>
          <a:lstStyle/>
          <a:p>
            <a:pPr/>
            <a:fld id="{86CB4B4D-7CA3-9044-876B-883B54F8677D}" type="slidenum"/>
          </a:p>
        </p:txBody>
      </p:sp>
      <p:sp>
        <p:nvSpPr>
          <p:cNvPr id="58" name="Title Text"/>
          <p:cNvSpPr txBox="1"/>
          <p:nvPr>
            <p:ph type="title"/>
          </p:nvPr>
        </p:nvSpPr>
        <p:spPr>
          <a:prstGeom prst="rect">
            <a:avLst/>
          </a:prstGeom>
        </p:spPr>
        <p:txBody>
          <a:bodyPr/>
          <a:lstStyle/>
          <a:p>
            <a:pPr/>
            <a:r>
              <a:t>Title Text</a:t>
            </a:r>
          </a:p>
        </p:txBody>
      </p:sp>
      <p:sp>
        <p:nvSpPr>
          <p:cNvPr id="5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0" name="/48"/>
          <p:cNvSpPr txBox="1"/>
          <p:nvPr/>
        </p:nvSpPr>
        <p:spPr>
          <a:xfrm>
            <a:off x="12429082" y="9311492"/>
            <a:ext cx="407925" cy="3243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r>
              <a:t>/48</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7"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8" name="Title Text"/>
          <p:cNvSpPr txBox="1"/>
          <p:nvPr>
            <p:ph type="title"/>
          </p:nvPr>
        </p:nvSpPr>
        <p:spPr>
          <a:prstGeom prst="rect">
            <a:avLst/>
          </a:prstGeom>
        </p:spPr>
        <p:txBody>
          <a:bodyPr/>
          <a:lstStyle/>
          <a:p>
            <a:pPr/>
            <a:r>
              <a:t>Title Text</a:t>
            </a:r>
          </a:p>
        </p:txBody>
      </p:sp>
      <p:sp>
        <p:nvSpPr>
          <p:cNvPr id="69"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7"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5"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6"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7"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Introduction to Software Testing"/>
          <p:cNvSpPr txBox="1"/>
          <p:nvPr>
            <p:ph type="ctrTitle"/>
          </p:nvPr>
        </p:nvSpPr>
        <p:spPr>
          <a:prstGeom prst="rect">
            <a:avLst/>
          </a:prstGeom>
        </p:spPr>
        <p:txBody>
          <a:bodyPr/>
          <a:lstStyle>
            <a:lvl1pPr>
              <a:defRPr sz="6400"/>
            </a:lvl1pPr>
          </a:lstStyle>
          <a:p>
            <a:pPr/>
            <a:r>
              <a:t>Introduction to Software Testing</a:t>
            </a:r>
          </a:p>
        </p:txBody>
      </p:sp>
      <p:sp>
        <p:nvSpPr>
          <p:cNvPr id="122" name="김효림"/>
          <p:cNvSpPr txBox="1"/>
          <p:nvPr>
            <p:ph type="subTitle" sz="quarter" idx="1"/>
          </p:nvPr>
        </p:nvSpPr>
        <p:spPr>
          <a:xfrm>
            <a:off x="1270000" y="8538110"/>
            <a:ext cx="10464800" cy="516990"/>
          </a:xfrm>
          <a:prstGeom prst="rect">
            <a:avLst/>
          </a:prstGeom>
        </p:spPr>
        <p:txBody>
          <a:bodyPr/>
          <a:lstStyle>
            <a:lvl1pPr>
              <a:defRPr sz="2700"/>
            </a:lvl1pPr>
          </a:lstStyle>
          <a:p>
            <a:pPr/>
            <a:r>
              <a:t>김효림</a:t>
            </a:r>
          </a:p>
        </p:txBody>
      </p:sp>
      <p:sp>
        <p:nvSpPr>
          <p:cNvPr id="123" name="Slide Number"/>
          <p:cNvSpPr txBox="1"/>
          <p:nvPr>
            <p:ph type="sldNum" sz="quarter" idx="2"/>
          </p:nvPr>
        </p:nvSpPr>
        <p:spPr>
          <a:xfrm>
            <a:off x="12290804" y="9311492"/>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2. Model-Driven Test Design"/>
          <p:cNvSpPr txBox="1"/>
          <p:nvPr>
            <p:ph type="title"/>
          </p:nvPr>
        </p:nvSpPr>
        <p:spPr>
          <a:prstGeom prst="rect">
            <a:avLst/>
          </a:prstGeom>
        </p:spPr>
        <p:txBody>
          <a:bodyPr/>
          <a:lstStyle>
            <a:lvl1pPr algn="l">
              <a:defRPr sz="6300">
                <a:solidFill>
                  <a:srgbClr val="5E5E5E"/>
                </a:solidFill>
              </a:defRPr>
            </a:lvl1pPr>
          </a:lstStyle>
          <a:p>
            <a:pPr/>
            <a:r>
              <a:t>2. Model-Driven Test Design</a:t>
            </a:r>
          </a:p>
        </p:txBody>
      </p:sp>
      <p:sp>
        <p:nvSpPr>
          <p:cNvPr id="178" name="Every Software has problems…"/>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55600" indent="-355600" algn="l" defTabSz="467359">
              <a:spcBef>
                <a:spcPts val="3300"/>
              </a:spcBef>
              <a:buSzPct val="145000"/>
              <a:buChar char="•"/>
              <a:defRPr b="0" sz="2560"/>
            </a:pPr>
            <a:r>
              <a:t>Every Software has problems</a:t>
            </a:r>
          </a:p>
          <a:p>
            <a:pPr marL="355600" indent="-355600" algn="l" defTabSz="467359">
              <a:spcBef>
                <a:spcPts val="3300"/>
              </a:spcBef>
              <a:buSzPct val="145000"/>
              <a:buChar char="•"/>
              <a:defRPr b="0" sz="2560"/>
            </a:pPr>
            <a:r>
              <a:t>Wise software engineers try to evaluate software’s “behavior” to decide if the behavior is acceptable within consideration of a large number of factors including reliability, safety, maintainability, security, and efficiency</a:t>
            </a:r>
          </a:p>
          <a:p>
            <a:pPr marL="355600" indent="-355600" algn="l" defTabSz="467359">
              <a:spcBef>
                <a:spcPts val="3300"/>
              </a:spcBef>
              <a:buSzPct val="145000"/>
              <a:buChar char="•"/>
              <a:defRPr b="0" sz="2560"/>
            </a:pPr>
            <a:r>
              <a:t>Overwhelming complexity</a:t>
            </a:r>
          </a:p>
          <a:p>
            <a:pPr lvl="1" marL="600075" indent="-244475" algn="l" defTabSz="365760">
              <a:lnSpc>
                <a:spcPct val="120000"/>
              </a:lnSpc>
              <a:spcBef>
                <a:spcPts val="600"/>
              </a:spcBef>
              <a:buSzPct val="145000"/>
              <a:buChar char="-"/>
              <a:defRPr b="0" sz="2000"/>
            </a:pPr>
            <a:r>
              <a:t>Raise our level of abstraction</a:t>
            </a:r>
          </a:p>
          <a:p>
            <a:pPr marL="355600" indent="-355600" algn="l" defTabSz="467359">
              <a:spcBef>
                <a:spcPts val="3300"/>
              </a:spcBef>
              <a:buSzPct val="145000"/>
              <a:buChar char="•"/>
              <a:defRPr b="0" sz="2560"/>
            </a:pPr>
            <a:r>
              <a:t>Model-Driven Test Design(MDTD)</a:t>
            </a:r>
          </a:p>
          <a:p>
            <a:pPr lvl="1" marL="600075" indent="-244475" algn="l" defTabSz="365760">
              <a:lnSpc>
                <a:spcPct val="120000"/>
              </a:lnSpc>
              <a:spcBef>
                <a:spcPts val="600"/>
              </a:spcBef>
              <a:buSzPct val="145000"/>
              <a:buChar char="-"/>
              <a:defRPr b="0" sz="2000"/>
            </a:pPr>
            <a:r>
              <a:t>Breaks testing into a series of small tasks that simplify test generation</a:t>
            </a:r>
          </a:p>
          <a:p>
            <a:pPr lvl="1" marL="600075" indent="-244475" algn="l" defTabSz="365760">
              <a:lnSpc>
                <a:spcPct val="120000"/>
              </a:lnSpc>
              <a:spcBef>
                <a:spcPts val="600"/>
              </a:spcBef>
              <a:buSzPct val="145000"/>
              <a:buChar char="-"/>
              <a:defRPr b="0" sz="2000"/>
            </a:pPr>
            <a:r>
              <a:t>Test designers isolate their task and work at a higher level of abstraction</a:t>
            </a:r>
          </a:p>
          <a:p>
            <a:pPr lvl="2" marL="955675" indent="-244475" algn="l" defTabSz="365760">
              <a:lnSpc>
                <a:spcPct val="120000"/>
              </a:lnSpc>
              <a:spcBef>
                <a:spcPts val="400"/>
              </a:spcBef>
              <a:buSzPct val="145000"/>
              <a:buChar char="•"/>
              <a:defRPr b="0" sz="2000"/>
            </a:pPr>
            <a:r>
              <a:t>Using mathematical engineering structures </a:t>
            </a:r>
          </a:p>
          <a:p>
            <a:pPr lvl="2" marL="955675" indent="-244475" algn="l" defTabSz="365760">
              <a:lnSpc>
                <a:spcPct val="120000"/>
              </a:lnSpc>
              <a:spcBef>
                <a:spcPts val="400"/>
              </a:spcBef>
              <a:buSzPct val="145000"/>
              <a:buChar char="•"/>
              <a:defRPr b="0" sz="2000"/>
            </a:pPr>
            <a:r>
              <a:t>Designing test values independently of the details of software or design artifacts, test automation, and test execution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182" name="Key intellectual step…"/>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Key intellectual step</a:t>
            </a:r>
          </a:p>
          <a:p>
            <a:pPr lvl="2" marL="1194593" indent="-305593" algn="l" defTabSz="457200">
              <a:lnSpc>
                <a:spcPct val="120000"/>
              </a:lnSpc>
              <a:spcBef>
                <a:spcPts val="500"/>
              </a:spcBef>
              <a:buSzPct val="145000"/>
              <a:buChar char="•"/>
              <a:defRPr b="0" sz="2500"/>
            </a:pPr>
            <a:r>
              <a:t>Test case design</a:t>
            </a:r>
          </a:p>
          <a:p>
            <a:pPr lvl="3" marL="1639093" indent="-305593" algn="l" defTabSz="457200">
              <a:lnSpc>
                <a:spcPct val="120000"/>
              </a:lnSpc>
              <a:spcBef>
                <a:spcPts val="500"/>
              </a:spcBef>
              <a:buSzPct val="145000"/>
              <a:buChar char="•"/>
              <a:defRPr b="0" sz="2500"/>
            </a:pPr>
            <a:r>
              <a:t>be the primary determining factor in whether tests successfully find failures in software</a:t>
            </a:r>
          </a:p>
          <a:p>
            <a:pPr lvl="1" marL="750093" indent="-305593" algn="l" defTabSz="457200">
              <a:lnSpc>
                <a:spcPct val="120000"/>
              </a:lnSpc>
              <a:spcBef>
                <a:spcPts val="800"/>
              </a:spcBef>
              <a:buSzPct val="145000"/>
              <a:buChar char="-"/>
              <a:defRPr b="0" sz="2500"/>
            </a:pPr>
            <a:r>
              <a:t>Approach</a:t>
            </a:r>
          </a:p>
          <a:p>
            <a:pPr lvl="2" marL="1194593" indent="-305593" algn="l" defTabSz="457200">
              <a:lnSpc>
                <a:spcPct val="120000"/>
              </a:lnSpc>
              <a:spcBef>
                <a:spcPts val="500"/>
              </a:spcBef>
              <a:buSzPct val="145000"/>
              <a:buChar char="•"/>
              <a:defRPr b="0" sz="2500"/>
            </a:pPr>
            <a:r>
              <a:t>Human-Based</a:t>
            </a:r>
          </a:p>
          <a:p>
            <a:pPr lvl="3" marL="1639093" indent="-305593" algn="l" defTabSz="457200">
              <a:lnSpc>
                <a:spcPct val="120000"/>
              </a:lnSpc>
              <a:spcBef>
                <a:spcPts val="500"/>
              </a:spcBef>
              <a:buSzPct val="145000"/>
              <a:buChar char="•"/>
              <a:defRPr b="0" sz="2500"/>
            </a:pPr>
            <a:r>
              <a:t>test engineer uses domain knowledge of the software’s purpose and his or her experience </a:t>
            </a:r>
          </a:p>
          <a:p>
            <a:pPr lvl="4" marL="2083593" indent="-305593" algn="l" defTabSz="457200">
              <a:lnSpc>
                <a:spcPct val="120000"/>
              </a:lnSpc>
              <a:spcBef>
                <a:spcPts val="500"/>
              </a:spcBef>
              <a:buSzPct val="145000"/>
              <a:buChar char="•"/>
              <a:defRPr b="0" sz="2500"/>
            </a:pPr>
            <a:r>
              <a:t>to design tests that will be effective at finding faults</a:t>
            </a:r>
          </a:p>
          <a:p>
            <a:pPr lvl="2" marL="1194593" indent="-305593" algn="l" defTabSz="457200">
              <a:lnSpc>
                <a:spcPct val="120000"/>
              </a:lnSpc>
              <a:spcBef>
                <a:spcPts val="500"/>
              </a:spcBef>
              <a:buSzPct val="145000"/>
              <a:buChar char="•"/>
              <a:defRPr b="0" sz="2500"/>
            </a:pPr>
            <a:r>
              <a:t>Criteria-based</a:t>
            </a:r>
          </a:p>
          <a:p>
            <a:pPr lvl="3" marL="1639093" indent="-305593" algn="l" defTabSz="457200">
              <a:lnSpc>
                <a:spcPct val="120000"/>
              </a:lnSpc>
              <a:spcBef>
                <a:spcPts val="500"/>
              </a:spcBef>
              <a:buSzPct val="145000"/>
              <a:buChar char="•"/>
              <a:defRPr b="0" sz="2500"/>
            </a:pPr>
            <a:r>
              <a:t>Use coverage criteria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186" name="Software Testing Foundations…"/>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35609" indent="-435609" algn="l" defTabSz="572516">
              <a:spcBef>
                <a:spcPts val="4100"/>
              </a:spcBef>
              <a:buSzPct val="145000"/>
              <a:buChar char="•"/>
              <a:defRPr b="0" sz="3136"/>
            </a:pPr>
            <a:r>
              <a:t>Software Testing Foundations</a:t>
            </a:r>
          </a:p>
          <a:p>
            <a:pPr lvl="1" marL="735091" indent="-299481" algn="l" defTabSz="448055">
              <a:lnSpc>
                <a:spcPct val="120000"/>
              </a:lnSpc>
              <a:spcBef>
                <a:spcPts val="700"/>
              </a:spcBef>
              <a:buSzPct val="145000"/>
              <a:buChar char="-"/>
              <a:defRPr b="0" sz="2450"/>
            </a:pPr>
            <a:r>
              <a:t>Testing can show only the presence of failures, not their absence</a:t>
            </a:r>
          </a:p>
          <a:p>
            <a:pPr lvl="2" marL="1170701" indent="-299481" algn="l" defTabSz="448055">
              <a:lnSpc>
                <a:spcPct val="120000"/>
              </a:lnSpc>
              <a:spcBef>
                <a:spcPts val="400"/>
              </a:spcBef>
              <a:buSzPct val="145000"/>
              <a:buChar char="•"/>
              <a:defRPr b="0" sz="2450"/>
            </a:pPr>
            <a:r>
              <a:t>Level 2: test successful == it finds an error</a:t>
            </a:r>
          </a:p>
          <a:p>
            <a:pPr lvl="1" marL="735091" indent="-299481" algn="l" defTabSz="448055">
              <a:lnSpc>
                <a:spcPct val="120000"/>
              </a:lnSpc>
              <a:spcBef>
                <a:spcPts val="700"/>
              </a:spcBef>
              <a:buSzPct val="145000"/>
              <a:buChar char="-"/>
              <a:defRPr b="0" sz="2450"/>
            </a:pPr>
            <a:r>
              <a:t>Testing</a:t>
            </a:r>
          </a:p>
          <a:p>
            <a:pPr lvl="2" marL="1170701" indent="-299481" algn="l" defTabSz="448055">
              <a:lnSpc>
                <a:spcPct val="120000"/>
              </a:lnSpc>
              <a:spcBef>
                <a:spcPts val="400"/>
              </a:spcBef>
              <a:buSzPct val="145000"/>
              <a:buChar char="•"/>
              <a:defRPr b="0" sz="2450"/>
            </a:pPr>
            <a:r>
              <a:t>Evaluating software by observing its execution</a:t>
            </a:r>
          </a:p>
          <a:p>
            <a:pPr lvl="1" marL="735091" indent="-299481" algn="l" defTabSz="448055">
              <a:lnSpc>
                <a:spcPct val="120000"/>
              </a:lnSpc>
              <a:spcBef>
                <a:spcPts val="700"/>
              </a:spcBef>
              <a:buSzPct val="145000"/>
              <a:buChar char="-"/>
              <a:defRPr b="0" sz="2450"/>
            </a:pPr>
            <a:r>
              <a:t>Test Failure</a:t>
            </a:r>
          </a:p>
          <a:p>
            <a:pPr lvl="2" marL="1170701" indent="-299481" algn="l" defTabSz="448055">
              <a:lnSpc>
                <a:spcPct val="120000"/>
              </a:lnSpc>
              <a:spcBef>
                <a:spcPts val="400"/>
              </a:spcBef>
              <a:buSzPct val="145000"/>
              <a:buChar char="•"/>
              <a:defRPr b="0" sz="2450"/>
            </a:pPr>
            <a:r>
              <a:t>Execution of a test that results in a software failure</a:t>
            </a:r>
          </a:p>
          <a:p>
            <a:pPr lvl="1" marL="735091" indent="-299481" algn="l" defTabSz="448055">
              <a:lnSpc>
                <a:spcPct val="120000"/>
              </a:lnSpc>
              <a:spcBef>
                <a:spcPts val="700"/>
              </a:spcBef>
              <a:buSzPct val="145000"/>
              <a:buChar char="-"/>
              <a:defRPr b="0" sz="2450"/>
            </a:pPr>
            <a:r>
              <a:t>Debugging</a:t>
            </a:r>
          </a:p>
          <a:p>
            <a:pPr lvl="2" marL="1170701" indent="-299481" algn="l" defTabSz="448055">
              <a:lnSpc>
                <a:spcPct val="120000"/>
              </a:lnSpc>
              <a:spcBef>
                <a:spcPts val="400"/>
              </a:spcBef>
              <a:buSzPct val="145000"/>
              <a:buChar char="•"/>
              <a:defRPr b="0" sz="2450"/>
            </a:pPr>
            <a:r>
              <a:t>The process of finding a fault given a failure</a:t>
            </a:r>
          </a:p>
          <a:p>
            <a:pPr lvl="1" marL="735091" indent="-299481" algn="l" defTabSz="448055">
              <a:lnSpc>
                <a:spcPct val="120000"/>
              </a:lnSpc>
              <a:spcBef>
                <a:spcPts val="700"/>
              </a:spcBef>
              <a:buSzPct val="145000"/>
              <a:buChar char="-"/>
              <a:defRPr b="0" sz="2450"/>
            </a:pPr>
            <a:r>
              <a:t>Not all inputs will “trigger” the fault into creating incorrect output(a failure)</a:t>
            </a:r>
          </a:p>
          <a:p>
            <a:pPr lvl="1" marL="735091" indent="-299481" algn="l" defTabSz="448055">
              <a:lnSpc>
                <a:spcPct val="120000"/>
              </a:lnSpc>
              <a:spcBef>
                <a:spcPts val="700"/>
              </a:spcBef>
              <a:buSzPct val="145000"/>
              <a:buChar char="-"/>
              <a:defRPr b="0" sz="2450"/>
            </a:pPr>
            <a:r>
              <a:t>Difficult to relate a failure to the associated fault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190" name="Figure 2.1. Reachability, Infection, Propagation, Reveal-ability(RIPR) model(fault/failure model)…"/>
          <p:cNvSpPr txBox="1"/>
          <p:nvPr/>
        </p:nvSpPr>
        <p:spPr>
          <a:xfrm>
            <a:off x="952500" y="5310813"/>
            <a:ext cx="11099800" cy="35664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487560" indent="-198635" algn="l" defTabSz="297179">
              <a:lnSpc>
                <a:spcPct val="120000"/>
              </a:lnSpc>
              <a:spcBef>
                <a:spcPts val="500"/>
              </a:spcBef>
              <a:buSzPct val="145000"/>
              <a:buChar char="-"/>
              <a:defRPr b="0" sz="1625"/>
            </a:pPr>
            <a:r>
              <a:t>Figure 2.1. Reachability, Infection, Propagation, Reveal-ability(RIPR) model(fault/failure model)</a:t>
            </a:r>
          </a:p>
          <a:p>
            <a:pPr lvl="2" marL="776485" indent="-198635" algn="l" defTabSz="297179">
              <a:lnSpc>
                <a:spcPct val="120000"/>
              </a:lnSpc>
              <a:spcBef>
                <a:spcPts val="300"/>
              </a:spcBef>
              <a:buSzPct val="145000"/>
              <a:buChar char="•"/>
              <a:defRPr b="0" sz="1625"/>
            </a:pPr>
            <a:r>
              <a:t>Test must reach the location or locations in the program that contain the fault (Reachability)</a:t>
            </a:r>
          </a:p>
          <a:p>
            <a:pPr lvl="2" marL="776485" indent="-198635" algn="l" defTabSz="297179">
              <a:lnSpc>
                <a:spcPct val="120000"/>
              </a:lnSpc>
              <a:spcBef>
                <a:spcPts val="300"/>
              </a:spcBef>
              <a:buSzPct val="145000"/>
              <a:buChar char="•"/>
              <a:defRPr b="0" sz="1625"/>
            </a:pPr>
            <a:r>
              <a:t>The state of the program must be incorrect (Infection)</a:t>
            </a:r>
          </a:p>
          <a:p>
            <a:pPr lvl="2" marL="776485" indent="-198635" algn="l" defTabSz="297179">
              <a:lnSpc>
                <a:spcPct val="120000"/>
              </a:lnSpc>
              <a:spcBef>
                <a:spcPts val="300"/>
              </a:spcBef>
              <a:buSzPct val="145000"/>
              <a:buChar char="•"/>
              <a:defRPr b="0" sz="1625"/>
            </a:pPr>
            <a:r>
              <a:t>The infected state must propagate through the rest of the execution and cause some output or final state of the program to be incorrect (Propagation)</a:t>
            </a:r>
          </a:p>
          <a:p>
            <a:pPr lvl="2" marL="776485" indent="-198635" algn="l" defTabSz="297179">
              <a:lnSpc>
                <a:spcPct val="120000"/>
              </a:lnSpc>
              <a:spcBef>
                <a:spcPts val="300"/>
              </a:spcBef>
              <a:buSzPct val="145000"/>
              <a:buChar char="•"/>
              <a:defRPr b="0" sz="1625"/>
            </a:pPr>
            <a:r>
              <a:t>The tester must observe part of the incorrect portion of the final program state (Reveal-ability)</a:t>
            </a:r>
          </a:p>
          <a:p>
            <a:pPr lvl="3" marL="1065410" indent="-198635" algn="l" defTabSz="297179">
              <a:lnSpc>
                <a:spcPct val="120000"/>
              </a:lnSpc>
              <a:spcBef>
                <a:spcPts val="300"/>
              </a:spcBef>
              <a:buSzPct val="145000"/>
              <a:buChar char="•"/>
              <a:defRPr b="0" sz="1625"/>
            </a:pPr>
            <a:r>
              <a:t>If the tester only observes parts of the correct portion of the final program state, the failure is not revealed</a:t>
            </a:r>
          </a:p>
          <a:p>
            <a:pPr lvl="3" marL="1065410" indent="-198635" algn="l" defTabSz="297179">
              <a:lnSpc>
                <a:spcPct val="120000"/>
              </a:lnSpc>
              <a:spcBef>
                <a:spcPts val="300"/>
              </a:spcBef>
              <a:buSzPct val="145000"/>
              <a:buChar char="•"/>
              <a:defRPr b="0" sz="1625"/>
            </a:pPr>
            <a:r>
              <a:t>The common way to deal with complexity in engineering</a:t>
            </a:r>
          </a:p>
          <a:p>
            <a:pPr lvl="4" marL="1354335" indent="-198635" algn="l" defTabSz="297179">
              <a:lnSpc>
                <a:spcPct val="120000"/>
              </a:lnSpc>
              <a:spcBef>
                <a:spcPts val="300"/>
              </a:spcBef>
              <a:buSzPct val="145000"/>
              <a:buChar char="•"/>
              <a:defRPr b="0" sz="1625"/>
            </a:pPr>
            <a:r>
              <a:t>To use abstraction by abstracting out complicating details that can be safely ignored by modeling the problem with some mathematical structures</a:t>
            </a:r>
          </a:p>
        </p:txBody>
      </p:sp>
      <p:grpSp>
        <p:nvGrpSpPr>
          <p:cNvPr id="214" name="Group"/>
          <p:cNvGrpSpPr/>
          <p:nvPr/>
        </p:nvGrpSpPr>
        <p:grpSpPr>
          <a:xfrm>
            <a:off x="3086489" y="2108987"/>
            <a:ext cx="6831822" cy="2976350"/>
            <a:chOff x="0" y="0"/>
            <a:chExt cx="6831820" cy="2976348"/>
          </a:xfrm>
        </p:grpSpPr>
        <p:grpSp>
          <p:nvGrpSpPr>
            <p:cNvPr id="210" name="Group"/>
            <p:cNvGrpSpPr/>
            <p:nvPr/>
          </p:nvGrpSpPr>
          <p:grpSpPr>
            <a:xfrm>
              <a:off x="-1" y="0"/>
              <a:ext cx="6831822" cy="2976349"/>
              <a:chOff x="0" y="0"/>
              <a:chExt cx="6831820" cy="2976348"/>
            </a:xfrm>
          </p:grpSpPr>
          <p:sp>
            <p:nvSpPr>
              <p:cNvPr id="191" name="Reveals"/>
              <p:cNvSpPr txBox="1"/>
              <p:nvPr/>
            </p:nvSpPr>
            <p:spPr>
              <a:xfrm>
                <a:off x="4746248" y="1881115"/>
                <a:ext cx="953095" cy="2997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defTabSz="457200">
                  <a:defRPr b="0" sz="1100"/>
                </a:lvl1pPr>
              </a:lstStyle>
              <a:p>
                <a:pPr/>
                <a:r>
                  <a:t>Reveals</a:t>
                </a:r>
              </a:p>
            </p:txBody>
          </p:sp>
          <p:grpSp>
            <p:nvGrpSpPr>
              <p:cNvPr id="209" name="Group"/>
              <p:cNvGrpSpPr/>
              <p:nvPr/>
            </p:nvGrpSpPr>
            <p:grpSpPr>
              <a:xfrm>
                <a:off x="0" y="0"/>
                <a:ext cx="6831821" cy="2976349"/>
                <a:chOff x="0" y="0"/>
                <a:chExt cx="6831820" cy="2976348"/>
              </a:xfrm>
            </p:grpSpPr>
            <p:sp>
              <p:nvSpPr>
                <p:cNvPr id="192" name="Test"/>
                <p:cNvSpPr/>
                <p:nvPr/>
              </p:nvSpPr>
              <p:spPr>
                <a:xfrm>
                  <a:off x="0" y="0"/>
                  <a:ext cx="1439102" cy="470513"/>
                </a:xfrm>
                <a:prstGeom prst="ellipse">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Test</a:t>
                  </a:r>
                </a:p>
              </p:txBody>
            </p:sp>
            <p:sp>
              <p:nvSpPr>
                <p:cNvPr id="193" name="Faulty Location"/>
                <p:cNvSpPr/>
                <p:nvPr/>
              </p:nvSpPr>
              <p:spPr>
                <a:xfrm>
                  <a:off x="0" y="661023"/>
                  <a:ext cx="1439102" cy="759106"/>
                </a:xfrm>
                <a:prstGeom prst="ellipse">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Faulty Location</a:t>
                  </a:r>
                </a:p>
              </p:txBody>
            </p:sp>
            <p:sp>
              <p:nvSpPr>
                <p:cNvPr id="194" name="Incorrect Program State"/>
                <p:cNvSpPr/>
                <p:nvPr/>
              </p:nvSpPr>
              <p:spPr>
                <a:xfrm>
                  <a:off x="0" y="1619803"/>
                  <a:ext cx="1439102" cy="1017551"/>
                </a:xfrm>
                <a:prstGeom prst="ellipse">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Incorrect Program State</a:t>
                  </a:r>
                </a:p>
              </p:txBody>
            </p:sp>
            <p:sp>
              <p:nvSpPr>
                <p:cNvPr id="195" name="Incorrect Portion of the Final State"/>
                <p:cNvSpPr/>
                <p:nvPr/>
              </p:nvSpPr>
              <p:spPr>
                <a:xfrm>
                  <a:off x="2574118" y="587366"/>
                  <a:ext cx="2085381" cy="1017550"/>
                </a:xfrm>
                <a:prstGeom prst="ellipse">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Incorrect Portion of the Final State</a:t>
                  </a:r>
                </a:p>
              </p:txBody>
            </p:sp>
            <p:sp>
              <p:nvSpPr>
                <p:cNvPr id="196" name="Observed Portion of the Program State"/>
                <p:cNvSpPr/>
                <p:nvPr/>
              </p:nvSpPr>
              <p:spPr>
                <a:xfrm>
                  <a:off x="4398071" y="403094"/>
                  <a:ext cx="2247842" cy="1017551"/>
                </a:xfrm>
                <a:prstGeom prst="ellipse">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Observed Portion of the Program State</a:t>
                  </a:r>
                </a:p>
              </p:txBody>
            </p:sp>
            <p:sp>
              <p:nvSpPr>
                <p:cNvPr id="197" name="Oval"/>
                <p:cNvSpPr/>
                <p:nvPr/>
              </p:nvSpPr>
              <p:spPr>
                <a:xfrm>
                  <a:off x="2184841" y="110705"/>
                  <a:ext cx="4646980" cy="1691656"/>
                </a:xfrm>
                <a:prstGeom prst="ellipse">
                  <a:avLst/>
                </a:prstGeom>
                <a:noFill/>
                <a:ln w="12700" cap="flat">
                  <a:solidFill>
                    <a:srgbClr val="000000"/>
                  </a:solidFill>
                  <a:prstDash val="solid"/>
                  <a:miter lim="400000"/>
                </a:ln>
                <a:effectLst/>
              </p:spPr>
              <p:txBody>
                <a:bodyPr wrap="square" lIns="101600" tIns="101600" rIns="101600" bIns="101600" numCol="1" anchor="ctr">
                  <a:noAutofit/>
                </a:bodyPr>
                <a:lstStyle/>
                <a:p>
                  <a:pPr defTabSz="457200">
                    <a:defRPr b="0" sz="1200"/>
                  </a:pPr>
                </a:p>
              </p:txBody>
            </p:sp>
            <p:sp>
              <p:nvSpPr>
                <p:cNvPr id="198" name="Final Program State and Outputs"/>
                <p:cNvSpPr txBox="1"/>
                <p:nvPr/>
              </p:nvSpPr>
              <p:spPr>
                <a:xfrm>
                  <a:off x="2990477" y="81217"/>
                  <a:ext cx="2591871" cy="308078"/>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Final Program State and Outputs</a:t>
                  </a:r>
                </a:p>
              </p:txBody>
            </p:sp>
            <p:sp>
              <p:nvSpPr>
                <p:cNvPr id="199" name="Line"/>
                <p:cNvSpPr/>
                <p:nvPr/>
              </p:nvSpPr>
              <p:spPr>
                <a:xfrm flipV="1">
                  <a:off x="4449526" y="930832"/>
                  <a:ext cx="164406" cy="164407"/>
                </a:xfrm>
                <a:prstGeom prst="line">
                  <a:avLst/>
                </a:prstGeom>
                <a:noFill/>
                <a:ln w="12700" cap="flat">
                  <a:solidFill>
                    <a:srgbClr val="000000"/>
                  </a:solidFill>
                  <a:prstDash val="solid"/>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200" name="Line"/>
                <p:cNvSpPr/>
                <p:nvPr/>
              </p:nvSpPr>
              <p:spPr>
                <a:xfrm flipV="1">
                  <a:off x="4418223" y="872469"/>
                  <a:ext cx="127825" cy="127825"/>
                </a:xfrm>
                <a:prstGeom prst="line">
                  <a:avLst/>
                </a:prstGeom>
                <a:noFill/>
                <a:ln w="12700" cap="flat">
                  <a:solidFill>
                    <a:srgbClr val="000000"/>
                  </a:solidFill>
                  <a:prstDash val="solid"/>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201" name="Line"/>
                <p:cNvSpPr/>
                <p:nvPr/>
              </p:nvSpPr>
              <p:spPr>
                <a:xfrm>
                  <a:off x="719550" y="477956"/>
                  <a:ext cx="1" cy="176406"/>
                </a:xfrm>
                <a:prstGeom prst="line">
                  <a:avLst/>
                </a:prstGeom>
                <a:noFill/>
                <a:ln w="127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02" name="Line"/>
                <p:cNvSpPr/>
                <p:nvPr/>
              </p:nvSpPr>
              <p:spPr>
                <a:xfrm>
                  <a:off x="719550" y="1435955"/>
                  <a:ext cx="1" cy="176406"/>
                </a:xfrm>
                <a:prstGeom prst="line">
                  <a:avLst/>
                </a:prstGeom>
                <a:noFill/>
                <a:ln w="127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03" name="Line"/>
                <p:cNvSpPr/>
                <p:nvPr/>
              </p:nvSpPr>
              <p:spPr>
                <a:xfrm flipV="1">
                  <a:off x="1451809" y="1157421"/>
                  <a:ext cx="1114865" cy="903665"/>
                </a:xfrm>
                <a:prstGeom prst="line">
                  <a:avLst/>
                </a:prstGeom>
                <a:noFill/>
                <a:ln w="127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04" name="Line"/>
                <p:cNvSpPr/>
                <p:nvPr/>
              </p:nvSpPr>
              <p:spPr>
                <a:xfrm>
                  <a:off x="4560438" y="1026213"/>
                  <a:ext cx="1" cy="1172294"/>
                </a:xfrm>
                <a:prstGeom prst="line">
                  <a:avLst/>
                </a:prstGeom>
                <a:noFill/>
                <a:ln w="127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05" name="Reaches"/>
                <p:cNvSpPr txBox="1"/>
                <p:nvPr/>
              </p:nvSpPr>
              <p:spPr>
                <a:xfrm>
                  <a:off x="969998" y="416264"/>
                  <a:ext cx="953095" cy="299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defTabSz="457200">
                    <a:defRPr b="0" sz="1100"/>
                  </a:lvl1pPr>
                </a:lstStyle>
                <a:p>
                  <a:pPr/>
                  <a:r>
                    <a:t>Reaches</a:t>
                  </a:r>
                </a:p>
              </p:txBody>
            </p:sp>
            <p:sp>
              <p:nvSpPr>
                <p:cNvPr id="206" name="Infects"/>
                <p:cNvSpPr txBox="1"/>
                <p:nvPr/>
              </p:nvSpPr>
              <p:spPr>
                <a:xfrm>
                  <a:off x="969998" y="1357233"/>
                  <a:ext cx="953095" cy="299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defTabSz="457200">
                    <a:defRPr b="0" sz="1100"/>
                  </a:lvl1pPr>
                </a:lstStyle>
                <a:p>
                  <a:pPr/>
                  <a:r>
                    <a:t>Infects</a:t>
                  </a:r>
                </a:p>
              </p:txBody>
            </p:sp>
            <p:sp>
              <p:nvSpPr>
                <p:cNvPr id="207" name="Propagates"/>
                <p:cNvSpPr txBox="1"/>
                <p:nvPr/>
              </p:nvSpPr>
              <p:spPr>
                <a:xfrm>
                  <a:off x="1824405" y="1767079"/>
                  <a:ext cx="1166073" cy="299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defTabSz="457200">
                    <a:defRPr b="0" sz="1100"/>
                  </a:lvl1pPr>
                </a:lstStyle>
                <a:p>
                  <a:pPr/>
                  <a:r>
                    <a:t>Propagates</a:t>
                  </a:r>
                </a:p>
              </p:txBody>
            </p:sp>
            <p:sp>
              <p:nvSpPr>
                <p:cNvPr id="208" name="Female"/>
                <p:cNvSpPr/>
                <p:nvPr/>
              </p:nvSpPr>
              <p:spPr>
                <a:xfrm>
                  <a:off x="4455204" y="2313247"/>
                  <a:ext cx="299797" cy="663102"/>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101600" tIns="101600" rIns="101600" bIns="101600" numCol="1" anchor="ctr">
                  <a:noAutofit/>
                </a:bodyPr>
                <a:lstStyle/>
                <a:p>
                  <a:pPr defTabSz="457200">
                    <a:defRPr b="0" sz="1200">
                      <a:solidFill>
                        <a:srgbClr val="FFFFFF"/>
                      </a:solidFill>
                    </a:defRPr>
                  </a:pPr>
                </a:p>
              </p:txBody>
            </p:sp>
          </p:grpSp>
        </p:grpSp>
        <p:sp>
          <p:nvSpPr>
            <p:cNvPr id="211" name="Line"/>
            <p:cNvSpPr/>
            <p:nvPr/>
          </p:nvSpPr>
          <p:spPr>
            <a:xfrm flipV="1">
              <a:off x="4508730" y="1011218"/>
              <a:ext cx="127826" cy="127825"/>
            </a:xfrm>
            <a:prstGeom prst="line">
              <a:avLst/>
            </a:prstGeom>
            <a:noFill/>
            <a:ln w="12700" cap="flat">
              <a:solidFill>
                <a:srgbClr val="000000"/>
              </a:solidFill>
              <a:prstDash val="solid"/>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212" name="Line"/>
            <p:cNvSpPr/>
            <p:nvPr/>
          </p:nvSpPr>
          <p:spPr>
            <a:xfrm flipV="1">
              <a:off x="4577906" y="1090018"/>
              <a:ext cx="88425" cy="88425"/>
            </a:xfrm>
            <a:prstGeom prst="line">
              <a:avLst/>
            </a:prstGeom>
            <a:noFill/>
            <a:ln w="12700" cap="flat">
              <a:solidFill>
                <a:srgbClr val="000000"/>
              </a:solidFill>
              <a:prstDash val="solid"/>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213" name="Line"/>
            <p:cNvSpPr/>
            <p:nvPr/>
          </p:nvSpPr>
          <p:spPr>
            <a:xfrm flipV="1">
              <a:off x="4394891" y="818583"/>
              <a:ext cx="88425" cy="88426"/>
            </a:xfrm>
            <a:prstGeom prst="line">
              <a:avLst/>
            </a:prstGeom>
            <a:noFill/>
            <a:ln w="12700" cap="flat">
              <a:solidFill>
                <a:srgbClr val="000000"/>
              </a:solidFill>
              <a:prstDash val="solid"/>
              <a:miter lim="400000"/>
            </a:ln>
            <a:effectLst/>
          </p:spPr>
          <p:txBody>
            <a:bodyPr wrap="square" lIns="101600" tIns="101600" rIns="101600" bIns="101600" numCol="1" anchor="ctr">
              <a:noAutofit/>
            </a:bodyPr>
            <a:lstStyle/>
            <a:p>
              <a:pPr defTabSz="457200">
                <a:defRPr b="0" sz="1200">
                  <a:solidFill>
                    <a:srgbClr val="FFFFFF"/>
                  </a:solidFill>
                </a:defRPr>
              </a:pP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218" name="Software Testing Activities…"/>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22275" indent="-422275" algn="l" defTabSz="554990">
              <a:spcBef>
                <a:spcPts val="3900"/>
              </a:spcBef>
              <a:buSzPct val="145000"/>
              <a:buChar char="•"/>
              <a:defRPr b="0" sz="3040"/>
            </a:pPr>
            <a:r>
              <a:t>Software Testing Activities</a:t>
            </a:r>
          </a:p>
          <a:p>
            <a:pPr lvl="1" marL="712589" indent="-290314" algn="l" defTabSz="434340">
              <a:lnSpc>
                <a:spcPct val="120000"/>
              </a:lnSpc>
              <a:spcBef>
                <a:spcPts val="700"/>
              </a:spcBef>
              <a:buSzPct val="145000"/>
              <a:buChar char="-"/>
              <a:defRPr b="0" sz="2375"/>
            </a:pPr>
            <a:r>
              <a:t>Test engineer</a:t>
            </a:r>
          </a:p>
          <a:p>
            <a:pPr lvl="2" marL="1134864" indent="-290314" algn="l" defTabSz="434340">
              <a:lnSpc>
                <a:spcPct val="120000"/>
              </a:lnSpc>
              <a:spcBef>
                <a:spcPts val="400"/>
              </a:spcBef>
              <a:buSzPct val="145000"/>
              <a:buChar char="•"/>
              <a:defRPr b="0" sz="2375"/>
            </a:pPr>
            <a:r>
              <a:t>An Information Technology (IT) professional who is in charge of one or more technical test activities</a:t>
            </a:r>
          </a:p>
          <a:p>
            <a:pPr lvl="3" marL="1557139" indent="-290314" algn="l" defTabSz="434340">
              <a:lnSpc>
                <a:spcPct val="120000"/>
              </a:lnSpc>
              <a:spcBef>
                <a:spcPts val="400"/>
              </a:spcBef>
              <a:buSzPct val="145000"/>
              <a:buChar char="•"/>
              <a:defRPr b="0" sz="2375"/>
            </a:pPr>
            <a:r>
              <a:t>designing test inputs</a:t>
            </a:r>
          </a:p>
          <a:p>
            <a:pPr lvl="3" marL="1557139" indent="-290314" algn="l" defTabSz="434340">
              <a:lnSpc>
                <a:spcPct val="120000"/>
              </a:lnSpc>
              <a:spcBef>
                <a:spcPts val="400"/>
              </a:spcBef>
              <a:buSzPct val="145000"/>
              <a:buChar char="•"/>
              <a:defRPr b="0" sz="2375"/>
            </a:pPr>
            <a:r>
              <a:t>producing test case values</a:t>
            </a:r>
          </a:p>
          <a:p>
            <a:pPr lvl="3" marL="1557139" indent="-290314" algn="l" defTabSz="434340">
              <a:lnSpc>
                <a:spcPct val="120000"/>
              </a:lnSpc>
              <a:spcBef>
                <a:spcPts val="400"/>
              </a:spcBef>
              <a:buSzPct val="145000"/>
              <a:buChar char="•"/>
              <a:defRPr b="0" sz="2375"/>
            </a:pPr>
            <a:r>
              <a:t>running test scripts</a:t>
            </a:r>
          </a:p>
          <a:p>
            <a:pPr lvl="3" marL="1557139" indent="-290314" algn="l" defTabSz="434340">
              <a:lnSpc>
                <a:spcPct val="120000"/>
              </a:lnSpc>
              <a:spcBef>
                <a:spcPts val="400"/>
              </a:spcBef>
              <a:buSzPct val="145000"/>
              <a:buChar char="•"/>
              <a:defRPr b="0" sz="2375"/>
            </a:pPr>
            <a:r>
              <a:t>analyzing result</a:t>
            </a:r>
          </a:p>
          <a:p>
            <a:pPr lvl="3" marL="1557139" indent="-290314" algn="l" defTabSz="434340">
              <a:lnSpc>
                <a:spcPct val="120000"/>
              </a:lnSpc>
              <a:spcBef>
                <a:spcPts val="400"/>
              </a:spcBef>
              <a:buSzPct val="145000"/>
              <a:buChar char="•"/>
              <a:defRPr b="0" sz="2375"/>
            </a:pPr>
            <a:r>
              <a:t>reporting results to developers and managers</a:t>
            </a:r>
          </a:p>
          <a:p>
            <a:pPr lvl="2" marL="1134864" indent="-290314" algn="l" defTabSz="434340">
              <a:lnSpc>
                <a:spcPct val="120000"/>
              </a:lnSpc>
              <a:spcBef>
                <a:spcPts val="400"/>
              </a:spcBef>
              <a:buSzPct val="145000"/>
              <a:buChar char="•"/>
              <a:defRPr b="0" sz="2375"/>
            </a:pPr>
            <a:r>
              <a:t>Each software artifact produced over the course of a product’s development has, or should have, an associated set of test cases, and the person best positioned to define these test cases is often the designer of the artifact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1"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222" name="Test manager…"/>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690086" indent="-281146" algn="l" defTabSz="420623">
              <a:lnSpc>
                <a:spcPct val="120000"/>
              </a:lnSpc>
              <a:spcBef>
                <a:spcPts val="700"/>
              </a:spcBef>
              <a:buSzPct val="145000"/>
              <a:buChar char="-"/>
              <a:defRPr b="0" sz="2300"/>
            </a:pPr>
            <a:r>
              <a:t>Test manager</a:t>
            </a:r>
          </a:p>
          <a:p>
            <a:pPr lvl="2" marL="1099026" indent="-281146" algn="l" defTabSz="420623">
              <a:lnSpc>
                <a:spcPct val="120000"/>
              </a:lnSpc>
              <a:spcBef>
                <a:spcPts val="400"/>
              </a:spcBef>
              <a:buSzPct val="145000"/>
              <a:buChar char="•"/>
              <a:defRPr b="0" sz="2300"/>
            </a:pPr>
            <a:r>
              <a:t>In charge of one or more test engineers</a:t>
            </a:r>
          </a:p>
          <a:p>
            <a:pPr lvl="2" marL="1099026" indent="-281146" algn="l" defTabSz="420623">
              <a:lnSpc>
                <a:spcPct val="120000"/>
              </a:lnSpc>
              <a:spcBef>
                <a:spcPts val="400"/>
              </a:spcBef>
              <a:buSzPct val="145000"/>
              <a:buChar char="•"/>
              <a:defRPr b="0" sz="2300"/>
            </a:pPr>
            <a:r>
              <a:t>Set test policies and processes</a:t>
            </a:r>
          </a:p>
          <a:p>
            <a:pPr lvl="2" marL="1099026" indent="-281146" algn="l" defTabSz="420623">
              <a:lnSpc>
                <a:spcPct val="120000"/>
              </a:lnSpc>
              <a:spcBef>
                <a:spcPts val="400"/>
              </a:spcBef>
              <a:buSzPct val="145000"/>
              <a:buChar char="•"/>
              <a:defRPr b="0" sz="2300"/>
            </a:pPr>
            <a:r>
              <a:t>Interact with other managers on the project</a:t>
            </a:r>
          </a:p>
          <a:p>
            <a:pPr lvl="2" marL="1099026" indent="-281146" algn="l" defTabSz="420623">
              <a:lnSpc>
                <a:spcPct val="120000"/>
              </a:lnSpc>
              <a:spcBef>
                <a:spcPts val="400"/>
              </a:spcBef>
              <a:buSzPct val="145000"/>
              <a:buChar char="•"/>
              <a:defRPr b="0" sz="2300"/>
            </a:pPr>
            <a:r>
              <a:t>Help the engineers test software effectively and efficiently</a:t>
            </a:r>
          </a:p>
          <a:p>
            <a:pPr lvl="2" marL="1099026" indent="-281146" algn="l" defTabSz="420623">
              <a:lnSpc>
                <a:spcPct val="120000"/>
              </a:lnSpc>
              <a:spcBef>
                <a:spcPts val="400"/>
              </a:spcBef>
              <a:buSzPct val="145000"/>
              <a:buChar char="•"/>
              <a:defRPr b="0" sz="2300"/>
            </a:pPr>
            <a:r>
              <a:t>Must design tests by creating test requirements</a:t>
            </a:r>
          </a:p>
          <a:p>
            <a:pPr lvl="1" marL="690086" indent="-281146" algn="l" defTabSz="420623">
              <a:lnSpc>
                <a:spcPct val="120000"/>
              </a:lnSpc>
              <a:spcBef>
                <a:spcPts val="700"/>
              </a:spcBef>
              <a:buSzPct val="145000"/>
              <a:buChar char="-"/>
              <a:defRPr b="0" sz="2300"/>
            </a:pPr>
            <a:r>
              <a:t>Figure 2.2. Activities of test engineers</a:t>
            </a:r>
          </a:p>
          <a:p>
            <a:pPr lvl="2" marL="1099026" indent="-281146" algn="l" defTabSz="420623">
              <a:lnSpc>
                <a:spcPct val="120000"/>
              </a:lnSpc>
              <a:spcBef>
                <a:spcPts val="400"/>
              </a:spcBef>
              <a:buSzPct val="145000"/>
              <a:buChar char="•"/>
              <a:defRPr b="0" sz="2300"/>
            </a:pPr>
            <a:r>
              <a:t>Test requirements</a:t>
            </a:r>
          </a:p>
          <a:p>
            <a:pPr lvl="3" marL="1507966" indent="-281146" algn="l" defTabSz="420623">
              <a:lnSpc>
                <a:spcPct val="120000"/>
              </a:lnSpc>
              <a:spcBef>
                <a:spcPts val="400"/>
              </a:spcBef>
              <a:buSzPct val="145000"/>
              <a:buChar char="•"/>
              <a:defRPr b="0" sz="2300"/>
            </a:pPr>
            <a:r>
              <a:t>Transformed into actual values and scripts that are ready for execution</a:t>
            </a:r>
          </a:p>
          <a:p>
            <a:pPr lvl="2" marL="1099026" indent="-281146" algn="l" defTabSz="420623">
              <a:lnSpc>
                <a:spcPct val="120000"/>
              </a:lnSpc>
              <a:spcBef>
                <a:spcPts val="400"/>
              </a:spcBef>
              <a:buSzPct val="145000"/>
              <a:buChar char="•"/>
              <a:defRPr b="0" sz="2300"/>
            </a:pPr>
            <a:r>
              <a:t>Executable tests</a:t>
            </a:r>
          </a:p>
          <a:p>
            <a:pPr lvl="3" marL="1507966" indent="-281146" algn="l" defTabSz="420623">
              <a:lnSpc>
                <a:spcPct val="120000"/>
              </a:lnSpc>
              <a:spcBef>
                <a:spcPts val="400"/>
              </a:spcBef>
              <a:buSzPct val="145000"/>
              <a:buChar char="•"/>
              <a:defRPr b="0" sz="2300"/>
            </a:pPr>
            <a:r>
              <a:t>Run against the software</a:t>
            </a:r>
          </a:p>
          <a:p>
            <a:pPr lvl="2" marL="1099026" indent="-281146" algn="l" defTabSz="420623">
              <a:lnSpc>
                <a:spcPct val="120000"/>
              </a:lnSpc>
              <a:spcBef>
                <a:spcPts val="400"/>
              </a:spcBef>
              <a:buSzPct val="145000"/>
              <a:buChar char="•"/>
              <a:defRPr b="0" sz="2300"/>
            </a:pPr>
            <a:r>
              <a:t>Results</a:t>
            </a:r>
          </a:p>
          <a:p>
            <a:pPr lvl="3" marL="1507966" indent="-281146" algn="l" defTabSz="420623">
              <a:lnSpc>
                <a:spcPct val="120000"/>
              </a:lnSpc>
              <a:spcBef>
                <a:spcPts val="400"/>
              </a:spcBef>
              <a:buSzPct val="145000"/>
              <a:buChar char="•"/>
              <a:defRPr b="0" sz="2300"/>
            </a:pPr>
            <a:r>
              <a:t>Evaluated to determine if  the test reveal a fault in the software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5"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226" name="This activities may be carried out by one person or by several…"/>
          <p:cNvSpPr txBox="1"/>
          <p:nvPr/>
        </p:nvSpPr>
        <p:spPr>
          <a:xfrm>
            <a:off x="952500" y="5522267"/>
            <a:ext cx="11099800" cy="3355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2" marL="967620" indent="-247530" algn="l" defTabSz="370331">
              <a:lnSpc>
                <a:spcPct val="120000"/>
              </a:lnSpc>
              <a:spcBef>
                <a:spcPts val="400"/>
              </a:spcBef>
              <a:buSzPct val="145000"/>
              <a:buChar char="•"/>
              <a:defRPr b="0" sz="2025"/>
            </a:pPr>
            <a:r>
              <a:t>This activities may be carried out by one person or by several</a:t>
            </a:r>
          </a:p>
          <a:p>
            <a:pPr lvl="2" marL="967620" indent="-247530" algn="l" defTabSz="370331">
              <a:lnSpc>
                <a:spcPct val="120000"/>
              </a:lnSpc>
              <a:spcBef>
                <a:spcPts val="400"/>
              </a:spcBef>
              <a:buSzPct val="145000"/>
              <a:buChar char="•"/>
              <a:defRPr b="0" sz="2025"/>
            </a:pPr>
            <a:r>
              <a:t>The process is monitored by a test manager</a:t>
            </a:r>
          </a:p>
          <a:p>
            <a:pPr lvl="1" marL="607575" indent="-247530" algn="l" defTabSz="370331">
              <a:lnSpc>
                <a:spcPct val="120000"/>
              </a:lnSpc>
              <a:spcBef>
                <a:spcPts val="600"/>
              </a:spcBef>
              <a:buSzPct val="145000"/>
              <a:buChar char="-"/>
              <a:defRPr b="0" sz="2025"/>
            </a:pPr>
            <a:r>
              <a:t>Test engineer’s powerful tools</a:t>
            </a:r>
          </a:p>
          <a:p>
            <a:pPr lvl="2" marL="967620" indent="-247530" algn="l" defTabSz="370331">
              <a:lnSpc>
                <a:spcPct val="120000"/>
              </a:lnSpc>
              <a:spcBef>
                <a:spcPts val="400"/>
              </a:spcBef>
              <a:buSzPct val="145000"/>
              <a:buChar char="•"/>
              <a:defRPr b="0" sz="2025"/>
            </a:pPr>
            <a:r>
              <a:t>Formal coverage criterion</a:t>
            </a:r>
          </a:p>
          <a:p>
            <a:pPr lvl="3" marL="1327665" indent="-247530" algn="l" defTabSz="370331">
              <a:lnSpc>
                <a:spcPct val="120000"/>
              </a:lnSpc>
              <a:spcBef>
                <a:spcPts val="400"/>
              </a:spcBef>
              <a:buSzPct val="145000"/>
              <a:buChar char="•"/>
              <a:defRPr b="0" sz="2025"/>
            </a:pPr>
            <a:r>
              <a:t>Way to decide what test inputs to use during testing</a:t>
            </a:r>
          </a:p>
          <a:p>
            <a:pPr lvl="4" marL="1687710" indent="-247530" algn="l" defTabSz="370331">
              <a:lnSpc>
                <a:spcPct val="120000"/>
              </a:lnSpc>
              <a:spcBef>
                <a:spcPts val="400"/>
              </a:spcBef>
              <a:buSzPct val="145000"/>
              <a:buChar char="•"/>
              <a:defRPr b="0" sz="2025"/>
            </a:pPr>
            <a:r>
              <a:t>making it more likely that the tester will find problems in the program</a:t>
            </a:r>
          </a:p>
          <a:p>
            <a:pPr lvl="4" marL="1687710" indent="-247530" algn="l" defTabSz="370331">
              <a:lnSpc>
                <a:spcPct val="120000"/>
              </a:lnSpc>
              <a:spcBef>
                <a:spcPts val="400"/>
              </a:spcBef>
              <a:buSzPct val="145000"/>
              <a:buChar char="•"/>
              <a:defRPr b="0" sz="2025"/>
            </a:pPr>
            <a:r>
              <a:t>Providing greater assurance that the software is of high quality and reliability</a:t>
            </a:r>
          </a:p>
          <a:p>
            <a:pPr lvl="3" marL="1327665" indent="-247530" algn="l" defTabSz="370331">
              <a:lnSpc>
                <a:spcPct val="120000"/>
              </a:lnSpc>
              <a:spcBef>
                <a:spcPts val="400"/>
              </a:spcBef>
              <a:buSzPct val="145000"/>
              <a:buChar char="•"/>
              <a:defRPr b="0" sz="2025"/>
            </a:pPr>
            <a:r>
              <a:t>Provide stopping rules for the test engineers</a:t>
            </a:r>
          </a:p>
        </p:txBody>
      </p:sp>
      <p:grpSp>
        <p:nvGrpSpPr>
          <p:cNvPr id="257" name="Group"/>
          <p:cNvGrpSpPr/>
          <p:nvPr/>
        </p:nvGrpSpPr>
        <p:grpSpPr>
          <a:xfrm>
            <a:off x="2879096" y="2066098"/>
            <a:ext cx="7246608" cy="3247667"/>
            <a:chOff x="0" y="0"/>
            <a:chExt cx="7246607" cy="3247666"/>
          </a:xfrm>
        </p:grpSpPr>
        <p:grpSp>
          <p:nvGrpSpPr>
            <p:cNvPr id="229" name="Group"/>
            <p:cNvGrpSpPr/>
            <p:nvPr/>
          </p:nvGrpSpPr>
          <p:grpSpPr>
            <a:xfrm>
              <a:off x="0" y="1261928"/>
              <a:ext cx="1348470" cy="922092"/>
              <a:chOff x="0" y="0"/>
              <a:chExt cx="1348469" cy="922090"/>
            </a:xfrm>
          </p:grpSpPr>
          <p:sp>
            <p:nvSpPr>
              <p:cNvPr id="227" name="Female"/>
              <p:cNvSpPr/>
              <p:nvPr/>
            </p:nvSpPr>
            <p:spPr>
              <a:xfrm>
                <a:off x="541284" y="0"/>
                <a:ext cx="265901" cy="588129"/>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228" name="Test engineer"/>
              <p:cNvSpPr txBox="1"/>
              <p:nvPr/>
            </p:nvSpPr>
            <p:spPr>
              <a:xfrm>
                <a:off x="0" y="588128"/>
                <a:ext cx="1348470" cy="3339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Test engineer</a:t>
                </a:r>
              </a:p>
            </p:txBody>
          </p:sp>
        </p:grpSp>
        <p:grpSp>
          <p:nvGrpSpPr>
            <p:cNvPr id="232" name="Group"/>
            <p:cNvGrpSpPr/>
            <p:nvPr/>
          </p:nvGrpSpPr>
          <p:grpSpPr>
            <a:xfrm>
              <a:off x="2280789" y="-1"/>
              <a:ext cx="1614371" cy="588130"/>
              <a:chOff x="-807185" y="0"/>
              <a:chExt cx="1614369" cy="588128"/>
            </a:xfrm>
          </p:grpSpPr>
          <p:sp>
            <p:nvSpPr>
              <p:cNvPr id="230" name="Female"/>
              <p:cNvSpPr/>
              <p:nvPr/>
            </p:nvSpPr>
            <p:spPr>
              <a:xfrm>
                <a:off x="541284" y="0"/>
                <a:ext cx="265901" cy="588129"/>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231" name="Test Manager"/>
              <p:cNvSpPr txBox="1"/>
              <p:nvPr/>
            </p:nvSpPr>
            <p:spPr>
              <a:xfrm>
                <a:off x="-807186" y="127083"/>
                <a:ext cx="1348471" cy="3339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Test Manager</a:t>
                </a:r>
              </a:p>
            </p:txBody>
          </p:sp>
        </p:grpSp>
        <p:sp>
          <p:nvSpPr>
            <p:cNvPr id="233" name="Test Designs"/>
            <p:cNvSpPr/>
            <p:nvPr/>
          </p:nvSpPr>
          <p:spPr>
            <a:xfrm>
              <a:off x="2012717" y="890381"/>
              <a:ext cx="1189461" cy="743096"/>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Test Designs</a:t>
              </a:r>
            </a:p>
          </p:txBody>
        </p:sp>
        <p:sp>
          <p:nvSpPr>
            <p:cNvPr id="234" name="Executable Tests"/>
            <p:cNvSpPr/>
            <p:nvPr/>
          </p:nvSpPr>
          <p:spPr>
            <a:xfrm>
              <a:off x="4355636" y="890381"/>
              <a:ext cx="1271336" cy="743096"/>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Executable Tests</a:t>
              </a:r>
            </a:p>
          </p:txBody>
        </p:sp>
        <p:sp>
          <p:nvSpPr>
            <p:cNvPr id="235" name="Computer"/>
            <p:cNvSpPr/>
            <p:nvPr/>
          </p:nvSpPr>
          <p:spPr>
            <a:xfrm>
              <a:off x="2012717" y="2504571"/>
              <a:ext cx="1271337" cy="743096"/>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Computer</a:t>
              </a:r>
            </a:p>
          </p:txBody>
        </p:sp>
        <p:sp>
          <p:nvSpPr>
            <p:cNvPr id="236" name="Output"/>
            <p:cNvSpPr/>
            <p:nvPr/>
          </p:nvSpPr>
          <p:spPr>
            <a:xfrm>
              <a:off x="4225707" y="2504571"/>
              <a:ext cx="1271337" cy="743096"/>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Output</a:t>
              </a:r>
            </a:p>
          </p:txBody>
        </p:sp>
        <p:grpSp>
          <p:nvGrpSpPr>
            <p:cNvPr id="239" name="Group"/>
            <p:cNvGrpSpPr/>
            <p:nvPr/>
          </p:nvGrpSpPr>
          <p:grpSpPr>
            <a:xfrm>
              <a:off x="1595996" y="1752153"/>
              <a:ext cx="1614371" cy="588130"/>
              <a:chOff x="0" y="0"/>
              <a:chExt cx="1614369" cy="588128"/>
            </a:xfrm>
          </p:grpSpPr>
          <p:sp>
            <p:nvSpPr>
              <p:cNvPr id="237" name="Female"/>
              <p:cNvSpPr/>
              <p:nvPr/>
            </p:nvSpPr>
            <p:spPr>
              <a:xfrm>
                <a:off x="1348469" y="0"/>
                <a:ext cx="265901" cy="588129"/>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238" name="Test engineer"/>
              <p:cNvSpPr txBox="1"/>
              <p:nvPr/>
            </p:nvSpPr>
            <p:spPr>
              <a:xfrm>
                <a:off x="0" y="127083"/>
                <a:ext cx="1348470" cy="3339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Test engineer</a:t>
                </a:r>
              </a:p>
            </p:txBody>
          </p:sp>
        </p:grpSp>
        <p:sp>
          <p:nvSpPr>
            <p:cNvPr id="240" name="Evaluate"/>
            <p:cNvSpPr/>
            <p:nvPr/>
          </p:nvSpPr>
          <p:spPr>
            <a:xfrm>
              <a:off x="5975271" y="2504571"/>
              <a:ext cx="1271337" cy="743096"/>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Evaluate</a:t>
              </a:r>
            </a:p>
          </p:txBody>
        </p:sp>
        <p:grpSp>
          <p:nvGrpSpPr>
            <p:cNvPr id="243" name="Group"/>
            <p:cNvGrpSpPr/>
            <p:nvPr/>
          </p:nvGrpSpPr>
          <p:grpSpPr>
            <a:xfrm>
              <a:off x="4307251" y="1752153"/>
              <a:ext cx="1659833" cy="588130"/>
              <a:chOff x="-45461" y="0"/>
              <a:chExt cx="1659831" cy="588128"/>
            </a:xfrm>
          </p:grpSpPr>
          <p:sp>
            <p:nvSpPr>
              <p:cNvPr id="241" name="Female"/>
              <p:cNvSpPr/>
              <p:nvPr/>
            </p:nvSpPr>
            <p:spPr>
              <a:xfrm>
                <a:off x="1348469" y="0"/>
                <a:ext cx="265901" cy="588129"/>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242" name="Test engineer"/>
              <p:cNvSpPr txBox="1"/>
              <p:nvPr/>
            </p:nvSpPr>
            <p:spPr>
              <a:xfrm>
                <a:off x="-45462" y="127083"/>
                <a:ext cx="1526882" cy="3339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Test engineer</a:t>
                </a:r>
              </a:p>
            </p:txBody>
          </p:sp>
        </p:grpSp>
        <p:sp>
          <p:nvSpPr>
            <p:cNvPr id="244" name="Line"/>
            <p:cNvSpPr/>
            <p:nvPr/>
          </p:nvSpPr>
          <p:spPr>
            <a:xfrm flipV="1">
              <a:off x="942589" y="1284427"/>
              <a:ext cx="814525" cy="292023"/>
            </a:xfrm>
            <a:prstGeom prst="line">
              <a:avLst/>
            </a:prstGeom>
            <a:noFill/>
            <a:ln w="12700" cap="flat">
              <a:solidFill>
                <a:srgbClr val="000000"/>
              </a:solidFill>
              <a:prstDash val="solid"/>
              <a:miter lim="400000"/>
              <a:tailEnd type="arrow"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45" name="Line"/>
            <p:cNvSpPr/>
            <p:nvPr/>
          </p:nvSpPr>
          <p:spPr>
            <a:xfrm>
              <a:off x="3251303" y="1261928"/>
              <a:ext cx="966217" cy="1"/>
            </a:xfrm>
            <a:prstGeom prst="line">
              <a:avLst/>
            </a:prstGeom>
            <a:noFill/>
            <a:ln w="127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46" name="Line"/>
            <p:cNvSpPr/>
            <p:nvPr/>
          </p:nvSpPr>
          <p:spPr>
            <a:xfrm flipV="1">
              <a:off x="3251303" y="1387823"/>
              <a:ext cx="970616" cy="610912"/>
            </a:xfrm>
            <a:prstGeom prst="line">
              <a:avLst/>
            </a:prstGeom>
            <a:noFill/>
            <a:ln w="12700" cap="flat">
              <a:solidFill>
                <a:srgbClr val="000000"/>
              </a:solidFill>
              <a:prstDash val="solid"/>
              <a:miter lim="400000"/>
              <a:tailEnd type="arrow"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47" name="Line"/>
            <p:cNvSpPr/>
            <p:nvPr/>
          </p:nvSpPr>
          <p:spPr>
            <a:xfrm flipH="1">
              <a:off x="3293675" y="1721023"/>
              <a:ext cx="1046789" cy="708803"/>
            </a:xfrm>
            <a:prstGeom prst="line">
              <a:avLst/>
            </a:prstGeom>
            <a:noFill/>
            <a:ln w="127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48" name="P"/>
            <p:cNvSpPr/>
            <p:nvPr/>
          </p:nvSpPr>
          <p:spPr>
            <a:xfrm>
              <a:off x="809996" y="2600686"/>
              <a:ext cx="514612" cy="550867"/>
            </a:xfrm>
            <a:prstGeom prst="ellipse">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P</a:t>
              </a:r>
            </a:p>
          </p:txBody>
        </p:sp>
        <p:sp>
          <p:nvSpPr>
            <p:cNvPr id="249" name="Line"/>
            <p:cNvSpPr/>
            <p:nvPr/>
          </p:nvSpPr>
          <p:spPr>
            <a:xfrm>
              <a:off x="1348469" y="2876119"/>
              <a:ext cx="653317" cy="1"/>
            </a:xfrm>
            <a:prstGeom prst="line">
              <a:avLst/>
            </a:prstGeom>
            <a:noFill/>
            <a:ln w="127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50" name="Line"/>
            <p:cNvSpPr/>
            <p:nvPr/>
          </p:nvSpPr>
          <p:spPr>
            <a:xfrm>
              <a:off x="3347373" y="2876119"/>
              <a:ext cx="743254" cy="1"/>
            </a:xfrm>
            <a:prstGeom prst="line">
              <a:avLst/>
            </a:prstGeom>
            <a:noFill/>
            <a:ln w="127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51" name="Line"/>
            <p:cNvSpPr/>
            <p:nvPr/>
          </p:nvSpPr>
          <p:spPr>
            <a:xfrm>
              <a:off x="5531689" y="2876119"/>
              <a:ext cx="419019" cy="1"/>
            </a:xfrm>
            <a:prstGeom prst="line">
              <a:avLst/>
            </a:prstGeom>
            <a:noFill/>
            <a:ln w="127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52" name="Line"/>
            <p:cNvSpPr/>
            <p:nvPr/>
          </p:nvSpPr>
          <p:spPr>
            <a:xfrm>
              <a:off x="5972873" y="1945899"/>
              <a:ext cx="482519" cy="482520"/>
            </a:xfrm>
            <a:prstGeom prst="line">
              <a:avLst/>
            </a:prstGeom>
            <a:noFill/>
            <a:ln w="12700" cap="flat">
              <a:solidFill>
                <a:srgbClr val="000000"/>
              </a:solidFill>
              <a:prstDash val="solid"/>
              <a:miter lim="400000"/>
              <a:tailEnd type="arrow"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58" name="Connection Line"/>
            <p:cNvSpPr/>
            <p:nvPr/>
          </p:nvSpPr>
          <p:spPr>
            <a:xfrm>
              <a:off x="2579152" y="682638"/>
              <a:ext cx="2463924" cy="198815"/>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6346" y="-5304"/>
                    <a:pt x="13546" y="-5400"/>
                    <a:pt x="21600" y="15913"/>
                  </a:cubicBezTo>
                </a:path>
              </a:pathLst>
            </a:custGeom>
            <a:noFill/>
            <a:ln w="12700" cap="flat">
              <a:solidFill>
                <a:srgbClr val="000000"/>
              </a:solidFill>
              <a:prstDash val="solid"/>
              <a:miter lim="400000"/>
            </a:ln>
            <a:effectLst/>
          </p:spPr>
          <p:txBody>
            <a:bodyPr/>
            <a:lstStyle/>
            <a:p>
              <a:pPr/>
            </a:p>
          </p:txBody>
        </p:sp>
        <p:sp>
          <p:nvSpPr>
            <p:cNvPr id="254" name="Design"/>
            <p:cNvSpPr txBox="1"/>
            <p:nvPr/>
          </p:nvSpPr>
          <p:spPr>
            <a:xfrm>
              <a:off x="880372" y="1102746"/>
              <a:ext cx="733592" cy="3202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Design</a:t>
              </a:r>
            </a:p>
          </p:txBody>
        </p:sp>
        <p:sp>
          <p:nvSpPr>
            <p:cNvPr id="255" name="instantiate"/>
            <p:cNvSpPr txBox="1"/>
            <p:nvPr/>
          </p:nvSpPr>
          <p:spPr>
            <a:xfrm>
              <a:off x="3206868" y="990761"/>
              <a:ext cx="1055088" cy="3202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instantiate</a:t>
              </a:r>
            </a:p>
          </p:txBody>
        </p:sp>
        <p:sp>
          <p:nvSpPr>
            <p:cNvPr id="256" name="Execute"/>
            <p:cNvSpPr txBox="1"/>
            <p:nvPr/>
          </p:nvSpPr>
          <p:spPr>
            <a:xfrm>
              <a:off x="3293675" y="2555823"/>
              <a:ext cx="791433" cy="3202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Execute</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1"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262" name="Testing Levels Based On Software Activity…"/>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35609" indent="-435609" algn="l" defTabSz="572516">
              <a:spcBef>
                <a:spcPts val="4100"/>
              </a:spcBef>
              <a:buSzPct val="145000"/>
              <a:buChar char="•"/>
              <a:defRPr b="0" sz="3136"/>
            </a:pPr>
            <a:r>
              <a:t>Testing Levels Based On Software Activity</a:t>
            </a:r>
          </a:p>
          <a:p>
            <a:pPr lvl="1" marL="735091" indent="-299481" algn="l" defTabSz="448055">
              <a:lnSpc>
                <a:spcPct val="120000"/>
              </a:lnSpc>
              <a:spcBef>
                <a:spcPts val="700"/>
              </a:spcBef>
              <a:buSzPct val="145000"/>
              <a:buChar char="-"/>
              <a:defRPr b="0" sz="2450"/>
            </a:pPr>
            <a:r>
              <a:t>Acceptance Testing</a:t>
            </a:r>
          </a:p>
          <a:p>
            <a:pPr lvl="2" marL="1170701" indent="-299481" algn="l" defTabSz="448055">
              <a:lnSpc>
                <a:spcPct val="120000"/>
              </a:lnSpc>
              <a:spcBef>
                <a:spcPts val="400"/>
              </a:spcBef>
              <a:buSzPct val="145000"/>
              <a:buChar char="•"/>
              <a:defRPr b="0" sz="2450"/>
            </a:pPr>
            <a:r>
              <a:t>assess software with respect to requirements or user’s needs</a:t>
            </a:r>
          </a:p>
          <a:p>
            <a:pPr lvl="1" marL="735091" indent="-299481" algn="l" defTabSz="448055">
              <a:lnSpc>
                <a:spcPct val="120000"/>
              </a:lnSpc>
              <a:spcBef>
                <a:spcPts val="700"/>
              </a:spcBef>
              <a:buSzPct val="145000"/>
              <a:buChar char="-"/>
              <a:defRPr b="0" sz="2450"/>
            </a:pPr>
            <a:r>
              <a:t>System Testing</a:t>
            </a:r>
          </a:p>
          <a:p>
            <a:pPr lvl="2" marL="1170701" indent="-299481" algn="l" defTabSz="448055">
              <a:lnSpc>
                <a:spcPct val="120000"/>
              </a:lnSpc>
              <a:spcBef>
                <a:spcPts val="400"/>
              </a:spcBef>
              <a:buSzPct val="145000"/>
              <a:buChar char="•"/>
              <a:defRPr b="0" sz="2450"/>
            </a:pPr>
            <a:r>
              <a:t>Assess software with respect to architectural design and overall behavior</a:t>
            </a:r>
          </a:p>
          <a:p>
            <a:pPr lvl="1" marL="735091" indent="-299481" algn="l" defTabSz="448055">
              <a:lnSpc>
                <a:spcPct val="120000"/>
              </a:lnSpc>
              <a:spcBef>
                <a:spcPts val="700"/>
              </a:spcBef>
              <a:buSzPct val="145000"/>
              <a:buChar char="-"/>
              <a:defRPr b="0" sz="2450"/>
            </a:pPr>
            <a:r>
              <a:t>Integration Testing</a:t>
            </a:r>
          </a:p>
          <a:p>
            <a:pPr lvl="2" marL="1170701" indent="-299481" algn="l" defTabSz="448055">
              <a:lnSpc>
                <a:spcPct val="120000"/>
              </a:lnSpc>
              <a:spcBef>
                <a:spcPts val="400"/>
              </a:spcBef>
              <a:buSzPct val="145000"/>
              <a:buChar char="•"/>
              <a:defRPr b="0" sz="2450"/>
            </a:pPr>
            <a:r>
              <a:t>Assess software with respect to subsystem design</a:t>
            </a:r>
          </a:p>
          <a:p>
            <a:pPr lvl="1" marL="735091" indent="-299481" algn="l" defTabSz="448055">
              <a:lnSpc>
                <a:spcPct val="120000"/>
              </a:lnSpc>
              <a:spcBef>
                <a:spcPts val="700"/>
              </a:spcBef>
              <a:buSzPct val="145000"/>
              <a:buChar char="-"/>
              <a:defRPr b="0" sz="2450"/>
            </a:pPr>
            <a:r>
              <a:t>Module Testing</a:t>
            </a:r>
          </a:p>
          <a:p>
            <a:pPr lvl="2" marL="1170701" indent="-299481" algn="l" defTabSz="448055">
              <a:lnSpc>
                <a:spcPct val="120000"/>
              </a:lnSpc>
              <a:spcBef>
                <a:spcPts val="400"/>
              </a:spcBef>
              <a:buSzPct val="145000"/>
              <a:buChar char="•"/>
              <a:defRPr b="0" sz="2450"/>
            </a:pPr>
            <a:r>
              <a:t>Assess software with respect to detailed design</a:t>
            </a:r>
          </a:p>
          <a:p>
            <a:pPr lvl="1" marL="735091" indent="-299481" algn="l" defTabSz="448055">
              <a:lnSpc>
                <a:spcPct val="120000"/>
              </a:lnSpc>
              <a:spcBef>
                <a:spcPts val="700"/>
              </a:spcBef>
              <a:buSzPct val="145000"/>
              <a:buChar char="-"/>
              <a:defRPr b="0" sz="2450"/>
            </a:pPr>
            <a:r>
              <a:t>Unit Testing</a:t>
            </a:r>
          </a:p>
          <a:p>
            <a:pPr lvl="2" marL="1170701" indent="-299481" algn="l" defTabSz="448055">
              <a:lnSpc>
                <a:spcPct val="120000"/>
              </a:lnSpc>
              <a:spcBef>
                <a:spcPts val="400"/>
              </a:spcBef>
              <a:buSzPct val="145000"/>
              <a:buChar char="•"/>
              <a:defRPr b="0" sz="2450"/>
            </a:pPr>
            <a:r>
              <a:t>Assess software with respect to implementation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5"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266" name="Figure 2.3. Software development activities and testing levels - the “V Model”…"/>
          <p:cNvSpPr txBox="1"/>
          <p:nvPr/>
        </p:nvSpPr>
        <p:spPr>
          <a:xfrm>
            <a:off x="952500" y="5785347"/>
            <a:ext cx="11099800" cy="30919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517564" indent="-210859" algn="l" defTabSz="315468">
              <a:lnSpc>
                <a:spcPct val="120000"/>
              </a:lnSpc>
              <a:spcBef>
                <a:spcPts val="500"/>
              </a:spcBef>
              <a:buSzPct val="145000"/>
              <a:buChar char="-"/>
              <a:defRPr b="0" sz="1725"/>
            </a:pPr>
            <a:r>
              <a:t>Figure 2.3. Software development activities and testing levels - the “V Model”</a:t>
            </a:r>
          </a:p>
          <a:p>
            <a:pPr lvl="2" marL="824269" indent="-210859" algn="l" defTabSz="315468">
              <a:lnSpc>
                <a:spcPct val="120000"/>
              </a:lnSpc>
              <a:spcBef>
                <a:spcPts val="300"/>
              </a:spcBef>
              <a:buSzPct val="145000"/>
              <a:buChar char="•"/>
              <a:defRPr b="0" sz="1725"/>
            </a:pPr>
            <a:r>
              <a:t>Typical scenario for Testing levels</a:t>
            </a:r>
          </a:p>
          <a:p>
            <a:pPr lvl="2" marL="824269" indent="-210859" algn="l" defTabSz="315468">
              <a:lnSpc>
                <a:spcPct val="120000"/>
              </a:lnSpc>
              <a:spcBef>
                <a:spcPts val="300"/>
              </a:spcBef>
              <a:buSzPct val="145000"/>
              <a:buChar char="•"/>
              <a:defRPr b="0" sz="1725"/>
            </a:pPr>
            <a:r>
              <a:t>How they relate to software development activities by isolation each step</a:t>
            </a:r>
          </a:p>
          <a:p>
            <a:pPr lvl="2" marL="824269" indent="-210859" algn="l" defTabSz="315468">
              <a:lnSpc>
                <a:spcPct val="120000"/>
              </a:lnSpc>
              <a:spcBef>
                <a:spcPts val="300"/>
              </a:spcBef>
              <a:buSzPct val="145000"/>
              <a:buChar char="•"/>
              <a:defRPr b="0" sz="1725"/>
            </a:pPr>
            <a:r>
              <a:t>Not intended to imply a waterfall process</a:t>
            </a:r>
          </a:p>
          <a:p>
            <a:pPr lvl="2" marL="824269" indent="-210859" algn="l" defTabSz="315468">
              <a:lnSpc>
                <a:spcPct val="120000"/>
              </a:lnSpc>
              <a:spcBef>
                <a:spcPts val="300"/>
              </a:spcBef>
              <a:buSzPct val="145000"/>
              <a:buChar char="•"/>
              <a:defRPr b="0" sz="1725"/>
            </a:pPr>
            <a:r>
              <a:t>Mere process of designing tests can identify defects in design decisions that otherwise appear reasonable</a:t>
            </a:r>
          </a:p>
          <a:p>
            <a:pPr lvl="3" marL="1130974" indent="-210859" algn="l" defTabSz="315468">
              <a:lnSpc>
                <a:spcPct val="120000"/>
              </a:lnSpc>
              <a:spcBef>
                <a:spcPts val="300"/>
              </a:spcBef>
              <a:buSzPct val="145000"/>
              <a:buChar char="•"/>
              <a:defRPr b="0" sz="1725"/>
            </a:pPr>
            <a:r>
              <a:t>Standard advice</a:t>
            </a:r>
          </a:p>
          <a:p>
            <a:pPr lvl="4" marL="1437679" indent="-210859" algn="l" defTabSz="315468">
              <a:lnSpc>
                <a:spcPct val="120000"/>
              </a:lnSpc>
              <a:spcBef>
                <a:spcPts val="300"/>
              </a:spcBef>
              <a:buSzPct val="145000"/>
              <a:buChar char="•"/>
              <a:defRPr b="0" sz="1725"/>
            </a:pPr>
            <a:r>
              <a:t>to design the tests concurrently with each development activity, even though the software will not be in an executable form until the implementation phase</a:t>
            </a:r>
          </a:p>
        </p:txBody>
      </p:sp>
      <p:grpSp>
        <p:nvGrpSpPr>
          <p:cNvPr id="292" name="Group"/>
          <p:cNvGrpSpPr/>
          <p:nvPr/>
        </p:nvGrpSpPr>
        <p:grpSpPr>
          <a:xfrm>
            <a:off x="3639975" y="1879875"/>
            <a:ext cx="5724850" cy="3874939"/>
            <a:chOff x="0" y="0"/>
            <a:chExt cx="5724849" cy="3874937"/>
          </a:xfrm>
        </p:grpSpPr>
        <p:sp>
          <p:nvSpPr>
            <p:cNvPr id="267" name="Requirements Analysis"/>
            <p:cNvSpPr/>
            <p:nvPr/>
          </p:nvSpPr>
          <p:spPr>
            <a:xfrm>
              <a:off x="-1" y="0"/>
              <a:ext cx="1332296" cy="573060"/>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Requirements Analysis</a:t>
              </a:r>
            </a:p>
          </p:txBody>
        </p:sp>
        <p:sp>
          <p:nvSpPr>
            <p:cNvPr id="268" name="Acceptance Test"/>
            <p:cNvSpPr/>
            <p:nvPr/>
          </p:nvSpPr>
          <p:spPr>
            <a:xfrm>
              <a:off x="4392555" y="0"/>
              <a:ext cx="1332295" cy="573060"/>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Acceptance Test</a:t>
              </a:r>
            </a:p>
          </p:txBody>
        </p:sp>
        <p:sp>
          <p:nvSpPr>
            <p:cNvPr id="269" name="Architectural Design"/>
            <p:cNvSpPr/>
            <p:nvPr/>
          </p:nvSpPr>
          <p:spPr>
            <a:xfrm>
              <a:off x="219446" y="811434"/>
              <a:ext cx="1332295" cy="57306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Architectural Design</a:t>
              </a:r>
            </a:p>
          </p:txBody>
        </p:sp>
        <p:sp>
          <p:nvSpPr>
            <p:cNvPr id="270" name="System Test"/>
            <p:cNvSpPr/>
            <p:nvPr/>
          </p:nvSpPr>
          <p:spPr>
            <a:xfrm>
              <a:off x="4215581" y="811434"/>
              <a:ext cx="1332295" cy="57306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System Test</a:t>
              </a:r>
            </a:p>
          </p:txBody>
        </p:sp>
        <p:sp>
          <p:nvSpPr>
            <p:cNvPr id="271" name="Subsystem Design"/>
            <p:cNvSpPr/>
            <p:nvPr/>
          </p:nvSpPr>
          <p:spPr>
            <a:xfrm>
              <a:off x="672497" y="1610297"/>
              <a:ext cx="1332295" cy="57306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Subsystem Design</a:t>
              </a:r>
            </a:p>
          </p:txBody>
        </p:sp>
        <p:sp>
          <p:nvSpPr>
            <p:cNvPr id="272" name="Integration Test"/>
            <p:cNvSpPr/>
            <p:nvPr/>
          </p:nvSpPr>
          <p:spPr>
            <a:xfrm>
              <a:off x="3720058" y="1653931"/>
              <a:ext cx="1332295" cy="57306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Integration Test</a:t>
              </a:r>
            </a:p>
          </p:txBody>
        </p:sp>
        <p:sp>
          <p:nvSpPr>
            <p:cNvPr id="273" name="Subsystem Design"/>
            <p:cNvSpPr/>
            <p:nvPr/>
          </p:nvSpPr>
          <p:spPr>
            <a:xfrm>
              <a:off x="891943" y="2472933"/>
              <a:ext cx="1332296" cy="57306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Subsystem Design</a:t>
              </a:r>
            </a:p>
          </p:txBody>
        </p:sp>
        <p:sp>
          <p:nvSpPr>
            <p:cNvPr id="274" name="Module Test"/>
            <p:cNvSpPr/>
            <p:nvPr/>
          </p:nvSpPr>
          <p:spPr>
            <a:xfrm>
              <a:off x="3543084" y="2472933"/>
              <a:ext cx="1332295" cy="57306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Module Test</a:t>
              </a:r>
            </a:p>
          </p:txBody>
        </p:sp>
        <p:sp>
          <p:nvSpPr>
            <p:cNvPr id="275" name="Implementation"/>
            <p:cNvSpPr/>
            <p:nvPr/>
          </p:nvSpPr>
          <p:spPr>
            <a:xfrm>
              <a:off x="1344994" y="3301877"/>
              <a:ext cx="1332295" cy="57306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Implementation</a:t>
              </a:r>
            </a:p>
          </p:txBody>
        </p:sp>
        <p:sp>
          <p:nvSpPr>
            <p:cNvPr id="276" name="Unit Test"/>
            <p:cNvSpPr/>
            <p:nvPr/>
          </p:nvSpPr>
          <p:spPr>
            <a:xfrm>
              <a:off x="3047561" y="3301877"/>
              <a:ext cx="1332295" cy="57306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101600" tIns="101600" rIns="101600" bIns="101600" numCol="1" anchor="ctr">
              <a:noAutofit/>
            </a:bodyPr>
            <a:lstStyle>
              <a:lvl1pPr defTabSz="457200">
                <a:defRPr b="0" sz="1200"/>
              </a:lvl1pPr>
            </a:lstStyle>
            <a:p>
              <a:pPr/>
              <a:r>
                <a:t>Unit Test</a:t>
              </a:r>
            </a:p>
          </p:txBody>
        </p:sp>
        <p:sp>
          <p:nvSpPr>
            <p:cNvPr id="277" name="Test"/>
            <p:cNvSpPr txBox="1"/>
            <p:nvPr/>
          </p:nvSpPr>
          <p:spPr>
            <a:xfrm>
              <a:off x="2585609" y="305896"/>
              <a:ext cx="559982" cy="2894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Test</a:t>
              </a:r>
            </a:p>
          </p:txBody>
        </p:sp>
        <p:sp>
          <p:nvSpPr>
            <p:cNvPr id="278" name="Line"/>
            <p:cNvSpPr/>
            <p:nvPr/>
          </p:nvSpPr>
          <p:spPr>
            <a:xfrm>
              <a:off x="1419988" y="242422"/>
              <a:ext cx="2903923" cy="1"/>
            </a:xfrm>
            <a:prstGeom prst="line">
              <a:avLst/>
            </a:prstGeom>
            <a:noFill/>
            <a:ln w="12700" cap="flat">
              <a:solidFill>
                <a:srgbClr val="000000"/>
              </a:solidFill>
              <a:custDash>
                <a:ds d="200000" sp="200000"/>
              </a:custDash>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79" name="Information"/>
            <p:cNvSpPr txBox="1"/>
            <p:nvPr/>
          </p:nvSpPr>
          <p:spPr>
            <a:xfrm>
              <a:off x="2305617" y="1183442"/>
              <a:ext cx="1119965" cy="3025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Information</a:t>
              </a:r>
            </a:p>
          </p:txBody>
        </p:sp>
        <p:sp>
          <p:nvSpPr>
            <p:cNvPr id="280" name="Line"/>
            <p:cNvSpPr/>
            <p:nvPr/>
          </p:nvSpPr>
          <p:spPr>
            <a:xfrm>
              <a:off x="1758510" y="1119968"/>
              <a:ext cx="2214179" cy="1"/>
            </a:xfrm>
            <a:prstGeom prst="line">
              <a:avLst/>
            </a:prstGeom>
            <a:noFill/>
            <a:ln w="12700" cap="flat">
              <a:solidFill>
                <a:srgbClr val="000000"/>
              </a:solidFill>
              <a:custDash>
                <a:ds d="200000" sp="200000"/>
              </a:custDash>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81" name="Design"/>
            <p:cNvSpPr txBox="1"/>
            <p:nvPr/>
          </p:nvSpPr>
          <p:spPr>
            <a:xfrm>
              <a:off x="2132558" y="805925"/>
              <a:ext cx="1466084" cy="2809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100"/>
              </a:lvl1pPr>
            </a:lstStyle>
            <a:p>
              <a:pPr/>
              <a:r>
                <a:t>Design</a:t>
              </a:r>
            </a:p>
          </p:txBody>
        </p:sp>
        <p:sp>
          <p:nvSpPr>
            <p:cNvPr id="282" name="Line"/>
            <p:cNvSpPr/>
            <p:nvPr/>
          </p:nvSpPr>
          <p:spPr>
            <a:xfrm>
              <a:off x="2212526" y="1821972"/>
              <a:ext cx="1306148" cy="1"/>
            </a:xfrm>
            <a:prstGeom prst="line">
              <a:avLst/>
            </a:prstGeom>
            <a:noFill/>
            <a:ln w="12700" cap="flat">
              <a:solidFill>
                <a:srgbClr val="000000"/>
              </a:solidFill>
              <a:custDash>
                <a:ds d="200000" sp="200000"/>
              </a:custDash>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83" name="Line"/>
            <p:cNvSpPr/>
            <p:nvPr/>
          </p:nvSpPr>
          <p:spPr>
            <a:xfrm>
              <a:off x="2408587" y="2640974"/>
              <a:ext cx="914027" cy="1"/>
            </a:xfrm>
            <a:prstGeom prst="line">
              <a:avLst/>
            </a:prstGeom>
            <a:noFill/>
            <a:ln w="12700" cap="flat">
              <a:solidFill>
                <a:srgbClr val="000000"/>
              </a:solidFill>
              <a:custDash>
                <a:ds d="200000" sp="200000"/>
              </a:custDash>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293" name="Connection Line"/>
            <p:cNvSpPr/>
            <p:nvPr/>
          </p:nvSpPr>
          <p:spPr>
            <a:xfrm>
              <a:off x="5558356" y="575875"/>
              <a:ext cx="142648" cy="607489"/>
            </a:xfrm>
            <a:custGeom>
              <a:avLst/>
              <a:gdLst/>
              <a:ahLst/>
              <a:cxnLst>
                <a:cxn ang="0">
                  <a:pos x="wd2" y="hd2"/>
                </a:cxn>
                <a:cxn ang="5400000">
                  <a:pos x="wd2" y="hd2"/>
                </a:cxn>
                <a:cxn ang="10800000">
                  <a:pos x="wd2" y="hd2"/>
                </a:cxn>
                <a:cxn ang="16200000">
                  <a:pos x="wd2" y="hd2"/>
                </a:cxn>
              </a:cxnLst>
              <a:rect l="0" t="0" r="r" b="b"/>
              <a:pathLst>
                <a:path w="18123" h="21600" fill="norm" stroke="1" extrusionOk="0">
                  <a:moveTo>
                    <a:pt x="0" y="21600"/>
                  </a:moveTo>
                  <a:cubicBezTo>
                    <a:pt x="16293" y="21267"/>
                    <a:pt x="21600" y="14067"/>
                    <a:pt x="15921" y="0"/>
                  </a:cubicBezTo>
                </a:path>
              </a:pathLst>
            </a:custGeom>
            <a:noFill/>
            <a:ln w="12700" cap="flat">
              <a:solidFill>
                <a:srgbClr val="000000"/>
              </a:solidFill>
              <a:prstDash val="solid"/>
              <a:miter lim="400000"/>
              <a:tailEnd type="arrow" w="med" len="med"/>
            </a:ln>
            <a:effectLst/>
          </p:spPr>
          <p:txBody>
            <a:bodyPr/>
            <a:lstStyle/>
            <a:p>
              <a:pPr/>
            </a:p>
          </p:txBody>
        </p:sp>
        <p:sp>
          <p:nvSpPr>
            <p:cNvPr id="294" name="Connection Line"/>
            <p:cNvSpPr/>
            <p:nvPr/>
          </p:nvSpPr>
          <p:spPr>
            <a:xfrm>
              <a:off x="5059235" y="1387282"/>
              <a:ext cx="142648" cy="607489"/>
            </a:xfrm>
            <a:custGeom>
              <a:avLst/>
              <a:gdLst/>
              <a:ahLst/>
              <a:cxnLst>
                <a:cxn ang="0">
                  <a:pos x="wd2" y="hd2"/>
                </a:cxn>
                <a:cxn ang="5400000">
                  <a:pos x="wd2" y="hd2"/>
                </a:cxn>
                <a:cxn ang="10800000">
                  <a:pos x="wd2" y="hd2"/>
                </a:cxn>
                <a:cxn ang="16200000">
                  <a:pos x="wd2" y="hd2"/>
                </a:cxn>
              </a:cxnLst>
              <a:rect l="0" t="0" r="r" b="b"/>
              <a:pathLst>
                <a:path w="18123" h="21600" fill="norm" stroke="1" extrusionOk="0">
                  <a:moveTo>
                    <a:pt x="0" y="21600"/>
                  </a:moveTo>
                  <a:cubicBezTo>
                    <a:pt x="16293" y="21267"/>
                    <a:pt x="21600" y="14067"/>
                    <a:pt x="15921" y="0"/>
                  </a:cubicBezTo>
                </a:path>
              </a:pathLst>
            </a:custGeom>
            <a:noFill/>
            <a:ln w="12700" cap="flat">
              <a:solidFill>
                <a:srgbClr val="000000"/>
              </a:solidFill>
              <a:prstDash val="solid"/>
              <a:miter lim="400000"/>
              <a:tailEnd type="arrow" w="med" len="med"/>
            </a:ln>
            <a:effectLst/>
          </p:spPr>
          <p:txBody>
            <a:bodyPr/>
            <a:lstStyle/>
            <a:p>
              <a:pPr/>
            </a:p>
          </p:txBody>
        </p:sp>
        <p:sp>
          <p:nvSpPr>
            <p:cNvPr id="295" name="Connection Line"/>
            <p:cNvSpPr/>
            <p:nvPr/>
          </p:nvSpPr>
          <p:spPr>
            <a:xfrm>
              <a:off x="4882262" y="2229779"/>
              <a:ext cx="142647" cy="607489"/>
            </a:xfrm>
            <a:custGeom>
              <a:avLst/>
              <a:gdLst/>
              <a:ahLst/>
              <a:cxnLst>
                <a:cxn ang="0">
                  <a:pos x="wd2" y="hd2"/>
                </a:cxn>
                <a:cxn ang="5400000">
                  <a:pos x="wd2" y="hd2"/>
                </a:cxn>
                <a:cxn ang="10800000">
                  <a:pos x="wd2" y="hd2"/>
                </a:cxn>
                <a:cxn ang="16200000">
                  <a:pos x="wd2" y="hd2"/>
                </a:cxn>
              </a:cxnLst>
              <a:rect l="0" t="0" r="r" b="b"/>
              <a:pathLst>
                <a:path w="18123" h="21600" fill="norm" stroke="1" extrusionOk="0">
                  <a:moveTo>
                    <a:pt x="0" y="21600"/>
                  </a:moveTo>
                  <a:cubicBezTo>
                    <a:pt x="16293" y="21267"/>
                    <a:pt x="21600" y="14067"/>
                    <a:pt x="15921" y="0"/>
                  </a:cubicBezTo>
                </a:path>
              </a:pathLst>
            </a:custGeom>
            <a:noFill/>
            <a:ln w="12700" cap="flat">
              <a:solidFill>
                <a:srgbClr val="000000"/>
              </a:solidFill>
              <a:prstDash val="solid"/>
              <a:miter lim="400000"/>
              <a:tailEnd type="arrow" w="med" len="med"/>
            </a:ln>
            <a:effectLst/>
          </p:spPr>
          <p:txBody>
            <a:bodyPr/>
            <a:lstStyle/>
            <a:p>
              <a:pPr/>
            </a:p>
          </p:txBody>
        </p:sp>
        <p:sp>
          <p:nvSpPr>
            <p:cNvPr id="296" name="Connection Line"/>
            <p:cNvSpPr/>
            <p:nvPr/>
          </p:nvSpPr>
          <p:spPr>
            <a:xfrm>
              <a:off x="4386738" y="3048782"/>
              <a:ext cx="142648" cy="607489"/>
            </a:xfrm>
            <a:custGeom>
              <a:avLst/>
              <a:gdLst/>
              <a:ahLst/>
              <a:cxnLst>
                <a:cxn ang="0">
                  <a:pos x="wd2" y="hd2"/>
                </a:cxn>
                <a:cxn ang="5400000">
                  <a:pos x="wd2" y="hd2"/>
                </a:cxn>
                <a:cxn ang="10800000">
                  <a:pos x="wd2" y="hd2"/>
                </a:cxn>
                <a:cxn ang="16200000">
                  <a:pos x="wd2" y="hd2"/>
                </a:cxn>
              </a:cxnLst>
              <a:rect l="0" t="0" r="r" b="b"/>
              <a:pathLst>
                <a:path w="18123" h="21600" fill="norm" stroke="1" extrusionOk="0">
                  <a:moveTo>
                    <a:pt x="0" y="21600"/>
                  </a:moveTo>
                  <a:cubicBezTo>
                    <a:pt x="16293" y="21267"/>
                    <a:pt x="21600" y="14067"/>
                    <a:pt x="15921" y="0"/>
                  </a:cubicBezTo>
                </a:path>
              </a:pathLst>
            </a:custGeom>
            <a:noFill/>
            <a:ln w="12700" cap="flat">
              <a:solidFill>
                <a:srgbClr val="000000"/>
              </a:solidFill>
              <a:prstDash val="solid"/>
              <a:miter lim="400000"/>
              <a:tailEnd type="arrow" w="med" len="med"/>
            </a:ln>
            <a:effectLst/>
          </p:spPr>
          <p:txBody>
            <a:bodyPr/>
            <a:lstStyle/>
            <a:p>
              <a:pPr/>
            </a:p>
          </p:txBody>
        </p:sp>
        <p:sp>
          <p:nvSpPr>
            <p:cNvPr id="297" name="Connection Line"/>
            <p:cNvSpPr/>
            <p:nvPr/>
          </p:nvSpPr>
          <p:spPr>
            <a:xfrm>
              <a:off x="68722" y="583237"/>
              <a:ext cx="141560" cy="561599"/>
            </a:xfrm>
            <a:custGeom>
              <a:avLst/>
              <a:gdLst/>
              <a:ahLst/>
              <a:cxnLst>
                <a:cxn ang="0">
                  <a:pos x="wd2" y="hd2"/>
                </a:cxn>
                <a:cxn ang="5400000">
                  <a:pos x="wd2" y="hd2"/>
                </a:cxn>
                <a:cxn ang="10800000">
                  <a:pos x="wd2" y="hd2"/>
                </a:cxn>
                <a:cxn ang="16200000">
                  <a:pos x="wd2" y="hd2"/>
                </a:cxn>
              </a:cxnLst>
              <a:rect l="0" t="0" r="r" b="b"/>
              <a:pathLst>
                <a:path w="17308" h="21600" fill="norm" stroke="1" extrusionOk="0">
                  <a:moveTo>
                    <a:pt x="4222" y="0"/>
                  </a:moveTo>
                  <a:cubicBezTo>
                    <a:pt x="-4292" y="9742"/>
                    <a:pt x="70" y="16942"/>
                    <a:pt x="17308" y="21600"/>
                  </a:cubicBezTo>
                </a:path>
              </a:pathLst>
            </a:custGeom>
            <a:noFill/>
            <a:ln w="12700" cap="flat">
              <a:solidFill>
                <a:srgbClr val="000000"/>
              </a:solidFill>
              <a:prstDash val="solid"/>
              <a:miter lim="400000"/>
              <a:tailEnd type="arrow" w="med" len="med"/>
            </a:ln>
            <a:effectLst/>
          </p:spPr>
          <p:txBody>
            <a:bodyPr/>
            <a:lstStyle/>
            <a:p>
              <a:pPr/>
            </a:p>
          </p:txBody>
        </p:sp>
        <p:sp>
          <p:nvSpPr>
            <p:cNvPr id="298" name="Connection Line"/>
            <p:cNvSpPr/>
            <p:nvPr/>
          </p:nvSpPr>
          <p:spPr>
            <a:xfrm>
              <a:off x="524438" y="1391281"/>
              <a:ext cx="141560" cy="561599"/>
            </a:xfrm>
            <a:custGeom>
              <a:avLst/>
              <a:gdLst/>
              <a:ahLst/>
              <a:cxnLst>
                <a:cxn ang="0">
                  <a:pos x="wd2" y="hd2"/>
                </a:cxn>
                <a:cxn ang="5400000">
                  <a:pos x="wd2" y="hd2"/>
                </a:cxn>
                <a:cxn ang="10800000">
                  <a:pos x="wd2" y="hd2"/>
                </a:cxn>
                <a:cxn ang="16200000">
                  <a:pos x="wd2" y="hd2"/>
                </a:cxn>
              </a:cxnLst>
              <a:rect l="0" t="0" r="r" b="b"/>
              <a:pathLst>
                <a:path w="17308" h="21600" fill="norm" stroke="1" extrusionOk="0">
                  <a:moveTo>
                    <a:pt x="4222" y="0"/>
                  </a:moveTo>
                  <a:cubicBezTo>
                    <a:pt x="-4292" y="9742"/>
                    <a:pt x="70" y="16942"/>
                    <a:pt x="17308" y="21600"/>
                  </a:cubicBezTo>
                </a:path>
              </a:pathLst>
            </a:custGeom>
            <a:noFill/>
            <a:ln w="12700" cap="flat">
              <a:solidFill>
                <a:srgbClr val="000000"/>
              </a:solidFill>
              <a:prstDash val="solid"/>
              <a:miter lim="400000"/>
              <a:tailEnd type="arrow" w="med" len="med"/>
            </a:ln>
            <a:effectLst/>
          </p:spPr>
          <p:txBody>
            <a:bodyPr/>
            <a:lstStyle/>
            <a:p>
              <a:pPr/>
            </a:p>
          </p:txBody>
        </p:sp>
        <p:sp>
          <p:nvSpPr>
            <p:cNvPr id="299" name="Connection Line"/>
            <p:cNvSpPr/>
            <p:nvPr/>
          </p:nvSpPr>
          <p:spPr>
            <a:xfrm>
              <a:off x="743885" y="2187642"/>
              <a:ext cx="141560" cy="561598"/>
            </a:xfrm>
            <a:custGeom>
              <a:avLst/>
              <a:gdLst/>
              <a:ahLst/>
              <a:cxnLst>
                <a:cxn ang="0">
                  <a:pos x="wd2" y="hd2"/>
                </a:cxn>
                <a:cxn ang="5400000">
                  <a:pos x="wd2" y="hd2"/>
                </a:cxn>
                <a:cxn ang="10800000">
                  <a:pos x="wd2" y="hd2"/>
                </a:cxn>
                <a:cxn ang="16200000">
                  <a:pos x="wd2" y="hd2"/>
                </a:cxn>
              </a:cxnLst>
              <a:rect l="0" t="0" r="r" b="b"/>
              <a:pathLst>
                <a:path w="17308" h="21600" fill="norm" stroke="1" extrusionOk="0">
                  <a:moveTo>
                    <a:pt x="4222" y="0"/>
                  </a:moveTo>
                  <a:cubicBezTo>
                    <a:pt x="-4292" y="9742"/>
                    <a:pt x="70" y="16942"/>
                    <a:pt x="17308" y="21600"/>
                  </a:cubicBezTo>
                </a:path>
              </a:pathLst>
            </a:custGeom>
            <a:noFill/>
            <a:ln w="12700" cap="flat">
              <a:solidFill>
                <a:srgbClr val="000000"/>
              </a:solidFill>
              <a:prstDash val="solid"/>
              <a:miter lim="400000"/>
              <a:tailEnd type="arrow" w="med" len="med"/>
            </a:ln>
            <a:effectLst/>
          </p:spPr>
          <p:txBody>
            <a:bodyPr/>
            <a:lstStyle/>
            <a:p>
              <a:pPr/>
            </a:p>
          </p:txBody>
        </p:sp>
        <p:sp>
          <p:nvSpPr>
            <p:cNvPr id="300" name="Connection Line"/>
            <p:cNvSpPr/>
            <p:nvPr/>
          </p:nvSpPr>
          <p:spPr>
            <a:xfrm>
              <a:off x="1196935" y="3052781"/>
              <a:ext cx="141560" cy="561598"/>
            </a:xfrm>
            <a:custGeom>
              <a:avLst/>
              <a:gdLst/>
              <a:ahLst/>
              <a:cxnLst>
                <a:cxn ang="0">
                  <a:pos x="wd2" y="hd2"/>
                </a:cxn>
                <a:cxn ang="5400000">
                  <a:pos x="wd2" y="hd2"/>
                </a:cxn>
                <a:cxn ang="10800000">
                  <a:pos x="wd2" y="hd2"/>
                </a:cxn>
                <a:cxn ang="16200000">
                  <a:pos x="wd2" y="hd2"/>
                </a:cxn>
              </a:cxnLst>
              <a:rect l="0" t="0" r="r" b="b"/>
              <a:pathLst>
                <a:path w="17308" h="21600" fill="norm" stroke="1" extrusionOk="0">
                  <a:moveTo>
                    <a:pt x="4222" y="0"/>
                  </a:moveTo>
                  <a:cubicBezTo>
                    <a:pt x="-4292" y="9742"/>
                    <a:pt x="70" y="16942"/>
                    <a:pt x="17308" y="21600"/>
                  </a:cubicBezTo>
                </a:path>
              </a:pathLst>
            </a:custGeom>
            <a:noFill/>
            <a:ln w="12700" cap="flat">
              <a:solidFill>
                <a:srgbClr val="000000"/>
              </a:solidFill>
              <a:prstDash val="solid"/>
              <a:miter lim="400000"/>
              <a:tailEnd type="arrow" w="med" len="med"/>
            </a:ln>
            <a:effectLst/>
          </p:spPr>
          <p:txBody>
            <a:bodyPr/>
            <a:lstStyle/>
            <a:p>
              <a:pP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304" name="Requirements Analysis…"/>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487560" indent="-198635" algn="l" defTabSz="297179">
              <a:lnSpc>
                <a:spcPct val="120000"/>
              </a:lnSpc>
              <a:spcBef>
                <a:spcPts val="500"/>
              </a:spcBef>
              <a:buSzPct val="145000"/>
              <a:buChar char="-"/>
              <a:defRPr b="0" sz="1625"/>
            </a:pPr>
            <a:r>
              <a:t>Requirements Analysis</a:t>
            </a:r>
          </a:p>
          <a:p>
            <a:pPr lvl="2" marL="776485" indent="-198635" algn="l" defTabSz="297179">
              <a:lnSpc>
                <a:spcPct val="120000"/>
              </a:lnSpc>
              <a:spcBef>
                <a:spcPts val="300"/>
              </a:spcBef>
              <a:buSzPct val="145000"/>
              <a:buChar char="•"/>
              <a:defRPr b="0" sz="1625"/>
            </a:pPr>
            <a:r>
              <a:t>Captures the Customer’s needs</a:t>
            </a:r>
          </a:p>
          <a:p>
            <a:pPr lvl="1" marL="487560" indent="-198635" algn="l" defTabSz="297179">
              <a:lnSpc>
                <a:spcPct val="120000"/>
              </a:lnSpc>
              <a:spcBef>
                <a:spcPts val="500"/>
              </a:spcBef>
              <a:buSzPct val="145000"/>
              <a:buChar char="-"/>
              <a:defRPr b="0" sz="1625"/>
            </a:pPr>
            <a:r>
              <a:t>Acceptance testing</a:t>
            </a:r>
          </a:p>
          <a:p>
            <a:pPr lvl="2" marL="776485" indent="-198635" algn="l" defTabSz="297179">
              <a:lnSpc>
                <a:spcPct val="120000"/>
              </a:lnSpc>
              <a:spcBef>
                <a:spcPts val="300"/>
              </a:spcBef>
              <a:buSzPct val="145000"/>
              <a:buChar char="•"/>
              <a:defRPr b="0" sz="1625"/>
            </a:pPr>
            <a:r>
              <a:t>Designed to determine whether the completed software in fact meets these needs</a:t>
            </a:r>
          </a:p>
          <a:p>
            <a:pPr lvl="2" marL="776485" indent="-198635" algn="l" defTabSz="297179">
              <a:lnSpc>
                <a:spcPct val="120000"/>
              </a:lnSpc>
              <a:spcBef>
                <a:spcPts val="300"/>
              </a:spcBef>
              <a:buSzPct val="145000"/>
              <a:buChar char="•"/>
              <a:defRPr b="0" sz="1625"/>
            </a:pPr>
            <a:r>
              <a:t>Do what the users want</a:t>
            </a:r>
          </a:p>
          <a:p>
            <a:pPr lvl="2" marL="776485" indent="-198635" algn="l" defTabSz="297179">
              <a:lnSpc>
                <a:spcPct val="120000"/>
              </a:lnSpc>
              <a:spcBef>
                <a:spcPts val="300"/>
              </a:spcBef>
              <a:buSzPct val="145000"/>
              <a:buChar char="•"/>
              <a:defRPr b="0" sz="1625"/>
            </a:pPr>
            <a:r>
              <a:t>Users or other individuals who have strong domain knowledge</a:t>
            </a:r>
          </a:p>
          <a:p>
            <a:pPr lvl="1" marL="487560" indent="-198635" algn="l" defTabSz="297179">
              <a:lnSpc>
                <a:spcPct val="120000"/>
              </a:lnSpc>
              <a:spcBef>
                <a:spcPts val="500"/>
              </a:spcBef>
              <a:buSzPct val="145000"/>
              <a:buChar char="-"/>
              <a:defRPr b="0" sz="1625"/>
            </a:pPr>
            <a:r>
              <a:t>Architectural design</a:t>
            </a:r>
          </a:p>
          <a:p>
            <a:pPr lvl="2" marL="776485" indent="-198635" algn="l" defTabSz="297179">
              <a:lnSpc>
                <a:spcPct val="120000"/>
              </a:lnSpc>
              <a:spcBef>
                <a:spcPts val="300"/>
              </a:spcBef>
              <a:buSzPct val="145000"/>
              <a:buChar char="•"/>
              <a:defRPr b="0" sz="1625"/>
            </a:pPr>
            <a:r>
              <a:t>Choose components and connectors that together realize a system whose specification is intended to meet the previously identified requirements</a:t>
            </a:r>
          </a:p>
          <a:p>
            <a:pPr lvl="1" marL="487560" indent="-198635" algn="l" defTabSz="297179">
              <a:lnSpc>
                <a:spcPct val="120000"/>
              </a:lnSpc>
              <a:spcBef>
                <a:spcPts val="500"/>
              </a:spcBef>
              <a:buSzPct val="145000"/>
              <a:buChar char="-"/>
              <a:defRPr b="0" sz="1625"/>
            </a:pPr>
            <a:r>
              <a:t>System testing</a:t>
            </a:r>
          </a:p>
          <a:p>
            <a:pPr lvl="2" marL="776485" indent="-198635" algn="l" defTabSz="297179">
              <a:lnSpc>
                <a:spcPct val="120000"/>
              </a:lnSpc>
              <a:spcBef>
                <a:spcPts val="300"/>
              </a:spcBef>
              <a:buSzPct val="145000"/>
              <a:buChar char="•"/>
              <a:defRPr b="0" sz="1625"/>
            </a:pPr>
            <a:r>
              <a:t>Designed to determine whether the assembled system meets its specifications</a:t>
            </a:r>
          </a:p>
          <a:p>
            <a:pPr lvl="2" marL="776485" indent="-198635" algn="l" defTabSz="297179">
              <a:lnSpc>
                <a:spcPct val="120000"/>
              </a:lnSpc>
              <a:spcBef>
                <a:spcPts val="300"/>
              </a:spcBef>
              <a:buSzPct val="145000"/>
              <a:buChar char="•"/>
              <a:defRPr b="0" sz="1625"/>
            </a:pPr>
            <a:r>
              <a:t>Very expensive place to find lower-level faults and is usually not done by the programmers</a:t>
            </a:r>
          </a:p>
          <a:p>
            <a:pPr lvl="1" marL="487560" indent="-198635" algn="l" defTabSz="297179">
              <a:lnSpc>
                <a:spcPct val="120000"/>
              </a:lnSpc>
              <a:spcBef>
                <a:spcPts val="500"/>
              </a:spcBef>
              <a:buSzPct val="145000"/>
              <a:buChar char="-"/>
              <a:defRPr b="0" sz="1625"/>
            </a:pPr>
            <a:r>
              <a:t>Subsystem design</a:t>
            </a:r>
          </a:p>
          <a:p>
            <a:pPr lvl="2" marL="776485" indent="-198635" algn="l" defTabSz="297179">
              <a:lnSpc>
                <a:spcPct val="120000"/>
              </a:lnSpc>
              <a:spcBef>
                <a:spcPts val="300"/>
              </a:spcBef>
              <a:buSzPct val="145000"/>
              <a:buChar char="•"/>
              <a:defRPr b="0" sz="1625"/>
            </a:pPr>
            <a:r>
              <a:t>Specify the structure and behavior of subsystems</a:t>
            </a:r>
          </a:p>
          <a:p>
            <a:pPr lvl="3" marL="1065410" indent="-198635" algn="l" defTabSz="297179">
              <a:lnSpc>
                <a:spcPct val="120000"/>
              </a:lnSpc>
              <a:spcBef>
                <a:spcPts val="300"/>
              </a:spcBef>
              <a:buSzPct val="145000"/>
              <a:buChar char="•"/>
              <a:defRPr b="0" sz="1625"/>
            </a:pPr>
            <a:r>
              <a:t>each of which is intended to satisfy some function in the overall architecture</a:t>
            </a:r>
          </a:p>
          <a:p>
            <a:pPr lvl="2" marL="776485" indent="-198635" algn="l" defTabSz="297179">
              <a:lnSpc>
                <a:spcPct val="120000"/>
              </a:lnSpc>
              <a:spcBef>
                <a:spcPts val="300"/>
              </a:spcBef>
              <a:buSzPct val="145000"/>
              <a:buChar char="•"/>
              <a:defRPr b="0" sz="1625"/>
            </a:pPr>
            <a:r>
              <a:t>Often, the subsystems are adaptation of previously developed software</a:t>
            </a:r>
          </a:p>
          <a:p>
            <a:pPr lvl="1" marL="487560" indent="-198635" algn="l" defTabSz="297179">
              <a:lnSpc>
                <a:spcPct val="120000"/>
              </a:lnSpc>
              <a:spcBef>
                <a:spcPts val="500"/>
              </a:spcBef>
              <a:buSzPct val="145000"/>
              <a:buChar char="-"/>
              <a:defRPr b="0" sz="1625"/>
            </a:pPr>
            <a:r>
              <a:t>Integration testing</a:t>
            </a:r>
          </a:p>
          <a:p>
            <a:pPr lvl="2" marL="776485" indent="-198635" algn="l" defTabSz="297179">
              <a:lnSpc>
                <a:spcPct val="120000"/>
              </a:lnSpc>
              <a:spcBef>
                <a:spcPts val="300"/>
              </a:spcBef>
              <a:buSzPct val="145000"/>
              <a:buChar char="•"/>
              <a:defRPr b="0" sz="1625"/>
            </a:pPr>
            <a:r>
              <a:t>Designed to assess whether the interfaces between modules in a subsystem have consistent assumptions and communicate correctly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lide Number"/>
          <p:cNvSpPr txBox="1"/>
          <p:nvPr>
            <p:ph type="sldNum" sz="quarter" idx="2"/>
          </p:nvPr>
        </p:nvSpPr>
        <p:spPr>
          <a:xfrm>
            <a:off x="12252704" y="9311492"/>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Contents"/>
          <p:cNvSpPr txBox="1"/>
          <p:nvPr>
            <p:ph type="title"/>
          </p:nvPr>
        </p:nvSpPr>
        <p:spPr>
          <a:prstGeom prst="rect">
            <a:avLst/>
          </a:prstGeom>
        </p:spPr>
        <p:txBody>
          <a:bodyPr/>
          <a:lstStyle>
            <a:lvl1pPr algn="l">
              <a:defRPr sz="6500"/>
            </a:lvl1pPr>
          </a:lstStyle>
          <a:p>
            <a:pPr/>
            <a:r>
              <a:t>Contents</a:t>
            </a:r>
          </a:p>
        </p:txBody>
      </p:sp>
      <p:sp>
        <p:nvSpPr>
          <p:cNvPr id="127" name="Part 1 Foundations…"/>
          <p:cNvSpPr txBox="1"/>
          <p:nvPr>
            <p:ph type="body" idx="1"/>
          </p:nvPr>
        </p:nvSpPr>
        <p:spPr>
          <a:xfrm>
            <a:off x="1041171" y="2597150"/>
            <a:ext cx="10922458" cy="6286500"/>
          </a:xfrm>
          <a:prstGeom prst="rect">
            <a:avLst/>
          </a:prstGeom>
        </p:spPr>
        <p:txBody>
          <a:bodyPr/>
          <a:lstStyle/>
          <a:p>
            <a:pPr marL="635000" indent="-635000">
              <a:defRPr b="1">
                <a:solidFill>
                  <a:srgbClr val="5E5E5E"/>
                </a:solidFill>
              </a:defRPr>
            </a:pPr>
            <a:r>
              <a:t>Part 1 Foundations</a:t>
            </a:r>
          </a:p>
          <a:p>
            <a:pPr marL="635000" indent="-635000">
              <a:buClr>
                <a:srgbClr val="5E5E5E"/>
              </a:buClr>
              <a:buSzPct val="100000"/>
              <a:buAutoNum type="arabicPeriod" startAt="1"/>
              <a:defRPr b="1">
                <a:solidFill>
                  <a:srgbClr val="5E5E5E"/>
                </a:solidFill>
              </a:defRPr>
            </a:pPr>
            <a:r>
              <a:t>Why Do We Test Software?</a:t>
            </a:r>
          </a:p>
          <a:p>
            <a:pPr marL="635000" indent="-635000">
              <a:buClr>
                <a:srgbClr val="5E5E5E"/>
              </a:buClr>
              <a:buSzPct val="100000"/>
              <a:buAutoNum type="arabicPeriod" startAt="1"/>
              <a:defRPr b="1">
                <a:solidFill>
                  <a:srgbClr val="5E5E5E"/>
                </a:solidFill>
              </a:defRPr>
            </a:pPr>
            <a:r>
              <a:t>Model-Driven Test Design</a:t>
            </a:r>
          </a:p>
          <a:p>
            <a:pPr marL="635000" indent="-635000">
              <a:buClr>
                <a:srgbClr val="5E5E5E"/>
              </a:buClr>
              <a:buSzPct val="100000"/>
              <a:buAutoNum type="arabicPeriod" startAt="1"/>
              <a:defRPr b="1">
                <a:solidFill>
                  <a:srgbClr val="5E5E5E"/>
                </a:solidFill>
              </a:defRPr>
            </a:pPr>
            <a:r>
              <a:t>Test Automation</a:t>
            </a:r>
          </a:p>
          <a:p>
            <a:pPr marL="635000" indent="-635000">
              <a:buClr>
                <a:srgbClr val="5E5E5E"/>
              </a:buClr>
              <a:buSzPct val="100000"/>
              <a:buAutoNum type="arabicPeriod" startAt="5"/>
              <a:defRPr b="1">
                <a:solidFill>
                  <a:srgbClr val="5E5E5E"/>
                </a:solidFill>
              </a:defRPr>
            </a:pPr>
            <a:r>
              <a:t>Criteria-Based Test Design</a:t>
            </a:r>
          </a:p>
          <a:p>
            <a:pPr marL="635000" indent="-635000">
              <a:defRPr b="1">
                <a:solidFill>
                  <a:srgbClr val="5E5E5E"/>
                </a:solidFill>
              </a:defRPr>
            </a:pPr>
            <a:r>
              <a:t>Question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308" name="Detailed design…"/>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487560" indent="-198635" algn="l" defTabSz="297179">
              <a:lnSpc>
                <a:spcPct val="120000"/>
              </a:lnSpc>
              <a:spcBef>
                <a:spcPts val="500"/>
              </a:spcBef>
              <a:buSzPct val="145000"/>
              <a:buChar char="-"/>
              <a:defRPr b="0" sz="1625"/>
            </a:pPr>
            <a:r>
              <a:t>Detailed design</a:t>
            </a:r>
          </a:p>
          <a:p>
            <a:pPr lvl="2" marL="776485" indent="-198635" algn="l" defTabSz="297179">
              <a:lnSpc>
                <a:spcPct val="120000"/>
              </a:lnSpc>
              <a:spcBef>
                <a:spcPts val="300"/>
              </a:spcBef>
              <a:buSzPct val="145000"/>
              <a:buChar char="•"/>
              <a:defRPr b="0" sz="1625"/>
            </a:pPr>
            <a:r>
              <a:t>Determines the structure and behavior of individual modules</a:t>
            </a:r>
          </a:p>
          <a:p>
            <a:pPr lvl="1" marL="487560" indent="-198635" algn="l" defTabSz="297179">
              <a:lnSpc>
                <a:spcPct val="120000"/>
              </a:lnSpc>
              <a:spcBef>
                <a:spcPts val="500"/>
              </a:spcBef>
              <a:buSzPct val="145000"/>
              <a:buChar char="-"/>
              <a:defRPr b="0" sz="1625"/>
            </a:pPr>
            <a:r>
              <a:t>Module Testing(Developer testing)</a:t>
            </a:r>
          </a:p>
          <a:p>
            <a:pPr lvl="2" marL="776485" indent="-198635" algn="l" defTabSz="297179">
              <a:lnSpc>
                <a:spcPct val="120000"/>
              </a:lnSpc>
              <a:spcBef>
                <a:spcPts val="300"/>
              </a:spcBef>
              <a:buSzPct val="145000"/>
              <a:buChar char="•"/>
              <a:defRPr b="0" sz="1625"/>
            </a:pPr>
            <a:r>
              <a:t>Module</a:t>
            </a:r>
          </a:p>
          <a:p>
            <a:pPr lvl="2" marL="776485" indent="-198635" algn="l" defTabSz="297179">
              <a:lnSpc>
                <a:spcPct val="120000"/>
              </a:lnSpc>
              <a:spcBef>
                <a:spcPts val="300"/>
              </a:spcBef>
              <a:buSzPct val="145000"/>
              <a:buChar char="•"/>
              <a:defRPr b="0" sz="1625"/>
            </a:pPr>
            <a:r>
              <a:t>Collection of related units</a:t>
            </a:r>
          </a:p>
          <a:p>
            <a:pPr lvl="3" marL="1065410" indent="-198635" algn="l" defTabSz="297179">
              <a:lnSpc>
                <a:spcPct val="120000"/>
              </a:lnSpc>
              <a:spcBef>
                <a:spcPts val="300"/>
              </a:spcBef>
              <a:buSzPct val="145000"/>
              <a:buChar char="•"/>
              <a:defRPr b="0" sz="1625"/>
            </a:pPr>
            <a:r>
              <a:t>Assembled in a file(C), package(Ada), or class(C++, Java)</a:t>
            </a:r>
          </a:p>
          <a:p>
            <a:pPr lvl="2" marL="776485" indent="-198635" algn="l" defTabSz="297179">
              <a:lnSpc>
                <a:spcPct val="120000"/>
              </a:lnSpc>
              <a:spcBef>
                <a:spcPts val="300"/>
              </a:spcBef>
              <a:buSzPct val="145000"/>
              <a:buChar char="•"/>
              <a:defRPr b="0" sz="1625"/>
            </a:pPr>
            <a:r>
              <a:t>Designed to assess individual modules in isolation, including how the component units interact with each other and their associated data structures</a:t>
            </a:r>
          </a:p>
          <a:p>
            <a:pPr lvl="3" marL="962120" indent="-95345" algn="l" defTabSz="297179">
              <a:lnSpc>
                <a:spcPct val="120000"/>
              </a:lnSpc>
              <a:spcBef>
                <a:spcPts val="500"/>
              </a:spcBef>
              <a:buSzPct val="145000"/>
              <a:buChar char="•"/>
              <a:defRPr b="0" sz="780"/>
            </a:pPr>
          </a:p>
          <a:p>
            <a:pPr lvl="1" marL="487560" indent="-198635" algn="l" defTabSz="297179">
              <a:lnSpc>
                <a:spcPct val="120000"/>
              </a:lnSpc>
              <a:spcBef>
                <a:spcPts val="500"/>
              </a:spcBef>
              <a:buSzPct val="145000"/>
              <a:buChar char="-"/>
              <a:defRPr b="0" sz="1625"/>
            </a:pPr>
            <a:r>
              <a:t>Implementation</a:t>
            </a:r>
          </a:p>
          <a:p>
            <a:pPr lvl="2" marL="776485" indent="-198635" algn="l" defTabSz="297179">
              <a:lnSpc>
                <a:spcPct val="120000"/>
              </a:lnSpc>
              <a:spcBef>
                <a:spcPts val="300"/>
              </a:spcBef>
              <a:buSzPct val="145000"/>
              <a:buChar char="•"/>
              <a:defRPr b="0" sz="1625"/>
            </a:pPr>
            <a:r>
              <a:t>Actually produces code</a:t>
            </a:r>
          </a:p>
          <a:p>
            <a:pPr lvl="1" marL="487560" indent="-198635" algn="l" defTabSz="297179">
              <a:lnSpc>
                <a:spcPct val="120000"/>
              </a:lnSpc>
              <a:spcBef>
                <a:spcPts val="500"/>
              </a:spcBef>
              <a:buSzPct val="145000"/>
              <a:buChar char="-"/>
              <a:defRPr b="0" sz="1625"/>
            </a:pPr>
            <a:r>
              <a:t>Unit Testing</a:t>
            </a:r>
          </a:p>
          <a:p>
            <a:pPr lvl="2" marL="776485" indent="-198635" algn="l" defTabSz="297179">
              <a:lnSpc>
                <a:spcPct val="120000"/>
              </a:lnSpc>
              <a:spcBef>
                <a:spcPts val="300"/>
              </a:spcBef>
              <a:buSzPct val="145000"/>
              <a:buChar char="•"/>
              <a:defRPr b="0" sz="1625"/>
            </a:pPr>
            <a:r>
              <a:t>Program unit( function(C or C++), procedure or function(Ada), method(Java), subroutines(Fortran))</a:t>
            </a:r>
          </a:p>
          <a:p>
            <a:pPr lvl="3" marL="1065410" indent="-198635" algn="l" defTabSz="297179">
              <a:lnSpc>
                <a:spcPct val="120000"/>
              </a:lnSpc>
              <a:spcBef>
                <a:spcPts val="300"/>
              </a:spcBef>
              <a:buSzPct val="145000"/>
              <a:buChar char="•"/>
              <a:defRPr b="0" sz="1625"/>
            </a:pPr>
            <a:r>
              <a:t>One or more contiguous program statements</a:t>
            </a:r>
          </a:p>
          <a:p>
            <a:pPr lvl="2" marL="776485" indent="-198635" algn="l" defTabSz="297179">
              <a:lnSpc>
                <a:spcPct val="120000"/>
              </a:lnSpc>
              <a:spcBef>
                <a:spcPts val="300"/>
              </a:spcBef>
              <a:buSzPct val="145000"/>
              <a:buChar char="•"/>
              <a:defRPr b="0" sz="1625"/>
            </a:pPr>
            <a:r>
              <a:t>Designed to assess the units produced by the implementation phase</a:t>
            </a:r>
          </a:p>
          <a:p>
            <a:pPr lvl="2" marL="776485" indent="-198635" algn="l" defTabSz="297179">
              <a:lnSpc>
                <a:spcPct val="120000"/>
              </a:lnSpc>
              <a:spcBef>
                <a:spcPts val="300"/>
              </a:spcBef>
              <a:buSzPct val="145000"/>
              <a:buChar char="•"/>
              <a:defRPr b="0" sz="1625"/>
            </a:pPr>
            <a:r>
              <a:t>“lowest” level of testing</a:t>
            </a:r>
          </a:p>
          <a:p>
            <a:pPr lvl="2" marL="776485" indent="-198635" algn="l" defTabSz="297179">
              <a:lnSpc>
                <a:spcPct val="120000"/>
              </a:lnSpc>
              <a:spcBef>
                <a:spcPts val="300"/>
              </a:spcBef>
              <a:buSzPct val="145000"/>
              <a:buChar char="•"/>
              <a:defRPr b="0" sz="1625"/>
            </a:pPr>
            <a:r>
              <a:t>OO software</a:t>
            </a:r>
          </a:p>
          <a:p>
            <a:pPr lvl="3" marL="1065410" indent="-198635" algn="l" defTabSz="297179">
              <a:lnSpc>
                <a:spcPct val="120000"/>
              </a:lnSpc>
              <a:spcBef>
                <a:spcPts val="300"/>
              </a:spcBef>
              <a:buSzPct val="145000"/>
              <a:buChar char="•"/>
              <a:defRPr b="0" sz="1625"/>
            </a:pPr>
            <a:r>
              <a:t>Many dependencies among methods in classes</a:t>
            </a:r>
          </a:p>
          <a:p>
            <a:pPr lvl="3" marL="1065410" indent="-198635" algn="l" defTabSz="297179">
              <a:lnSpc>
                <a:spcPct val="120000"/>
              </a:lnSpc>
              <a:spcBef>
                <a:spcPts val="300"/>
              </a:spcBef>
              <a:buSzPct val="145000"/>
              <a:buChar char="•"/>
              <a:defRPr b="0" sz="1625"/>
            </a:pPr>
            <a:r>
              <a:t>To combine unit and module testing</a:t>
            </a:r>
          </a:p>
          <a:p>
            <a:pPr lvl="3" marL="1065410" indent="-198635" algn="l" defTabSz="297179">
              <a:lnSpc>
                <a:spcPct val="120000"/>
              </a:lnSpc>
              <a:spcBef>
                <a:spcPts val="300"/>
              </a:spcBef>
              <a:buSzPct val="145000"/>
              <a:buChar char="•"/>
              <a:defRPr b="0" sz="1625"/>
            </a:pPr>
            <a:r>
              <a:t>Use the term unit testing or developer testing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1" name="Regression testing…"/>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Regression testing</a:t>
            </a:r>
          </a:p>
          <a:p>
            <a:pPr lvl="2" marL="1194593" indent="-305593" algn="l" defTabSz="457200">
              <a:lnSpc>
                <a:spcPct val="120000"/>
              </a:lnSpc>
              <a:spcBef>
                <a:spcPts val="500"/>
              </a:spcBef>
              <a:buSzPct val="145000"/>
              <a:buChar char="•"/>
              <a:defRPr b="0" sz="2500"/>
            </a:pPr>
            <a:r>
              <a:t>Done after changes are made to the software</a:t>
            </a:r>
          </a:p>
          <a:p>
            <a:pPr lvl="2" marL="1194593" indent="-305593" algn="l" defTabSz="457200">
              <a:lnSpc>
                <a:spcPct val="120000"/>
              </a:lnSpc>
              <a:spcBef>
                <a:spcPts val="500"/>
              </a:spcBef>
              <a:buSzPct val="145000"/>
              <a:buChar char="•"/>
              <a:defRPr b="0" sz="2500"/>
            </a:pPr>
            <a:r>
              <a:t>To help ensure that the updated software still possesses the functionality it had before the updates</a:t>
            </a:r>
          </a:p>
          <a:p>
            <a:pPr lvl="1" marL="750093" indent="-305593" algn="l" defTabSz="457200">
              <a:lnSpc>
                <a:spcPct val="120000"/>
              </a:lnSpc>
              <a:spcBef>
                <a:spcPts val="800"/>
              </a:spcBef>
              <a:buSzPct val="145000"/>
              <a:buChar char="-"/>
              <a:defRPr b="0" sz="2500"/>
            </a:pPr>
            <a:r>
              <a:t>Intra-method testing</a:t>
            </a:r>
          </a:p>
          <a:p>
            <a:pPr lvl="2" marL="1194593" indent="-305593" algn="l" defTabSz="457200">
              <a:lnSpc>
                <a:spcPct val="120000"/>
              </a:lnSpc>
              <a:spcBef>
                <a:spcPts val="500"/>
              </a:spcBef>
              <a:buSzPct val="145000"/>
              <a:buChar char="•"/>
              <a:defRPr b="0" sz="2500"/>
            </a:pPr>
            <a:r>
              <a:t>Unit and module testing</a:t>
            </a:r>
          </a:p>
          <a:p>
            <a:pPr lvl="3" marL="1639093" indent="-305593" algn="l" defTabSz="457200">
              <a:lnSpc>
                <a:spcPct val="120000"/>
              </a:lnSpc>
              <a:spcBef>
                <a:spcPts val="500"/>
              </a:spcBef>
              <a:buSzPct val="145000"/>
              <a:buChar char="•"/>
              <a:defRPr b="0" sz="2500"/>
            </a:pPr>
            <a:r>
              <a:t>Evaluates individual methods</a:t>
            </a:r>
          </a:p>
          <a:p>
            <a:pPr lvl="3" marL="1639093" indent="-305593" algn="l" defTabSz="457200">
              <a:lnSpc>
                <a:spcPct val="120000"/>
              </a:lnSpc>
              <a:spcBef>
                <a:spcPts val="500"/>
              </a:spcBef>
              <a:buSzPct val="145000"/>
              <a:buChar char="•"/>
              <a:defRPr b="0" sz="2500"/>
            </a:pPr>
            <a:r>
              <a:t>Evaluates pairs of methods within the same class</a:t>
            </a:r>
          </a:p>
          <a:p>
            <a:pPr lvl="3" marL="1639093" indent="-305593" algn="l" defTabSz="457200">
              <a:lnSpc>
                <a:spcPct val="120000"/>
              </a:lnSpc>
              <a:spcBef>
                <a:spcPts val="500"/>
              </a:spcBef>
              <a:buSzPct val="145000"/>
              <a:buChar char="•"/>
              <a:defRPr b="0" sz="2500"/>
            </a:pPr>
            <a:r>
              <a:t>Evaluates a single entire class, usually as sequences of calls to method</a:t>
            </a:r>
          </a:p>
          <a:p>
            <a:pPr lvl="2" marL="1194593" indent="-305593" algn="l" defTabSz="457200">
              <a:lnSpc>
                <a:spcPct val="120000"/>
              </a:lnSpc>
              <a:spcBef>
                <a:spcPts val="500"/>
              </a:spcBef>
              <a:buSzPct val="145000"/>
              <a:buChar char="•"/>
              <a:defRPr b="0" sz="2500"/>
            </a:pPr>
            <a:r>
              <a:t>Integration testing</a:t>
            </a:r>
          </a:p>
          <a:p>
            <a:pPr lvl="3" marL="1639093" indent="-305593" algn="l" defTabSz="457200">
              <a:lnSpc>
                <a:spcPct val="120000"/>
              </a:lnSpc>
              <a:spcBef>
                <a:spcPts val="500"/>
              </a:spcBef>
              <a:buSzPct val="145000"/>
              <a:buChar char="•"/>
              <a:defRPr b="0" sz="2500"/>
            </a:pPr>
            <a:r>
              <a:t>Evaluates more than one class at the same time</a:t>
            </a:r>
          </a:p>
        </p:txBody>
      </p:sp>
      <p:sp>
        <p:nvSpPr>
          <p:cNvPr id="312"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316" name="Coverage Criteria…"/>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44500" indent="-444500" algn="l">
              <a:spcBef>
                <a:spcPts val="4200"/>
              </a:spcBef>
              <a:buSzPct val="145000"/>
              <a:buChar char="•"/>
              <a:defRPr b="0" sz="3200"/>
            </a:pPr>
            <a:r>
              <a:t>Coverage Criteria</a:t>
            </a:r>
          </a:p>
          <a:p>
            <a:pPr lvl="1" marL="750093" indent="-305593" algn="l" defTabSz="457200">
              <a:lnSpc>
                <a:spcPct val="120000"/>
              </a:lnSpc>
              <a:spcBef>
                <a:spcPts val="800"/>
              </a:spcBef>
              <a:buSzPct val="145000"/>
              <a:buChar char="-"/>
              <a:defRPr b="0" sz="2500"/>
            </a:pPr>
            <a:r>
              <a:t>Testing’s essential problem</a:t>
            </a:r>
          </a:p>
          <a:p>
            <a:pPr lvl="2" marL="1194593" indent="-305593" algn="l" defTabSz="457200">
              <a:lnSpc>
                <a:spcPct val="120000"/>
              </a:lnSpc>
              <a:spcBef>
                <a:spcPts val="500"/>
              </a:spcBef>
              <a:buSzPct val="145000"/>
              <a:buChar char="•"/>
              <a:defRPr b="0" sz="2500"/>
            </a:pPr>
            <a:r>
              <a:t>Numbers</a:t>
            </a:r>
          </a:p>
          <a:p>
            <a:pPr lvl="2" marL="1194593" indent="-305593" algn="l" defTabSz="457200">
              <a:lnSpc>
                <a:spcPct val="120000"/>
              </a:lnSpc>
              <a:spcBef>
                <a:spcPts val="500"/>
              </a:spcBef>
              <a:buSzPct val="145000"/>
              <a:buChar char="•"/>
              <a:defRPr b="0" sz="2500"/>
            </a:pPr>
            <a:r>
              <a:t>Input space</a:t>
            </a:r>
          </a:p>
          <a:p>
            <a:pPr lvl="3" marL="1639093" indent="-305593" algn="l" defTabSz="457200">
              <a:lnSpc>
                <a:spcPct val="120000"/>
              </a:lnSpc>
              <a:spcBef>
                <a:spcPts val="500"/>
              </a:spcBef>
              <a:buSzPct val="145000"/>
              <a:buChar char="•"/>
              <a:defRPr b="0" sz="2500"/>
            </a:pPr>
            <a:r>
              <a:t>Infinite</a:t>
            </a:r>
          </a:p>
          <a:p>
            <a:pPr lvl="1" marL="750093" indent="-305593" algn="l" defTabSz="457200">
              <a:lnSpc>
                <a:spcPct val="120000"/>
              </a:lnSpc>
              <a:spcBef>
                <a:spcPts val="800"/>
              </a:spcBef>
              <a:buSzPct val="145000"/>
              <a:buChar char="-"/>
              <a:defRPr b="0" sz="2500"/>
            </a:pPr>
            <a:r>
              <a:t>Test designer’s goal</a:t>
            </a:r>
          </a:p>
          <a:p>
            <a:pPr lvl="2" marL="1194593" indent="-305593" algn="l" defTabSz="457200">
              <a:lnSpc>
                <a:spcPct val="120000"/>
              </a:lnSpc>
              <a:spcBef>
                <a:spcPts val="500"/>
              </a:spcBef>
              <a:buSzPct val="145000"/>
              <a:buChar char="•"/>
              <a:defRPr b="0" sz="2500"/>
            </a:pPr>
            <a:r>
              <a:t>Summarized in a very high-level way as searching a huge input space</a:t>
            </a:r>
          </a:p>
          <a:p>
            <a:pPr lvl="2" marL="1194593" indent="-305593" algn="l" defTabSz="457200">
              <a:lnSpc>
                <a:spcPct val="120000"/>
              </a:lnSpc>
              <a:spcBef>
                <a:spcPts val="500"/>
              </a:spcBef>
              <a:buSzPct val="145000"/>
              <a:buChar char="•"/>
              <a:defRPr b="0" sz="2500"/>
            </a:pPr>
            <a:r>
              <a:t>Hoping to find the fewest tests that will reveal the most problems</a:t>
            </a:r>
          </a:p>
          <a:p>
            <a:pPr lvl="2" marL="1194593" indent="-305593" algn="l" defTabSz="457200">
              <a:lnSpc>
                <a:spcPct val="120000"/>
              </a:lnSpc>
              <a:spcBef>
                <a:spcPts val="500"/>
              </a:spcBef>
              <a:buSzPct val="145000"/>
              <a:buChar char="•"/>
              <a:defRPr b="0" sz="2500"/>
            </a:pPr>
            <a:r>
              <a:t>Source of key problems in testing</a:t>
            </a:r>
          </a:p>
          <a:p>
            <a:pPr lvl="3" marL="1639093" indent="-305593" algn="l" defTabSz="457200">
              <a:lnSpc>
                <a:spcPct val="120000"/>
              </a:lnSpc>
              <a:spcBef>
                <a:spcPts val="500"/>
              </a:spcBef>
              <a:buSzPct val="145000"/>
              <a:buChar char="•"/>
              <a:defRPr b="0" sz="2500"/>
            </a:pPr>
            <a:r>
              <a:t>How do we search</a:t>
            </a:r>
          </a:p>
          <a:p>
            <a:pPr lvl="3" marL="1639093" indent="-305593" algn="l" defTabSz="457200">
              <a:lnSpc>
                <a:spcPct val="120000"/>
              </a:lnSpc>
              <a:spcBef>
                <a:spcPts val="500"/>
              </a:spcBef>
              <a:buSzPct val="145000"/>
              <a:buChar char="•"/>
              <a:defRPr b="0" sz="2500"/>
            </a:pPr>
            <a:r>
              <a:t>When do we stop</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320" name="Coverage criteria…"/>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3" marL="1540748" indent="-287258" algn="l" defTabSz="429768">
              <a:lnSpc>
                <a:spcPct val="120000"/>
              </a:lnSpc>
              <a:spcBef>
                <a:spcPts val="400"/>
              </a:spcBef>
              <a:buSzPct val="145000"/>
              <a:buChar char="•"/>
              <a:defRPr b="0" sz="2350"/>
            </a:pPr>
            <a:r>
              <a:t>Coverage criteria</a:t>
            </a:r>
          </a:p>
          <a:p>
            <a:pPr lvl="4" marL="1958578" indent="-287258" algn="l" defTabSz="429768">
              <a:lnSpc>
                <a:spcPct val="120000"/>
              </a:lnSpc>
              <a:spcBef>
                <a:spcPts val="400"/>
              </a:spcBef>
              <a:buSzPct val="145000"/>
              <a:buChar char="•"/>
              <a:defRPr b="0" sz="2350"/>
            </a:pPr>
            <a:r>
              <a:t>Structured, practical ways to search the input space</a:t>
            </a:r>
          </a:p>
          <a:p>
            <a:pPr lvl="4" marL="1958578" indent="-287258" algn="l" defTabSz="429768">
              <a:lnSpc>
                <a:spcPct val="120000"/>
              </a:lnSpc>
              <a:spcBef>
                <a:spcPts val="400"/>
              </a:spcBef>
              <a:buSzPct val="145000"/>
              <a:buChar char="•"/>
              <a:defRPr b="0" sz="2350"/>
            </a:pPr>
            <a:r>
              <a:t>Can maximize the “bang for the buck,” with fewer tests that are effective at finding more faults</a:t>
            </a:r>
          </a:p>
          <a:p>
            <a:pPr lvl="4" marL="1958578" indent="-287258" algn="l" defTabSz="429768">
              <a:lnSpc>
                <a:spcPct val="120000"/>
              </a:lnSpc>
              <a:spcBef>
                <a:spcPts val="400"/>
              </a:spcBef>
              <a:buSzPct val="145000"/>
              <a:buChar char="•"/>
              <a:defRPr b="0" sz="2350"/>
            </a:pPr>
            <a:r>
              <a:t>Will be comprehensive, yet factor out unwanted redundancy</a:t>
            </a:r>
          </a:p>
          <a:p>
            <a:pPr lvl="4" marL="1958578" indent="-287258" algn="l" defTabSz="429768">
              <a:lnSpc>
                <a:spcPct val="120000"/>
              </a:lnSpc>
              <a:spcBef>
                <a:spcPts val="400"/>
              </a:spcBef>
              <a:buSzPct val="145000"/>
              <a:buChar char="•"/>
              <a:defRPr b="0" sz="2350"/>
            </a:pPr>
            <a:r>
              <a:t>Provide traceability from software artifacts such as source, design models, requirements, and input space descriptions</a:t>
            </a:r>
          </a:p>
          <a:p>
            <a:pPr lvl="4" marL="1958578" indent="-287258" algn="l" defTabSz="429768">
              <a:lnSpc>
                <a:spcPct val="120000"/>
              </a:lnSpc>
              <a:spcBef>
                <a:spcPts val="400"/>
              </a:spcBef>
              <a:buSzPct val="145000"/>
              <a:buChar char="•"/>
              <a:defRPr b="0" sz="2350"/>
            </a:pPr>
            <a:r>
              <a:t>Provide stopping rule for testing</a:t>
            </a:r>
          </a:p>
          <a:p>
            <a:pPr lvl="4" marL="1958578" indent="-287258" algn="l" defTabSz="429768">
              <a:lnSpc>
                <a:spcPct val="120000"/>
              </a:lnSpc>
              <a:spcBef>
                <a:spcPts val="400"/>
              </a:spcBef>
              <a:buSzPct val="145000"/>
              <a:buChar char="•"/>
              <a:defRPr b="0" sz="2350"/>
            </a:pPr>
            <a:r>
              <a:t>Four mathematical structures</a:t>
            </a:r>
          </a:p>
          <a:p>
            <a:pPr lvl="5" marL="2376408" indent="-287258" algn="l" defTabSz="429768">
              <a:lnSpc>
                <a:spcPct val="120000"/>
              </a:lnSpc>
              <a:spcBef>
                <a:spcPts val="400"/>
              </a:spcBef>
              <a:buSzPct val="145000"/>
              <a:buChar char="•"/>
              <a:defRPr b="0" sz="2350"/>
            </a:pPr>
            <a:r>
              <a:t>Input domains</a:t>
            </a:r>
          </a:p>
          <a:p>
            <a:pPr lvl="5" marL="2376408" indent="-287258" algn="l" defTabSz="429768">
              <a:lnSpc>
                <a:spcPct val="120000"/>
              </a:lnSpc>
              <a:spcBef>
                <a:spcPts val="400"/>
              </a:spcBef>
              <a:buSzPct val="145000"/>
              <a:buChar char="•"/>
              <a:defRPr b="0" sz="2350"/>
            </a:pPr>
            <a:r>
              <a:t>Graphs</a:t>
            </a:r>
          </a:p>
          <a:p>
            <a:pPr lvl="5" marL="2376408" indent="-287258" algn="l" defTabSz="429768">
              <a:lnSpc>
                <a:spcPct val="120000"/>
              </a:lnSpc>
              <a:spcBef>
                <a:spcPts val="400"/>
              </a:spcBef>
              <a:buSzPct val="145000"/>
              <a:buChar char="•"/>
              <a:defRPr b="0" sz="2350"/>
            </a:pPr>
            <a:r>
              <a:t>Logic expressions</a:t>
            </a:r>
          </a:p>
          <a:p>
            <a:pPr lvl="5" marL="2376408" indent="-287258" algn="l" defTabSz="429768">
              <a:lnSpc>
                <a:spcPct val="120000"/>
              </a:lnSpc>
              <a:spcBef>
                <a:spcPts val="400"/>
              </a:spcBef>
              <a:buSzPct val="145000"/>
              <a:buChar char="•"/>
              <a:defRPr b="0" sz="2350"/>
            </a:pPr>
            <a:r>
              <a:t>Syntax descriptions(grammars)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3"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324" name="covering pairs of edges in finite state machines…"/>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2" marL="1075134" indent="-275034" algn="l" defTabSz="411479">
              <a:lnSpc>
                <a:spcPct val="120000"/>
              </a:lnSpc>
              <a:spcBef>
                <a:spcPts val="400"/>
              </a:spcBef>
              <a:buSzPct val="145000"/>
              <a:buChar char="•"/>
              <a:defRPr b="0" sz="2250"/>
            </a:pPr>
            <a:r>
              <a:t>covering pairs of edges in finite state machines</a:t>
            </a:r>
          </a:p>
          <a:p>
            <a:pPr lvl="3" marL="1475184" indent="-275034" algn="l" defTabSz="411479">
              <a:lnSpc>
                <a:spcPct val="120000"/>
              </a:lnSpc>
              <a:spcBef>
                <a:spcPts val="400"/>
              </a:spcBef>
              <a:buSzPct val="145000"/>
              <a:buChar char="•"/>
              <a:defRPr b="0" sz="2250"/>
            </a:pPr>
            <a:r>
              <a:t>switch cover</a:t>
            </a:r>
          </a:p>
          <a:p>
            <a:pPr lvl="3" marL="1475184" indent="-275034" algn="l" defTabSz="411479">
              <a:lnSpc>
                <a:spcPct val="120000"/>
              </a:lnSpc>
              <a:spcBef>
                <a:spcPts val="400"/>
              </a:spcBef>
              <a:buSzPct val="145000"/>
              <a:buChar char="•"/>
              <a:defRPr b="0" sz="2250"/>
            </a:pPr>
            <a:r>
              <a:t>two-trip</a:t>
            </a:r>
          </a:p>
          <a:p>
            <a:pPr lvl="3" marL="1475184" indent="-275034" algn="l" defTabSz="411479">
              <a:lnSpc>
                <a:spcPct val="120000"/>
              </a:lnSpc>
              <a:spcBef>
                <a:spcPts val="400"/>
              </a:spcBef>
              <a:buSzPct val="145000"/>
              <a:buChar char="•"/>
              <a:defRPr b="0" sz="2250"/>
            </a:pPr>
            <a:r>
              <a:t>two-trip</a:t>
            </a:r>
          </a:p>
          <a:p>
            <a:pPr lvl="2" marL="1075134" indent="-275034" algn="l" defTabSz="411479">
              <a:lnSpc>
                <a:spcPct val="120000"/>
              </a:lnSpc>
              <a:spcBef>
                <a:spcPts val="400"/>
              </a:spcBef>
              <a:buSzPct val="145000"/>
              <a:buChar char="•"/>
              <a:defRPr b="0" sz="2250"/>
            </a:pPr>
            <a:r>
              <a:t>node coverage == edge coverage</a:t>
            </a:r>
          </a:p>
          <a:p>
            <a:pPr lvl="1" marL="675084" indent="-275034" algn="l" defTabSz="411479">
              <a:lnSpc>
                <a:spcPct val="120000"/>
              </a:lnSpc>
              <a:spcBef>
                <a:spcPts val="700"/>
              </a:spcBef>
              <a:buSzPct val="145000"/>
              <a:buChar char="-"/>
              <a:defRPr b="0" sz="2250"/>
            </a:pPr>
            <a:r>
              <a:t>Black-Box Testing</a:t>
            </a:r>
          </a:p>
          <a:p>
            <a:pPr lvl="2" marL="1075134" indent="-275034" algn="l" defTabSz="411479">
              <a:lnSpc>
                <a:spcPct val="120000"/>
              </a:lnSpc>
              <a:spcBef>
                <a:spcPts val="400"/>
              </a:spcBef>
              <a:buSzPct val="145000"/>
              <a:buChar char="•"/>
              <a:defRPr b="0" sz="2250"/>
            </a:pPr>
            <a:r>
              <a:t>Derive tests from external descriptions of the software</a:t>
            </a:r>
          </a:p>
          <a:p>
            <a:pPr lvl="2" marL="1075134" indent="-275034" algn="l" defTabSz="411479">
              <a:lnSpc>
                <a:spcPct val="120000"/>
              </a:lnSpc>
              <a:spcBef>
                <a:spcPts val="400"/>
              </a:spcBef>
              <a:buSzPct val="145000"/>
              <a:buChar char="•"/>
              <a:defRPr b="0" sz="2250"/>
            </a:pPr>
            <a:r>
              <a:t>Including specifications, requirements, and design</a:t>
            </a:r>
          </a:p>
          <a:p>
            <a:pPr lvl="1" marL="675084" indent="-275034" algn="l" defTabSz="411479">
              <a:lnSpc>
                <a:spcPct val="120000"/>
              </a:lnSpc>
              <a:spcBef>
                <a:spcPts val="700"/>
              </a:spcBef>
              <a:buSzPct val="145000"/>
              <a:buChar char="-"/>
              <a:defRPr b="0" sz="2250"/>
            </a:pPr>
            <a:r>
              <a:t>White-Box Testing</a:t>
            </a:r>
          </a:p>
          <a:p>
            <a:pPr lvl="2" marL="1075134" indent="-275034" algn="l" defTabSz="411479">
              <a:lnSpc>
                <a:spcPct val="120000"/>
              </a:lnSpc>
              <a:spcBef>
                <a:spcPts val="400"/>
              </a:spcBef>
              <a:buSzPct val="145000"/>
              <a:buChar char="•"/>
              <a:defRPr b="0" sz="2250"/>
            </a:pPr>
            <a:r>
              <a:t>Derive tests from the source code internals of the software</a:t>
            </a:r>
          </a:p>
          <a:p>
            <a:pPr lvl="2" marL="1075134" indent="-275034" algn="l" defTabSz="411479">
              <a:lnSpc>
                <a:spcPct val="120000"/>
              </a:lnSpc>
              <a:spcBef>
                <a:spcPts val="400"/>
              </a:spcBef>
              <a:buSzPct val="145000"/>
              <a:buChar char="•"/>
              <a:defRPr b="0" sz="2250"/>
            </a:pPr>
            <a:r>
              <a:t>Specifically including branches, individual conditions, and statements</a:t>
            </a:r>
          </a:p>
          <a:p>
            <a:pPr lvl="1" marL="675084" indent="-275034" algn="l" defTabSz="411479">
              <a:lnSpc>
                <a:spcPct val="120000"/>
              </a:lnSpc>
              <a:spcBef>
                <a:spcPts val="700"/>
              </a:spcBef>
              <a:buSzPct val="145000"/>
              <a:buChar char="-"/>
              <a:defRPr b="0" sz="2250"/>
            </a:pPr>
            <a:r>
              <a:t>MDTD</a:t>
            </a:r>
          </a:p>
          <a:p>
            <a:pPr lvl="1" marL="675084" indent="-275034" algn="l" defTabSz="411479">
              <a:lnSpc>
                <a:spcPct val="120000"/>
              </a:lnSpc>
              <a:spcBef>
                <a:spcPts val="700"/>
              </a:spcBef>
              <a:buSzPct val="145000"/>
              <a:buChar char="-"/>
              <a:defRPr b="0" sz="2250"/>
            </a:pPr>
            <a:r>
              <a:t>Model-Based Testing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7"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328" name="Model-Driven Test Design…"/>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02260" indent="-302260" algn="l" defTabSz="397256">
              <a:spcBef>
                <a:spcPts val="2800"/>
              </a:spcBef>
              <a:buSzPct val="145000"/>
              <a:buChar char="•"/>
              <a:defRPr b="0" sz="2176"/>
            </a:pPr>
            <a:r>
              <a:t>Model-Driven Test Design</a:t>
            </a:r>
          </a:p>
          <a:p>
            <a:pPr lvl="1" marL="510063" indent="-207803" algn="l" defTabSz="310895">
              <a:lnSpc>
                <a:spcPct val="120000"/>
              </a:lnSpc>
              <a:spcBef>
                <a:spcPts val="500"/>
              </a:spcBef>
              <a:buSzPct val="145000"/>
              <a:buChar char="-"/>
              <a:defRPr b="0" sz="1700"/>
            </a:pPr>
            <a:r>
              <a:t>Each Task requires different skills, background knowledge, education, and training</a:t>
            </a:r>
          </a:p>
          <a:p>
            <a:pPr lvl="1" marL="510063" indent="-207803" algn="l" defTabSz="310895">
              <a:lnSpc>
                <a:spcPct val="120000"/>
              </a:lnSpc>
              <a:spcBef>
                <a:spcPts val="500"/>
              </a:spcBef>
              <a:buSzPct val="145000"/>
              <a:buChar char="-"/>
              <a:defRPr b="0" sz="1700"/>
            </a:pPr>
            <a:r>
              <a:t>Test Design</a:t>
            </a:r>
          </a:p>
          <a:p>
            <a:pPr lvl="2" marL="812323" indent="-207803" algn="l" defTabSz="310895">
              <a:lnSpc>
                <a:spcPct val="120000"/>
              </a:lnSpc>
              <a:spcBef>
                <a:spcPts val="300"/>
              </a:spcBef>
              <a:buSzPct val="145000"/>
              <a:buChar char="•"/>
              <a:defRPr b="0" sz="1700"/>
            </a:pPr>
            <a:r>
              <a:t>The process of creating input values that will effectively test software</a:t>
            </a:r>
          </a:p>
          <a:p>
            <a:pPr lvl="2" marL="812323" indent="-207803" algn="l" defTabSz="310895">
              <a:lnSpc>
                <a:spcPct val="120000"/>
              </a:lnSpc>
              <a:spcBef>
                <a:spcPts val="300"/>
              </a:spcBef>
              <a:buSzPct val="145000"/>
              <a:buChar char="•"/>
              <a:defRPr b="0" sz="1700"/>
            </a:pPr>
            <a:r>
              <a:t>Criteria-based test design</a:t>
            </a:r>
          </a:p>
          <a:p>
            <a:pPr lvl="3" marL="1114583" indent="-207803" algn="l" defTabSz="310895">
              <a:lnSpc>
                <a:spcPct val="120000"/>
              </a:lnSpc>
              <a:spcBef>
                <a:spcPts val="300"/>
              </a:spcBef>
              <a:buSzPct val="145000"/>
              <a:buChar char="•"/>
              <a:defRPr b="0" sz="1700"/>
            </a:pPr>
            <a:r>
              <a:t>Design test values that satisfy engineering goals such as coverage criteria</a:t>
            </a:r>
          </a:p>
          <a:p>
            <a:pPr lvl="3" marL="1114583" indent="-207803" algn="l" defTabSz="310895">
              <a:lnSpc>
                <a:spcPct val="120000"/>
              </a:lnSpc>
              <a:spcBef>
                <a:spcPts val="300"/>
              </a:spcBef>
              <a:buSzPct val="145000"/>
              <a:buChar char="•"/>
              <a:defRPr b="0" sz="1700"/>
            </a:pPr>
            <a:r>
              <a:t>The most mathematical and technically challenging part of testing</a:t>
            </a:r>
          </a:p>
          <a:p>
            <a:pPr lvl="2" marL="812323" indent="-207803" algn="l" defTabSz="310895">
              <a:lnSpc>
                <a:spcPct val="120000"/>
              </a:lnSpc>
              <a:spcBef>
                <a:spcPts val="300"/>
              </a:spcBef>
              <a:buSzPct val="145000"/>
              <a:buChar char="•"/>
              <a:defRPr b="0" sz="1700"/>
            </a:pPr>
            <a:r>
              <a:t>Human-based test design</a:t>
            </a:r>
          </a:p>
          <a:p>
            <a:pPr lvl="3" marL="1114583" indent="-207803" algn="l" defTabSz="310895">
              <a:lnSpc>
                <a:spcPct val="120000"/>
              </a:lnSpc>
              <a:spcBef>
                <a:spcPts val="300"/>
              </a:spcBef>
              <a:buSzPct val="145000"/>
              <a:buChar char="•"/>
              <a:defRPr b="0" sz="1700"/>
            </a:pPr>
            <a:r>
              <a:t>Design test values based on domain knowledge of the program and human knowledge of testing</a:t>
            </a:r>
          </a:p>
          <a:p>
            <a:pPr lvl="3" marL="1114583" indent="-207803" algn="l" defTabSz="310895">
              <a:lnSpc>
                <a:spcPct val="120000"/>
              </a:lnSpc>
              <a:spcBef>
                <a:spcPts val="300"/>
              </a:spcBef>
              <a:buSzPct val="145000"/>
              <a:buChar char="•"/>
              <a:defRPr b="0" sz="1700"/>
            </a:pPr>
            <a:r>
              <a:t>The testers must have knowledge of the software’s application domain, of testing, and of user interfaces</a:t>
            </a:r>
          </a:p>
          <a:p>
            <a:pPr lvl="3" marL="1114583" indent="-207803" algn="l" defTabSz="310895">
              <a:lnSpc>
                <a:spcPct val="120000"/>
              </a:lnSpc>
              <a:spcBef>
                <a:spcPts val="300"/>
              </a:spcBef>
              <a:buSzPct val="145000"/>
              <a:buChar char="•"/>
              <a:defRPr b="0" sz="1700"/>
            </a:pPr>
            <a:r>
              <a:t>Stress testing</a:t>
            </a:r>
          </a:p>
          <a:p>
            <a:pPr lvl="4" marL="1416843" indent="-207803" algn="l" defTabSz="310895">
              <a:lnSpc>
                <a:spcPct val="120000"/>
              </a:lnSpc>
              <a:spcBef>
                <a:spcPts val="300"/>
              </a:spcBef>
              <a:buSzPct val="145000"/>
              <a:buChar char="•"/>
              <a:defRPr b="0" sz="1700"/>
            </a:pPr>
            <a:r>
              <a:t>Not expect during typical behavior</a:t>
            </a:r>
          </a:p>
          <a:p>
            <a:pPr lvl="1" marL="510063" indent="-207803" algn="l" defTabSz="310895">
              <a:lnSpc>
                <a:spcPct val="120000"/>
              </a:lnSpc>
              <a:spcBef>
                <a:spcPts val="500"/>
              </a:spcBef>
              <a:buSzPct val="145000"/>
              <a:buChar char="-"/>
              <a:defRPr b="0" sz="1700"/>
            </a:pPr>
            <a:r>
              <a:t>Test Automation</a:t>
            </a:r>
          </a:p>
          <a:p>
            <a:pPr lvl="2" marL="812323" indent="-207803" algn="l" defTabSz="310895">
              <a:lnSpc>
                <a:spcPct val="120000"/>
              </a:lnSpc>
              <a:spcBef>
                <a:spcPts val="300"/>
              </a:spcBef>
              <a:buSzPct val="145000"/>
              <a:buChar char="•"/>
              <a:defRPr b="0" sz="1700"/>
            </a:pPr>
            <a:r>
              <a:t>The process of embedding test values into executable scripts</a:t>
            </a:r>
          </a:p>
          <a:p>
            <a:pPr lvl="3" marL="1114583" indent="-207803" algn="l" defTabSz="310895">
              <a:lnSpc>
                <a:spcPct val="120000"/>
              </a:lnSpc>
              <a:spcBef>
                <a:spcPts val="300"/>
              </a:spcBef>
              <a:buSzPct val="145000"/>
              <a:buChar char="•"/>
              <a:defRPr b="0" sz="1700"/>
            </a:pPr>
            <a:r>
              <a:t>Require more knowledge and problem-solving skills</a:t>
            </a:r>
          </a:p>
          <a:p>
            <a:pPr lvl="3" marL="1114583" indent="-207803" algn="l" defTabSz="310895">
              <a:lnSpc>
                <a:spcPct val="120000"/>
              </a:lnSpc>
              <a:spcBef>
                <a:spcPts val="300"/>
              </a:spcBef>
              <a:buSzPct val="145000"/>
              <a:buChar char="•"/>
              <a:defRPr b="0" sz="1700"/>
            </a:pPr>
            <a:r>
              <a:t>Need to add additional software to access the hardware, simulate conditions, or otherwise control the environment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1"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332" name="Test Execution…"/>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Test Execution</a:t>
            </a:r>
          </a:p>
          <a:p>
            <a:pPr lvl="2" marL="1194593" indent="-305593" algn="l" defTabSz="457200">
              <a:lnSpc>
                <a:spcPct val="120000"/>
              </a:lnSpc>
              <a:spcBef>
                <a:spcPts val="500"/>
              </a:spcBef>
              <a:buSzPct val="145000"/>
              <a:buChar char="•"/>
              <a:defRPr b="0" sz="2500"/>
            </a:pPr>
            <a:r>
              <a:t>The process of running tests on the software and recording the results</a:t>
            </a:r>
          </a:p>
          <a:p>
            <a:pPr lvl="3" marL="1639093" indent="-305593" algn="l" defTabSz="457200">
              <a:lnSpc>
                <a:spcPct val="120000"/>
              </a:lnSpc>
              <a:spcBef>
                <a:spcPts val="500"/>
              </a:spcBef>
              <a:buSzPct val="145000"/>
              <a:buChar char="•"/>
              <a:defRPr b="0" sz="2500"/>
            </a:pPr>
            <a:r>
              <a:t>Require basic computer skills and can often be assigned to interns or employees with little technical background</a:t>
            </a:r>
          </a:p>
          <a:p>
            <a:pPr lvl="1" marL="750093" indent="-305593" algn="l" defTabSz="457200">
              <a:lnSpc>
                <a:spcPct val="120000"/>
              </a:lnSpc>
              <a:spcBef>
                <a:spcPts val="800"/>
              </a:spcBef>
              <a:buSzPct val="145000"/>
              <a:buChar char="-"/>
              <a:defRPr b="0" sz="2500"/>
            </a:pPr>
            <a:r>
              <a:t>Test Evaluation</a:t>
            </a:r>
          </a:p>
          <a:p>
            <a:pPr lvl="2" marL="1194593" indent="-305593" algn="l" defTabSz="457200">
              <a:lnSpc>
                <a:spcPct val="120000"/>
              </a:lnSpc>
              <a:spcBef>
                <a:spcPts val="500"/>
              </a:spcBef>
              <a:buSzPct val="145000"/>
              <a:buChar char="•"/>
              <a:defRPr b="0" sz="2500"/>
            </a:pPr>
            <a:r>
              <a:t>The process of evaluating the results of testing and reporting to developers</a:t>
            </a:r>
          </a:p>
          <a:p>
            <a:pPr lvl="3" marL="1639093" indent="-305593" algn="l" defTabSz="457200">
              <a:lnSpc>
                <a:spcPct val="120000"/>
              </a:lnSpc>
              <a:spcBef>
                <a:spcPts val="500"/>
              </a:spcBef>
              <a:buSzPct val="145000"/>
              <a:buChar char="•"/>
              <a:defRPr b="0" sz="2500"/>
            </a:pPr>
            <a:r>
              <a:t>Require knowledge of the domain, testing, user interface, and psychology</a:t>
            </a:r>
          </a:p>
          <a:p>
            <a:pPr lvl="1" marL="750093" indent="-305593" algn="l" defTabSz="457200">
              <a:lnSpc>
                <a:spcPct val="120000"/>
              </a:lnSpc>
              <a:spcBef>
                <a:spcPts val="800"/>
              </a:spcBef>
              <a:buSzPct val="145000"/>
              <a:buChar char="-"/>
              <a:defRPr b="0" sz="2500"/>
            </a:pPr>
            <a:r>
              <a:t>Test Personnel and Abstraction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5"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336" name="Figure 2.4. Model-driven test design…"/>
          <p:cNvSpPr txBox="1"/>
          <p:nvPr/>
        </p:nvSpPr>
        <p:spPr>
          <a:xfrm>
            <a:off x="952500" y="6179064"/>
            <a:ext cx="11099800" cy="2698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Figure 2.4. Model-driven test design</a:t>
            </a:r>
          </a:p>
          <a:p>
            <a:pPr lvl="2" marL="1194593" indent="-305593" algn="l" defTabSz="457200">
              <a:lnSpc>
                <a:spcPct val="120000"/>
              </a:lnSpc>
              <a:spcBef>
                <a:spcPts val="500"/>
              </a:spcBef>
              <a:buSzPct val="145000"/>
              <a:buChar char="•"/>
              <a:defRPr b="0" sz="2500"/>
            </a:pPr>
            <a:r>
              <a:t>Raise their level of abstraction</a:t>
            </a:r>
          </a:p>
          <a:p>
            <a:pPr lvl="3" marL="1639093" indent="-305593" algn="l" defTabSz="457200">
              <a:lnSpc>
                <a:spcPct val="120000"/>
              </a:lnSpc>
              <a:spcBef>
                <a:spcPts val="500"/>
              </a:spcBef>
              <a:buSzPct val="145000"/>
              <a:buChar char="•"/>
              <a:defRPr b="0" sz="2500"/>
            </a:pPr>
            <a:r>
              <a:t>Small subset of testers can do the mathematical aspects of designing and developing tests</a:t>
            </a:r>
          </a:p>
        </p:txBody>
      </p:sp>
      <p:pic>
        <p:nvPicPr>
          <p:cNvPr id="337" name="Image" descr="Image"/>
          <p:cNvPicPr>
            <a:picLocks noChangeAspect="1"/>
          </p:cNvPicPr>
          <p:nvPr/>
        </p:nvPicPr>
        <p:blipFill>
          <a:blip r:embed="rId2">
            <a:extLst/>
          </a:blip>
          <a:stretch>
            <a:fillRect/>
          </a:stretch>
        </p:blipFill>
        <p:spPr>
          <a:xfrm>
            <a:off x="2155657" y="1937116"/>
            <a:ext cx="8693486" cy="40450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2. Model-Driven Test Design - cont."/>
          <p:cNvSpPr txBox="1"/>
          <p:nvPr>
            <p:ph type="title"/>
          </p:nvPr>
        </p:nvSpPr>
        <p:spPr>
          <a:prstGeom prst="rect">
            <a:avLst/>
          </a:prstGeom>
        </p:spPr>
        <p:txBody>
          <a:bodyPr/>
          <a:lstStyle>
            <a:lvl1pPr algn="l">
              <a:defRPr sz="5300">
                <a:solidFill>
                  <a:srgbClr val="5E5E5E"/>
                </a:solidFill>
              </a:defRPr>
            </a:lvl1pPr>
          </a:lstStyle>
          <a:p>
            <a:pPr/>
            <a:r>
              <a:t>2. Model-Driven Test Design - cont.</a:t>
            </a:r>
          </a:p>
        </p:txBody>
      </p:sp>
      <p:sp>
        <p:nvSpPr>
          <p:cNvPr id="341" name="Figure 2.5. Example method, CFG, test requirements and test paths…"/>
          <p:cNvSpPr txBox="1"/>
          <p:nvPr/>
        </p:nvSpPr>
        <p:spPr>
          <a:xfrm>
            <a:off x="952500" y="5504467"/>
            <a:ext cx="11099800" cy="33728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Figure 2.5. Example method, CFG, test requirements and test paths</a:t>
            </a:r>
          </a:p>
          <a:p>
            <a:pPr lvl="2" marL="1194593" indent="-305593" algn="l" defTabSz="457200">
              <a:lnSpc>
                <a:spcPct val="120000"/>
              </a:lnSpc>
              <a:spcBef>
                <a:spcPts val="500"/>
              </a:spcBef>
              <a:buSzPct val="145000"/>
              <a:buChar char="•"/>
              <a:defRPr b="0" sz="2500"/>
            </a:pPr>
            <a:r>
              <a:t>The process for unit testing of a small java method</a:t>
            </a:r>
          </a:p>
          <a:p>
            <a:pPr lvl="2" marL="1194593" indent="-305593" algn="l" defTabSz="457200">
              <a:lnSpc>
                <a:spcPct val="120000"/>
              </a:lnSpc>
              <a:spcBef>
                <a:spcPts val="500"/>
              </a:spcBef>
              <a:buSzPct val="145000"/>
              <a:buChar char="•"/>
              <a:defRPr b="0" sz="2500"/>
            </a:pPr>
            <a:r>
              <a:t>code/control Flow Graph</a:t>
            </a:r>
          </a:p>
          <a:p>
            <a:pPr lvl="3" marL="1639093" indent="-305593" algn="l" defTabSz="457200">
              <a:lnSpc>
                <a:spcPct val="120000"/>
              </a:lnSpc>
              <a:spcBef>
                <a:spcPts val="500"/>
              </a:spcBef>
              <a:buSzPct val="145000"/>
              <a:buChar char="•"/>
              <a:defRPr b="0" sz="2500"/>
            </a:pPr>
            <a:r>
              <a:t>Initial node: dotted circle</a:t>
            </a:r>
          </a:p>
          <a:p>
            <a:pPr lvl="3" marL="1639093" indent="-305593" algn="l" defTabSz="457200">
              <a:lnSpc>
                <a:spcPct val="120000"/>
              </a:lnSpc>
              <a:spcBef>
                <a:spcPts val="500"/>
              </a:spcBef>
              <a:buSzPct val="145000"/>
              <a:buChar char="•"/>
              <a:defRPr b="0" sz="2500"/>
            </a:pPr>
            <a:r>
              <a:t>Final node: double circles</a:t>
            </a:r>
          </a:p>
        </p:txBody>
      </p:sp>
      <p:pic>
        <p:nvPicPr>
          <p:cNvPr id="342" name="Image" descr="Image"/>
          <p:cNvPicPr>
            <a:picLocks noChangeAspect="1"/>
          </p:cNvPicPr>
          <p:nvPr/>
        </p:nvPicPr>
        <p:blipFill>
          <a:blip r:embed="rId2">
            <a:extLst/>
          </a:blip>
          <a:stretch>
            <a:fillRect/>
          </a:stretch>
        </p:blipFill>
        <p:spPr>
          <a:xfrm>
            <a:off x="1648459" y="1896128"/>
            <a:ext cx="9707882" cy="3580338"/>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5" name="3. Test Automation"/>
          <p:cNvSpPr txBox="1"/>
          <p:nvPr>
            <p:ph type="title"/>
          </p:nvPr>
        </p:nvSpPr>
        <p:spPr>
          <a:prstGeom prst="rect">
            <a:avLst/>
          </a:prstGeom>
        </p:spPr>
        <p:txBody>
          <a:bodyPr/>
          <a:lstStyle>
            <a:lvl1pPr algn="l">
              <a:defRPr sz="6300">
                <a:solidFill>
                  <a:srgbClr val="5E5E5E"/>
                </a:solidFill>
              </a:defRPr>
            </a:lvl1pPr>
          </a:lstStyle>
          <a:p>
            <a:pPr/>
            <a:r>
              <a:t>3. Test Automation</a:t>
            </a:r>
          </a:p>
        </p:txBody>
      </p:sp>
      <p:sp>
        <p:nvSpPr>
          <p:cNvPr id="346" name="Prerequisite for unit testing and criteria-based testing…"/>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44500" indent="-444500" algn="l">
              <a:spcBef>
                <a:spcPts val="4200"/>
              </a:spcBef>
              <a:buSzPct val="145000"/>
              <a:buChar char="•"/>
              <a:defRPr b="0" sz="3200"/>
            </a:pPr>
            <a:r>
              <a:t>Prerequisite for unit testing and criteria-based testing</a:t>
            </a:r>
          </a:p>
          <a:p>
            <a:pPr marL="444500" indent="-444500" algn="l">
              <a:spcBef>
                <a:spcPts val="4200"/>
              </a:spcBef>
              <a:buSzPct val="145000"/>
              <a:buChar char="•"/>
              <a:defRPr b="0" sz="3200"/>
            </a:pPr>
            <a:r>
              <a:t>Test automation</a:t>
            </a:r>
          </a:p>
          <a:p>
            <a:pPr lvl="1" marL="750093" indent="-305593" algn="l" defTabSz="457200">
              <a:lnSpc>
                <a:spcPct val="120000"/>
              </a:lnSpc>
              <a:spcBef>
                <a:spcPts val="800"/>
              </a:spcBef>
              <a:buSzPct val="145000"/>
              <a:buChar char="-"/>
              <a:defRPr b="0" sz="2500"/>
            </a:pPr>
            <a:r>
              <a:t>The use of software to control the execution of tests, the comparison of actual outcomes to predicted outcomes, the setting up of test preconditions, and other test control and test reporting function</a:t>
            </a:r>
          </a:p>
          <a:p>
            <a:pPr lvl="1" marL="750093" indent="-305593" algn="l" defTabSz="457200">
              <a:lnSpc>
                <a:spcPct val="120000"/>
              </a:lnSpc>
              <a:spcBef>
                <a:spcPts val="800"/>
              </a:spcBef>
              <a:buSzPct val="145000"/>
              <a:buChar char="-"/>
              <a:defRPr b="0" sz="2500"/>
            </a:pPr>
            <a:r>
              <a:t>Not only reduces the cost of testing, also reduces human error and makes regression testing easier by allowing a test to be run repeatedly with the bush of a button</a:t>
            </a:r>
          </a:p>
          <a:p>
            <a:pPr lvl="1" marL="750093" indent="-305593" algn="l" defTabSz="457200">
              <a:lnSpc>
                <a:spcPct val="120000"/>
              </a:lnSpc>
              <a:spcBef>
                <a:spcPts val="800"/>
              </a:spcBef>
              <a:buSzPct val="145000"/>
              <a:buChar char="-"/>
              <a:defRPr b="0" sz="2500"/>
            </a:pPr>
            <a:r>
              <a:t>Distinguish revenue tasks</a:t>
            </a:r>
          </a:p>
          <a:p>
            <a:pPr lvl="1" marL="750093" indent="-305593" algn="l" defTabSz="457200">
              <a:lnSpc>
                <a:spcPct val="120000"/>
              </a:lnSpc>
              <a:spcBef>
                <a:spcPts val="800"/>
              </a:spcBef>
              <a:buSzPct val="145000"/>
              <a:buChar char="-"/>
              <a:defRPr b="0" sz="2500"/>
            </a:pPr>
            <a:r>
              <a:t>Excise tasks</a:t>
            </a:r>
          </a:p>
          <a:p>
            <a:pPr lvl="2" marL="1194593" indent="-305593" algn="l" defTabSz="457200">
              <a:lnSpc>
                <a:spcPct val="120000"/>
              </a:lnSpc>
              <a:spcBef>
                <a:spcPts val="500"/>
              </a:spcBef>
              <a:buSzPct val="145000"/>
              <a:buChar char="•"/>
              <a:defRPr b="0" sz="2500"/>
            </a:pPr>
            <a:r>
              <a:t>Routinely use large amounts of test engineers’ time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lide Number"/>
          <p:cNvSpPr txBox="1"/>
          <p:nvPr>
            <p:ph type="sldNum" sz="quarter" idx="2"/>
          </p:nvPr>
        </p:nvSpPr>
        <p:spPr>
          <a:xfrm>
            <a:off x="12252704" y="9311492"/>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 name="1. Why Do We Test Software?"/>
          <p:cNvSpPr txBox="1"/>
          <p:nvPr>
            <p:ph type="title"/>
          </p:nvPr>
        </p:nvSpPr>
        <p:spPr>
          <a:prstGeom prst="rect">
            <a:avLst/>
          </a:prstGeom>
        </p:spPr>
        <p:txBody>
          <a:bodyPr/>
          <a:lstStyle>
            <a:lvl1pPr algn="l">
              <a:defRPr sz="6300">
                <a:solidFill>
                  <a:srgbClr val="5E5E5E"/>
                </a:solidFill>
              </a:defRPr>
            </a:lvl1pPr>
          </a:lstStyle>
          <a:p>
            <a:pPr/>
            <a:r>
              <a:t>1. Why Do We Test Software?</a:t>
            </a:r>
          </a:p>
        </p:txBody>
      </p:sp>
      <p:sp>
        <p:nvSpPr>
          <p:cNvPr id="131" name="Testing…"/>
          <p:cNvSpPr txBox="1"/>
          <p:nvPr>
            <p:ph type="body" idx="1"/>
          </p:nvPr>
        </p:nvSpPr>
        <p:spPr>
          <a:prstGeom prst="rect">
            <a:avLst/>
          </a:prstGeom>
        </p:spPr>
        <p:txBody>
          <a:bodyPr/>
          <a:lstStyle/>
          <a:p>
            <a:pPr marL="408940" indent="-408940" defTabSz="537463">
              <a:spcBef>
                <a:spcPts val="3800"/>
              </a:spcBef>
              <a:defRPr sz="2944"/>
            </a:pPr>
            <a:r>
              <a:t>Testing</a:t>
            </a:r>
          </a:p>
          <a:p>
            <a:pPr lvl="1" marL="690086" indent="-281146" defTabSz="420623">
              <a:lnSpc>
                <a:spcPct val="120000"/>
              </a:lnSpc>
              <a:spcBef>
                <a:spcPts val="700"/>
              </a:spcBef>
              <a:buChar char="-"/>
              <a:defRPr sz="2300"/>
            </a:pPr>
            <a:r>
              <a:t>Design of test cases</a:t>
            </a:r>
          </a:p>
          <a:p>
            <a:pPr lvl="1" marL="690086" indent="-281146" defTabSz="420623">
              <a:lnSpc>
                <a:spcPct val="120000"/>
              </a:lnSpc>
              <a:spcBef>
                <a:spcPts val="700"/>
              </a:spcBef>
              <a:buChar char="-"/>
              <a:defRPr sz="2300"/>
            </a:pPr>
            <a:r>
              <a:t>Success of software products</a:t>
            </a:r>
          </a:p>
          <a:p>
            <a:pPr marL="408940" indent="-408940" defTabSz="537463">
              <a:spcBef>
                <a:spcPts val="3800"/>
              </a:spcBef>
              <a:defRPr sz="2944"/>
            </a:pPr>
            <a:r>
              <a:t>Background</a:t>
            </a:r>
          </a:p>
          <a:p>
            <a:pPr lvl="1" marL="690086" indent="-281146" defTabSz="420623">
              <a:lnSpc>
                <a:spcPct val="120000"/>
              </a:lnSpc>
              <a:spcBef>
                <a:spcPts val="700"/>
              </a:spcBef>
              <a:buChar char="-"/>
              <a:defRPr sz="2300"/>
            </a:pPr>
            <a:r>
              <a:t>Software quality is increasingly becoming essential to all businesses</a:t>
            </a:r>
          </a:p>
          <a:p>
            <a:pPr lvl="1" marL="690086" indent="-281146" defTabSz="420623">
              <a:lnSpc>
                <a:spcPct val="120000"/>
              </a:lnSpc>
              <a:spcBef>
                <a:spcPts val="700"/>
              </a:spcBef>
              <a:buChar char="-"/>
              <a:defRPr sz="2300"/>
            </a:pPr>
            <a:r>
              <a:t>Knowledge of software testing is becoming necessary for all software engineer</a:t>
            </a:r>
          </a:p>
          <a:p>
            <a:pPr lvl="1" marL="690086" indent="-281146" defTabSz="420623">
              <a:lnSpc>
                <a:spcPct val="120000"/>
              </a:lnSpc>
              <a:spcBef>
                <a:spcPts val="700"/>
              </a:spcBef>
              <a:buChar char="-"/>
              <a:defRPr sz="2300"/>
            </a:pPr>
            <a:r>
              <a:t>Software industry has become much bigger, is more competitive, and has more users</a:t>
            </a:r>
          </a:p>
          <a:p>
            <a:pPr lvl="1" marL="690086" indent="-281146" defTabSz="420623">
              <a:lnSpc>
                <a:spcPct val="120000"/>
              </a:lnSpc>
              <a:spcBef>
                <a:spcPts val="700"/>
              </a:spcBef>
              <a:buChar char="-"/>
              <a:defRPr sz="2300"/>
            </a:pPr>
            <a:r>
              <a:t>Software is an essential component of exotic embedded applications and  as well as mundane appliances</a:t>
            </a:r>
          </a:p>
          <a:p>
            <a:pPr lvl="1" marL="690086" indent="-281146" defTabSz="420623">
              <a:lnSpc>
                <a:spcPct val="120000"/>
              </a:lnSpc>
              <a:spcBef>
                <a:spcPts val="700"/>
              </a:spcBef>
              <a:buChar char="-"/>
              <a:defRPr sz="2300"/>
            </a:pPr>
            <a:r>
              <a:t>Optimistic consumers assume that software will never fail</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9"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50" name="Candidates for automation…"/>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2" marL="967620" indent="-247530" algn="l" defTabSz="370331">
              <a:lnSpc>
                <a:spcPct val="120000"/>
              </a:lnSpc>
              <a:spcBef>
                <a:spcPts val="400"/>
              </a:spcBef>
              <a:buSzPct val="145000"/>
              <a:buChar char="•"/>
              <a:defRPr b="0" sz="2025"/>
            </a:pPr>
            <a:r>
              <a:t>Candidates for automation</a:t>
            </a:r>
          </a:p>
          <a:p>
            <a:pPr lvl="3" marL="1327665" indent="-247530" algn="l" defTabSz="370331">
              <a:lnSpc>
                <a:spcPct val="120000"/>
              </a:lnSpc>
              <a:spcBef>
                <a:spcPts val="400"/>
              </a:spcBef>
              <a:buSzPct val="145000"/>
              <a:buChar char="•"/>
              <a:defRPr b="0" sz="2025"/>
            </a:pPr>
            <a:r>
              <a:t>Eliminating excise tasks eliminates drudgery</a:t>
            </a:r>
          </a:p>
          <a:p>
            <a:pPr lvl="4" marL="1687710" indent="-247530" algn="l" defTabSz="370331">
              <a:lnSpc>
                <a:spcPct val="120000"/>
              </a:lnSpc>
              <a:spcBef>
                <a:spcPts val="400"/>
              </a:spcBef>
              <a:buSzPct val="145000"/>
              <a:buChar char="•"/>
              <a:defRPr b="0" sz="2025"/>
            </a:pPr>
            <a:r>
              <a:t>Making the test engineer’s job more satisfying</a:t>
            </a:r>
          </a:p>
          <a:p>
            <a:pPr lvl="3" marL="1327665" indent="-247530" algn="l" defTabSz="370331">
              <a:lnSpc>
                <a:spcPct val="120000"/>
              </a:lnSpc>
              <a:spcBef>
                <a:spcPts val="400"/>
              </a:spcBef>
              <a:buSzPct val="145000"/>
              <a:buChar char="•"/>
              <a:defRPr b="0" sz="2025"/>
            </a:pPr>
            <a:r>
              <a:t>Automation frees up time to focus on the fun and challenging parts of testing</a:t>
            </a:r>
          </a:p>
          <a:p>
            <a:pPr lvl="4" marL="1687710" indent="-247530" algn="l" defTabSz="370331">
              <a:lnSpc>
                <a:spcPct val="120000"/>
              </a:lnSpc>
              <a:spcBef>
                <a:spcPts val="400"/>
              </a:spcBef>
              <a:buSzPct val="145000"/>
              <a:buChar char="•"/>
              <a:defRPr b="0" sz="2025"/>
            </a:pPr>
            <a:r>
              <a:t>Test design</a:t>
            </a:r>
          </a:p>
          <a:p>
            <a:pPr lvl="4" marL="1687710" indent="-247530" algn="l" defTabSz="370331">
              <a:lnSpc>
                <a:spcPct val="120000"/>
              </a:lnSpc>
              <a:spcBef>
                <a:spcPts val="400"/>
              </a:spcBef>
              <a:buSzPct val="145000"/>
              <a:buChar char="•"/>
              <a:defRPr b="0" sz="2025"/>
            </a:pPr>
            <a:r>
              <a:t>Revenue task</a:t>
            </a:r>
          </a:p>
          <a:p>
            <a:pPr lvl="3" marL="1327665" indent="-247530" algn="l" defTabSz="370331">
              <a:lnSpc>
                <a:spcPct val="120000"/>
              </a:lnSpc>
              <a:spcBef>
                <a:spcPts val="400"/>
              </a:spcBef>
              <a:buSzPct val="145000"/>
              <a:buChar char="•"/>
              <a:defRPr b="0" sz="2025"/>
            </a:pPr>
            <a:r>
              <a:t>Automation allows the same test to be run thousands of times without extra effort in environments where tests are run daily or even hourly</a:t>
            </a:r>
          </a:p>
          <a:p>
            <a:pPr lvl="3" marL="1327665" indent="-247530" algn="l" defTabSz="370331">
              <a:lnSpc>
                <a:spcPct val="120000"/>
              </a:lnSpc>
              <a:spcBef>
                <a:spcPts val="400"/>
              </a:spcBef>
              <a:buSzPct val="145000"/>
              <a:buChar char="•"/>
              <a:defRPr b="0" sz="2025"/>
            </a:pPr>
            <a:r>
              <a:t>Automation can help eliminate errors of omission</a:t>
            </a:r>
          </a:p>
          <a:p>
            <a:pPr lvl="4" marL="1687710" indent="-247530" algn="l" defTabSz="370331">
              <a:lnSpc>
                <a:spcPct val="120000"/>
              </a:lnSpc>
              <a:spcBef>
                <a:spcPts val="400"/>
              </a:spcBef>
              <a:buSzPct val="145000"/>
              <a:buChar char="•"/>
              <a:defRPr b="0" sz="2025"/>
            </a:pPr>
            <a:r>
              <a:t>Failing to update all the relevant files with the new set of expected results</a:t>
            </a:r>
          </a:p>
          <a:p>
            <a:pPr lvl="3" marL="1327665" indent="-247530" algn="l" defTabSz="370331">
              <a:lnSpc>
                <a:spcPct val="120000"/>
              </a:lnSpc>
              <a:spcBef>
                <a:spcPts val="400"/>
              </a:spcBef>
              <a:buSzPct val="145000"/>
              <a:buChar char="•"/>
              <a:defRPr b="0" sz="2025"/>
            </a:pPr>
            <a:r>
              <a:t>Automation eliminates some of the variance in test quality caused by differences in individual’s abilities</a:t>
            </a:r>
          </a:p>
          <a:p>
            <a:pPr lvl="2" marL="967620" indent="-247530" algn="l" defTabSz="370331">
              <a:lnSpc>
                <a:spcPct val="120000"/>
              </a:lnSpc>
              <a:spcBef>
                <a:spcPts val="400"/>
              </a:spcBef>
              <a:buSzPct val="145000"/>
              <a:buChar char="•"/>
              <a:defRPr b="0" sz="2025"/>
            </a:pPr>
            <a:r>
              <a:t>Maintaining test scripts</a:t>
            </a:r>
          </a:p>
          <a:p>
            <a:pPr lvl="2" marL="967620" indent="-247530" algn="l" defTabSz="370331">
              <a:lnSpc>
                <a:spcPct val="120000"/>
              </a:lnSpc>
              <a:spcBef>
                <a:spcPts val="400"/>
              </a:spcBef>
              <a:buSzPct val="145000"/>
              <a:buChar char="•"/>
              <a:defRPr b="0" sz="2025"/>
            </a:pPr>
            <a:r>
              <a:t>rerunning tests</a:t>
            </a:r>
          </a:p>
          <a:p>
            <a:pPr lvl="2" marL="967620" indent="-247530" algn="l" defTabSz="370331">
              <a:lnSpc>
                <a:spcPct val="120000"/>
              </a:lnSpc>
              <a:spcBef>
                <a:spcPts val="400"/>
              </a:spcBef>
              <a:buSzPct val="145000"/>
              <a:buChar char="•"/>
              <a:defRPr b="0" sz="2025"/>
            </a:pPr>
            <a:r>
              <a:t>Comparing expected result with actual results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54" name="Software Testability…"/>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82270" indent="-382270" algn="l" defTabSz="502412">
              <a:spcBef>
                <a:spcPts val="3600"/>
              </a:spcBef>
              <a:buSzPct val="145000"/>
              <a:buChar char="•"/>
              <a:defRPr b="0" sz="2752"/>
            </a:pPr>
            <a:r>
              <a:t>Software Testability</a:t>
            </a:r>
          </a:p>
          <a:p>
            <a:pPr lvl="1" marL="645080" indent="-262810" algn="l" defTabSz="393192">
              <a:lnSpc>
                <a:spcPct val="120000"/>
              </a:lnSpc>
              <a:spcBef>
                <a:spcPts val="600"/>
              </a:spcBef>
              <a:buSzPct val="145000"/>
              <a:buChar char="-"/>
              <a:defRPr b="0" sz="2150"/>
            </a:pPr>
            <a:r>
              <a:t>Estimates how likely testing will reveal a fault if one exists</a:t>
            </a:r>
          </a:p>
          <a:p>
            <a:pPr lvl="1" marL="645080" indent="-262810" algn="l" defTabSz="393192">
              <a:lnSpc>
                <a:spcPct val="120000"/>
              </a:lnSpc>
              <a:spcBef>
                <a:spcPts val="600"/>
              </a:spcBef>
              <a:buSzPct val="145000"/>
              <a:buChar char="-"/>
              <a:defRPr b="0" sz="2150"/>
            </a:pPr>
            <a:r>
              <a:t>Testability</a:t>
            </a:r>
          </a:p>
          <a:p>
            <a:pPr lvl="2" marL="1027350" indent="-262810" algn="l" defTabSz="393192">
              <a:lnSpc>
                <a:spcPct val="120000"/>
              </a:lnSpc>
              <a:spcBef>
                <a:spcPts val="400"/>
              </a:spcBef>
              <a:buSzPct val="145000"/>
              <a:buChar char="•"/>
              <a:defRPr b="0" sz="2150"/>
            </a:pPr>
            <a:r>
              <a:t>The degree to which a system or component facilitates the establishment of test criteria and the performance of tests to determine whether those criteria have been met</a:t>
            </a:r>
          </a:p>
          <a:p>
            <a:pPr lvl="3" marL="1409620" indent="-262810" algn="l" defTabSz="393192">
              <a:lnSpc>
                <a:spcPct val="120000"/>
              </a:lnSpc>
              <a:spcBef>
                <a:spcPts val="400"/>
              </a:spcBef>
              <a:buSzPct val="145000"/>
              <a:buChar char="•"/>
              <a:defRPr b="0" sz="2150"/>
            </a:pPr>
            <a:r>
              <a:t>How to provide the test values to the software</a:t>
            </a:r>
          </a:p>
          <a:p>
            <a:pPr lvl="3" marL="1409620" indent="-262810" algn="l" defTabSz="393192">
              <a:lnSpc>
                <a:spcPct val="120000"/>
              </a:lnSpc>
              <a:spcBef>
                <a:spcPts val="400"/>
              </a:spcBef>
              <a:buSzPct val="145000"/>
              <a:buChar char="•"/>
              <a:defRPr b="0" sz="2150"/>
            </a:pPr>
            <a:r>
              <a:t>How to observe results of test execution</a:t>
            </a:r>
          </a:p>
          <a:p>
            <a:pPr lvl="1" marL="645080" indent="-262810" algn="l" defTabSz="393192">
              <a:lnSpc>
                <a:spcPct val="120000"/>
              </a:lnSpc>
              <a:spcBef>
                <a:spcPts val="600"/>
              </a:spcBef>
              <a:buSzPct val="145000"/>
              <a:buChar char="-"/>
              <a:defRPr b="0" sz="2150"/>
            </a:pPr>
            <a:r>
              <a:t>Software observability</a:t>
            </a:r>
          </a:p>
          <a:p>
            <a:pPr lvl="2" marL="1027350" indent="-262810" algn="l" defTabSz="393192">
              <a:lnSpc>
                <a:spcPct val="120000"/>
              </a:lnSpc>
              <a:spcBef>
                <a:spcPts val="400"/>
              </a:spcBef>
              <a:buSzPct val="145000"/>
              <a:buChar char="•"/>
              <a:defRPr b="0" sz="2150"/>
            </a:pPr>
            <a:r>
              <a:t>How easy it is to observe the behavior of a program in terms of its outputs, effects on the environment, and other hardware and software components</a:t>
            </a:r>
          </a:p>
          <a:p>
            <a:pPr lvl="1" marL="645080" indent="-262810" algn="l" defTabSz="393192">
              <a:lnSpc>
                <a:spcPct val="120000"/>
              </a:lnSpc>
              <a:spcBef>
                <a:spcPts val="600"/>
              </a:spcBef>
              <a:buSzPct val="145000"/>
              <a:buChar char="-"/>
              <a:defRPr b="0" sz="2150"/>
            </a:pPr>
            <a:r>
              <a:t>Software controllability</a:t>
            </a:r>
          </a:p>
          <a:p>
            <a:pPr lvl="2" marL="1027350" indent="-262810" algn="l" defTabSz="393192">
              <a:lnSpc>
                <a:spcPct val="120000"/>
              </a:lnSpc>
              <a:spcBef>
                <a:spcPts val="400"/>
              </a:spcBef>
              <a:buSzPct val="145000"/>
              <a:buChar char="•"/>
              <a:defRPr b="0" sz="2150"/>
            </a:pPr>
            <a:r>
              <a:t>How easy it is to provide a program with the needed inputs. In terms of values, operations, and behaviors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7"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58" name="Embed software…"/>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Embed software</a:t>
            </a:r>
          </a:p>
          <a:p>
            <a:pPr lvl="2" marL="1194593" indent="-305593" algn="l" defTabSz="457200">
              <a:lnSpc>
                <a:spcPct val="120000"/>
              </a:lnSpc>
              <a:spcBef>
                <a:spcPts val="500"/>
              </a:spcBef>
              <a:buSzPct val="145000"/>
              <a:buChar char="•"/>
              <a:defRPr b="0" sz="2500"/>
            </a:pPr>
            <a:r>
              <a:t>Input: hardware sensors</a:t>
            </a:r>
          </a:p>
          <a:p>
            <a:pPr lvl="3" marL="1639093" indent="-305593" algn="l" defTabSz="457200">
              <a:lnSpc>
                <a:spcPct val="120000"/>
              </a:lnSpc>
              <a:spcBef>
                <a:spcPts val="500"/>
              </a:spcBef>
              <a:buSzPct val="145000"/>
              <a:buChar char="•"/>
              <a:defRPr b="0" sz="2500"/>
            </a:pPr>
            <a:r>
              <a:t>Difficult to control</a:t>
            </a:r>
          </a:p>
          <a:p>
            <a:pPr lvl="3" marL="1639093" indent="-305593" algn="l" defTabSz="457200">
              <a:lnSpc>
                <a:spcPct val="120000"/>
              </a:lnSpc>
              <a:spcBef>
                <a:spcPts val="500"/>
              </a:spcBef>
              <a:buSzPct val="145000"/>
              <a:buChar char="•"/>
              <a:defRPr b="0" sz="2500"/>
            </a:pPr>
            <a:r>
              <a:t>Some inputs may be difficult, dangerous, or impossible to supply</a:t>
            </a:r>
          </a:p>
          <a:p>
            <a:pPr lvl="2" marL="1194593" indent="-305593" algn="l" defTabSz="457200">
              <a:lnSpc>
                <a:spcPct val="120000"/>
              </a:lnSpc>
              <a:spcBef>
                <a:spcPts val="500"/>
              </a:spcBef>
              <a:buSzPct val="145000"/>
              <a:buChar char="•"/>
              <a:defRPr b="0" sz="2500"/>
            </a:pPr>
            <a:r>
              <a:t>Testing with simulation</a:t>
            </a:r>
          </a:p>
          <a:p>
            <a:pPr lvl="3" marL="1639093" indent="-305593" algn="l" defTabSz="457200">
              <a:lnSpc>
                <a:spcPct val="120000"/>
              </a:lnSpc>
              <a:spcBef>
                <a:spcPts val="500"/>
              </a:spcBef>
              <a:buSzPct val="145000"/>
              <a:buChar char="•"/>
              <a:defRPr b="0" sz="2500"/>
            </a:pPr>
            <a:r>
              <a:t>Extra software built to “bypass” the hardware or software components that interfere with testing</a:t>
            </a:r>
          </a:p>
          <a:p>
            <a:pPr lvl="1" marL="750093" indent="-305593" algn="l" defTabSz="457200">
              <a:lnSpc>
                <a:spcPct val="120000"/>
              </a:lnSpc>
              <a:spcBef>
                <a:spcPts val="800"/>
              </a:spcBef>
              <a:buSzPct val="145000"/>
              <a:buChar char="-"/>
              <a:defRPr b="0" sz="2500"/>
            </a:pPr>
            <a:r>
              <a:t>Crucial to test automation</a:t>
            </a:r>
          </a:p>
          <a:p>
            <a:pPr lvl="2" marL="1194593" indent="-305593" algn="l" defTabSz="457200">
              <a:lnSpc>
                <a:spcPct val="120000"/>
              </a:lnSpc>
              <a:spcBef>
                <a:spcPts val="500"/>
              </a:spcBef>
              <a:buSzPct val="145000"/>
              <a:buChar char="•"/>
              <a:defRPr b="0" sz="2500"/>
            </a:pPr>
            <a:r>
              <a:t>Test scripts need to control the execution of the component under test and to observe the results of the test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1"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62" name="Components of a Test Case…"/>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02260" indent="-302260" algn="l" defTabSz="397256">
              <a:spcBef>
                <a:spcPts val="2800"/>
              </a:spcBef>
              <a:buSzPct val="145000"/>
              <a:buChar char="•"/>
              <a:defRPr b="0" sz="2176"/>
            </a:pPr>
            <a:r>
              <a:t>Components of a Test Case</a:t>
            </a:r>
          </a:p>
          <a:p>
            <a:pPr lvl="1" marL="510063" indent="-207803" algn="l" defTabSz="310895">
              <a:lnSpc>
                <a:spcPct val="120000"/>
              </a:lnSpc>
              <a:spcBef>
                <a:spcPts val="500"/>
              </a:spcBef>
              <a:buSzPct val="145000"/>
              <a:buChar char="-"/>
              <a:defRPr b="0" sz="1700"/>
            </a:pPr>
            <a:r>
              <a:t>Test Case Values</a:t>
            </a:r>
          </a:p>
          <a:p>
            <a:pPr lvl="2" marL="812323" indent="-207803" algn="l" defTabSz="310895">
              <a:lnSpc>
                <a:spcPct val="120000"/>
              </a:lnSpc>
              <a:spcBef>
                <a:spcPts val="300"/>
              </a:spcBef>
              <a:buSzPct val="145000"/>
              <a:buChar char="•"/>
              <a:defRPr b="0" sz="1700"/>
            </a:pPr>
            <a:r>
              <a:t>The input values necessary to complete an execution of the software under test</a:t>
            </a:r>
          </a:p>
          <a:p>
            <a:pPr lvl="2" marL="812323" indent="-207803" algn="l" defTabSz="310895">
              <a:lnSpc>
                <a:spcPct val="120000"/>
              </a:lnSpc>
              <a:spcBef>
                <a:spcPts val="300"/>
              </a:spcBef>
              <a:buSzPct val="145000"/>
              <a:buChar char="•"/>
              <a:defRPr b="0" sz="1700"/>
            </a:pPr>
            <a:r>
              <a:t>Determine the quality of the testing</a:t>
            </a:r>
          </a:p>
          <a:p>
            <a:pPr lvl="1" marL="510063" indent="-207803" algn="l" defTabSz="310895">
              <a:lnSpc>
                <a:spcPct val="120000"/>
              </a:lnSpc>
              <a:spcBef>
                <a:spcPts val="500"/>
              </a:spcBef>
              <a:buSzPct val="145000"/>
              <a:buChar char="-"/>
              <a:defRPr b="0" sz="1700"/>
            </a:pPr>
            <a:r>
              <a:t>Prefix Values</a:t>
            </a:r>
          </a:p>
          <a:p>
            <a:pPr lvl="2" marL="812323" indent="-207803" algn="l" defTabSz="310895">
              <a:lnSpc>
                <a:spcPct val="120000"/>
              </a:lnSpc>
              <a:spcBef>
                <a:spcPts val="300"/>
              </a:spcBef>
              <a:buSzPct val="145000"/>
              <a:buChar char="•"/>
              <a:defRPr b="0" sz="1700"/>
            </a:pPr>
            <a:r>
              <a:t>Input necessary to put the software into the appropriate state to receive the test case values</a:t>
            </a:r>
          </a:p>
          <a:p>
            <a:pPr lvl="1" marL="510063" indent="-207803" algn="l" defTabSz="310895">
              <a:lnSpc>
                <a:spcPct val="120000"/>
              </a:lnSpc>
              <a:spcBef>
                <a:spcPts val="500"/>
              </a:spcBef>
              <a:buSzPct val="145000"/>
              <a:buChar char="-"/>
              <a:defRPr b="0" sz="1700"/>
            </a:pPr>
            <a:r>
              <a:t>Postfix Values</a:t>
            </a:r>
          </a:p>
          <a:p>
            <a:pPr lvl="2" marL="812323" indent="-207803" algn="l" defTabSz="310895">
              <a:lnSpc>
                <a:spcPct val="120000"/>
              </a:lnSpc>
              <a:spcBef>
                <a:spcPts val="300"/>
              </a:spcBef>
              <a:buSzPct val="145000"/>
              <a:buChar char="•"/>
              <a:defRPr b="0" sz="1700"/>
            </a:pPr>
            <a:r>
              <a:t>Inputs that need to be sent to the software after the test case values are sent</a:t>
            </a:r>
          </a:p>
          <a:p>
            <a:pPr lvl="3" marL="1114583" indent="-207803" algn="l" defTabSz="310895">
              <a:lnSpc>
                <a:spcPct val="120000"/>
              </a:lnSpc>
              <a:spcBef>
                <a:spcPts val="300"/>
              </a:spcBef>
              <a:buSzPct val="145000"/>
              <a:buChar char="•"/>
              <a:defRPr b="0" sz="1700"/>
            </a:pPr>
            <a:r>
              <a:t>Verification Values</a:t>
            </a:r>
          </a:p>
          <a:p>
            <a:pPr lvl="4" marL="1416843" indent="-207803" algn="l" defTabSz="310895">
              <a:lnSpc>
                <a:spcPct val="120000"/>
              </a:lnSpc>
              <a:spcBef>
                <a:spcPts val="300"/>
              </a:spcBef>
              <a:buSzPct val="145000"/>
              <a:buChar char="•"/>
              <a:defRPr b="0" sz="1700"/>
            </a:pPr>
            <a:r>
              <a:t>Values necessary to see the results of the test case values</a:t>
            </a:r>
          </a:p>
          <a:p>
            <a:pPr lvl="3" marL="1114583" indent="-207803" algn="l" defTabSz="310895">
              <a:lnSpc>
                <a:spcPct val="120000"/>
              </a:lnSpc>
              <a:spcBef>
                <a:spcPts val="300"/>
              </a:spcBef>
              <a:buSzPct val="145000"/>
              <a:buChar char="•"/>
              <a:defRPr b="0" sz="1700"/>
            </a:pPr>
            <a:r>
              <a:t>Exit Values</a:t>
            </a:r>
          </a:p>
          <a:p>
            <a:pPr lvl="4" marL="1416843" indent="-207803" algn="l" defTabSz="310895">
              <a:lnSpc>
                <a:spcPct val="120000"/>
              </a:lnSpc>
              <a:spcBef>
                <a:spcPts val="300"/>
              </a:spcBef>
              <a:buSzPct val="145000"/>
              <a:buChar char="•"/>
              <a:defRPr b="0" sz="1700"/>
            </a:pPr>
            <a:r>
              <a:t>Values or commands needed to terminate the program or otherwise return it to a stable state</a:t>
            </a:r>
          </a:p>
          <a:p>
            <a:pPr lvl="1" marL="510063" indent="-207803" algn="l" defTabSz="310895">
              <a:lnSpc>
                <a:spcPct val="120000"/>
              </a:lnSpc>
              <a:spcBef>
                <a:spcPts val="500"/>
              </a:spcBef>
              <a:buSzPct val="145000"/>
              <a:buChar char="-"/>
              <a:defRPr b="0" sz="1700"/>
            </a:pPr>
            <a:r>
              <a:t>Test oracle</a:t>
            </a:r>
          </a:p>
          <a:p>
            <a:pPr lvl="2" marL="812323" indent="-207803" algn="l" defTabSz="310895">
              <a:lnSpc>
                <a:spcPct val="120000"/>
              </a:lnSpc>
              <a:spcBef>
                <a:spcPts val="300"/>
              </a:spcBef>
              <a:buSzPct val="145000"/>
              <a:buChar char="•"/>
              <a:defRPr b="0" sz="1700"/>
            </a:pPr>
            <a:r>
              <a:t>Decides whether a test passed or failed</a:t>
            </a:r>
          </a:p>
          <a:p>
            <a:pPr lvl="3" marL="1114583" indent="-207803" algn="l" defTabSz="310895">
              <a:lnSpc>
                <a:spcPct val="120000"/>
              </a:lnSpc>
              <a:spcBef>
                <a:spcPts val="300"/>
              </a:spcBef>
              <a:buSzPct val="145000"/>
              <a:buChar char="•"/>
              <a:defRPr b="0" sz="1700"/>
            </a:pPr>
            <a:r>
              <a:t>test is valid or is as expected</a:t>
            </a:r>
          </a:p>
          <a:p>
            <a:pPr lvl="1" marL="510063" indent="-207803" algn="l" defTabSz="310895">
              <a:lnSpc>
                <a:spcPct val="120000"/>
              </a:lnSpc>
              <a:spcBef>
                <a:spcPts val="500"/>
              </a:spcBef>
              <a:buSzPct val="145000"/>
              <a:buChar char="-"/>
              <a:defRPr b="0" sz="1700"/>
            </a:pPr>
            <a:r>
              <a:t>Expected Results</a:t>
            </a:r>
          </a:p>
          <a:p>
            <a:pPr lvl="2" marL="812323" indent="-207803" algn="l" defTabSz="310895">
              <a:lnSpc>
                <a:spcPct val="120000"/>
              </a:lnSpc>
              <a:spcBef>
                <a:spcPts val="300"/>
              </a:spcBef>
              <a:buSzPct val="145000"/>
              <a:buChar char="•"/>
              <a:defRPr b="0" sz="1700"/>
            </a:pPr>
            <a:r>
              <a:t>The result that should be produced by the test case if the software behaves as expected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5"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66" name="Test Case…"/>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532566" indent="-216971" algn="l" defTabSz="324611">
              <a:lnSpc>
                <a:spcPct val="120000"/>
              </a:lnSpc>
              <a:spcBef>
                <a:spcPts val="500"/>
              </a:spcBef>
              <a:buSzPct val="145000"/>
              <a:buChar char="-"/>
              <a:defRPr b="0" sz="1775"/>
            </a:pPr>
            <a:r>
              <a:t>Test Case</a:t>
            </a:r>
          </a:p>
          <a:p>
            <a:pPr lvl="2" marL="848161" indent="-216971" algn="l" defTabSz="324611">
              <a:lnSpc>
                <a:spcPct val="120000"/>
              </a:lnSpc>
              <a:spcBef>
                <a:spcPts val="300"/>
              </a:spcBef>
              <a:buSzPct val="145000"/>
              <a:buChar char="•"/>
              <a:defRPr b="0" sz="1775"/>
            </a:pPr>
            <a:r>
              <a:t>composed of the test values, prefix values, postfix values, and expected results necessary for complete execution and evaluation of the software under test</a:t>
            </a:r>
          </a:p>
          <a:p>
            <a:pPr lvl="1" marL="532566" indent="-216971" algn="l" defTabSz="324611">
              <a:lnSpc>
                <a:spcPct val="120000"/>
              </a:lnSpc>
              <a:spcBef>
                <a:spcPts val="500"/>
              </a:spcBef>
              <a:buSzPct val="145000"/>
              <a:buChar char="-"/>
              <a:defRPr b="0" sz="1775"/>
            </a:pPr>
            <a:r>
              <a:t>Test Set</a:t>
            </a:r>
          </a:p>
          <a:p>
            <a:pPr lvl="2" marL="848161" indent="-216971" algn="l" defTabSz="324611">
              <a:lnSpc>
                <a:spcPct val="120000"/>
              </a:lnSpc>
              <a:spcBef>
                <a:spcPts val="300"/>
              </a:spcBef>
              <a:buSzPct val="145000"/>
              <a:buChar char="•"/>
              <a:defRPr b="0" sz="1775"/>
            </a:pPr>
            <a:r>
              <a:t>a set of test case</a:t>
            </a:r>
          </a:p>
          <a:p>
            <a:pPr lvl="1" marL="532566" indent="-216971" algn="l" defTabSz="324611">
              <a:lnSpc>
                <a:spcPct val="120000"/>
              </a:lnSpc>
              <a:spcBef>
                <a:spcPts val="500"/>
              </a:spcBef>
              <a:buSzPct val="145000"/>
              <a:buChar char="-"/>
              <a:defRPr b="0" sz="1775"/>
            </a:pPr>
            <a:r>
              <a:t>RIPR</a:t>
            </a:r>
          </a:p>
          <a:p>
            <a:pPr lvl="2" marL="848161" indent="-216971" algn="l" defTabSz="324611">
              <a:lnSpc>
                <a:spcPct val="120000"/>
              </a:lnSpc>
              <a:spcBef>
                <a:spcPts val="300"/>
              </a:spcBef>
              <a:buSzPct val="145000"/>
              <a:buChar char="•"/>
              <a:defRPr b="0" sz="1775"/>
            </a:pPr>
            <a:r>
              <a:t>R</a:t>
            </a:r>
          </a:p>
          <a:p>
            <a:pPr lvl="3" marL="1163756" indent="-216971" algn="l" defTabSz="324611">
              <a:lnSpc>
                <a:spcPct val="120000"/>
              </a:lnSpc>
              <a:spcBef>
                <a:spcPts val="300"/>
              </a:spcBef>
              <a:buSzPct val="145000"/>
              <a:buChar char="•"/>
              <a:defRPr b="0" sz="1775"/>
            </a:pPr>
            <a:r>
              <a:t>the prefix values are included to achieve reachability</a:t>
            </a:r>
          </a:p>
          <a:p>
            <a:pPr lvl="2" marL="848161" indent="-216971" algn="l" defTabSz="324611">
              <a:lnSpc>
                <a:spcPct val="120000"/>
              </a:lnSpc>
              <a:spcBef>
                <a:spcPts val="300"/>
              </a:spcBef>
              <a:buSzPct val="145000"/>
              <a:buChar char="•"/>
              <a:defRPr b="0" sz="1775"/>
            </a:pPr>
            <a:r>
              <a:t>I</a:t>
            </a:r>
          </a:p>
          <a:p>
            <a:pPr lvl="3" marL="1163756" indent="-216971" algn="l" defTabSz="324611">
              <a:lnSpc>
                <a:spcPct val="120000"/>
              </a:lnSpc>
              <a:spcBef>
                <a:spcPts val="300"/>
              </a:spcBef>
              <a:buSzPct val="145000"/>
              <a:buChar char="•"/>
              <a:defRPr b="0" sz="1775"/>
            </a:pPr>
            <a:r>
              <a:t>the test case values to achieve infection</a:t>
            </a:r>
          </a:p>
          <a:p>
            <a:pPr lvl="2" marL="848161" indent="-216971" algn="l" defTabSz="324611">
              <a:lnSpc>
                <a:spcPct val="120000"/>
              </a:lnSpc>
              <a:spcBef>
                <a:spcPts val="300"/>
              </a:spcBef>
              <a:buSzPct val="145000"/>
              <a:buChar char="•"/>
              <a:defRPr b="0" sz="1775"/>
            </a:pPr>
            <a:r>
              <a:t>P</a:t>
            </a:r>
          </a:p>
          <a:p>
            <a:pPr lvl="3" marL="1163756" indent="-216971" algn="l" defTabSz="324611">
              <a:lnSpc>
                <a:spcPct val="120000"/>
              </a:lnSpc>
              <a:spcBef>
                <a:spcPts val="300"/>
              </a:spcBef>
              <a:buSzPct val="145000"/>
              <a:buChar char="•"/>
              <a:defRPr b="0" sz="1775"/>
            </a:pPr>
            <a:r>
              <a:t>the post fix values to achieve propagation</a:t>
            </a:r>
          </a:p>
          <a:p>
            <a:pPr lvl="2" marL="848161" indent="-216971" algn="l" defTabSz="324611">
              <a:lnSpc>
                <a:spcPct val="120000"/>
              </a:lnSpc>
              <a:spcBef>
                <a:spcPts val="300"/>
              </a:spcBef>
              <a:buSzPct val="145000"/>
              <a:buChar char="•"/>
              <a:defRPr b="0" sz="1775"/>
            </a:pPr>
            <a:r>
              <a:t>R</a:t>
            </a:r>
          </a:p>
          <a:p>
            <a:pPr lvl="3" marL="1163756" indent="-216971" algn="l" defTabSz="324611">
              <a:lnSpc>
                <a:spcPct val="120000"/>
              </a:lnSpc>
              <a:spcBef>
                <a:spcPts val="300"/>
              </a:spcBef>
              <a:buSzPct val="145000"/>
              <a:buChar char="•"/>
              <a:defRPr b="0" sz="1775"/>
            </a:pPr>
            <a:r>
              <a:t>the expected results to reveal the failures</a:t>
            </a:r>
          </a:p>
          <a:p>
            <a:pPr lvl="1" marL="532566" indent="-216971" algn="l" defTabSz="324611">
              <a:lnSpc>
                <a:spcPct val="120000"/>
              </a:lnSpc>
              <a:spcBef>
                <a:spcPts val="500"/>
              </a:spcBef>
              <a:buSzPct val="145000"/>
              <a:buChar char="-"/>
              <a:defRPr b="0" sz="1775"/>
            </a:pPr>
            <a:r>
              <a:t>Executable Test Script</a:t>
            </a:r>
          </a:p>
          <a:p>
            <a:pPr lvl="2" marL="848161" indent="-216971" algn="l" defTabSz="324611">
              <a:lnSpc>
                <a:spcPct val="120000"/>
              </a:lnSpc>
              <a:spcBef>
                <a:spcPts val="300"/>
              </a:spcBef>
              <a:buSzPct val="145000"/>
              <a:buChar char="•"/>
              <a:defRPr b="0" sz="1775"/>
            </a:pPr>
            <a:r>
              <a:t>A test case that is prepared in a form to be executed automatically on the test software and produce a report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70" name="A Test Automation Framework…"/>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44500" indent="-444500" algn="l">
              <a:spcBef>
                <a:spcPts val="4200"/>
              </a:spcBef>
              <a:buSzPct val="145000"/>
              <a:buChar char="•"/>
              <a:defRPr b="0" sz="3200"/>
            </a:pPr>
            <a:r>
              <a:t>A Test Automation Framework </a:t>
            </a:r>
          </a:p>
          <a:p>
            <a:pPr lvl="1" marL="750093" indent="-305593" algn="l" defTabSz="457200">
              <a:lnSpc>
                <a:spcPct val="120000"/>
              </a:lnSpc>
              <a:spcBef>
                <a:spcPts val="800"/>
              </a:spcBef>
              <a:buSzPct val="145000"/>
              <a:buChar char="-"/>
              <a:defRPr b="0" sz="2500"/>
            </a:pPr>
            <a:r>
              <a:t>Test Framework</a:t>
            </a:r>
          </a:p>
          <a:p>
            <a:pPr lvl="2" marL="1194593" indent="-305593" algn="l" defTabSz="457200">
              <a:lnSpc>
                <a:spcPct val="120000"/>
              </a:lnSpc>
              <a:spcBef>
                <a:spcPts val="500"/>
              </a:spcBef>
              <a:buSzPct val="145000"/>
              <a:buChar char="•"/>
              <a:defRPr b="0" sz="2500"/>
            </a:pPr>
            <a:r>
              <a:t>A set of assumptions, concepts, and tools that support test automation</a:t>
            </a:r>
          </a:p>
          <a:p>
            <a:pPr lvl="2" marL="1194593" indent="-305593" algn="l" defTabSz="457200">
              <a:lnSpc>
                <a:spcPct val="120000"/>
              </a:lnSpc>
              <a:spcBef>
                <a:spcPts val="500"/>
              </a:spcBef>
              <a:buSzPct val="145000"/>
              <a:buChar char="•"/>
              <a:defRPr b="0" sz="2500"/>
            </a:pPr>
            <a:r>
              <a:t>Provides a standard design for test scripts</a:t>
            </a:r>
          </a:p>
          <a:p>
            <a:pPr lvl="2" marL="1194593" indent="-305593" algn="l" defTabSz="457200">
              <a:lnSpc>
                <a:spcPct val="120000"/>
              </a:lnSpc>
              <a:spcBef>
                <a:spcPts val="500"/>
              </a:spcBef>
              <a:buSzPct val="145000"/>
              <a:buChar char="•"/>
              <a:defRPr b="0" sz="2500"/>
            </a:pPr>
            <a:r>
              <a:t>Include support for the test driver</a:t>
            </a:r>
          </a:p>
          <a:p>
            <a:pPr lvl="2" marL="1194593" indent="-305593" algn="l" defTabSz="457200">
              <a:lnSpc>
                <a:spcPct val="120000"/>
              </a:lnSpc>
              <a:spcBef>
                <a:spcPts val="500"/>
              </a:spcBef>
              <a:buSzPct val="145000"/>
              <a:buChar char="•"/>
              <a:defRPr b="0" sz="2500"/>
            </a:pPr>
            <a:r>
              <a:t>Assertions to evaluate expected result</a:t>
            </a:r>
          </a:p>
          <a:p>
            <a:pPr lvl="2" marL="1194593" indent="-305593" algn="l" defTabSz="457200">
              <a:lnSpc>
                <a:spcPct val="120000"/>
              </a:lnSpc>
              <a:spcBef>
                <a:spcPts val="500"/>
              </a:spcBef>
              <a:buSzPct val="145000"/>
              <a:buChar char="•"/>
              <a:defRPr b="0" sz="2500"/>
            </a:pPr>
            <a:r>
              <a:t>The ability to share common test data among tests</a:t>
            </a:r>
          </a:p>
          <a:p>
            <a:pPr lvl="2" marL="1194593" indent="-305593" algn="l" defTabSz="457200">
              <a:lnSpc>
                <a:spcPct val="120000"/>
              </a:lnSpc>
              <a:spcBef>
                <a:spcPts val="500"/>
              </a:spcBef>
              <a:buSzPct val="145000"/>
              <a:buChar char="•"/>
              <a:defRPr b="0" sz="2500"/>
            </a:pPr>
            <a:r>
              <a:t>Test sets to easily organize and run tests</a:t>
            </a:r>
          </a:p>
          <a:p>
            <a:pPr lvl="2" marL="1194593" indent="-305593" algn="l" defTabSz="457200">
              <a:lnSpc>
                <a:spcPct val="120000"/>
              </a:lnSpc>
              <a:spcBef>
                <a:spcPts val="500"/>
              </a:spcBef>
              <a:buSzPct val="145000"/>
              <a:buChar char="•"/>
              <a:defRPr b="0" sz="2500"/>
            </a:pPr>
            <a:r>
              <a:t>The ability to run tests from either a command line or a GUI</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3"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74" name="The JUnit Test Framework…"/>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35091" indent="-299481" algn="l" defTabSz="448055">
              <a:lnSpc>
                <a:spcPct val="120000"/>
              </a:lnSpc>
              <a:spcBef>
                <a:spcPts val="700"/>
              </a:spcBef>
              <a:buSzPct val="145000"/>
              <a:buChar char="-"/>
              <a:defRPr b="0" sz="2450"/>
            </a:pPr>
            <a:r>
              <a:t>The JUnit Test Framework</a:t>
            </a:r>
          </a:p>
          <a:p>
            <a:pPr lvl="2" marL="1170701" indent="-299481" algn="l" defTabSz="448055">
              <a:lnSpc>
                <a:spcPct val="120000"/>
              </a:lnSpc>
              <a:spcBef>
                <a:spcPts val="400"/>
              </a:spcBef>
              <a:buSzPct val="145000"/>
              <a:buChar char="•"/>
              <a:defRPr b="0" sz="2450"/>
            </a:pPr>
            <a:r>
              <a:t>Run as stand alone Java programs (from the command line) or within an integrated development environment (IDE)</a:t>
            </a:r>
          </a:p>
          <a:p>
            <a:pPr lvl="2" marL="1170701" indent="-299481" algn="l" defTabSz="448055">
              <a:lnSpc>
                <a:spcPct val="120000"/>
              </a:lnSpc>
              <a:spcBef>
                <a:spcPts val="400"/>
              </a:spcBef>
              <a:buSzPct val="145000"/>
              <a:buChar char="•"/>
              <a:defRPr b="0" sz="2450"/>
            </a:pPr>
            <a:r>
              <a:t>Used to test an entire class, part of an object such as a method or some interaction methods, or interaction between several objects</a:t>
            </a:r>
          </a:p>
          <a:p>
            <a:pPr lvl="3" marL="1606311" indent="-299481" algn="l" defTabSz="448055">
              <a:lnSpc>
                <a:spcPct val="120000"/>
              </a:lnSpc>
              <a:spcBef>
                <a:spcPts val="400"/>
              </a:spcBef>
              <a:buSzPct val="145000"/>
              <a:buChar char="•"/>
              <a:defRPr b="0" sz="2450"/>
            </a:pPr>
            <a:r>
              <a:t>Used for unit and integration testing</a:t>
            </a:r>
          </a:p>
          <a:p>
            <a:pPr lvl="4" marL="2041921" indent="-299481" algn="l" defTabSz="448055">
              <a:lnSpc>
                <a:spcPct val="120000"/>
              </a:lnSpc>
              <a:spcBef>
                <a:spcPts val="400"/>
              </a:spcBef>
              <a:buSzPct val="145000"/>
              <a:buChar char="•"/>
              <a:defRPr b="0" sz="2450"/>
            </a:pPr>
            <a:r>
              <a:t>Not system testing</a:t>
            </a:r>
          </a:p>
          <a:p>
            <a:pPr lvl="3" marL="1606311" indent="-299481" algn="l" defTabSz="448055">
              <a:lnSpc>
                <a:spcPct val="120000"/>
              </a:lnSpc>
              <a:spcBef>
                <a:spcPts val="400"/>
              </a:spcBef>
              <a:buSzPct val="145000"/>
              <a:buChar char="•"/>
              <a:defRPr b="0" sz="2450"/>
            </a:pPr>
            <a:r>
              <a:t>Embed each test into one test method</a:t>
            </a:r>
          </a:p>
          <a:p>
            <a:pPr lvl="4" marL="2041921" indent="-299481" algn="l" defTabSz="448055">
              <a:lnSpc>
                <a:spcPct val="120000"/>
              </a:lnSpc>
              <a:spcBef>
                <a:spcPts val="400"/>
              </a:spcBef>
              <a:buSzPct val="145000"/>
              <a:buChar char="•"/>
              <a:defRPr b="0" sz="2450"/>
            </a:pPr>
            <a:r>
              <a:t>Test methods are collected into test classes</a:t>
            </a:r>
          </a:p>
          <a:p>
            <a:pPr lvl="5" marL="2477531" indent="-299481" algn="l" defTabSz="448055">
              <a:lnSpc>
                <a:spcPct val="120000"/>
              </a:lnSpc>
              <a:spcBef>
                <a:spcPts val="400"/>
              </a:spcBef>
              <a:buSzPct val="145000"/>
              <a:buChar char="•"/>
              <a:defRPr b="0" sz="2450"/>
            </a:pPr>
            <a:r>
              <a:t>A collection of test methods</a:t>
            </a:r>
          </a:p>
          <a:p>
            <a:pPr lvl="5" marL="2477531" indent="-299481" algn="l" defTabSz="448055">
              <a:lnSpc>
                <a:spcPct val="120000"/>
              </a:lnSpc>
              <a:spcBef>
                <a:spcPts val="400"/>
              </a:spcBef>
              <a:buSzPct val="145000"/>
              <a:buChar char="•"/>
              <a:defRPr b="0" sz="2450"/>
            </a:pPr>
            <a:r>
              <a:t>Methods to set up the program state before running each test (prefix values) and update the state after each test (postfix values)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7"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78" name="Test classes are written using the method in the JUnit.famework.assert class…"/>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2" marL="1194593" indent="-305593" algn="l" defTabSz="457200">
              <a:lnSpc>
                <a:spcPct val="120000"/>
              </a:lnSpc>
              <a:spcBef>
                <a:spcPts val="500"/>
              </a:spcBef>
              <a:buSzPct val="145000"/>
              <a:buChar char="•"/>
              <a:defRPr b="0" sz="2500"/>
            </a:pPr>
            <a:r>
              <a:t>Test classes are written using the method in the JUnit.famework.assert class</a:t>
            </a:r>
          </a:p>
          <a:p>
            <a:pPr lvl="3" marL="1639093" indent="-305593" algn="l" defTabSz="457200">
              <a:lnSpc>
                <a:spcPct val="120000"/>
              </a:lnSpc>
              <a:spcBef>
                <a:spcPts val="500"/>
              </a:spcBef>
              <a:buSzPct val="145000"/>
              <a:buChar char="•"/>
              <a:defRPr b="0" sz="2500"/>
            </a:pPr>
            <a:r>
              <a:t>Each test method checks a condition (assertion)</a:t>
            </a:r>
          </a:p>
          <a:p>
            <a:pPr lvl="3" marL="1639093" indent="-305593" algn="l" defTabSz="457200">
              <a:lnSpc>
                <a:spcPct val="120000"/>
              </a:lnSpc>
              <a:spcBef>
                <a:spcPts val="500"/>
              </a:spcBef>
              <a:buSzPct val="145000"/>
              <a:buChar char="•"/>
              <a:defRPr b="0" sz="2500"/>
            </a:pPr>
            <a:r>
              <a:t>Reports to the test runner whether the test failed or succeeded</a:t>
            </a:r>
          </a:p>
          <a:p>
            <a:pPr lvl="3" marL="1639093" indent="-305593" algn="l" defTabSz="457200">
              <a:lnSpc>
                <a:spcPct val="120000"/>
              </a:lnSpc>
              <a:spcBef>
                <a:spcPts val="500"/>
              </a:spcBef>
              <a:buSzPct val="145000"/>
              <a:buChar char="•"/>
              <a:defRPr b="0" sz="2500"/>
            </a:pPr>
            <a:r>
              <a:t>assertions</a:t>
            </a:r>
          </a:p>
          <a:p>
            <a:pPr lvl="4" marL="2083593" indent="-305593" algn="l" defTabSz="457200">
              <a:lnSpc>
                <a:spcPct val="120000"/>
              </a:lnSpc>
              <a:spcBef>
                <a:spcPts val="500"/>
              </a:spcBef>
              <a:buSzPct val="145000"/>
              <a:buChar char="•"/>
              <a:defRPr b="0" sz="2500"/>
            </a:pPr>
            <a:r>
              <a:t>How expected results and the test oracle are encoded into JUnit tests</a:t>
            </a:r>
          </a:p>
          <a:p>
            <a:pPr lvl="3" marL="1639093" indent="-305593" algn="l" defTabSz="457200">
              <a:lnSpc>
                <a:spcPct val="120000"/>
              </a:lnSpc>
              <a:spcBef>
                <a:spcPts val="500"/>
              </a:spcBef>
              <a:buSzPct val="145000"/>
              <a:buChar char="•"/>
              <a:defRPr b="0" sz="2500"/>
            </a:pPr>
            <a:r>
              <a:t>The test runner reports the result to the user</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1"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82" name="Assert method…"/>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585073" indent="-238363" algn="l" defTabSz="356615">
              <a:lnSpc>
                <a:spcPct val="120000"/>
              </a:lnSpc>
              <a:spcBef>
                <a:spcPts val="600"/>
              </a:spcBef>
              <a:buSzPct val="145000"/>
              <a:buChar char="-"/>
              <a:defRPr b="0" sz="1950"/>
            </a:pPr>
            <a:r>
              <a:t>Assert method</a:t>
            </a:r>
          </a:p>
          <a:p>
            <a:pPr lvl="2" marL="931783" indent="-238363" algn="l" defTabSz="356615">
              <a:lnSpc>
                <a:spcPct val="120000"/>
              </a:lnSpc>
              <a:spcBef>
                <a:spcPts val="300"/>
              </a:spcBef>
              <a:buSzPct val="145000"/>
              <a:buChar char="•"/>
              <a:defRPr b="0" sz="1950"/>
            </a:pPr>
            <a:r>
              <a:t>All assert method return void</a:t>
            </a:r>
          </a:p>
          <a:p>
            <a:pPr lvl="2" marL="931783" indent="-238363" algn="l" defTabSz="356615">
              <a:lnSpc>
                <a:spcPct val="120000"/>
              </a:lnSpc>
              <a:spcBef>
                <a:spcPts val="300"/>
              </a:spcBef>
              <a:buSzPct val="145000"/>
              <a:buChar char="•"/>
              <a:defRPr b="0" sz="1950"/>
            </a:pPr>
            <a:r>
              <a:t>assertTrue(boolean)</a:t>
            </a:r>
          </a:p>
          <a:p>
            <a:pPr lvl="3" marL="1278493" indent="-238363" algn="l" defTabSz="356615">
              <a:lnSpc>
                <a:spcPct val="120000"/>
              </a:lnSpc>
              <a:spcBef>
                <a:spcPts val="300"/>
              </a:spcBef>
              <a:buSzPct val="145000"/>
              <a:buChar char="•"/>
              <a:defRPr b="0" sz="1950"/>
            </a:pPr>
            <a:r>
              <a:t>This is the simplest assertion, and, in principle, any assertion about program variables can ultimately be implemented using this assertion</a:t>
            </a:r>
          </a:p>
          <a:p>
            <a:pPr lvl="2" marL="931783" indent="-238363" algn="l" defTabSz="356615">
              <a:lnSpc>
                <a:spcPct val="120000"/>
              </a:lnSpc>
              <a:spcBef>
                <a:spcPts val="300"/>
              </a:spcBef>
              <a:buSzPct val="145000"/>
              <a:buChar char="•"/>
              <a:defRPr b="0" sz="1950"/>
            </a:pPr>
            <a:r>
              <a:t>assertTrue(String, boolean)</a:t>
            </a:r>
          </a:p>
          <a:p>
            <a:pPr lvl="3" marL="1278493" indent="-238363" algn="l" defTabSz="356615">
              <a:lnSpc>
                <a:spcPct val="120000"/>
              </a:lnSpc>
              <a:spcBef>
                <a:spcPts val="300"/>
              </a:spcBef>
              <a:buSzPct val="145000"/>
              <a:buChar char="•"/>
              <a:defRPr b="0" sz="1950"/>
            </a:pPr>
            <a:r>
              <a:t>This assertion provides more information to the tester</a:t>
            </a:r>
          </a:p>
          <a:p>
            <a:pPr lvl="3" marL="1278493" indent="-238363" algn="l" defTabSz="356615">
              <a:lnSpc>
                <a:spcPct val="120000"/>
              </a:lnSpc>
              <a:spcBef>
                <a:spcPts val="300"/>
              </a:spcBef>
              <a:buSzPct val="145000"/>
              <a:buChar char="•"/>
              <a:defRPr b="0" sz="1950"/>
            </a:pPr>
            <a:r>
              <a:t>If the assertion is true, the string is ignored</a:t>
            </a:r>
          </a:p>
          <a:p>
            <a:pPr lvl="3" marL="1278493" indent="-238363" algn="l" defTabSz="356615">
              <a:lnSpc>
                <a:spcPct val="120000"/>
              </a:lnSpc>
              <a:spcBef>
                <a:spcPts val="300"/>
              </a:spcBef>
              <a:buSzPct val="145000"/>
              <a:buChar char="•"/>
              <a:defRPr b="0" sz="1950"/>
            </a:pPr>
            <a:r>
              <a:t>If the assertion is not true, the string is sent to the test engineer</a:t>
            </a:r>
          </a:p>
          <a:p>
            <a:pPr lvl="3" marL="1278493" indent="-238363" algn="l" defTabSz="356615">
              <a:lnSpc>
                <a:spcPct val="120000"/>
              </a:lnSpc>
              <a:spcBef>
                <a:spcPts val="300"/>
              </a:spcBef>
              <a:buSzPct val="145000"/>
              <a:buChar char="•"/>
              <a:defRPr b="0" sz="1950"/>
            </a:pPr>
            <a:r>
              <a:t>It should provide a concise summary of the failure</a:t>
            </a:r>
          </a:p>
          <a:p>
            <a:pPr lvl="2" marL="931783" indent="-238363" algn="l" defTabSz="356615">
              <a:lnSpc>
                <a:spcPct val="120000"/>
              </a:lnSpc>
              <a:spcBef>
                <a:spcPts val="300"/>
              </a:spcBef>
              <a:buSzPct val="145000"/>
              <a:buChar char="•"/>
              <a:defRPr b="0" sz="1950"/>
            </a:pPr>
            <a:r>
              <a:t>fail(String)</a:t>
            </a:r>
          </a:p>
          <a:p>
            <a:pPr lvl="3" marL="1278493" indent="-238363" algn="l" defTabSz="356615">
              <a:lnSpc>
                <a:spcPct val="120000"/>
              </a:lnSpc>
              <a:spcBef>
                <a:spcPts val="300"/>
              </a:spcBef>
              <a:buSzPct val="145000"/>
              <a:buChar char="•"/>
              <a:defRPr b="0" sz="1950"/>
            </a:pPr>
            <a:r>
              <a:t>This assertion puzzles many new test engineers, but it is extremely useful in situations where if a certain section of code is reached, that means the test has failed</a:t>
            </a:r>
          </a:p>
          <a:p>
            <a:pPr lvl="3" marL="1278493" indent="-238363" algn="l" defTabSz="356615">
              <a:lnSpc>
                <a:spcPct val="120000"/>
              </a:lnSpc>
              <a:spcBef>
                <a:spcPts val="300"/>
              </a:spcBef>
              <a:buSzPct val="145000"/>
              <a:buChar char="•"/>
              <a:defRPr b="0" sz="1950"/>
            </a:pPr>
            <a:r>
              <a:t>As before, the string provides a summary to the test engineer</a:t>
            </a:r>
          </a:p>
          <a:p>
            <a:pPr lvl="3" marL="1278493" indent="-238363" algn="l" defTabSz="356615">
              <a:lnSpc>
                <a:spcPct val="120000"/>
              </a:lnSpc>
              <a:spcBef>
                <a:spcPts val="300"/>
              </a:spcBef>
              <a:buSzPct val="145000"/>
              <a:buChar char="•"/>
              <a:defRPr b="0" sz="1950"/>
            </a:pPr>
            <a:r>
              <a:t>The fail method is often used to test exceptional behavior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5"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86" name="Test fixture…"/>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645080" indent="-262810" algn="l" defTabSz="393192">
              <a:lnSpc>
                <a:spcPct val="120000"/>
              </a:lnSpc>
              <a:spcBef>
                <a:spcPts val="600"/>
              </a:spcBef>
              <a:buSzPct val="145000"/>
              <a:buChar char="-"/>
              <a:defRPr b="0" sz="2150"/>
            </a:pPr>
            <a:r>
              <a:t>Test fixture</a:t>
            </a:r>
          </a:p>
          <a:p>
            <a:pPr lvl="2" marL="1027350" indent="-262810" algn="l" defTabSz="393192">
              <a:lnSpc>
                <a:spcPct val="120000"/>
              </a:lnSpc>
              <a:spcBef>
                <a:spcPts val="400"/>
              </a:spcBef>
              <a:buSzPct val="145000"/>
              <a:buChar char="•"/>
              <a:defRPr b="0" sz="2150"/>
            </a:pPr>
            <a:r>
              <a:t>The state of the test</a:t>
            </a:r>
          </a:p>
          <a:p>
            <a:pPr lvl="3" marL="1409620" indent="-262810" algn="l" defTabSz="393192">
              <a:lnSpc>
                <a:spcPct val="120000"/>
              </a:lnSpc>
              <a:spcBef>
                <a:spcPts val="400"/>
              </a:spcBef>
              <a:buSzPct val="145000"/>
              <a:buChar char="•"/>
              <a:defRPr b="0" sz="2150"/>
            </a:pPr>
            <a:r>
              <a:t>defined by the current values of key variables in the software under test</a:t>
            </a:r>
          </a:p>
          <a:p>
            <a:pPr lvl="3" marL="1409620" indent="-262810" algn="l" defTabSz="393192">
              <a:lnSpc>
                <a:spcPct val="120000"/>
              </a:lnSpc>
              <a:spcBef>
                <a:spcPts val="400"/>
              </a:spcBef>
              <a:buSzPct val="145000"/>
              <a:buChar char="•"/>
              <a:defRPr b="0" sz="2150"/>
            </a:pPr>
            <a:r>
              <a:t>Control the prefix values(initializations, @Before) and postfix values(reset values, @After)</a:t>
            </a:r>
          </a:p>
          <a:p>
            <a:pPr lvl="4" marL="1791890" indent="-262810" algn="l" defTabSz="393192">
              <a:lnSpc>
                <a:spcPct val="120000"/>
              </a:lnSpc>
              <a:spcBef>
                <a:spcPts val="400"/>
              </a:spcBef>
              <a:buSzPct val="145000"/>
              <a:buChar char="•"/>
              <a:defRPr b="0" sz="2150"/>
            </a:pPr>
            <a:r>
              <a:t>@Before</a:t>
            </a:r>
          </a:p>
          <a:p>
            <a:pPr lvl="5" marL="2174160" indent="-262810" algn="l" defTabSz="393192">
              <a:lnSpc>
                <a:spcPct val="120000"/>
              </a:lnSpc>
              <a:spcBef>
                <a:spcPts val="400"/>
              </a:spcBef>
              <a:buSzPct val="145000"/>
              <a:buChar char="•"/>
              <a:defRPr b="0" sz="2150"/>
            </a:pPr>
            <a:r>
              <a:t>Sets up</a:t>
            </a:r>
          </a:p>
          <a:p>
            <a:pPr lvl="5" marL="2174160" indent="-262810" algn="l" defTabSz="393192">
              <a:lnSpc>
                <a:spcPct val="120000"/>
              </a:lnSpc>
              <a:spcBef>
                <a:spcPts val="400"/>
              </a:spcBef>
              <a:buSzPct val="145000"/>
              <a:buChar char="•"/>
              <a:defRPr b="0" sz="2150"/>
            </a:pPr>
            <a:r>
              <a:t>Called before every test method</a:t>
            </a:r>
          </a:p>
          <a:p>
            <a:pPr lvl="4" marL="1791890" indent="-262810" algn="l" defTabSz="393192">
              <a:lnSpc>
                <a:spcPct val="120000"/>
              </a:lnSpc>
              <a:spcBef>
                <a:spcPts val="400"/>
              </a:spcBef>
              <a:buSzPct val="145000"/>
              <a:buChar char="•"/>
              <a:defRPr b="0" sz="2150"/>
            </a:pPr>
            <a:r>
              <a:t>@After</a:t>
            </a:r>
          </a:p>
          <a:p>
            <a:pPr lvl="5" marL="2174160" indent="-262810" algn="l" defTabSz="393192">
              <a:lnSpc>
                <a:spcPct val="120000"/>
              </a:lnSpc>
              <a:spcBef>
                <a:spcPts val="400"/>
              </a:spcBef>
              <a:buSzPct val="145000"/>
              <a:buChar char="•"/>
              <a:defRPr b="0" sz="2150"/>
            </a:pPr>
            <a:r>
              <a:t>Tear down</a:t>
            </a:r>
          </a:p>
          <a:p>
            <a:pPr lvl="5" marL="2174160" indent="-262810" algn="l" defTabSz="393192">
              <a:lnSpc>
                <a:spcPct val="120000"/>
              </a:lnSpc>
              <a:spcBef>
                <a:spcPts val="400"/>
              </a:spcBef>
              <a:buSzPct val="145000"/>
              <a:buChar char="•"/>
              <a:defRPr b="0" sz="2150"/>
            </a:pPr>
            <a:r>
              <a:t>Called after every test method</a:t>
            </a:r>
          </a:p>
          <a:p>
            <a:pPr lvl="2" marL="1027350" indent="-262810" algn="l" defTabSz="393192">
              <a:lnSpc>
                <a:spcPct val="120000"/>
              </a:lnSpc>
              <a:spcBef>
                <a:spcPts val="400"/>
              </a:spcBef>
              <a:buSzPct val="145000"/>
              <a:buChar char="•"/>
              <a:defRPr b="0" sz="2150"/>
            </a:pPr>
            <a:r>
              <a:t>@Test</a:t>
            </a:r>
          </a:p>
          <a:p>
            <a:pPr lvl="3" marL="1409620" indent="-262810" algn="l" defTabSz="393192">
              <a:lnSpc>
                <a:spcPct val="120000"/>
              </a:lnSpc>
              <a:spcBef>
                <a:spcPts val="400"/>
              </a:spcBef>
              <a:buSzPct val="145000"/>
              <a:buChar char="•"/>
              <a:defRPr b="0" sz="2150"/>
            </a:pPr>
            <a:r>
              <a:t>JUnit test</a:t>
            </a:r>
          </a:p>
          <a:p>
            <a:pPr lvl="3" marL="1409620" indent="-262810" algn="l" defTabSz="393192">
              <a:lnSpc>
                <a:spcPct val="120000"/>
              </a:lnSpc>
              <a:spcBef>
                <a:spcPts val="400"/>
              </a:spcBef>
              <a:buSzPct val="145000"/>
              <a:buChar char="•"/>
              <a:defRPr b="0" sz="2150"/>
            </a:pPr>
            <a:r>
              <a:t>Test***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lide Number"/>
          <p:cNvSpPr txBox="1"/>
          <p:nvPr>
            <p:ph type="sldNum" sz="quarter" idx="2"/>
          </p:nvPr>
        </p:nvSpPr>
        <p:spPr>
          <a:xfrm>
            <a:off x="12252704" y="9311492"/>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1. Why Do We Test Software? - cont."/>
          <p:cNvSpPr txBox="1"/>
          <p:nvPr>
            <p:ph type="title"/>
          </p:nvPr>
        </p:nvSpPr>
        <p:spPr>
          <a:prstGeom prst="rect">
            <a:avLst/>
          </a:prstGeom>
        </p:spPr>
        <p:txBody>
          <a:bodyPr/>
          <a:lstStyle>
            <a:lvl1pPr algn="l">
              <a:defRPr sz="5100">
                <a:solidFill>
                  <a:srgbClr val="5E5E5E"/>
                </a:solidFill>
              </a:defRPr>
            </a:lvl1pPr>
          </a:lstStyle>
          <a:p>
            <a:pPr/>
            <a:r>
              <a:t>1. Why Do We Test Software? - cont.</a:t>
            </a:r>
          </a:p>
        </p:txBody>
      </p:sp>
      <p:sp>
        <p:nvSpPr>
          <p:cNvPr id="135" name="This book’s goal…"/>
          <p:cNvSpPr txBox="1"/>
          <p:nvPr>
            <p:ph type="body" idx="1"/>
          </p:nvPr>
        </p:nvSpPr>
        <p:spPr>
          <a:prstGeom prst="rect">
            <a:avLst/>
          </a:prstGeom>
        </p:spPr>
        <p:txBody>
          <a:bodyPr/>
          <a:lstStyle/>
          <a:p>
            <a:pPr marL="422275" indent="-422275" defTabSz="554990">
              <a:spcBef>
                <a:spcPts val="3900"/>
              </a:spcBef>
              <a:defRPr sz="3040"/>
            </a:pPr>
            <a:r>
              <a:t>This book’s goal</a:t>
            </a:r>
          </a:p>
          <a:p>
            <a:pPr lvl="1" marL="712589" indent="-290314" defTabSz="434340">
              <a:lnSpc>
                <a:spcPct val="120000"/>
              </a:lnSpc>
              <a:spcBef>
                <a:spcPts val="700"/>
              </a:spcBef>
              <a:buChar char="-"/>
              <a:defRPr sz="2375"/>
            </a:pPr>
            <a:r>
              <a:t>Clarifying obscures underlying similarities among techniques</a:t>
            </a:r>
          </a:p>
          <a:p>
            <a:pPr lvl="2" marL="1134864" indent="-290314" defTabSz="434340">
              <a:lnSpc>
                <a:spcPct val="120000"/>
              </a:lnSpc>
              <a:spcBef>
                <a:spcPts val="400"/>
              </a:spcBef>
              <a:defRPr sz="2375"/>
            </a:pPr>
            <a:r>
              <a:t>Show How testing is more efficient and effective by using a classical engineering approach</a:t>
            </a:r>
          </a:p>
          <a:p>
            <a:pPr lvl="3" marL="1557139" indent="-290314" defTabSz="434340">
              <a:lnSpc>
                <a:spcPct val="120000"/>
              </a:lnSpc>
              <a:spcBef>
                <a:spcPts val="400"/>
              </a:spcBef>
              <a:defRPr sz="2375"/>
            </a:pPr>
            <a:r>
              <a:t>How to develop abstraction models, design tests at the abstract level, and then implement actual tests at the concrete level by satisfying the abstract designs</a:t>
            </a:r>
          </a:p>
          <a:p>
            <a:pPr lvl="2" marL="1134864" indent="-290314" defTabSz="434340">
              <a:lnSpc>
                <a:spcPct val="120000"/>
              </a:lnSpc>
              <a:spcBef>
                <a:spcPts val="400"/>
              </a:spcBef>
              <a:defRPr sz="2375"/>
            </a:pPr>
            <a:r>
              <a:t>Recognizing that all test criteria can be defined with a very short list of abstract models</a:t>
            </a:r>
          </a:p>
          <a:p>
            <a:pPr lvl="3" marL="1557139" indent="-290314" defTabSz="434340">
              <a:lnSpc>
                <a:spcPct val="120000"/>
              </a:lnSpc>
              <a:spcBef>
                <a:spcPts val="400"/>
              </a:spcBef>
              <a:defRPr sz="2375"/>
            </a:pPr>
            <a:r>
              <a:t>Input domain characterizations</a:t>
            </a:r>
          </a:p>
          <a:p>
            <a:pPr lvl="3" marL="1557139" indent="-290314" defTabSz="434340">
              <a:lnSpc>
                <a:spcPct val="120000"/>
              </a:lnSpc>
              <a:spcBef>
                <a:spcPts val="400"/>
              </a:spcBef>
              <a:defRPr sz="2375"/>
            </a:pPr>
            <a:r>
              <a:t>Graphs</a:t>
            </a:r>
          </a:p>
          <a:p>
            <a:pPr lvl="3" marL="1557139" indent="-290314" defTabSz="434340">
              <a:lnSpc>
                <a:spcPct val="120000"/>
              </a:lnSpc>
              <a:spcBef>
                <a:spcPts val="400"/>
              </a:spcBef>
              <a:defRPr sz="2375"/>
            </a:pPr>
            <a:r>
              <a:t>Logical expressions</a:t>
            </a:r>
          </a:p>
          <a:p>
            <a:pPr lvl="3" marL="1557139" indent="-290314" defTabSz="434340">
              <a:lnSpc>
                <a:spcPct val="120000"/>
              </a:lnSpc>
              <a:spcBef>
                <a:spcPts val="400"/>
              </a:spcBef>
              <a:defRPr sz="2375"/>
            </a:pPr>
            <a:r>
              <a:t>Syntactic descriptions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9"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90" name="Data-Driven Tests…"/>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Data-Driven Tests</a:t>
            </a:r>
          </a:p>
          <a:p>
            <a:pPr lvl="2" marL="1194593" indent="-305593" algn="l" defTabSz="457200">
              <a:lnSpc>
                <a:spcPct val="120000"/>
              </a:lnSpc>
              <a:spcBef>
                <a:spcPts val="500"/>
              </a:spcBef>
              <a:buSzPct val="145000"/>
              <a:buChar char="•"/>
              <a:defRPr b="0" sz="2500"/>
            </a:pPr>
            <a:r>
              <a:t>The same test methods to be run multiple times</a:t>
            </a:r>
          </a:p>
          <a:p>
            <a:pPr lvl="3" marL="1639093" indent="-305593" algn="l" defTabSz="457200">
              <a:lnSpc>
                <a:spcPct val="120000"/>
              </a:lnSpc>
              <a:spcBef>
                <a:spcPts val="500"/>
              </a:spcBef>
              <a:buSzPct val="145000"/>
              <a:buChar char="•"/>
              <a:defRPr b="0" sz="2500"/>
            </a:pPr>
            <a:r>
              <a:t>Difference: input values, expected output</a:t>
            </a:r>
          </a:p>
          <a:p>
            <a:pPr lvl="3" marL="1639093" indent="-305593" algn="l" defTabSz="457200">
              <a:lnSpc>
                <a:spcPct val="120000"/>
              </a:lnSpc>
              <a:spcBef>
                <a:spcPts val="500"/>
              </a:spcBef>
              <a:buSzPct val="145000"/>
              <a:buChar char="•"/>
              <a:defRPr b="0" sz="2500"/>
            </a:pPr>
            <a:r>
              <a:t>To write the test once and then supply the data values in a table</a:t>
            </a:r>
          </a:p>
          <a:p>
            <a:pPr lvl="3" marL="1639093" indent="-305593" algn="l" defTabSz="457200">
              <a:lnSpc>
                <a:spcPct val="120000"/>
              </a:lnSpc>
              <a:spcBef>
                <a:spcPts val="500"/>
              </a:spcBef>
              <a:buSzPct val="145000"/>
              <a:buChar char="•"/>
              <a:defRPr b="0" sz="2500"/>
            </a:pPr>
            <a:r>
              <a:t>Parameterized</a:t>
            </a:r>
          </a:p>
          <a:p>
            <a:pPr lvl="4" marL="2083593" indent="-305593" algn="l" defTabSz="457200">
              <a:lnSpc>
                <a:spcPct val="120000"/>
              </a:lnSpc>
              <a:spcBef>
                <a:spcPts val="500"/>
              </a:spcBef>
              <a:buSzPct val="145000"/>
              <a:buChar char="•"/>
              <a:defRPr b="0" sz="2500"/>
            </a:pPr>
            <a:r>
              <a:t>Overloaded in the context of unit testing with different, conflicting, definitions</a:t>
            </a:r>
          </a:p>
          <a:p>
            <a:pPr lvl="4" marL="2083593" indent="-305593" algn="l" defTabSz="457200">
              <a:lnSpc>
                <a:spcPct val="120000"/>
              </a:lnSpc>
              <a:spcBef>
                <a:spcPts val="500"/>
              </a:spcBef>
              <a:buSzPct val="145000"/>
              <a:buChar char="•"/>
              <a:defRPr b="0" sz="2500"/>
            </a:pPr>
            <a:r>
              <a:t>@RunWith(Parameterized.class)</a:t>
            </a:r>
          </a:p>
          <a:p>
            <a:pPr lvl="4" marL="2083593" indent="-305593" algn="l" defTabSz="457200">
              <a:lnSpc>
                <a:spcPct val="120000"/>
              </a:lnSpc>
              <a:spcBef>
                <a:spcPts val="500"/>
              </a:spcBef>
              <a:buSzPct val="145000"/>
              <a:buChar char="•"/>
              <a:defRPr b="0" sz="2500"/>
            </a:pPr>
            <a:r>
              <a:t>@Parameters</a:t>
            </a:r>
          </a:p>
          <a:p>
            <a:pPr lvl="4" marL="2083593" indent="-305593" algn="l" defTabSz="457200">
              <a:lnSpc>
                <a:spcPct val="120000"/>
              </a:lnSpc>
              <a:spcBef>
                <a:spcPts val="500"/>
              </a:spcBef>
              <a:buSzPct val="145000"/>
              <a:buChar char="•"/>
              <a:defRPr b="0" sz="2500"/>
            </a:pPr>
            <a:r>
              <a:t>@Test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3" name="3. Test Automation - cont."/>
          <p:cNvSpPr txBox="1"/>
          <p:nvPr>
            <p:ph type="title"/>
          </p:nvPr>
        </p:nvSpPr>
        <p:spPr>
          <a:prstGeom prst="rect">
            <a:avLst/>
          </a:prstGeom>
        </p:spPr>
        <p:txBody>
          <a:bodyPr/>
          <a:lstStyle>
            <a:lvl1pPr algn="l">
              <a:defRPr sz="6300">
                <a:solidFill>
                  <a:srgbClr val="5E5E5E"/>
                </a:solidFill>
              </a:defRPr>
            </a:lvl1pPr>
          </a:lstStyle>
          <a:p>
            <a:pPr/>
            <a:r>
              <a:t>3. Test Automation - cont.</a:t>
            </a:r>
          </a:p>
        </p:txBody>
      </p:sp>
      <p:sp>
        <p:nvSpPr>
          <p:cNvPr id="394" name="Adding Parameters to JUnit Tests…"/>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Adding Parameters to JUnit Tests</a:t>
            </a:r>
          </a:p>
          <a:p>
            <a:pPr lvl="2" marL="1194593" indent="-305593" algn="l" defTabSz="457200">
              <a:lnSpc>
                <a:spcPct val="120000"/>
              </a:lnSpc>
              <a:spcBef>
                <a:spcPts val="500"/>
              </a:spcBef>
              <a:buSzPct val="145000"/>
              <a:buChar char="•"/>
              <a:defRPr b="0" sz="2500"/>
            </a:pPr>
            <a:r>
              <a:t>Theory mechanism</a:t>
            </a:r>
          </a:p>
          <a:p>
            <a:pPr lvl="3" marL="1639093" indent="-305593" algn="l" defTabSz="457200">
              <a:lnSpc>
                <a:spcPct val="120000"/>
              </a:lnSpc>
              <a:spcBef>
                <a:spcPts val="500"/>
              </a:spcBef>
              <a:buSzPct val="145000"/>
              <a:buChar char="•"/>
              <a:defRPr b="0" sz="2500"/>
            </a:pPr>
            <a:r>
              <a:t>Defined test methods with parameters</a:t>
            </a:r>
          </a:p>
          <a:p>
            <a:pPr lvl="3" marL="1639093" indent="-305593" algn="l" defTabSz="457200">
              <a:lnSpc>
                <a:spcPct val="120000"/>
              </a:lnSpc>
              <a:spcBef>
                <a:spcPts val="500"/>
              </a:spcBef>
              <a:buSzPct val="145000"/>
              <a:buChar char="•"/>
              <a:defRPr b="0" sz="2500"/>
            </a:pPr>
            <a:r>
              <a:t>@Theory</a:t>
            </a:r>
          </a:p>
          <a:p>
            <a:pPr lvl="3" marL="1639093" indent="-305593" algn="l" defTabSz="457200">
              <a:lnSpc>
                <a:spcPct val="120000"/>
              </a:lnSpc>
              <a:spcBef>
                <a:spcPts val="500"/>
              </a:spcBef>
              <a:buSzPct val="145000"/>
              <a:buChar char="•"/>
              <a:defRPr b="0" sz="2500"/>
            </a:pPr>
            <a:r>
              <a:t>@DataPoints</a:t>
            </a:r>
          </a:p>
          <a:p>
            <a:pPr lvl="1" marL="750093" indent="-305593" algn="l" defTabSz="457200">
              <a:lnSpc>
                <a:spcPct val="120000"/>
              </a:lnSpc>
              <a:spcBef>
                <a:spcPts val="800"/>
              </a:spcBef>
              <a:buSzPct val="145000"/>
              <a:buChar char="-"/>
              <a:defRPr b="0" sz="2500"/>
            </a:pPr>
            <a:r>
              <a:t>JUnit from the Command Line</a:t>
            </a:r>
          </a:p>
          <a:p>
            <a:pPr lvl="2" marL="1194593" indent="-305593" algn="l" defTabSz="457200">
              <a:lnSpc>
                <a:spcPct val="120000"/>
              </a:lnSpc>
              <a:spcBef>
                <a:spcPts val="500"/>
              </a:spcBef>
              <a:buSzPct val="145000"/>
              <a:buChar char="•"/>
              <a:defRPr b="0" sz="2500"/>
            </a:pPr>
            <a:r>
              <a:t>The format of the feedback is simply the normal stack trace that the Java runtime system supplies for any uncaught exception</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7" name="5. Criteria-Based Test Design"/>
          <p:cNvSpPr txBox="1"/>
          <p:nvPr>
            <p:ph type="title"/>
          </p:nvPr>
        </p:nvSpPr>
        <p:spPr>
          <a:prstGeom prst="rect">
            <a:avLst/>
          </a:prstGeom>
        </p:spPr>
        <p:txBody>
          <a:bodyPr/>
          <a:lstStyle>
            <a:lvl1pPr algn="l">
              <a:defRPr sz="6300">
                <a:solidFill>
                  <a:srgbClr val="5E5E5E"/>
                </a:solidFill>
              </a:defRPr>
            </a:lvl1pPr>
          </a:lstStyle>
          <a:p>
            <a:pPr/>
            <a:r>
              <a:t>5. Criteria-Based Test Design</a:t>
            </a:r>
          </a:p>
        </p:txBody>
      </p:sp>
      <p:sp>
        <p:nvSpPr>
          <p:cNvPr id="398" name="The number of inputs is effectively infinite and cannot be explicitly enumerated…"/>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60045" indent="-360045" algn="l" defTabSz="473201">
              <a:spcBef>
                <a:spcPts val="3400"/>
              </a:spcBef>
              <a:buSzPct val="145000"/>
              <a:buChar char="•"/>
              <a:defRPr b="0" sz="2592"/>
            </a:pPr>
            <a:r>
              <a:t>The number of inputs is effectively infinite and cannot be explicitly enumerated</a:t>
            </a:r>
          </a:p>
          <a:p>
            <a:pPr marL="360045" indent="-360045" algn="l" defTabSz="473201">
              <a:spcBef>
                <a:spcPts val="3400"/>
              </a:spcBef>
              <a:buSzPct val="145000"/>
              <a:buChar char="•"/>
              <a:defRPr b="0" sz="2592"/>
            </a:pPr>
            <a:r>
              <a:t>Coverage Criteria Defined</a:t>
            </a:r>
          </a:p>
          <a:p>
            <a:pPr lvl="1" marL="607575" indent="-247530" algn="l" defTabSz="370331">
              <a:lnSpc>
                <a:spcPct val="120000"/>
              </a:lnSpc>
              <a:spcBef>
                <a:spcPts val="600"/>
              </a:spcBef>
              <a:buSzPct val="145000"/>
              <a:buChar char="-"/>
              <a:defRPr b="0" sz="2025"/>
            </a:pPr>
            <a:r>
              <a:t>Test Requirement</a:t>
            </a:r>
          </a:p>
          <a:p>
            <a:pPr lvl="2" marL="967620" indent="-247530" algn="l" defTabSz="370331">
              <a:lnSpc>
                <a:spcPct val="120000"/>
              </a:lnSpc>
              <a:spcBef>
                <a:spcPts val="400"/>
              </a:spcBef>
              <a:buSzPct val="145000"/>
              <a:buChar char="•"/>
              <a:defRPr b="0" sz="2025"/>
            </a:pPr>
            <a:r>
              <a:t>A test requirement is a specific element of a software artifact that a test case must satisfy or cover</a:t>
            </a:r>
          </a:p>
          <a:p>
            <a:pPr lvl="2" marL="967620" indent="-247530" algn="l" defTabSz="370331">
              <a:lnSpc>
                <a:spcPct val="120000"/>
              </a:lnSpc>
              <a:spcBef>
                <a:spcPts val="400"/>
              </a:spcBef>
              <a:buSzPct val="145000"/>
              <a:buChar char="•"/>
              <a:defRPr b="0" sz="2025"/>
            </a:pPr>
            <a:r>
              <a:t>TR</a:t>
            </a:r>
          </a:p>
          <a:p>
            <a:pPr lvl="2" marL="967620" indent="-247530" algn="l" defTabSz="370331">
              <a:lnSpc>
                <a:spcPct val="120000"/>
              </a:lnSpc>
              <a:spcBef>
                <a:spcPts val="400"/>
              </a:spcBef>
              <a:buSzPct val="145000"/>
              <a:buChar char="•"/>
              <a:defRPr b="0" sz="2025"/>
            </a:pPr>
            <a:r>
              <a:t>Branch coverage</a:t>
            </a:r>
          </a:p>
          <a:p>
            <a:pPr lvl="3" marL="1327665" indent="-247530" algn="l" defTabSz="370331">
              <a:lnSpc>
                <a:spcPct val="120000"/>
              </a:lnSpc>
              <a:spcBef>
                <a:spcPts val="400"/>
              </a:spcBef>
              <a:buSzPct val="145000"/>
              <a:buChar char="•"/>
              <a:defRPr b="0" sz="2025"/>
            </a:pPr>
            <a:r>
              <a:t>Cover all decisions in the program</a:t>
            </a:r>
          </a:p>
          <a:p>
            <a:pPr lvl="2" marL="967620" indent="-247530" algn="l" defTabSz="370331">
              <a:lnSpc>
                <a:spcPct val="120000"/>
              </a:lnSpc>
              <a:spcBef>
                <a:spcPts val="400"/>
              </a:spcBef>
              <a:buSzPct val="145000"/>
              <a:buChar char="•"/>
              <a:defRPr b="0" sz="2025"/>
            </a:pPr>
            <a:r>
              <a:t>Call coverage</a:t>
            </a:r>
          </a:p>
          <a:p>
            <a:pPr lvl="3" marL="1327665" indent="-247530" algn="l" defTabSz="370331">
              <a:lnSpc>
                <a:spcPct val="120000"/>
              </a:lnSpc>
              <a:spcBef>
                <a:spcPts val="400"/>
              </a:spcBef>
              <a:buSzPct val="145000"/>
              <a:buChar char="•"/>
              <a:defRPr b="0" sz="2025"/>
            </a:pPr>
            <a:r>
              <a:t>Every method must be called at least once</a:t>
            </a:r>
          </a:p>
          <a:p>
            <a:pPr lvl="2" marL="967620" indent="-247530" algn="l" defTabSz="370331">
              <a:lnSpc>
                <a:spcPct val="120000"/>
              </a:lnSpc>
              <a:spcBef>
                <a:spcPts val="400"/>
              </a:spcBef>
              <a:buSzPct val="145000"/>
              <a:buChar char="•"/>
              <a:defRPr b="0" sz="2025"/>
            </a:pPr>
            <a:r>
              <a:t>Coverage Criterion</a:t>
            </a:r>
          </a:p>
          <a:p>
            <a:pPr lvl="3" marL="1327665" indent="-247530" algn="l" defTabSz="370331">
              <a:lnSpc>
                <a:spcPct val="120000"/>
              </a:lnSpc>
              <a:spcBef>
                <a:spcPts val="400"/>
              </a:spcBef>
              <a:buSzPct val="145000"/>
              <a:buChar char="•"/>
              <a:defRPr b="0" sz="2025"/>
            </a:pPr>
            <a:r>
              <a:t>A coverage criterion is a rule or collection of rules that impose test requirements on a test set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1" name="5. Criteria-Based Test Design - cont."/>
          <p:cNvSpPr txBox="1"/>
          <p:nvPr>
            <p:ph type="title"/>
          </p:nvPr>
        </p:nvSpPr>
        <p:spPr>
          <a:prstGeom prst="rect">
            <a:avLst/>
          </a:prstGeom>
        </p:spPr>
        <p:txBody>
          <a:bodyPr/>
          <a:lstStyle>
            <a:lvl1pPr algn="l">
              <a:defRPr sz="5100">
                <a:solidFill>
                  <a:srgbClr val="5E5E5E"/>
                </a:solidFill>
              </a:defRPr>
            </a:lvl1pPr>
          </a:lstStyle>
          <a:p>
            <a:pPr/>
            <a:r>
              <a:t>5. Criteria-Based Test Design - cont.</a:t>
            </a:r>
          </a:p>
        </p:txBody>
      </p:sp>
      <p:sp>
        <p:nvSpPr>
          <p:cNvPr id="402" name="Coverage…"/>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2" marL="860107" indent="-220027" algn="l" defTabSz="329184">
              <a:lnSpc>
                <a:spcPct val="120000"/>
              </a:lnSpc>
              <a:spcBef>
                <a:spcPts val="300"/>
              </a:spcBef>
              <a:buSzPct val="145000"/>
              <a:buChar char="•"/>
              <a:defRPr b="0" sz="1800"/>
            </a:pPr>
            <a:r>
              <a:t>Coverage</a:t>
            </a:r>
          </a:p>
          <a:p>
            <a:pPr lvl="3" marL="1180147" indent="-220027" algn="l" defTabSz="329184">
              <a:lnSpc>
                <a:spcPct val="120000"/>
              </a:lnSpc>
              <a:spcBef>
                <a:spcPts val="300"/>
              </a:spcBef>
              <a:buSzPct val="145000"/>
              <a:buChar char="•"/>
              <a:defRPr b="0" sz="1800"/>
            </a:pPr>
            <a:r>
              <a:t>Given a set of test requirements TR for a coverage criterion C, a test set T satisfies C if and only if for every test requirement tr in TR, at least one test t in T exists such that t satisfies tr</a:t>
            </a:r>
          </a:p>
          <a:p>
            <a:pPr lvl="2" marL="860107" indent="-220027" algn="l" defTabSz="329184">
              <a:lnSpc>
                <a:spcPct val="120000"/>
              </a:lnSpc>
              <a:spcBef>
                <a:spcPts val="300"/>
              </a:spcBef>
              <a:buSzPct val="145000"/>
              <a:buChar char="•"/>
              <a:defRPr b="0" sz="1800"/>
            </a:pPr>
            <a:r>
              <a:t>Minimal Test Set</a:t>
            </a:r>
          </a:p>
          <a:p>
            <a:pPr lvl="3" marL="1180147" indent="-220027" algn="l" defTabSz="329184">
              <a:lnSpc>
                <a:spcPct val="120000"/>
              </a:lnSpc>
              <a:spcBef>
                <a:spcPts val="300"/>
              </a:spcBef>
              <a:buSzPct val="145000"/>
              <a:buChar char="•"/>
              <a:defRPr b="0" sz="1800"/>
            </a:pPr>
            <a:r>
              <a:t>Given a set of test requirements TR and a test set T that satisfies all test requirements, T is minimal if removing any single test from T will cause T to no longer satisfy all test requirements</a:t>
            </a:r>
          </a:p>
          <a:p>
            <a:pPr lvl="2" marL="860107" indent="-220027" algn="l" defTabSz="329184">
              <a:lnSpc>
                <a:spcPct val="120000"/>
              </a:lnSpc>
              <a:spcBef>
                <a:spcPts val="300"/>
              </a:spcBef>
              <a:buSzPct val="145000"/>
              <a:buChar char="•"/>
              <a:defRPr b="0" sz="1800"/>
            </a:pPr>
            <a:r>
              <a:t>Minimum Test Set</a:t>
            </a:r>
          </a:p>
          <a:p>
            <a:pPr lvl="3" marL="1180147" indent="-220027" algn="l" defTabSz="329184">
              <a:lnSpc>
                <a:spcPct val="120000"/>
              </a:lnSpc>
              <a:spcBef>
                <a:spcPts val="300"/>
              </a:spcBef>
              <a:buSzPct val="145000"/>
              <a:buChar char="•"/>
              <a:defRPr b="0" sz="1800"/>
            </a:pPr>
            <a:r>
              <a:t>Given a set of test requirements TR and a test set T that satisfies all test requirements, T is minimum if there is no smaller set of tests that also satisfies all test requirements</a:t>
            </a:r>
          </a:p>
          <a:p>
            <a:pPr lvl="1" marL="540067" indent="-220027" algn="l" defTabSz="329184">
              <a:lnSpc>
                <a:spcPct val="120000"/>
              </a:lnSpc>
              <a:spcBef>
                <a:spcPts val="500"/>
              </a:spcBef>
              <a:buSzPct val="145000"/>
              <a:buChar char="-"/>
              <a:defRPr b="0" sz="1800"/>
            </a:pPr>
            <a:r>
              <a:t>Why coverage is important?</a:t>
            </a:r>
          </a:p>
          <a:p>
            <a:pPr lvl="2" marL="860107" indent="-220027" algn="l" defTabSz="329184">
              <a:lnSpc>
                <a:spcPct val="120000"/>
              </a:lnSpc>
              <a:spcBef>
                <a:spcPts val="300"/>
              </a:spcBef>
              <a:buSzPct val="145000"/>
              <a:buChar char="•"/>
              <a:defRPr b="0" sz="1800"/>
            </a:pPr>
            <a:r>
              <a:t>Sometimes expensive to satisfy a coverage criterion</a:t>
            </a:r>
          </a:p>
          <a:p>
            <a:pPr lvl="3" marL="1180147" indent="-220027" algn="l" defTabSz="329184">
              <a:lnSpc>
                <a:spcPct val="120000"/>
              </a:lnSpc>
              <a:spcBef>
                <a:spcPts val="300"/>
              </a:spcBef>
              <a:buSzPct val="145000"/>
              <a:buChar char="•"/>
              <a:defRPr b="0" sz="1800"/>
            </a:pPr>
            <a:r>
              <a:t>To compromise by trying to achieve a certain coverage level</a:t>
            </a:r>
          </a:p>
          <a:p>
            <a:pPr lvl="3" marL="1180147" indent="-220027" algn="l" defTabSz="329184">
              <a:lnSpc>
                <a:spcPct val="120000"/>
              </a:lnSpc>
              <a:spcBef>
                <a:spcPts val="300"/>
              </a:spcBef>
              <a:buSzPct val="145000"/>
              <a:buChar char="•"/>
              <a:defRPr b="0" sz="1800"/>
            </a:pPr>
            <a:r>
              <a:t>Coverage Level</a:t>
            </a:r>
          </a:p>
          <a:p>
            <a:pPr lvl="4" marL="1500187" indent="-220027" algn="l" defTabSz="329184">
              <a:lnSpc>
                <a:spcPct val="120000"/>
              </a:lnSpc>
              <a:spcBef>
                <a:spcPts val="300"/>
              </a:spcBef>
              <a:buSzPct val="145000"/>
              <a:buChar char="•"/>
              <a:defRPr b="0" sz="1800"/>
            </a:pPr>
            <a:r>
              <a:t>Given a set of test requirements TR and a test set T, the coverage level is the ratio of the number of test requirements satisfied by T to the size of TR</a:t>
            </a:r>
          </a:p>
          <a:p>
            <a:pPr lvl="2" marL="860107" indent="-220027" algn="l" defTabSz="329184">
              <a:lnSpc>
                <a:spcPct val="120000"/>
              </a:lnSpc>
              <a:spcBef>
                <a:spcPts val="300"/>
              </a:spcBef>
              <a:buSzPct val="145000"/>
              <a:buChar char="•"/>
              <a:defRPr b="0" sz="1800"/>
            </a:pPr>
            <a:r>
              <a:t>Some requirements cannot be satisfied</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5" name="5. Criteria-Based Test Design - cont."/>
          <p:cNvSpPr txBox="1"/>
          <p:nvPr>
            <p:ph type="title"/>
          </p:nvPr>
        </p:nvSpPr>
        <p:spPr>
          <a:prstGeom prst="rect">
            <a:avLst/>
          </a:prstGeom>
        </p:spPr>
        <p:txBody>
          <a:bodyPr/>
          <a:lstStyle>
            <a:lvl1pPr algn="l">
              <a:defRPr sz="5100">
                <a:solidFill>
                  <a:srgbClr val="5E5E5E"/>
                </a:solidFill>
              </a:defRPr>
            </a:lvl1pPr>
          </a:lstStyle>
          <a:p>
            <a:pPr/>
            <a:r>
              <a:t>5. Criteria-Based Test Design - cont.</a:t>
            </a:r>
          </a:p>
        </p:txBody>
      </p:sp>
      <p:sp>
        <p:nvSpPr>
          <p:cNvPr id="406" name="Infeasible…"/>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Infeasible</a:t>
            </a:r>
          </a:p>
          <a:p>
            <a:pPr lvl="2" marL="1194593" indent="-305593" algn="l" defTabSz="457200">
              <a:lnSpc>
                <a:spcPct val="120000"/>
              </a:lnSpc>
              <a:spcBef>
                <a:spcPts val="500"/>
              </a:spcBef>
              <a:buSzPct val="145000"/>
              <a:buChar char="•"/>
              <a:defRPr b="0" sz="2500"/>
            </a:pPr>
            <a:r>
              <a:t>Test requirements that cannot be satisfied</a:t>
            </a:r>
          </a:p>
          <a:p>
            <a:pPr lvl="2" marL="1194593" indent="-305593" algn="l" defTabSz="457200">
              <a:lnSpc>
                <a:spcPct val="120000"/>
              </a:lnSpc>
              <a:spcBef>
                <a:spcPts val="500"/>
              </a:spcBef>
              <a:buSzPct val="145000"/>
              <a:buChar char="•"/>
              <a:defRPr b="0" sz="2500"/>
            </a:pPr>
            <a:r>
              <a:t>No test case values exist</a:t>
            </a:r>
          </a:p>
          <a:p>
            <a:pPr lvl="2" marL="1194593" indent="-305593" algn="l" defTabSz="457200">
              <a:lnSpc>
                <a:spcPct val="120000"/>
              </a:lnSpc>
              <a:spcBef>
                <a:spcPts val="500"/>
              </a:spcBef>
              <a:buSzPct val="145000"/>
              <a:buChar char="•"/>
              <a:defRPr b="0" sz="2500"/>
            </a:pPr>
            <a:r>
              <a:t>Dead code results</a:t>
            </a:r>
          </a:p>
          <a:p>
            <a:pPr lvl="1" marL="750093" indent="-305593" algn="l" defTabSz="457200">
              <a:lnSpc>
                <a:spcPct val="120000"/>
              </a:lnSpc>
              <a:spcBef>
                <a:spcPts val="800"/>
              </a:spcBef>
              <a:buSzPct val="145000"/>
              <a:buChar char="-"/>
              <a:defRPr b="0" sz="2500"/>
            </a:pPr>
            <a:r>
              <a:t>Used</a:t>
            </a:r>
          </a:p>
          <a:p>
            <a:pPr lvl="2" marL="1194593" indent="-305593" algn="l" defTabSz="457200">
              <a:lnSpc>
                <a:spcPct val="120000"/>
              </a:lnSpc>
              <a:spcBef>
                <a:spcPts val="500"/>
              </a:spcBef>
              <a:buSzPct val="145000"/>
              <a:buChar char="•"/>
              <a:defRPr b="0" sz="2500"/>
            </a:pPr>
            <a:r>
              <a:t>To directly generate test case values to satisfy the criterion</a:t>
            </a:r>
          </a:p>
          <a:p>
            <a:pPr lvl="3" marL="1639093" indent="-305593" algn="l" defTabSz="457200">
              <a:lnSpc>
                <a:spcPct val="120000"/>
              </a:lnSpc>
              <a:spcBef>
                <a:spcPts val="500"/>
              </a:spcBef>
              <a:buSzPct val="145000"/>
              <a:buChar char="•"/>
              <a:defRPr b="0" sz="2500"/>
            </a:pPr>
            <a:r>
              <a:t>Often assumed by the research community</a:t>
            </a:r>
          </a:p>
          <a:p>
            <a:pPr lvl="3" marL="1639093" indent="-305593" algn="l" defTabSz="457200">
              <a:lnSpc>
                <a:spcPct val="120000"/>
              </a:lnSpc>
              <a:spcBef>
                <a:spcPts val="500"/>
              </a:spcBef>
              <a:buSzPct val="145000"/>
              <a:buChar char="•"/>
              <a:defRPr b="0" sz="2500"/>
            </a:pPr>
            <a:r>
              <a:t>The most direct way to use criteria</a:t>
            </a:r>
          </a:p>
          <a:p>
            <a:pPr lvl="2" marL="1194593" indent="-305593" algn="l" defTabSz="457200">
              <a:lnSpc>
                <a:spcPct val="120000"/>
              </a:lnSpc>
              <a:spcBef>
                <a:spcPts val="500"/>
              </a:spcBef>
              <a:buSzPct val="145000"/>
              <a:buChar char="•"/>
              <a:defRPr b="0" sz="2500"/>
            </a:pPr>
            <a:r>
              <a:t>To generate test case values externally and then measure the tests against the criterion in terms of their coverage</a:t>
            </a:r>
          </a:p>
          <a:p>
            <a:pPr lvl="3" marL="1639093" indent="-305593" algn="l" defTabSz="457200">
              <a:lnSpc>
                <a:spcPct val="120000"/>
              </a:lnSpc>
              <a:spcBef>
                <a:spcPts val="500"/>
              </a:spcBef>
              <a:buSzPct val="145000"/>
              <a:buChar char="•"/>
              <a:defRPr b="0" sz="2500"/>
            </a:pPr>
            <a:r>
              <a:t>Often favored by industry practitioners</a:t>
            </a:r>
          </a:p>
          <a:p>
            <a:pPr lvl="3" marL="1639093" indent="-305593" algn="l" defTabSz="457200">
              <a:lnSpc>
                <a:spcPct val="120000"/>
              </a:lnSpc>
              <a:spcBef>
                <a:spcPts val="500"/>
              </a:spcBef>
              <a:buSzPct val="145000"/>
              <a:buChar char="•"/>
              <a:defRPr b="0" sz="2500"/>
            </a:pPr>
            <a:r>
              <a:t>Sometimes misleading</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9" name="5. Criteria-Based Test Design - cont."/>
          <p:cNvSpPr txBox="1"/>
          <p:nvPr>
            <p:ph type="title"/>
          </p:nvPr>
        </p:nvSpPr>
        <p:spPr>
          <a:prstGeom prst="rect">
            <a:avLst/>
          </a:prstGeom>
        </p:spPr>
        <p:txBody>
          <a:bodyPr/>
          <a:lstStyle>
            <a:lvl1pPr algn="l">
              <a:defRPr sz="5100">
                <a:solidFill>
                  <a:srgbClr val="5E5E5E"/>
                </a:solidFill>
              </a:defRPr>
            </a:lvl1pPr>
          </a:lstStyle>
          <a:p>
            <a:pPr/>
            <a:r>
              <a:t>5. Criteria-Based Test Design - cont.</a:t>
            </a:r>
          </a:p>
        </p:txBody>
      </p:sp>
      <p:sp>
        <p:nvSpPr>
          <p:cNvPr id="410" name="Coverage criteria are sometimes called metrics…"/>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2" marL="1122918" indent="-287258" algn="l" defTabSz="429768">
              <a:lnSpc>
                <a:spcPct val="120000"/>
              </a:lnSpc>
              <a:spcBef>
                <a:spcPts val="400"/>
              </a:spcBef>
              <a:buSzPct val="145000"/>
              <a:buChar char="•"/>
              <a:defRPr b="0" sz="2350"/>
            </a:pPr>
            <a:r>
              <a:t>Coverage criteria are sometimes called metrics</a:t>
            </a:r>
          </a:p>
          <a:p>
            <a:pPr lvl="3" marL="1540748" indent="-287258" algn="l" defTabSz="429768">
              <a:lnSpc>
                <a:spcPct val="120000"/>
              </a:lnSpc>
              <a:spcBef>
                <a:spcPts val="400"/>
              </a:spcBef>
              <a:buSzPct val="145000"/>
              <a:buChar char="•"/>
              <a:defRPr b="0" sz="2350"/>
            </a:pPr>
            <a:r>
              <a:t>Generator</a:t>
            </a:r>
          </a:p>
          <a:p>
            <a:pPr lvl="4" marL="1958578" indent="-287258" algn="l" defTabSz="429768">
              <a:lnSpc>
                <a:spcPct val="120000"/>
              </a:lnSpc>
              <a:spcBef>
                <a:spcPts val="400"/>
              </a:spcBef>
              <a:buSzPct val="145000"/>
              <a:buChar char="•"/>
              <a:defRPr b="0" sz="2350"/>
            </a:pPr>
            <a:r>
              <a:t>Procedure that automatically generates values to satisfy a criterion</a:t>
            </a:r>
          </a:p>
          <a:p>
            <a:pPr lvl="4" marL="1958578" indent="-287258" algn="l" defTabSz="429768">
              <a:lnSpc>
                <a:spcPct val="120000"/>
              </a:lnSpc>
              <a:spcBef>
                <a:spcPts val="400"/>
              </a:spcBef>
              <a:buSzPct val="145000"/>
              <a:buChar char="•"/>
              <a:defRPr b="0" sz="2350"/>
            </a:pPr>
            <a:r>
              <a:t>Corresponds to a tool that automatically creates test case values</a:t>
            </a:r>
          </a:p>
          <a:p>
            <a:pPr lvl="3" marL="1540748" indent="-287258" algn="l" defTabSz="429768">
              <a:lnSpc>
                <a:spcPct val="120000"/>
              </a:lnSpc>
              <a:spcBef>
                <a:spcPts val="400"/>
              </a:spcBef>
              <a:buSzPct val="145000"/>
              <a:buChar char="•"/>
              <a:defRPr b="0" sz="2350"/>
            </a:pPr>
            <a:r>
              <a:t>Recognizer</a:t>
            </a:r>
          </a:p>
          <a:p>
            <a:pPr lvl="4" marL="1958578" indent="-287258" algn="l" defTabSz="429768">
              <a:lnSpc>
                <a:spcPct val="120000"/>
              </a:lnSpc>
              <a:spcBef>
                <a:spcPts val="400"/>
              </a:spcBef>
              <a:buSzPct val="145000"/>
              <a:buChar char="•"/>
              <a:defRPr b="0" sz="2350"/>
            </a:pPr>
            <a:r>
              <a:t>Procedure that decides whether a set of test case values satisfies a criterion</a:t>
            </a:r>
          </a:p>
          <a:p>
            <a:pPr lvl="4" marL="1958578" indent="-287258" algn="l" defTabSz="429768">
              <a:lnSpc>
                <a:spcPct val="120000"/>
              </a:lnSpc>
              <a:spcBef>
                <a:spcPts val="400"/>
              </a:spcBef>
              <a:buSzPct val="145000"/>
              <a:buChar char="•"/>
              <a:defRPr b="0" sz="2350"/>
            </a:pPr>
            <a:r>
              <a:t>Coverage analysis tool</a:t>
            </a:r>
          </a:p>
          <a:p>
            <a:pPr lvl="5" marL="2376408" indent="-287258" algn="l" defTabSz="429768">
              <a:lnSpc>
                <a:spcPct val="120000"/>
              </a:lnSpc>
              <a:spcBef>
                <a:spcPts val="400"/>
              </a:spcBef>
              <a:buSzPct val="145000"/>
              <a:buChar char="•"/>
              <a:defRPr b="0" sz="2350"/>
            </a:pPr>
            <a:r>
              <a:t>Quite plentiful, both as commercial products and freeware</a:t>
            </a:r>
          </a:p>
          <a:p>
            <a:pPr lvl="2" marL="1122918" indent="-287258" algn="l" defTabSz="429768">
              <a:lnSpc>
                <a:spcPct val="120000"/>
              </a:lnSpc>
              <a:spcBef>
                <a:spcPts val="400"/>
              </a:spcBef>
              <a:buSzPct val="145000"/>
              <a:buChar char="•"/>
              <a:defRPr b="0" sz="2350"/>
            </a:pPr>
            <a:r>
              <a:t>Criteria Subsumption</a:t>
            </a:r>
          </a:p>
          <a:p>
            <a:pPr lvl="3" marL="1540748" indent="-287258" algn="l" defTabSz="429768">
              <a:lnSpc>
                <a:spcPct val="120000"/>
              </a:lnSpc>
              <a:spcBef>
                <a:spcPts val="400"/>
              </a:spcBef>
              <a:buSzPct val="145000"/>
              <a:buChar char="•"/>
              <a:defRPr b="0" sz="2350"/>
            </a:pPr>
            <a:r>
              <a:t>A coverage criterion C1 subsumes C2 if and only if every test set that satisfies criterion C1 also satisfies C2</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3" name="5. Criteria-Based Test Design - cont."/>
          <p:cNvSpPr txBox="1"/>
          <p:nvPr>
            <p:ph type="title"/>
          </p:nvPr>
        </p:nvSpPr>
        <p:spPr>
          <a:prstGeom prst="rect">
            <a:avLst/>
          </a:prstGeom>
        </p:spPr>
        <p:txBody>
          <a:bodyPr/>
          <a:lstStyle>
            <a:lvl1pPr algn="l">
              <a:defRPr sz="5100">
                <a:solidFill>
                  <a:srgbClr val="5E5E5E"/>
                </a:solidFill>
              </a:defRPr>
            </a:lvl1pPr>
          </a:lstStyle>
          <a:p>
            <a:pPr/>
            <a:r>
              <a:t>5. Criteria-Based Test Design - cont.</a:t>
            </a:r>
          </a:p>
        </p:txBody>
      </p:sp>
      <p:sp>
        <p:nvSpPr>
          <p:cNvPr id="414" name="Infeasibility and Subsumption…"/>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44500" indent="-444500" algn="l">
              <a:spcBef>
                <a:spcPts val="4200"/>
              </a:spcBef>
              <a:buSzPct val="145000"/>
              <a:buChar char="•"/>
              <a:defRPr b="0" sz="3200"/>
            </a:pPr>
            <a:r>
              <a:t>Infeasibility and Subsumption</a:t>
            </a:r>
          </a:p>
          <a:p>
            <a:pPr lvl="1" marL="750093" indent="-305593" algn="l" defTabSz="457200">
              <a:lnSpc>
                <a:spcPct val="120000"/>
              </a:lnSpc>
              <a:spcBef>
                <a:spcPts val="800"/>
              </a:spcBef>
              <a:buSzPct val="145000"/>
              <a:buChar char="-"/>
              <a:defRPr b="0" sz="2500"/>
            </a:pPr>
            <a:r>
              <a:t>Sometimes a criterion C1 will subsume another criterion C2 if and only if all test requirements are feasible</a:t>
            </a:r>
          </a:p>
          <a:p>
            <a:pPr lvl="1" marL="750093" indent="-305593" algn="l" defTabSz="457200">
              <a:lnSpc>
                <a:spcPct val="120000"/>
              </a:lnSpc>
              <a:spcBef>
                <a:spcPts val="800"/>
              </a:spcBef>
              <a:buSzPct val="145000"/>
              <a:buChar char="-"/>
              <a:defRPr b="0" sz="2500"/>
            </a:pPr>
            <a:r>
              <a:t>If some test requirements in C1 are infeasible, however, C1 may not subsume C2</a:t>
            </a:r>
          </a:p>
          <a:p>
            <a:pPr lvl="1" marL="750093" indent="-305593" algn="l" defTabSz="457200">
              <a:lnSpc>
                <a:spcPct val="120000"/>
              </a:lnSpc>
              <a:spcBef>
                <a:spcPts val="800"/>
              </a:spcBef>
              <a:buSzPct val="145000"/>
              <a:buChar char="-"/>
              <a:defRPr b="0" sz="2500"/>
            </a:pPr>
            <a:r>
              <a:t>Sometimes a criterion C1 will subsume another criterion C2 if we assume that C1 has no infeasible test requirements</a:t>
            </a:r>
          </a:p>
          <a:p>
            <a:pPr lvl="1" marL="750093" indent="-305593" algn="l" defTabSz="457200">
              <a:lnSpc>
                <a:spcPct val="120000"/>
              </a:lnSpc>
              <a:spcBef>
                <a:spcPts val="800"/>
              </a:spcBef>
              <a:buSzPct val="145000"/>
              <a:buChar char="-"/>
              <a:defRPr b="0" sz="2500"/>
            </a:pPr>
            <a:r>
              <a:t>However, if C1 creates an infeasible test requirements for a program, a test set that satisfies C1 while skipping the infeasible test requirements might also “skip” some test requirements from C2 that could be satisfied</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7" name="5. Criteria-Based Test Design - cont."/>
          <p:cNvSpPr txBox="1"/>
          <p:nvPr>
            <p:ph type="title"/>
          </p:nvPr>
        </p:nvSpPr>
        <p:spPr>
          <a:prstGeom prst="rect">
            <a:avLst/>
          </a:prstGeom>
        </p:spPr>
        <p:txBody>
          <a:bodyPr/>
          <a:lstStyle>
            <a:lvl1pPr algn="l">
              <a:defRPr sz="5100">
                <a:solidFill>
                  <a:srgbClr val="5E5E5E"/>
                </a:solidFill>
              </a:defRPr>
            </a:lvl1pPr>
          </a:lstStyle>
          <a:p>
            <a:pPr/>
            <a:r>
              <a:t>5. Criteria-Based Test Design - cont.</a:t>
            </a:r>
          </a:p>
        </p:txBody>
      </p:sp>
      <p:sp>
        <p:nvSpPr>
          <p:cNvPr id="418" name="Advantages of Using Coverage Criteria…"/>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86715" indent="-386715" algn="l" defTabSz="508254">
              <a:spcBef>
                <a:spcPts val="3600"/>
              </a:spcBef>
              <a:buSzPct val="145000"/>
              <a:buChar char="•"/>
              <a:defRPr b="0" sz="2784"/>
            </a:pPr>
            <a:r>
              <a:t>Advantages of Using Coverage Criteria</a:t>
            </a:r>
          </a:p>
          <a:p>
            <a:pPr lvl="1" marL="652581" indent="-265866" algn="l" defTabSz="397763">
              <a:lnSpc>
                <a:spcPct val="120000"/>
              </a:lnSpc>
              <a:spcBef>
                <a:spcPts val="600"/>
              </a:spcBef>
              <a:buSzPct val="145000"/>
              <a:buChar char="-"/>
              <a:defRPr b="0" sz="2175"/>
            </a:pPr>
            <a:r>
              <a:t>Used to decide which test inputs to use</a:t>
            </a:r>
          </a:p>
          <a:p>
            <a:pPr lvl="2" marL="1039296" indent="-265866" algn="l" defTabSz="397763">
              <a:lnSpc>
                <a:spcPct val="120000"/>
              </a:lnSpc>
              <a:spcBef>
                <a:spcPts val="400"/>
              </a:spcBef>
              <a:buSzPct val="145000"/>
              <a:buChar char="•"/>
              <a:defRPr b="0" sz="2175"/>
            </a:pPr>
            <a:r>
              <a:t>Making it more likely that the testers will find problems</a:t>
            </a:r>
          </a:p>
          <a:p>
            <a:pPr lvl="1" marL="652581" indent="-265866" algn="l" defTabSz="397763">
              <a:lnSpc>
                <a:spcPct val="120000"/>
              </a:lnSpc>
              <a:spcBef>
                <a:spcPts val="600"/>
              </a:spcBef>
              <a:buSzPct val="145000"/>
              <a:buChar char="-"/>
              <a:defRPr b="0" sz="2175"/>
            </a:pPr>
            <a:r>
              <a:t>Can yield fewer tests than human-based approaches, yet be more effective at finding faults</a:t>
            </a:r>
          </a:p>
          <a:p>
            <a:pPr lvl="1" marL="652581" indent="-265866" algn="l" defTabSz="397763">
              <a:lnSpc>
                <a:spcPct val="120000"/>
              </a:lnSpc>
              <a:spcBef>
                <a:spcPts val="600"/>
              </a:spcBef>
              <a:buSzPct val="145000"/>
              <a:buChar char="-"/>
              <a:defRPr b="0" sz="2175"/>
            </a:pPr>
            <a:r>
              <a:t>Explicitly derived from specific software artifacts</a:t>
            </a:r>
          </a:p>
          <a:p>
            <a:pPr lvl="2" marL="1039296" indent="-265866" algn="l" defTabSz="397763">
              <a:lnSpc>
                <a:spcPct val="120000"/>
              </a:lnSpc>
              <a:spcBef>
                <a:spcPts val="400"/>
              </a:spcBef>
              <a:buSzPct val="145000"/>
              <a:buChar char="•"/>
              <a:defRPr b="0" sz="2175"/>
            </a:pPr>
            <a:r>
              <a:t>Get built-in traceability</a:t>
            </a:r>
          </a:p>
          <a:p>
            <a:pPr lvl="1" marL="652581" indent="-265866" algn="l" defTabSz="397763">
              <a:lnSpc>
                <a:spcPct val="120000"/>
              </a:lnSpc>
              <a:spcBef>
                <a:spcPts val="600"/>
              </a:spcBef>
              <a:buSzPct val="145000"/>
              <a:buChar char="-"/>
              <a:defRPr b="0" sz="2175"/>
            </a:pPr>
            <a:r>
              <a:t>Provide “stopping rules” for testing</a:t>
            </a:r>
          </a:p>
          <a:p>
            <a:pPr lvl="1" marL="652581" indent="-265866" algn="l" defTabSz="397763">
              <a:lnSpc>
                <a:spcPct val="120000"/>
              </a:lnSpc>
              <a:spcBef>
                <a:spcPts val="600"/>
              </a:spcBef>
              <a:buSzPct val="145000"/>
              <a:buChar char="-"/>
              <a:defRPr b="0" sz="2175"/>
            </a:pPr>
            <a:r>
              <a:t>Be natural to automate the use of test criteria</a:t>
            </a:r>
          </a:p>
          <a:p>
            <a:pPr lvl="1" marL="652581" indent="-265866" algn="l" defTabSz="397763">
              <a:lnSpc>
                <a:spcPct val="120000"/>
              </a:lnSpc>
              <a:spcBef>
                <a:spcPts val="600"/>
              </a:spcBef>
              <a:buSzPct val="145000"/>
              <a:buChar char="-"/>
              <a:defRPr b="0" sz="2175"/>
            </a:pPr>
            <a:r>
              <a:t>Important issues</a:t>
            </a:r>
          </a:p>
          <a:p>
            <a:pPr lvl="2" marL="1039296" indent="-265866" algn="l" defTabSz="397763">
              <a:lnSpc>
                <a:spcPct val="120000"/>
              </a:lnSpc>
              <a:spcBef>
                <a:spcPts val="600"/>
              </a:spcBef>
              <a:buSzPct val="145000"/>
              <a:buChar char="-"/>
              <a:defRPr b="0" sz="2175"/>
            </a:pPr>
            <a:r>
              <a:t>The difficulty of computing test requirements</a:t>
            </a:r>
          </a:p>
          <a:p>
            <a:pPr lvl="2" marL="1039296" indent="-265866" algn="l" defTabSz="397763">
              <a:lnSpc>
                <a:spcPct val="120000"/>
              </a:lnSpc>
              <a:spcBef>
                <a:spcPts val="600"/>
              </a:spcBef>
              <a:buSzPct val="145000"/>
              <a:buChar char="-"/>
              <a:defRPr b="0" sz="2175"/>
            </a:pPr>
            <a:r>
              <a:t>The difficulty of generating tests</a:t>
            </a:r>
          </a:p>
          <a:p>
            <a:pPr lvl="2" marL="1039296" indent="-265866" algn="l" defTabSz="397763">
              <a:lnSpc>
                <a:spcPct val="120000"/>
              </a:lnSpc>
              <a:spcBef>
                <a:spcPts val="600"/>
              </a:spcBef>
              <a:buSzPct val="145000"/>
              <a:buChar char="-"/>
              <a:defRPr b="0" sz="2175"/>
            </a:pPr>
            <a:r>
              <a:t>How well the tests reveal faults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1" name="Question"/>
          <p:cNvSpPr txBox="1"/>
          <p:nvPr>
            <p:ph type="title"/>
          </p:nvPr>
        </p:nvSpPr>
        <p:spPr>
          <a:prstGeom prst="rect">
            <a:avLst/>
          </a:prstGeom>
        </p:spPr>
        <p:txBody>
          <a:bodyPr/>
          <a:lstStyle>
            <a:lvl1pPr algn="l">
              <a:defRPr sz="6500">
                <a:solidFill>
                  <a:srgbClr val="5E5E5E"/>
                </a:solidFill>
              </a:defRPr>
            </a:lvl1pPr>
          </a:lstStyle>
          <a:p>
            <a:pPr/>
            <a:r>
              <a:t>Question</a:t>
            </a:r>
          </a:p>
        </p:txBody>
      </p:sp>
      <p:sp>
        <p:nvSpPr>
          <p:cNvPr id="422" name="Bug log…"/>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145000"/>
              <a:buChar char="•"/>
              <a:defRPr b="0" sz="3200"/>
            </a:lvl1pPr>
            <a:lvl2pPr marL="750093" indent="-305593" algn="l" defTabSz="457200">
              <a:lnSpc>
                <a:spcPct val="120000"/>
              </a:lnSpc>
              <a:spcBef>
                <a:spcPts val="800"/>
              </a:spcBef>
              <a:buSzPct val="145000"/>
              <a:buChar char="-"/>
              <a:defRPr b="0" sz="2500"/>
            </a:lvl2pPr>
          </a:lstStyle>
          <a:p>
            <a:pPr/>
            <a:r>
              <a:t>Bug log</a:t>
            </a:r>
          </a:p>
          <a:p>
            <a:pPr lvl="1"/>
            <a:r>
              <a:t>Stack trace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lide Number"/>
          <p:cNvSpPr txBox="1"/>
          <p:nvPr>
            <p:ph type="sldNum" sz="quarter" idx="2"/>
          </p:nvPr>
        </p:nvSpPr>
        <p:spPr>
          <a:xfrm>
            <a:off x="12252704" y="9311492"/>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When Software Goes Bad…"/>
          <p:cNvSpPr txBox="1"/>
          <p:nvPr>
            <p:ph type="body" idx="1"/>
          </p:nvPr>
        </p:nvSpPr>
        <p:spPr>
          <a:prstGeom prst="rect">
            <a:avLst/>
          </a:prstGeom>
        </p:spPr>
        <p:txBody>
          <a:bodyPr/>
          <a:lstStyle/>
          <a:p>
            <a:pPr/>
            <a:r>
              <a:t>When Software Goes Bad</a:t>
            </a:r>
          </a:p>
          <a:p>
            <a:pPr lvl="1" marL="750093" indent="-305593" defTabSz="457200">
              <a:lnSpc>
                <a:spcPct val="120000"/>
              </a:lnSpc>
              <a:spcBef>
                <a:spcPts val="800"/>
              </a:spcBef>
              <a:buChar char="-"/>
              <a:defRPr sz="2500"/>
            </a:pPr>
            <a:r>
              <a:t>Software Fault</a:t>
            </a:r>
          </a:p>
          <a:p>
            <a:pPr lvl="2" marL="1194593" indent="-305593" defTabSz="457200">
              <a:lnSpc>
                <a:spcPct val="120000"/>
              </a:lnSpc>
              <a:spcBef>
                <a:spcPts val="500"/>
              </a:spcBef>
              <a:defRPr sz="2500"/>
            </a:pPr>
            <a:r>
              <a:t>A static defect in the software</a:t>
            </a:r>
          </a:p>
          <a:p>
            <a:pPr lvl="2" marL="1194593" indent="-305593" defTabSz="457200">
              <a:lnSpc>
                <a:spcPct val="120000"/>
              </a:lnSpc>
              <a:spcBef>
                <a:spcPts val="500"/>
              </a:spcBef>
              <a:defRPr sz="2500"/>
            </a:pPr>
            <a:r>
              <a:t>Design mistakes</a:t>
            </a:r>
          </a:p>
          <a:p>
            <a:pPr lvl="2" marL="1194593" indent="-305593" defTabSz="457200">
              <a:lnSpc>
                <a:spcPct val="120000"/>
              </a:lnSpc>
              <a:spcBef>
                <a:spcPts val="500"/>
              </a:spcBef>
              <a:defRPr sz="2500"/>
            </a:pPr>
            <a:r>
              <a:t>Do not appear spontaneously, but exist as a result of a decision by a human</a:t>
            </a:r>
          </a:p>
          <a:p>
            <a:pPr lvl="2" marL="1194593" indent="-305593" defTabSz="457200">
              <a:lnSpc>
                <a:spcPct val="120000"/>
              </a:lnSpc>
              <a:spcBef>
                <a:spcPts val="500"/>
              </a:spcBef>
              <a:defRPr sz="2500"/>
            </a:pPr>
            <a:r>
              <a:t>Can never eliminate all faults from software</a:t>
            </a:r>
          </a:p>
          <a:p>
            <a:pPr lvl="1" marL="750093" indent="-305593" defTabSz="457200">
              <a:lnSpc>
                <a:spcPct val="120000"/>
              </a:lnSpc>
              <a:spcBef>
                <a:spcPts val="800"/>
              </a:spcBef>
              <a:buChar char="-"/>
              <a:defRPr sz="2500"/>
            </a:pPr>
            <a:r>
              <a:t>Software Error</a:t>
            </a:r>
          </a:p>
          <a:p>
            <a:pPr lvl="2" marL="1194593" indent="-305593" defTabSz="457200">
              <a:lnSpc>
                <a:spcPct val="120000"/>
              </a:lnSpc>
              <a:spcBef>
                <a:spcPts val="500"/>
              </a:spcBef>
              <a:defRPr sz="2500"/>
            </a:pPr>
            <a:r>
              <a:t>An incorrect internal state that is the manifestation of some fault</a:t>
            </a:r>
          </a:p>
          <a:p>
            <a:pPr lvl="1" marL="750093" indent="-305593" defTabSz="457200">
              <a:lnSpc>
                <a:spcPct val="120000"/>
              </a:lnSpc>
              <a:spcBef>
                <a:spcPts val="800"/>
              </a:spcBef>
              <a:buChar char="-"/>
              <a:defRPr sz="2500"/>
            </a:pPr>
            <a:r>
              <a:t>Software Failure</a:t>
            </a:r>
          </a:p>
          <a:p>
            <a:pPr lvl="2" marL="1194593" indent="-305593" defTabSz="457200">
              <a:lnSpc>
                <a:spcPct val="120000"/>
              </a:lnSpc>
              <a:spcBef>
                <a:spcPts val="500"/>
              </a:spcBef>
              <a:defRPr sz="2500"/>
            </a:pPr>
            <a:r>
              <a:t>External, incorrect behavior with respect to the requirements or another description of the expected behavior</a:t>
            </a:r>
          </a:p>
        </p:txBody>
      </p:sp>
      <p:grpSp>
        <p:nvGrpSpPr>
          <p:cNvPr id="157" name="Group"/>
          <p:cNvGrpSpPr/>
          <p:nvPr/>
        </p:nvGrpSpPr>
        <p:grpSpPr>
          <a:xfrm>
            <a:off x="7934720" y="2538939"/>
            <a:ext cx="4488371" cy="1811608"/>
            <a:chOff x="0" y="0"/>
            <a:chExt cx="4488370" cy="1811606"/>
          </a:xfrm>
        </p:grpSpPr>
        <p:grpSp>
          <p:nvGrpSpPr>
            <p:cNvPr id="148" name="Group"/>
            <p:cNvGrpSpPr/>
            <p:nvPr/>
          </p:nvGrpSpPr>
          <p:grpSpPr>
            <a:xfrm>
              <a:off x="0" y="-1"/>
              <a:ext cx="1690736" cy="1811608"/>
              <a:chOff x="0" y="0"/>
              <a:chExt cx="1690735" cy="1811606"/>
            </a:xfrm>
          </p:grpSpPr>
          <p:grpSp>
            <p:nvGrpSpPr>
              <p:cNvPr id="141" name="Group"/>
              <p:cNvGrpSpPr/>
              <p:nvPr/>
            </p:nvGrpSpPr>
            <p:grpSpPr>
              <a:xfrm>
                <a:off x="0" y="0"/>
                <a:ext cx="1690736" cy="1811607"/>
                <a:chOff x="0" y="0"/>
                <a:chExt cx="1690735" cy="1811606"/>
              </a:xfrm>
            </p:grpSpPr>
            <p:sp>
              <p:nvSpPr>
                <p:cNvPr id="139" name="Rectangle"/>
                <p:cNvSpPr/>
                <p:nvPr/>
              </p:nvSpPr>
              <p:spPr>
                <a:xfrm>
                  <a:off x="0" y="175936"/>
                  <a:ext cx="1690736" cy="1635671"/>
                </a:xfrm>
                <a:prstGeom prst="rect">
                  <a:avLst/>
                </a:prstGeom>
                <a:noFill/>
                <a:ln w="12700" cap="flat">
                  <a:solidFill>
                    <a:srgbClr val="000000"/>
                  </a:solidFill>
                  <a:prstDash val="solid"/>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140" name="Fault"/>
                <p:cNvSpPr txBox="1"/>
                <p:nvPr/>
              </p:nvSpPr>
              <p:spPr>
                <a:xfrm>
                  <a:off x="506216" y="0"/>
                  <a:ext cx="678303" cy="335517"/>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500"/>
                  </a:lvl1pPr>
                </a:lstStyle>
                <a:p>
                  <a:pPr/>
                  <a:r>
                    <a:t>Fault</a:t>
                  </a:r>
                </a:p>
              </p:txBody>
            </p:sp>
          </p:grpSp>
          <p:grpSp>
            <p:nvGrpSpPr>
              <p:cNvPr id="144" name="Group"/>
              <p:cNvGrpSpPr/>
              <p:nvPr/>
            </p:nvGrpSpPr>
            <p:grpSpPr>
              <a:xfrm>
                <a:off x="68109" y="386375"/>
                <a:ext cx="974182" cy="651867"/>
                <a:chOff x="0" y="0"/>
                <a:chExt cx="974180" cy="651865"/>
              </a:xfrm>
            </p:grpSpPr>
            <p:sp>
              <p:nvSpPr>
                <p:cNvPr id="142" name="Oval"/>
                <p:cNvSpPr/>
                <p:nvPr/>
              </p:nvSpPr>
              <p:spPr>
                <a:xfrm>
                  <a:off x="0" y="175936"/>
                  <a:ext cx="974181" cy="475930"/>
                </a:xfrm>
                <a:prstGeom prst="ellipse">
                  <a:avLst/>
                </a:prstGeom>
                <a:noFill/>
                <a:ln w="12700" cap="flat">
                  <a:solidFill>
                    <a:srgbClr val="000000"/>
                  </a:solidFill>
                  <a:prstDash val="solid"/>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143" name="Error"/>
                <p:cNvSpPr txBox="1"/>
                <p:nvPr/>
              </p:nvSpPr>
              <p:spPr>
                <a:xfrm>
                  <a:off x="217021" y="0"/>
                  <a:ext cx="540139" cy="335517"/>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500"/>
                  </a:lvl1pPr>
                </a:lstStyle>
                <a:p>
                  <a:pPr/>
                  <a:r>
                    <a:t>Error</a:t>
                  </a:r>
                </a:p>
              </p:txBody>
            </p:sp>
          </p:grpSp>
          <p:grpSp>
            <p:nvGrpSpPr>
              <p:cNvPr id="147" name="Group"/>
              <p:cNvGrpSpPr/>
              <p:nvPr/>
            </p:nvGrpSpPr>
            <p:grpSpPr>
              <a:xfrm>
                <a:off x="622829" y="1054598"/>
                <a:ext cx="974182" cy="651867"/>
                <a:chOff x="0" y="0"/>
                <a:chExt cx="974180" cy="651865"/>
              </a:xfrm>
            </p:grpSpPr>
            <p:sp>
              <p:nvSpPr>
                <p:cNvPr id="145" name="Oval"/>
                <p:cNvSpPr/>
                <p:nvPr/>
              </p:nvSpPr>
              <p:spPr>
                <a:xfrm>
                  <a:off x="0" y="175936"/>
                  <a:ext cx="974181" cy="475930"/>
                </a:xfrm>
                <a:prstGeom prst="ellipse">
                  <a:avLst/>
                </a:prstGeom>
                <a:noFill/>
                <a:ln w="12700" cap="flat">
                  <a:solidFill>
                    <a:srgbClr val="000000"/>
                  </a:solidFill>
                  <a:prstDash val="solid"/>
                  <a:miter lim="400000"/>
                </a:ln>
                <a:effectLst/>
              </p:spPr>
              <p:txBody>
                <a:bodyPr wrap="square" lIns="101600" tIns="101600" rIns="101600" bIns="101600" numCol="1" anchor="ctr">
                  <a:noAutofit/>
                </a:bodyPr>
                <a:lstStyle/>
                <a:p>
                  <a:pPr defTabSz="457200">
                    <a:defRPr b="0" sz="1200">
                      <a:solidFill>
                        <a:srgbClr val="FFFFFF"/>
                      </a:solidFill>
                    </a:defRPr>
                  </a:pPr>
                </a:p>
              </p:txBody>
            </p:sp>
            <p:sp>
              <p:nvSpPr>
                <p:cNvPr id="146" name="Error"/>
                <p:cNvSpPr txBox="1"/>
                <p:nvPr/>
              </p:nvSpPr>
              <p:spPr>
                <a:xfrm>
                  <a:off x="217021" y="0"/>
                  <a:ext cx="540139" cy="335517"/>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500"/>
                  </a:lvl1pPr>
                </a:lstStyle>
                <a:p>
                  <a:pPr/>
                  <a:r>
                    <a:t>Error</a:t>
                  </a:r>
                </a:p>
              </p:txBody>
            </p:sp>
          </p:grpSp>
        </p:grpSp>
        <p:sp>
          <p:nvSpPr>
            <p:cNvPr id="149" name="Failure"/>
            <p:cNvSpPr txBox="1"/>
            <p:nvPr/>
          </p:nvSpPr>
          <p:spPr>
            <a:xfrm>
              <a:off x="3368733" y="791970"/>
              <a:ext cx="1119638" cy="335518"/>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500"/>
              </a:lvl1pPr>
            </a:lstStyle>
            <a:p>
              <a:pPr/>
              <a:r>
                <a:t>Failure</a:t>
              </a:r>
            </a:p>
          </p:txBody>
        </p:sp>
        <p:grpSp>
          <p:nvGrpSpPr>
            <p:cNvPr id="156" name="Group"/>
            <p:cNvGrpSpPr/>
            <p:nvPr/>
          </p:nvGrpSpPr>
          <p:grpSpPr>
            <a:xfrm>
              <a:off x="1982180" y="624212"/>
              <a:ext cx="1386554" cy="671034"/>
              <a:chOff x="0" y="0"/>
              <a:chExt cx="1386552" cy="671033"/>
            </a:xfrm>
          </p:grpSpPr>
          <p:grpSp>
            <p:nvGrpSpPr>
              <p:cNvPr id="152" name="Group"/>
              <p:cNvGrpSpPr/>
              <p:nvPr/>
            </p:nvGrpSpPr>
            <p:grpSpPr>
              <a:xfrm>
                <a:off x="0" y="-1"/>
                <a:ext cx="1386553" cy="335518"/>
                <a:chOff x="0" y="0"/>
                <a:chExt cx="1386552" cy="335516"/>
              </a:xfrm>
            </p:grpSpPr>
            <p:sp>
              <p:nvSpPr>
                <p:cNvPr id="150" name="Line"/>
                <p:cNvSpPr/>
                <p:nvPr/>
              </p:nvSpPr>
              <p:spPr>
                <a:xfrm>
                  <a:off x="0" y="167758"/>
                  <a:ext cx="1386553" cy="1"/>
                </a:xfrm>
                <a:prstGeom prst="line">
                  <a:avLst/>
                </a:prstGeom>
                <a:noFill/>
                <a:ln w="25400" cap="flat">
                  <a:solidFill>
                    <a:srgbClr val="000000"/>
                  </a:solidFill>
                  <a:prstDash val="solid"/>
                  <a:miter lim="400000"/>
                  <a:tail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151" name="Cause"/>
                <p:cNvSpPr txBox="1"/>
                <p:nvPr/>
              </p:nvSpPr>
              <p:spPr>
                <a:xfrm>
                  <a:off x="323074" y="-1"/>
                  <a:ext cx="759059" cy="335518"/>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500"/>
                  </a:lvl1pPr>
                </a:lstStyle>
                <a:p>
                  <a:pPr/>
                  <a:r>
                    <a:t>Cause</a:t>
                  </a:r>
                </a:p>
              </p:txBody>
            </p:sp>
          </p:grpSp>
          <p:grpSp>
            <p:nvGrpSpPr>
              <p:cNvPr id="155" name="Group"/>
              <p:cNvGrpSpPr/>
              <p:nvPr/>
            </p:nvGrpSpPr>
            <p:grpSpPr>
              <a:xfrm>
                <a:off x="0" y="335516"/>
                <a:ext cx="1386553" cy="335518"/>
                <a:chOff x="0" y="0"/>
                <a:chExt cx="1386552" cy="335516"/>
              </a:xfrm>
            </p:grpSpPr>
            <p:sp>
              <p:nvSpPr>
                <p:cNvPr id="153" name="Line"/>
                <p:cNvSpPr/>
                <p:nvPr/>
              </p:nvSpPr>
              <p:spPr>
                <a:xfrm>
                  <a:off x="0" y="167758"/>
                  <a:ext cx="1386553" cy="1"/>
                </a:xfrm>
                <a:prstGeom prst="line">
                  <a:avLst/>
                </a:prstGeom>
                <a:noFill/>
                <a:ln w="25400" cap="flat">
                  <a:solidFill>
                    <a:srgbClr val="000000"/>
                  </a:solidFill>
                  <a:prstDash val="solid"/>
                  <a:miter lim="400000"/>
                  <a:headEnd type="triangle" w="med" len="med"/>
                </a:ln>
                <a:effectLst/>
              </p:spPr>
              <p:txBody>
                <a:bodyPr wrap="square" lIns="101600" tIns="101600" rIns="101600" bIns="101600" numCol="1" anchor="ctr">
                  <a:noAutofit/>
                </a:bodyPr>
                <a:lstStyle/>
                <a:p>
                  <a:pPr defTabSz="457200">
                    <a:defRPr b="0" sz="1200">
                      <a:solidFill>
                        <a:srgbClr val="FFFFFF"/>
                      </a:solidFill>
                    </a:defRPr>
                  </a:pPr>
                </a:p>
              </p:txBody>
            </p:sp>
            <p:sp>
              <p:nvSpPr>
                <p:cNvPr id="154" name="Discover"/>
                <p:cNvSpPr txBox="1"/>
                <p:nvPr/>
              </p:nvSpPr>
              <p:spPr>
                <a:xfrm>
                  <a:off x="249566" y="0"/>
                  <a:ext cx="887421" cy="335517"/>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b="0" sz="1500"/>
                  </a:lvl1pPr>
                </a:lstStyle>
                <a:p>
                  <a:pPr/>
                  <a:r>
                    <a:t>Discover</a:t>
                  </a:r>
                </a:p>
              </p:txBody>
            </p:sp>
          </p:grpSp>
        </p:grpSp>
      </p:grpSp>
      <p:sp>
        <p:nvSpPr>
          <p:cNvPr id="158" name="1. Why Do We Test Software? - cont."/>
          <p:cNvSpPr txBox="1"/>
          <p:nvPr>
            <p:ph type="title"/>
          </p:nvPr>
        </p:nvSpPr>
        <p:spPr>
          <a:prstGeom prst="rect">
            <a:avLst/>
          </a:prstGeom>
        </p:spPr>
        <p:txBody>
          <a:bodyPr/>
          <a:lstStyle>
            <a:lvl1pPr algn="l">
              <a:defRPr sz="5100">
                <a:solidFill>
                  <a:srgbClr val="5E5E5E"/>
                </a:solidFill>
              </a:defRPr>
            </a:lvl1pPr>
          </a:lstStyle>
          <a:p>
            <a:pPr/>
            <a:r>
              <a:t>1. Why Do We Test Software? - cont.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lide Number"/>
          <p:cNvSpPr txBox="1"/>
          <p:nvPr>
            <p:ph type="sldNum" sz="quarter" idx="2"/>
          </p:nvPr>
        </p:nvSpPr>
        <p:spPr>
          <a:xfrm>
            <a:off x="12252704" y="9311492"/>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1. Why Do We Test Software? - cont."/>
          <p:cNvSpPr txBox="1"/>
          <p:nvPr>
            <p:ph type="title"/>
          </p:nvPr>
        </p:nvSpPr>
        <p:spPr>
          <a:prstGeom prst="rect">
            <a:avLst/>
          </a:prstGeom>
        </p:spPr>
        <p:txBody>
          <a:bodyPr/>
          <a:lstStyle>
            <a:lvl1pPr algn="l">
              <a:defRPr sz="5100">
                <a:solidFill>
                  <a:srgbClr val="5E5E5E"/>
                </a:solidFill>
              </a:defRPr>
            </a:lvl1pPr>
          </a:lstStyle>
          <a:p>
            <a:pPr/>
            <a:r>
              <a:t>1. Why Do We Test Software? - cont.</a:t>
            </a:r>
          </a:p>
        </p:txBody>
      </p:sp>
      <p:sp>
        <p:nvSpPr>
          <p:cNvPr id="162" name="Bug…"/>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Bug</a:t>
            </a:r>
          </a:p>
          <a:p>
            <a:pPr lvl="2" marL="1194593" indent="-305593" algn="l" defTabSz="457200">
              <a:lnSpc>
                <a:spcPct val="120000"/>
              </a:lnSpc>
              <a:spcBef>
                <a:spcPts val="500"/>
              </a:spcBef>
              <a:buSzPct val="145000"/>
              <a:buChar char="•"/>
              <a:defRPr b="0" sz="2500"/>
            </a:pPr>
            <a:r>
              <a:t>Refer to all three of fault, error, and failure</a:t>
            </a:r>
          </a:p>
          <a:p>
            <a:pPr lvl="1" marL="750093" indent="-305593" algn="l" defTabSz="457200">
              <a:lnSpc>
                <a:spcPct val="120000"/>
              </a:lnSpc>
              <a:spcBef>
                <a:spcPts val="800"/>
              </a:spcBef>
              <a:buSzPct val="145000"/>
              <a:buChar char="-"/>
              <a:defRPr b="0" sz="2500"/>
            </a:pPr>
            <a:r>
              <a:t>Public Failure</a:t>
            </a:r>
          </a:p>
          <a:p>
            <a:pPr lvl="2" marL="1194593" indent="-305593" algn="l" defTabSz="457200">
              <a:lnSpc>
                <a:spcPct val="120000"/>
              </a:lnSpc>
              <a:spcBef>
                <a:spcPts val="500"/>
              </a:spcBef>
              <a:buSzPct val="145000"/>
              <a:buChar char="•"/>
              <a:defRPr b="0" sz="2500"/>
            </a:pPr>
            <a:r>
              <a:t>Mars lander of September 1999</a:t>
            </a:r>
          </a:p>
          <a:p>
            <a:pPr lvl="3" marL="1639093" indent="-305593" algn="l" defTabSz="457200">
              <a:lnSpc>
                <a:spcPct val="120000"/>
              </a:lnSpc>
              <a:spcBef>
                <a:spcPts val="500"/>
              </a:spcBef>
              <a:buSzPct val="145000"/>
              <a:buChar char="•"/>
              <a:defRPr b="0" sz="2500"/>
            </a:pPr>
            <a:r>
              <a:t>Crashed due to a misunderstanding in the units of measure used by two modules created by separate software groups</a:t>
            </a:r>
          </a:p>
          <a:p>
            <a:pPr lvl="2" marL="1194593" indent="-305593" algn="l" defTabSz="457200">
              <a:lnSpc>
                <a:spcPct val="120000"/>
              </a:lnSpc>
              <a:spcBef>
                <a:spcPts val="500"/>
              </a:spcBef>
              <a:buSzPct val="145000"/>
              <a:buChar char="•"/>
              <a:defRPr b="0" sz="2500"/>
            </a:pPr>
            <a:r>
              <a:t>Therac-25 radiation therapy machine</a:t>
            </a:r>
          </a:p>
          <a:p>
            <a:pPr lvl="2" marL="1194593" indent="-305593" algn="l" defTabSz="457200">
              <a:lnSpc>
                <a:spcPct val="120000"/>
              </a:lnSpc>
              <a:spcBef>
                <a:spcPts val="500"/>
              </a:spcBef>
              <a:buSzPct val="145000"/>
              <a:buChar char="•"/>
              <a:defRPr b="0" sz="2500"/>
            </a:pPr>
            <a:r>
              <a:t>First Ariane 5 rocket</a:t>
            </a:r>
          </a:p>
          <a:p>
            <a:pPr lvl="3" marL="1639093" indent="-305593" algn="l" defTabSz="457200">
              <a:lnSpc>
                <a:spcPct val="120000"/>
              </a:lnSpc>
              <a:spcBef>
                <a:spcPts val="500"/>
              </a:spcBef>
              <a:buSzPct val="145000"/>
              <a:buChar char="•"/>
              <a:defRPr b="0" sz="2500"/>
            </a:pPr>
            <a:r>
              <a:t>exploded 37 seconds after liftoff in 1996</a:t>
            </a:r>
          </a:p>
          <a:p>
            <a:pPr lvl="3" marL="1639093" indent="-305593" algn="l" defTabSz="457200">
              <a:lnSpc>
                <a:spcPct val="120000"/>
              </a:lnSpc>
              <a:spcBef>
                <a:spcPts val="500"/>
              </a:spcBef>
              <a:buSzPct val="145000"/>
              <a:buChar char="•"/>
              <a:defRPr b="0" sz="2500"/>
            </a:pPr>
            <a:r>
              <a:t>Unhandled floating point conversion exception in an inertial guidance system function</a:t>
            </a:r>
          </a:p>
          <a:p>
            <a:pPr lvl="4" marL="2083593" indent="-305593" algn="l" defTabSz="457200">
              <a:lnSpc>
                <a:spcPct val="120000"/>
              </a:lnSpc>
              <a:spcBef>
                <a:spcPts val="500"/>
              </a:spcBef>
              <a:buSzPct val="145000"/>
              <a:buChar char="•"/>
              <a:defRPr b="0" sz="2500"/>
            </a:pPr>
            <a:r>
              <a:t>Arian 4 —&gt; Arian 5</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lide Number"/>
          <p:cNvSpPr txBox="1"/>
          <p:nvPr>
            <p:ph type="sldNum" sz="quarter" idx="2"/>
          </p:nvPr>
        </p:nvSpPr>
        <p:spPr>
          <a:xfrm>
            <a:off x="12252704" y="9311492"/>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1. Why Do We Test Software? - cont."/>
          <p:cNvSpPr txBox="1"/>
          <p:nvPr>
            <p:ph type="title"/>
          </p:nvPr>
        </p:nvSpPr>
        <p:spPr>
          <a:prstGeom prst="rect">
            <a:avLst/>
          </a:prstGeom>
        </p:spPr>
        <p:txBody>
          <a:bodyPr/>
          <a:lstStyle>
            <a:lvl1pPr algn="l">
              <a:defRPr sz="5100">
                <a:solidFill>
                  <a:srgbClr val="5E5E5E"/>
                </a:solidFill>
              </a:defRPr>
            </a:lvl1pPr>
          </a:lstStyle>
          <a:p>
            <a:pPr/>
            <a:r>
              <a:t>1. Why Do We Test Software? - cont.</a:t>
            </a:r>
          </a:p>
        </p:txBody>
      </p:sp>
      <p:sp>
        <p:nvSpPr>
          <p:cNvPr id="166" name="Pentium microprocessor bug in 1994…"/>
          <p:cNvSpPr txBo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750093" indent="-305593" algn="l" defTabSz="457200">
              <a:lnSpc>
                <a:spcPct val="120000"/>
              </a:lnSpc>
              <a:spcBef>
                <a:spcPts val="800"/>
              </a:spcBef>
              <a:buSzPct val="145000"/>
              <a:buChar char="-"/>
              <a:defRPr b="0" sz="2500"/>
            </a:pPr>
            <a:r>
              <a:t>Pentium microprocessor bug in 1994</a:t>
            </a:r>
          </a:p>
          <a:p>
            <a:pPr lvl="1" marL="750093" indent="-305593" algn="l" defTabSz="457200">
              <a:lnSpc>
                <a:spcPct val="120000"/>
              </a:lnSpc>
              <a:spcBef>
                <a:spcPts val="800"/>
              </a:spcBef>
              <a:buSzPct val="145000"/>
              <a:buChar char="-"/>
              <a:defRPr b="0" sz="2500"/>
            </a:pPr>
            <a:r>
              <a:t>The great northeast blackout of 2003</a:t>
            </a:r>
          </a:p>
          <a:p>
            <a:pPr lvl="3" marL="1639093" indent="-305593" algn="l" defTabSz="457200">
              <a:lnSpc>
                <a:spcPct val="120000"/>
              </a:lnSpc>
              <a:spcBef>
                <a:spcPts val="500"/>
              </a:spcBef>
              <a:buSzPct val="145000"/>
              <a:buChar char="•"/>
              <a:defRPr b="0" sz="2500"/>
            </a:pPr>
            <a:r>
              <a:t>Power line in Ohio brushed against overgrown trees and shut down</a:t>
            </a:r>
          </a:p>
          <a:p>
            <a:pPr lvl="4" marL="2083593" indent="-305593" algn="l" defTabSz="457200">
              <a:lnSpc>
                <a:spcPct val="120000"/>
              </a:lnSpc>
              <a:spcBef>
                <a:spcPts val="500"/>
              </a:spcBef>
              <a:buSzPct val="145000"/>
              <a:buChar char="•"/>
              <a:defRPr b="0" sz="2500"/>
            </a:pPr>
            <a:r>
              <a:t>Fault in the power industry</a:t>
            </a:r>
          </a:p>
          <a:p>
            <a:pPr lvl="4" marL="2083593" indent="-305593" algn="l" defTabSz="457200">
              <a:lnSpc>
                <a:spcPct val="120000"/>
              </a:lnSpc>
              <a:spcBef>
                <a:spcPts val="500"/>
              </a:spcBef>
              <a:buSzPct val="145000"/>
              <a:buChar char="•"/>
              <a:defRPr b="0" sz="2500"/>
            </a:pPr>
            <a:r>
              <a:t>Software alarm system failed in the local power company</a:t>
            </a:r>
          </a:p>
          <a:p>
            <a:pPr lvl="1" marL="750093" indent="-305593" algn="l" defTabSz="457200">
              <a:lnSpc>
                <a:spcPct val="120000"/>
              </a:lnSpc>
              <a:spcBef>
                <a:spcPts val="800"/>
              </a:spcBef>
              <a:buSzPct val="145000"/>
              <a:buChar char="-"/>
              <a:defRPr b="0" sz="2500"/>
            </a:pPr>
            <a:r>
              <a:t>Centralized students data management system in Korea miscalculated he academic grades of over 29,000 middle and high school student in 2011</a:t>
            </a:r>
          </a:p>
          <a:p>
            <a:pPr lvl="1" marL="750093" indent="-305593" algn="l" defTabSz="457200">
              <a:lnSpc>
                <a:spcPct val="120000"/>
              </a:lnSpc>
              <a:spcBef>
                <a:spcPts val="800"/>
              </a:spcBef>
              <a:buSzPct val="145000"/>
              <a:buChar char="-"/>
              <a:defRPr b="0" sz="2500"/>
            </a:pPr>
            <a:r>
              <a:t>Symantec security threat report in 2007, 61% of all vulnerabilities disclosed were due to faulty software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lide Number"/>
          <p:cNvSpPr txBox="1"/>
          <p:nvPr>
            <p:ph type="sldNum" sz="quarter" idx="2"/>
          </p:nvPr>
        </p:nvSpPr>
        <p:spPr>
          <a:xfrm>
            <a:off x="12252704" y="9311492"/>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Goals Of Testing Software…"/>
          <p:cNvSpPr txBox="1"/>
          <p:nvPr>
            <p:ph type="body" idx="1"/>
          </p:nvPr>
        </p:nvSpPr>
        <p:spPr>
          <a:prstGeom prst="rect">
            <a:avLst/>
          </a:prstGeom>
        </p:spPr>
        <p:txBody>
          <a:bodyPr/>
          <a:lstStyle/>
          <a:p>
            <a:pPr marL="324485" indent="-324485" defTabSz="426466">
              <a:spcBef>
                <a:spcPts val="3000"/>
              </a:spcBef>
              <a:defRPr sz="2336"/>
            </a:pPr>
            <a:r>
              <a:t>Goals Of Testing Software</a:t>
            </a:r>
          </a:p>
          <a:p>
            <a:pPr lvl="1" marL="547568" indent="-223083" defTabSz="333756">
              <a:lnSpc>
                <a:spcPct val="120000"/>
              </a:lnSpc>
              <a:spcBef>
                <a:spcPts val="500"/>
              </a:spcBef>
              <a:buChar char="-"/>
              <a:defRPr sz="1825"/>
            </a:pPr>
            <a:r>
              <a:t>Useful standards</a:t>
            </a:r>
          </a:p>
          <a:p>
            <a:pPr lvl="2" marL="872053" indent="-223083" defTabSz="333756">
              <a:lnSpc>
                <a:spcPct val="120000"/>
              </a:lnSpc>
              <a:spcBef>
                <a:spcPts val="300"/>
              </a:spcBef>
              <a:defRPr sz="1825"/>
            </a:pPr>
            <a:r>
              <a:t>IEEE Standard Glossary of Software Engineering Terminology</a:t>
            </a:r>
          </a:p>
          <a:p>
            <a:pPr lvl="2" marL="872053" indent="-223083" defTabSz="333756">
              <a:lnSpc>
                <a:spcPct val="120000"/>
              </a:lnSpc>
              <a:spcBef>
                <a:spcPts val="300"/>
              </a:spcBef>
              <a:defRPr sz="1825"/>
            </a:pPr>
            <a:r>
              <a:t>DOD-STD-2167A</a:t>
            </a:r>
          </a:p>
          <a:p>
            <a:pPr lvl="2" marL="872053" indent="-223083" defTabSz="333756">
              <a:lnSpc>
                <a:spcPct val="120000"/>
              </a:lnSpc>
              <a:spcBef>
                <a:spcPts val="300"/>
              </a:spcBef>
              <a:defRPr sz="1825"/>
            </a:pPr>
            <a:r>
              <a:t>MIL-STD-498 from the US Department of Defense</a:t>
            </a:r>
          </a:p>
          <a:p>
            <a:pPr lvl="2" marL="872053" indent="-223083" defTabSz="333756">
              <a:lnSpc>
                <a:spcPct val="120000"/>
              </a:lnSpc>
              <a:spcBef>
                <a:spcPts val="300"/>
              </a:spcBef>
              <a:defRPr sz="1825"/>
            </a:pPr>
            <a:r>
              <a:t>British Computer Society’s Standard for Software Component Testing Software Error</a:t>
            </a:r>
          </a:p>
          <a:p>
            <a:pPr lvl="1" marL="547568" indent="-223083" defTabSz="333756">
              <a:lnSpc>
                <a:spcPct val="120000"/>
              </a:lnSpc>
              <a:spcBef>
                <a:spcPts val="500"/>
              </a:spcBef>
              <a:buChar char="-"/>
              <a:defRPr sz="1825"/>
            </a:pPr>
            <a:r>
              <a:t>Verification</a:t>
            </a:r>
          </a:p>
          <a:p>
            <a:pPr lvl="2" marL="872053" indent="-223083" defTabSz="333756">
              <a:lnSpc>
                <a:spcPct val="120000"/>
              </a:lnSpc>
              <a:spcBef>
                <a:spcPts val="300"/>
              </a:spcBef>
              <a:defRPr sz="1825"/>
            </a:pPr>
            <a:r>
              <a:t>The process of determining whether the products of a phase of the software development process fulfill the requirements established during the previous phase</a:t>
            </a:r>
          </a:p>
          <a:p>
            <a:pPr lvl="2" marL="872053" indent="-223083" defTabSz="333756">
              <a:lnSpc>
                <a:spcPct val="120000"/>
              </a:lnSpc>
              <a:spcBef>
                <a:spcPts val="300"/>
              </a:spcBef>
              <a:defRPr sz="1825"/>
            </a:pPr>
            <a:r>
              <a:t>Technical activity that uses knowledge about the individual software artifacts, requirements, and specifications</a:t>
            </a:r>
          </a:p>
          <a:p>
            <a:pPr lvl="1" marL="547568" indent="-223083" defTabSz="333756">
              <a:lnSpc>
                <a:spcPct val="120000"/>
              </a:lnSpc>
              <a:spcBef>
                <a:spcPts val="500"/>
              </a:spcBef>
              <a:buChar char="-"/>
              <a:defRPr sz="1825"/>
            </a:pPr>
            <a:r>
              <a:t>Validation</a:t>
            </a:r>
          </a:p>
          <a:p>
            <a:pPr lvl="2" marL="872053" indent="-223083" defTabSz="333756">
              <a:lnSpc>
                <a:spcPct val="120000"/>
              </a:lnSpc>
              <a:spcBef>
                <a:spcPts val="300"/>
              </a:spcBef>
              <a:defRPr sz="1825"/>
            </a:pPr>
            <a:r>
              <a:t>The process of evaluating software at the end of software development to ensure compliance with intended usage</a:t>
            </a:r>
          </a:p>
          <a:p>
            <a:pPr lvl="2" marL="872053" indent="-223083" defTabSz="333756">
              <a:lnSpc>
                <a:spcPct val="120000"/>
              </a:lnSpc>
              <a:spcBef>
                <a:spcPts val="300"/>
              </a:spcBef>
              <a:defRPr sz="1825"/>
            </a:pPr>
            <a:r>
              <a:t>Depends on domain knowledge</a:t>
            </a:r>
          </a:p>
          <a:p>
            <a:pPr lvl="3" marL="1196538" indent="-223083" defTabSz="333756">
              <a:lnSpc>
                <a:spcPct val="120000"/>
              </a:lnSpc>
              <a:spcBef>
                <a:spcPts val="300"/>
              </a:spcBef>
              <a:defRPr sz="1825"/>
            </a:pPr>
            <a:r>
              <a:t>Knowledge of the application for which the software is written</a:t>
            </a:r>
          </a:p>
        </p:txBody>
      </p:sp>
      <p:sp>
        <p:nvSpPr>
          <p:cNvPr id="170" name="1. Why Do We Test Software? - cont."/>
          <p:cNvSpPr txBox="1"/>
          <p:nvPr>
            <p:ph type="title"/>
          </p:nvPr>
        </p:nvSpPr>
        <p:spPr>
          <a:prstGeom prst="rect">
            <a:avLst/>
          </a:prstGeom>
        </p:spPr>
        <p:txBody>
          <a:bodyPr/>
          <a:lstStyle>
            <a:lvl1pPr algn="l">
              <a:defRPr sz="5100">
                <a:solidFill>
                  <a:srgbClr val="5E5E5E"/>
                </a:solidFill>
              </a:defRPr>
            </a:lvl1pPr>
          </a:lstStyle>
          <a:p>
            <a:pPr/>
            <a:r>
              <a:t>1. Why Do We Test Software? - cont.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lide Number"/>
          <p:cNvSpPr txBox="1"/>
          <p:nvPr>
            <p:ph type="sldNum" sz="quarter" idx="2"/>
          </p:nvPr>
        </p:nvSpPr>
        <p:spPr>
          <a:xfrm>
            <a:off x="12252704" y="9311492"/>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Test process maturity levels…"/>
          <p:cNvSpPr txBox="1"/>
          <p:nvPr>
            <p:ph type="body" idx="1"/>
          </p:nvPr>
        </p:nvSpPr>
        <p:spPr>
          <a:prstGeom prst="rect">
            <a:avLst/>
          </a:prstGeom>
        </p:spPr>
        <p:txBody>
          <a:bodyPr/>
          <a:lstStyle/>
          <a:p>
            <a:pPr lvl="1" marL="645080" indent="-262810" defTabSz="393192">
              <a:lnSpc>
                <a:spcPct val="120000"/>
              </a:lnSpc>
              <a:spcBef>
                <a:spcPts val="600"/>
              </a:spcBef>
              <a:buChar char="-"/>
              <a:defRPr sz="2150"/>
            </a:pPr>
            <a:r>
              <a:t>Test process maturity levels</a:t>
            </a:r>
          </a:p>
          <a:p>
            <a:pPr lvl="2" marL="1027350" indent="-262810" defTabSz="393192">
              <a:lnSpc>
                <a:spcPct val="120000"/>
              </a:lnSpc>
              <a:spcBef>
                <a:spcPts val="400"/>
              </a:spcBef>
              <a:defRPr sz="2150"/>
            </a:pPr>
            <a:r>
              <a:t>Level 0</a:t>
            </a:r>
          </a:p>
          <a:p>
            <a:pPr lvl="3" marL="1409620" indent="-262810" defTabSz="393192">
              <a:lnSpc>
                <a:spcPct val="120000"/>
              </a:lnSpc>
              <a:spcBef>
                <a:spcPts val="400"/>
              </a:spcBef>
              <a:defRPr sz="2150"/>
            </a:pPr>
            <a:r>
              <a:t>there is no difference between testing and debugging</a:t>
            </a:r>
          </a:p>
          <a:p>
            <a:pPr lvl="2" marL="1027350" indent="-262810" defTabSz="393192">
              <a:lnSpc>
                <a:spcPct val="120000"/>
              </a:lnSpc>
              <a:spcBef>
                <a:spcPts val="400"/>
              </a:spcBef>
              <a:defRPr sz="2150"/>
            </a:pPr>
            <a:r>
              <a:t>Level 1</a:t>
            </a:r>
          </a:p>
          <a:p>
            <a:pPr lvl="3" marL="1409620" indent="-262810" defTabSz="393192">
              <a:lnSpc>
                <a:spcPct val="120000"/>
              </a:lnSpc>
              <a:spcBef>
                <a:spcPts val="400"/>
              </a:spcBef>
              <a:defRPr sz="2150"/>
            </a:pPr>
            <a:r>
              <a:t>The purpose of testing is to show correctness</a:t>
            </a:r>
          </a:p>
          <a:p>
            <a:pPr lvl="2" marL="1027350" indent="-262810" defTabSz="393192">
              <a:lnSpc>
                <a:spcPct val="120000"/>
              </a:lnSpc>
              <a:spcBef>
                <a:spcPts val="400"/>
              </a:spcBef>
              <a:defRPr sz="2150"/>
            </a:pPr>
            <a:r>
              <a:t>Level 2</a:t>
            </a:r>
          </a:p>
          <a:p>
            <a:pPr lvl="3" marL="1409620" indent="-262810" defTabSz="393192">
              <a:lnSpc>
                <a:spcPct val="120000"/>
              </a:lnSpc>
              <a:spcBef>
                <a:spcPts val="400"/>
              </a:spcBef>
              <a:defRPr sz="2150"/>
            </a:pPr>
            <a:r>
              <a:t>The purpose of testing is to show that the software does not work</a:t>
            </a:r>
          </a:p>
          <a:p>
            <a:pPr lvl="2" marL="1027350" indent="-262810" defTabSz="393192">
              <a:lnSpc>
                <a:spcPct val="120000"/>
              </a:lnSpc>
              <a:spcBef>
                <a:spcPts val="400"/>
              </a:spcBef>
              <a:defRPr sz="2150"/>
            </a:pPr>
            <a:r>
              <a:t>Level 3</a:t>
            </a:r>
          </a:p>
          <a:p>
            <a:pPr lvl="3" marL="1409620" indent="-262810" defTabSz="393192">
              <a:lnSpc>
                <a:spcPct val="120000"/>
              </a:lnSpc>
              <a:spcBef>
                <a:spcPts val="400"/>
              </a:spcBef>
              <a:defRPr sz="2150"/>
            </a:pPr>
            <a:r>
              <a:t>The purpose of testing is not to prove anything specific, but to reduce the risk of using the software</a:t>
            </a:r>
          </a:p>
          <a:p>
            <a:pPr lvl="3" marL="1409620" indent="-262810" defTabSz="393192">
              <a:lnSpc>
                <a:spcPct val="120000"/>
              </a:lnSpc>
              <a:spcBef>
                <a:spcPts val="400"/>
              </a:spcBef>
              <a:defRPr sz="2150"/>
            </a:pPr>
            <a:r>
              <a:t>Spell checker</a:t>
            </a:r>
          </a:p>
          <a:p>
            <a:pPr lvl="2" marL="1027350" indent="-262810" defTabSz="393192">
              <a:lnSpc>
                <a:spcPct val="120000"/>
              </a:lnSpc>
              <a:spcBef>
                <a:spcPts val="400"/>
              </a:spcBef>
              <a:defRPr sz="2150"/>
            </a:pPr>
            <a:r>
              <a:t>Level 5</a:t>
            </a:r>
          </a:p>
          <a:p>
            <a:pPr lvl="3" marL="1409620" indent="-262810" defTabSz="393192">
              <a:lnSpc>
                <a:spcPct val="120000"/>
              </a:lnSpc>
              <a:spcBef>
                <a:spcPts val="400"/>
              </a:spcBef>
              <a:defRPr sz="2150"/>
            </a:pPr>
            <a:r>
              <a:t>Testing is a mental discipline that helps all IT professionals develop higher- quality software</a:t>
            </a:r>
          </a:p>
        </p:txBody>
      </p:sp>
      <p:sp>
        <p:nvSpPr>
          <p:cNvPr id="174" name="1. Why Do We Test Software? - cont."/>
          <p:cNvSpPr txBox="1"/>
          <p:nvPr>
            <p:ph type="title"/>
          </p:nvPr>
        </p:nvSpPr>
        <p:spPr>
          <a:prstGeom prst="rect">
            <a:avLst/>
          </a:prstGeom>
        </p:spPr>
        <p:txBody>
          <a:bodyPr/>
          <a:lstStyle>
            <a:lvl1pPr algn="l">
              <a:defRPr sz="5100">
                <a:solidFill>
                  <a:srgbClr val="5E5E5E"/>
                </a:solidFill>
              </a:defRPr>
            </a:lvl1pPr>
          </a:lstStyle>
          <a:p>
            <a:pPr/>
            <a:r>
              <a:t>1. Why Do We Test Software? - cont.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