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2196215" y="9311492"/>
            <a:ext cx="340259" cy="3243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" name="/16"/>
          <p:cNvSpPr txBox="1"/>
          <p:nvPr/>
        </p:nvSpPr>
        <p:spPr>
          <a:xfrm>
            <a:off x="12429082" y="9311492"/>
            <a:ext cx="407925" cy="3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/16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2196215" y="9311492"/>
            <a:ext cx="340259" cy="3243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/16"/>
          <p:cNvSpPr txBox="1"/>
          <p:nvPr/>
        </p:nvSpPr>
        <p:spPr>
          <a:xfrm>
            <a:off x="12429082" y="9311492"/>
            <a:ext cx="407925" cy="3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/16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UDA City - Software Test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UDA City - Software Testing</a:t>
            </a:r>
          </a:p>
        </p:txBody>
      </p:sp>
      <p:sp>
        <p:nvSpPr>
          <p:cNvPr id="122" name="김효림"/>
          <p:cNvSpPr txBox="1"/>
          <p:nvPr>
            <p:ph type="subTitle" sz="quarter" idx="1"/>
          </p:nvPr>
        </p:nvSpPr>
        <p:spPr>
          <a:xfrm>
            <a:off x="1270000" y="8538110"/>
            <a:ext cx="10464800" cy="51699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pPr/>
            <a:r>
              <a:t>김효림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122908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2. Problem Set - BlackBox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5E5E5E"/>
                </a:solidFill>
              </a:defRPr>
            </a:lvl1pPr>
          </a:lstStyle>
          <a:p>
            <a:pPr/>
            <a:r>
              <a:t>2. Problem Set - BlackBox Testing</a:t>
            </a:r>
          </a:p>
        </p:txBody>
      </p:sp>
      <p:grpSp>
        <p:nvGrpSpPr>
          <p:cNvPr id="202" name="Group"/>
          <p:cNvGrpSpPr/>
          <p:nvPr/>
        </p:nvGrpSpPr>
        <p:grpSpPr>
          <a:xfrm>
            <a:off x="2020369" y="4893720"/>
            <a:ext cx="2824691" cy="4642532"/>
            <a:chOff x="0" y="0"/>
            <a:chExt cx="2824690" cy="4642530"/>
          </a:xfrm>
        </p:grpSpPr>
        <p:sp>
          <p:nvSpPr>
            <p:cNvPr id="200" name="from queue_test import *…"/>
            <p:cNvSpPr txBox="1"/>
            <p:nvPr/>
          </p:nvSpPr>
          <p:spPr>
            <a:xfrm>
              <a:off x="81313" y="286395"/>
              <a:ext cx="2662064" cy="406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100"/>
              </a:pPr>
              <a:r>
                <a:t>from queue_test import *</a:t>
              </a:r>
            </a:p>
            <a:p>
              <a:pPr algn="l">
                <a:defRPr b="0" sz="1100"/>
              </a:pPr>
            </a:p>
            <a:p>
              <a:pPr algn="l">
                <a:defRPr b="0" sz="1100"/>
              </a:pPr>
              <a:r>
                <a:t>def test():</a:t>
              </a:r>
            </a:p>
            <a:p>
              <a:pPr algn="l">
                <a:defRPr b="0" sz="1100"/>
              </a:pPr>
              <a:r>
                <a:t>    q = Queue(1)</a:t>
              </a:r>
            </a:p>
            <a:p>
              <a:pPr algn="l">
                <a:defRPr b="0" sz="1100"/>
              </a:pPr>
              <a:r>
                <a:t>    </a:t>
              </a:r>
            </a:p>
            <a:p>
              <a:pPr algn="l">
                <a:defRPr b="0" sz="1100"/>
              </a:pPr>
              <a:r>
                <a:t>    is_empty = q.empty()</a:t>
              </a:r>
            </a:p>
            <a:p>
              <a:pPr algn="l">
                <a:defRPr b="0" sz="1100"/>
              </a:pPr>
              <a:r>
                <a:t>    assert is_empty</a:t>
              </a:r>
            </a:p>
            <a:p>
              <a:pPr algn="l">
                <a:defRPr b="0" sz="1100"/>
              </a:pPr>
              <a:r>
                <a:t>    </a:t>
              </a:r>
            </a:p>
            <a:p>
              <a:pPr algn="l">
                <a:defRPr b="0" sz="1100"/>
              </a:pPr>
              <a:r>
                <a:t>    succeeded = q.enqueue(10)</a:t>
              </a:r>
            </a:p>
            <a:p>
              <a:pPr algn="l">
                <a:defRPr b="0" sz="1100"/>
              </a:pPr>
              <a:r>
                <a:t>    assert succeeded</a:t>
              </a:r>
            </a:p>
            <a:p>
              <a:pPr algn="l">
                <a:defRPr b="0" sz="1100"/>
              </a:pPr>
              <a:r>
                <a:t>    </a:t>
              </a:r>
            </a:p>
            <a:p>
              <a:pPr algn="l">
                <a:defRPr b="0" sz="1100"/>
              </a:pPr>
              <a:r>
                <a:t>    is_full = q.full()</a:t>
              </a:r>
            </a:p>
            <a:p>
              <a:pPr algn="l">
                <a:defRPr b="0" sz="1100"/>
              </a:pPr>
              <a:r>
                <a:t>    assert is_full</a:t>
              </a:r>
            </a:p>
            <a:p>
              <a:pPr algn="l">
                <a:defRPr b="0" sz="1100"/>
              </a:pPr>
              <a:r>
                <a:t>    </a:t>
              </a:r>
            </a:p>
            <a:p>
              <a:pPr algn="l">
                <a:defRPr b="0" sz="1100"/>
              </a:pPr>
              <a:r>
                <a:t>    succeeded = q.enqueue(11)</a:t>
              </a:r>
            </a:p>
            <a:p>
              <a:pPr algn="l">
                <a:defRPr b="0" sz="1100"/>
              </a:pPr>
              <a:r>
                <a:t>    assert succeeded != true</a:t>
              </a:r>
            </a:p>
            <a:p>
              <a:pPr algn="l">
                <a:defRPr b="0" sz="1100"/>
              </a:pPr>
              <a:r>
                <a:t>    </a:t>
              </a:r>
            </a:p>
            <a:p>
              <a:pPr algn="l">
                <a:defRPr b="0" sz="1100"/>
              </a:pPr>
              <a:r>
                <a:t>    value = q.dequeue()</a:t>
              </a:r>
            </a:p>
            <a:p>
              <a:pPr algn="l">
                <a:defRPr b="0" sz="1100"/>
              </a:pPr>
              <a:r>
                <a:t>    assert value == 10</a:t>
              </a:r>
            </a:p>
            <a:p>
              <a:pPr algn="l">
                <a:defRPr b="0" sz="1100"/>
              </a:pPr>
              <a:r>
                <a:t>    </a:t>
              </a:r>
            </a:p>
            <a:p>
              <a:pPr algn="l">
                <a:defRPr b="0" sz="1100"/>
              </a:pPr>
              <a:r>
                <a:t>    is_empty = q.empty()</a:t>
              </a:r>
            </a:p>
            <a:p>
              <a:pPr algn="l">
                <a:defRPr b="0" sz="1100"/>
              </a:pPr>
              <a:r>
                <a:t>    assert is_empty</a:t>
              </a:r>
            </a:p>
            <a:p>
              <a:pPr algn="l">
                <a:defRPr b="0" sz="1100"/>
              </a:pPr>
            </a:p>
            <a:p>
              <a:pPr lvl="1" algn="l">
                <a:defRPr b="0" sz="1100"/>
              </a:pPr>
              <a:r>
                <a:t>return</a:t>
              </a:r>
            </a:p>
            <a:p>
              <a:pPr algn="l">
                <a:defRPr b="0" sz="1100"/>
              </a:pPr>
            </a:p>
            <a:p>
              <a:pPr algn="l">
                <a:defRPr b="0" sz="1100"/>
              </a:pPr>
              <a:r>
                <a:t>test()</a:t>
              </a:r>
            </a:p>
          </p:txBody>
        </p:sp>
        <p:sp>
          <p:nvSpPr>
            <p:cNvPr id="201" name="Rectangle"/>
            <p:cNvSpPr/>
            <p:nvPr/>
          </p:nvSpPr>
          <p:spPr>
            <a:xfrm>
              <a:off x="0" y="0"/>
              <a:ext cx="2824691" cy="4642531"/>
            </a:xfrm>
            <a:prstGeom prst="rect">
              <a:avLst/>
            </a:prstGeom>
            <a:noFill/>
            <a:ln w="127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03" name="TODO…"/>
          <p:cNvSpPr txBox="1"/>
          <p:nvPr/>
        </p:nvSpPr>
        <p:spPr>
          <a:xfrm>
            <a:off x="952500" y="1946203"/>
            <a:ext cx="11099800" cy="2813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499" indent="-444499" algn="l">
              <a:spcBef>
                <a:spcPts val="4200"/>
              </a:spcBef>
              <a:buSzPct val="145000"/>
              <a:buChar char="•"/>
              <a:defRPr b="0" sz="1900"/>
            </a:pPr>
            <a:r>
              <a:t>TODO</a:t>
            </a:r>
          </a:p>
          <a:p>
            <a:pPr lvl="1" marL="750093" indent="-305593" algn="l" defTabSz="457200">
              <a:lnSpc>
                <a:spcPct val="120000"/>
              </a:lnSpc>
              <a:spcBef>
                <a:spcPts val="800"/>
              </a:spcBef>
              <a:buSzPct val="145000"/>
              <a:buChar char="-"/>
              <a:defRPr b="0" sz="1900"/>
            </a:pPr>
            <a:r>
              <a:t>Your test function should run assertion checks and throw an AssertionError for each of the 5 incorrect Queues.</a:t>
            </a:r>
          </a:p>
          <a:p>
            <a:pPr lvl="1" marL="1071562" indent="-436562" algn="l">
              <a:buSzPct val="100000"/>
              <a:buAutoNum type="arabicPeriod" startAt="1"/>
              <a:defRPr b="0" sz="1700"/>
            </a:pPr>
            <a:r>
              <a:t>Should create a Queue q that can only hold 1 element</a:t>
            </a:r>
          </a:p>
          <a:p>
            <a:pPr lvl="1" marL="1071562" indent="-436562" algn="l">
              <a:buSzPct val="100000"/>
              <a:buAutoNum type="arabicPeriod" startAt="1"/>
              <a:defRPr b="0" sz="1700"/>
            </a:pPr>
            <a:r>
              <a:t>Should then check whether q is empty, which should return True</a:t>
            </a:r>
          </a:p>
          <a:p>
            <a:pPr lvl="1" marL="1071562" indent="-436562" algn="l">
              <a:buSzPct val="100000"/>
              <a:buAutoNum type="arabicPeriod" startAt="1"/>
              <a:defRPr b="0" sz="1700"/>
            </a:pPr>
            <a:r>
              <a:t>Should attempt to put 10 into the queue, and return True</a:t>
            </a:r>
          </a:p>
          <a:p>
            <a:pPr lvl="1" marL="1071562" indent="-436562" algn="l">
              <a:buSzPct val="100000"/>
              <a:buAutoNum type="arabicPeriod" startAt="1"/>
              <a:defRPr b="0" sz="1700"/>
            </a:pPr>
            <a:r>
              <a:t>Should check whether q is now full, which should return True</a:t>
            </a:r>
          </a:p>
          <a:p>
            <a:pPr lvl="1" marL="1071562" indent="-436562" algn="l">
              <a:buSzPct val="100000"/>
              <a:buAutoNum type="arabicPeriod" startAt="1"/>
              <a:defRPr b="0" sz="1700"/>
            </a:pPr>
            <a:r>
              <a:t>Should attempt to dequeue and put the result into value, which should be 10</a:t>
            </a:r>
          </a:p>
          <a:p>
            <a:pPr lvl="1" marL="750093" indent="-305593" algn="l" defTabSz="457200">
              <a:lnSpc>
                <a:spcPct val="120000"/>
              </a:lnSpc>
              <a:spcBef>
                <a:spcPts val="800"/>
              </a:spcBef>
              <a:buSzPct val="145000"/>
              <a:buChar char="•"/>
              <a:defRPr b="0" sz="1700"/>
            </a:pPr>
            <a:r>
              <a:t>Divide case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7111467" y="4893720"/>
            <a:ext cx="3765613" cy="4642532"/>
            <a:chOff x="0" y="0"/>
            <a:chExt cx="3765612" cy="4642530"/>
          </a:xfrm>
        </p:grpSpPr>
        <p:sp>
          <p:nvSpPr>
            <p:cNvPr id="204" name="def test():…"/>
            <p:cNvSpPr txBox="1"/>
            <p:nvPr/>
          </p:nvSpPr>
          <p:spPr>
            <a:xfrm>
              <a:off x="234822" y="291221"/>
              <a:ext cx="3295968" cy="4060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 sz="1100"/>
              </a:pPr>
              <a:r>
                <a:t>def test():</a:t>
              </a:r>
            </a:p>
            <a:p>
              <a:pPr algn="l">
                <a:defRPr b="0" sz="1100"/>
              </a:pPr>
              <a:r>
                <a:t>    q = Queue(1)</a:t>
              </a:r>
            </a:p>
            <a:p>
              <a:pPr algn="l">
                <a:defRPr b="0" sz="1100"/>
              </a:pPr>
              <a:r>
                <a:t>    </a:t>
              </a:r>
            </a:p>
            <a:p>
              <a:pPr algn="l">
                <a:defRPr b="0" sz="1100"/>
              </a:pPr>
              <a:r>
                <a:t>    is_empty = q.empty()</a:t>
              </a:r>
            </a:p>
            <a:p>
              <a:pPr algn="l">
                <a:defRPr b="0" sz="1100"/>
              </a:pPr>
              <a:r>
                <a:t>    assert is_empty </a:t>
              </a:r>
              <a:r>
                <a: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#fifth Bug</a:t>
              </a:r>
            </a:p>
            <a:p>
              <a:pPr algn="l">
                <a:defRPr b="0" sz="1100"/>
              </a:pPr>
              <a:r>
                <a:t>    </a:t>
              </a:r>
            </a:p>
            <a:p>
              <a:pPr algn="l">
                <a:defRPr b="0" sz="1100"/>
              </a:pPr>
              <a:r>
                <a:t>    succeeded = q.enqueue(10)</a:t>
              </a:r>
            </a:p>
            <a:p>
              <a:pPr algn="l">
                <a:defRPr b="0" sz="1100"/>
              </a:pPr>
              <a:r>
                <a:t>    assert succeeded == True</a:t>
              </a:r>
            </a:p>
            <a:p>
              <a:pPr algn="l">
                <a:defRPr b="0" sz="1100"/>
              </a:pPr>
              <a:r>
                <a:t>    </a:t>
              </a:r>
            </a:p>
            <a:p>
              <a:pPr algn="l">
                <a:defRPr b="0" sz="1100"/>
              </a:pPr>
              <a:r>
                <a:t>    is_full = q.full()</a:t>
              </a:r>
            </a:p>
            <a:p>
              <a:pPr algn="l">
                <a:defRPr b="0" sz="1100"/>
              </a:pPr>
              <a:r>
                <a:t>    assert is_full == False </a:t>
              </a:r>
              <a:r>
                <a: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#second and fourth</a:t>
              </a:r>
            </a:p>
            <a:p>
              <a:pPr algn="l">
                <a:defRPr b="0" sz="1100"/>
              </a:pPr>
              <a:r>
                <a:t>    </a:t>
              </a:r>
            </a:p>
            <a:p>
              <a:pPr algn="l">
                <a:defRPr b="0" sz="1100"/>
              </a:pPr>
              <a:r>
                <a:t>    succeeded = q.enqueue(1000000)</a:t>
              </a:r>
              <a:r>
                <a: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#first and fifth</a:t>
              </a:r>
            </a:p>
            <a:p>
              <a:pPr algn="l">
                <a:defRPr b="0" sz="1100"/>
              </a:pPr>
              <a:r>
                <a:t>    assert succeeded == True</a:t>
              </a:r>
            </a:p>
            <a:p>
              <a:pPr algn="l">
                <a:defRPr b="0" sz="1100"/>
              </a:pPr>
              <a:r>
                <a:t>    </a:t>
              </a:r>
            </a:p>
            <a:p>
              <a:pPr algn="l">
                <a:defRPr b="0" sz="1100"/>
              </a:pPr>
              <a:r>
                <a:t>    value = q.dequeue()</a:t>
              </a:r>
            </a:p>
            <a:p>
              <a:pPr algn="l">
                <a:defRPr b="0" sz="1100"/>
              </a:pPr>
              <a:r>
                <a:t>    assert value == 10</a:t>
              </a:r>
            </a:p>
            <a:p>
              <a:pPr algn="l">
                <a:defRPr b="0" sz="1100"/>
              </a:pPr>
              <a:r>
                <a:t>    </a:t>
              </a:r>
            </a:p>
            <a:p>
              <a:pPr algn="l">
                <a:defRPr b="0" sz="1100"/>
              </a:pPr>
              <a:r>
                <a:t>    value = q.dequeue()</a:t>
              </a:r>
            </a:p>
            <a:p>
              <a:pPr algn="l">
                <a:defRPr b="0" sz="1100"/>
              </a:pPr>
              <a:r>
                <a:t>    assert value == 1000000</a:t>
              </a:r>
            </a:p>
            <a:p>
              <a:pPr algn="l">
                <a:defRPr b="0" sz="1100"/>
              </a:pPr>
              <a:r>
                <a:t>    </a:t>
              </a:r>
            </a:p>
            <a:p>
              <a:pPr algn="l">
                <a:defRPr b="0" sz="1100"/>
              </a:pPr>
              <a:r>
                <a:t>    is_empty = q.empty()</a:t>
              </a:r>
            </a:p>
            <a:p>
              <a:pPr algn="l">
                <a:defRPr b="0" sz="1100"/>
              </a:pPr>
              <a:r>
                <a:t>    assert is_empty</a:t>
              </a:r>
            </a:p>
            <a:p>
              <a:pPr algn="l">
                <a:defRPr b="0" sz="1100"/>
              </a:pPr>
              <a:r>
                <a:t>    return</a:t>
              </a:r>
            </a:p>
            <a:p>
              <a:pPr algn="l">
                <a:defRPr b="0" sz="1100"/>
              </a:pPr>
            </a:p>
            <a:p>
              <a:pPr algn="l">
                <a:defRPr b="0" sz="1100"/>
              </a:pPr>
              <a:r>
                <a:t>test()</a:t>
              </a:r>
            </a:p>
          </p:txBody>
        </p:sp>
        <p:sp>
          <p:nvSpPr>
            <p:cNvPr id="205" name="Rectangle"/>
            <p:cNvSpPr/>
            <p:nvPr/>
          </p:nvSpPr>
          <p:spPr>
            <a:xfrm>
              <a:off x="0" y="0"/>
              <a:ext cx="3765613" cy="4642531"/>
            </a:xfrm>
            <a:prstGeom prst="rect">
              <a:avLst/>
            </a:prstGeom>
            <a:noFill/>
            <a:ln w="127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Testing input domain is very bi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Testing input domain is very big</a:t>
            </a:r>
          </a:p>
          <a:p>
            <a:pPr lvl="1" marL="600075" indent="-244475" defTabSz="365760">
              <a:lnSpc>
                <a:spcPct val="120000"/>
              </a:lnSpc>
              <a:spcBef>
                <a:spcPts val="600"/>
              </a:spcBef>
              <a:buChar char="-"/>
              <a:defRPr sz="2000"/>
            </a:pPr>
            <a:r>
              <a:t>Not infinite</a:t>
            </a:r>
          </a:p>
          <a:p>
            <a:pPr lvl="1" marL="600075" indent="-244475" defTabSz="365760">
              <a:lnSpc>
                <a:spcPct val="120000"/>
              </a:lnSpc>
              <a:spcBef>
                <a:spcPts val="600"/>
              </a:spcBef>
              <a:buChar char="-"/>
              <a:defRPr sz="2000"/>
            </a:pPr>
            <a:r>
              <a:t>Consider race condition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Partitioning the input domain</a:t>
            </a:r>
          </a:p>
          <a:p>
            <a:pPr lvl="1" marL="600075" indent="-244475" defTabSz="365760">
              <a:lnSpc>
                <a:spcPct val="120000"/>
              </a:lnSpc>
              <a:spcBef>
                <a:spcPts val="600"/>
              </a:spcBef>
              <a:buChar char="-"/>
              <a:defRPr sz="2000"/>
            </a:pPr>
            <a:r>
              <a:t>Many inputs(all test impossible)</a:t>
            </a:r>
          </a:p>
          <a:p>
            <a:pPr lvl="1" marL="600075" indent="-244475" defTabSz="365760">
              <a:lnSpc>
                <a:spcPct val="120000"/>
              </a:lnSpc>
              <a:spcBef>
                <a:spcPts val="600"/>
              </a:spcBef>
              <a:buChar char="-"/>
              <a:defRPr sz="2000"/>
            </a:pPr>
            <a:r>
              <a:t>Partition of input domain for piece of software under test into a number of different classes within each class —&gt; treated the same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Coverage</a:t>
            </a:r>
          </a:p>
          <a:p>
            <a:pPr lvl="1" marL="600075" indent="-244475" defTabSz="365760">
              <a:lnSpc>
                <a:spcPct val="120000"/>
              </a:lnSpc>
              <a:spcBef>
                <a:spcPts val="600"/>
              </a:spcBef>
              <a:buChar char="-"/>
              <a:defRPr sz="2000"/>
            </a:pPr>
            <a:r>
              <a:t>Test coverage</a:t>
            </a:r>
          </a:p>
          <a:p>
            <a:pPr lvl="2" marL="955675" indent="-244475" defTabSz="365760">
              <a:lnSpc>
                <a:spcPct val="120000"/>
              </a:lnSpc>
              <a:spcBef>
                <a:spcPts val="600"/>
              </a:spcBef>
              <a:defRPr sz="2000"/>
            </a:pPr>
            <a:r>
              <a:t>An automatic way of partitioning the input domain with same observed features of the source code</a:t>
            </a:r>
          </a:p>
          <a:p>
            <a:pPr lvl="2" marL="955675" indent="-244475" defTabSz="365760">
              <a:lnSpc>
                <a:spcPct val="120000"/>
              </a:lnSpc>
              <a:spcBef>
                <a:spcPts val="600"/>
              </a:spcBef>
              <a:defRPr sz="2000"/>
            </a:pPr>
            <a:r>
              <a:t>To try to accomplish exact the same thing that partitioning was accomplishing, but it goes about in a different way</a:t>
            </a:r>
          </a:p>
        </p:txBody>
      </p:sp>
      <p:sp>
        <p:nvSpPr>
          <p:cNvPr id="210" name="3. Coverage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300">
                <a:solidFill>
                  <a:srgbClr val="5E5E5E"/>
                </a:solidFill>
              </a:defRPr>
            </a:lvl1pPr>
          </a:lstStyle>
          <a:p>
            <a:pPr/>
            <a:r>
              <a:t>3. Coverage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3" name="Test Cover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594" indent="-315594" defTabSz="414781">
              <a:spcBef>
                <a:spcPts val="2900"/>
              </a:spcBef>
              <a:defRPr sz="2272"/>
            </a:pPr>
            <a:r>
              <a:t>Test Coverage</a:t>
            </a:r>
          </a:p>
          <a:p>
            <a:pPr lvl="1" marL="532566" indent="-216971" defTabSz="324611">
              <a:lnSpc>
                <a:spcPct val="120000"/>
              </a:lnSpc>
              <a:spcBef>
                <a:spcPts val="500"/>
              </a:spcBef>
              <a:buChar char="-"/>
              <a:defRPr sz="1775"/>
            </a:pPr>
            <a:r>
              <a:t>Assign a score to a collection of test cases</a:t>
            </a:r>
          </a:p>
          <a:p>
            <a:pPr lvl="1" marL="532566" indent="-216971" defTabSz="324611">
              <a:lnSpc>
                <a:spcPct val="120000"/>
              </a:lnSpc>
              <a:spcBef>
                <a:spcPts val="500"/>
              </a:spcBef>
              <a:buChar char="-"/>
              <a:defRPr sz="1775"/>
            </a:pPr>
            <a:r>
              <a:t>A measure of the proportion of a program exercised during testing</a:t>
            </a:r>
          </a:p>
          <a:p>
            <a:pPr lvl="1" marL="532566" indent="-216971" defTabSz="324611">
              <a:lnSpc>
                <a:spcPct val="120000"/>
              </a:lnSpc>
              <a:spcBef>
                <a:spcPts val="500"/>
              </a:spcBef>
              <a:buChar char="-"/>
              <a:defRPr sz="1775"/>
            </a:pPr>
            <a:r>
              <a:t>Advantage</a:t>
            </a:r>
          </a:p>
          <a:p>
            <a:pPr lvl="2" marL="848161" indent="-216971" defTabSz="324611">
              <a:lnSpc>
                <a:spcPct val="120000"/>
              </a:lnSpc>
              <a:spcBef>
                <a:spcPts val="500"/>
              </a:spcBef>
              <a:defRPr sz="1775"/>
            </a:pPr>
            <a:r>
              <a:t>Gives us an objective score</a:t>
            </a:r>
          </a:p>
          <a:p>
            <a:pPr lvl="2" marL="848161" indent="-216971" defTabSz="324611">
              <a:lnSpc>
                <a:spcPct val="120000"/>
              </a:lnSpc>
              <a:spcBef>
                <a:spcPts val="500"/>
              </a:spcBef>
              <a:defRPr sz="1775"/>
            </a:pPr>
            <a:r>
              <a:t>When coverage is &lt; 100% —&gt; we are given meaningful tasks</a:t>
            </a:r>
          </a:p>
          <a:p>
            <a:pPr lvl="1" marL="532566" indent="-216971" defTabSz="324611">
              <a:lnSpc>
                <a:spcPct val="120000"/>
              </a:lnSpc>
              <a:spcBef>
                <a:spcPts val="500"/>
              </a:spcBef>
              <a:buChar char="-"/>
              <a:defRPr sz="1775"/>
            </a:pPr>
            <a:r>
              <a:t>Disadvantage</a:t>
            </a:r>
          </a:p>
          <a:p>
            <a:pPr lvl="2" marL="848161" indent="-216971" defTabSz="324611">
              <a:lnSpc>
                <a:spcPct val="120000"/>
              </a:lnSpc>
              <a:spcBef>
                <a:spcPts val="500"/>
              </a:spcBef>
              <a:defRPr sz="1775"/>
            </a:pPr>
            <a:r>
              <a:t>Not very helpful in finding errors of omission</a:t>
            </a:r>
          </a:p>
          <a:p>
            <a:pPr lvl="2" marL="848161" indent="-216971" defTabSz="324611">
              <a:lnSpc>
                <a:spcPct val="120000"/>
              </a:lnSpc>
              <a:spcBef>
                <a:spcPts val="500"/>
              </a:spcBef>
              <a:defRPr sz="1775"/>
            </a:pPr>
            <a:r>
              <a:t>Difficult to interpret scores &lt; 100%</a:t>
            </a:r>
          </a:p>
          <a:p>
            <a:pPr lvl="2" marL="848161" indent="-216971" defTabSz="324611">
              <a:lnSpc>
                <a:spcPct val="120000"/>
              </a:lnSpc>
              <a:spcBef>
                <a:spcPts val="500"/>
              </a:spcBef>
              <a:defRPr sz="1775"/>
            </a:pPr>
            <a:r>
              <a:t>100% coverage does not mean all bugs were found</a:t>
            </a:r>
          </a:p>
          <a:p>
            <a:pPr lvl="1" marL="532566" indent="-216971" defTabSz="324611">
              <a:lnSpc>
                <a:spcPct val="120000"/>
              </a:lnSpc>
              <a:spcBef>
                <a:spcPts val="500"/>
              </a:spcBef>
              <a:buChar char="-"/>
              <a:defRPr sz="1775"/>
            </a:pPr>
            <a:r>
              <a:t>Improving Coverage</a:t>
            </a:r>
          </a:p>
          <a:p>
            <a:pPr lvl="2" marL="848161" indent="-216971" defTabSz="324611">
              <a:lnSpc>
                <a:spcPct val="120000"/>
              </a:lnSpc>
              <a:spcBef>
                <a:spcPts val="500"/>
              </a:spcBef>
              <a:defRPr sz="1775"/>
            </a:pPr>
            <a:r>
              <a:t>When coverage fails its better to try to think about why we went wrong rather than just blindly writing a test case and just exercise the code which wasn’t covered</a:t>
            </a:r>
          </a:p>
          <a:p>
            <a:pPr lvl="1" marL="532566" indent="-216971" defTabSz="324611">
              <a:lnSpc>
                <a:spcPct val="120000"/>
              </a:lnSpc>
              <a:spcBef>
                <a:spcPts val="500"/>
              </a:spcBef>
              <a:buChar char="-"/>
              <a:defRPr sz="1775"/>
            </a:pPr>
            <a:r>
              <a:t>Test Coverage fail to identify the bug</a:t>
            </a:r>
          </a:p>
          <a:p>
            <a:pPr lvl="2" marL="848161" indent="-216971" defTabSz="324611">
              <a:lnSpc>
                <a:spcPct val="120000"/>
              </a:lnSpc>
              <a:spcBef>
                <a:spcPts val="500"/>
              </a:spcBef>
              <a:defRPr sz="1775"/>
            </a:pPr>
            <a:r>
              <a:t>Statement coverage is a rather crude metric that only checks whether each statement executes once</a:t>
            </a:r>
          </a:p>
        </p:txBody>
      </p:sp>
      <p:sp>
        <p:nvSpPr>
          <p:cNvPr id="214" name="3. Coverage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300">
                <a:solidFill>
                  <a:srgbClr val="5E5E5E"/>
                </a:solidFill>
              </a:defRPr>
            </a:lvl1pPr>
          </a:lstStyle>
          <a:p>
            <a:pPr/>
            <a:r>
              <a:t>3. Coverage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Coverage Metr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592"/>
            </a:pPr>
            <a:r>
              <a:t>Coverage Metrics</a:t>
            </a:r>
          </a:p>
          <a:p>
            <a:pPr lvl="1" marL="607575" indent="-247530" defTabSz="370331">
              <a:lnSpc>
                <a:spcPct val="120000"/>
              </a:lnSpc>
              <a:spcBef>
                <a:spcPts val="600"/>
              </a:spcBef>
              <a:buChar char="-"/>
              <a:defRPr sz="2025"/>
            </a:pPr>
            <a:r>
              <a:t>Statement coverage ≈ line coverage</a:t>
            </a:r>
          </a:p>
          <a:p>
            <a:pPr lvl="1" marL="607575" indent="-247530" defTabSz="370331">
              <a:lnSpc>
                <a:spcPct val="120000"/>
              </a:lnSpc>
              <a:spcBef>
                <a:spcPts val="600"/>
              </a:spcBef>
              <a:buChar char="-"/>
              <a:defRPr sz="2025"/>
            </a:pPr>
            <a:r>
              <a:t>Branch coverage ≈ decision</a:t>
            </a:r>
          </a:p>
          <a:p>
            <a:pPr lvl="2" marL="967620" indent="-247530" defTabSz="370331">
              <a:lnSpc>
                <a:spcPct val="120000"/>
              </a:lnSpc>
              <a:spcBef>
                <a:spcPts val="600"/>
              </a:spcBef>
              <a:defRPr sz="2025"/>
            </a:pPr>
            <a:r>
              <a:t>Metrics where a branch in a code is covered</a:t>
            </a:r>
          </a:p>
          <a:p>
            <a:pPr lvl="2" marL="967620" indent="-247530" defTabSz="370331">
              <a:lnSpc>
                <a:spcPct val="120000"/>
              </a:lnSpc>
              <a:spcBef>
                <a:spcPts val="600"/>
              </a:spcBef>
              <a:defRPr sz="2025"/>
            </a:pPr>
            <a:r>
              <a:t>if-then/else</a:t>
            </a:r>
          </a:p>
          <a:p>
            <a:pPr lvl="1" marL="607575" indent="-247530" defTabSz="370331">
              <a:lnSpc>
                <a:spcPct val="120000"/>
              </a:lnSpc>
              <a:spcBef>
                <a:spcPts val="600"/>
              </a:spcBef>
              <a:buChar char="-"/>
              <a:defRPr sz="2025"/>
            </a:pPr>
            <a:r>
              <a:t>Loop coverage</a:t>
            </a:r>
          </a:p>
          <a:p>
            <a:pPr lvl="2" marL="967620" indent="-247530" defTabSz="370331">
              <a:lnSpc>
                <a:spcPct val="120000"/>
              </a:lnSpc>
              <a:spcBef>
                <a:spcPts val="600"/>
              </a:spcBef>
              <a:defRPr sz="2025"/>
            </a:pPr>
            <a:r>
              <a:t>Execute each loop zero times, one time or more than once</a:t>
            </a:r>
          </a:p>
          <a:p>
            <a:pPr lvl="1" marL="607575" indent="-247530" defTabSz="370331">
              <a:lnSpc>
                <a:spcPct val="120000"/>
              </a:lnSpc>
              <a:spcBef>
                <a:spcPts val="600"/>
              </a:spcBef>
              <a:buChar char="-"/>
              <a:defRPr sz="2025"/>
            </a:pPr>
            <a:r>
              <a:t>MC/DC coverage</a:t>
            </a:r>
          </a:p>
          <a:p>
            <a:pPr lvl="2" marL="967620" indent="-247530" defTabSz="370331">
              <a:lnSpc>
                <a:spcPct val="120000"/>
              </a:lnSpc>
              <a:spcBef>
                <a:spcPts val="600"/>
              </a:spcBef>
              <a:defRPr sz="2025"/>
            </a:pPr>
            <a:r>
              <a:t>Modify condition/decision coverage</a:t>
            </a:r>
          </a:p>
          <a:p>
            <a:pPr lvl="2" marL="967620" indent="-247530" defTabSz="370331">
              <a:lnSpc>
                <a:spcPct val="120000"/>
              </a:lnSpc>
              <a:spcBef>
                <a:spcPts val="600"/>
              </a:spcBef>
              <a:defRPr sz="2025"/>
            </a:pPr>
            <a:r>
              <a:t>Branch coverage + conditions take all possible values + every condition independently affects the outcome of a decision</a:t>
            </a:r>
          </a:p>
          <a:p>
            <a:pPr lvl="1" marL="607575" indent="-247530" defTabSz="370331">
              <a:lnSpc>
                <a:spcPct val="120000"/>
              </a:lnSpc>
              <a:spcBef>
                <a:spcPts val="600"/>
              </a:spcBef>
              <a:buChar char="-"/>
              <a:defRPr sz="2025"/>
            </a:pPr>
            <a:r>
              <a:t>Path coverage</a:t>
            </a:r>
          </a:p>
          <a:p>
            <a:pPr lvl="2" marL="967620" indent="-247530" defTabSz="370331">
              <a:lnSpc>
                <a:spcPct val="120000"/>
              </a:lnSpc>
              <a:spcBef>
                <a:spcPts val="600"/>
              </a:spcBef>
              <a:defRPr sz="2025"/>
            </a:pPr>
            <a:r>
              <a:t>Path through a program is a sequence of decisions made by operators in the program</a:t>
            </a:r>
          </a:p>
          <a:p>
            <a:pPr lvl="1" marL="607575" indent="-247530" defTabSz="370331">
              <a:lnSpc>
                <a:spcPct val="120000"/>
              </a:lnSpc>
              <a:spcBef>
                <a:spcPts val="600"/>
              </a:spcBef>
              <a:buChar char="-"/>
              <a:defRPr sz="2025"/>
            </a:pPr>
            <a:r>
              <a:t>Boundary value coverage</a:t>
            </a:r>
          </a:p>
        </p:txBody>
      </p:sp>
      <p:sp>
        <p:nvSpPr>
          <p:cNvPr id="218" name="3. Coverage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300">
                <a:solidFill>
                  <a:srgbClr val="5E5E5E"/>
                </a:solidFill>
              </a:defRPr>
            </a:lvl1pPr>
          </a:lstStyle>
          <a:p>
            <a:pPr/>
            <a:r>
              <a:t>3. Coverage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Concurrent Softwa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indent="-266700" defTabSz="350520">
              <a:spcBef>
                <a:spcPts val="2500"/>
              </a:spcBef>
              <a:defRPr sz="1920"/>
            </a:pPr>
            <a:r>
              <a:t>Concurrent Software</a:t>
            </a:r>
          </a:p>
          <a:p>
            <a:pPr lvl="1" marL="450056" indent="-183356" defTabSz="274320">
              <a:lnSpc>
                <a:spcPct val="120000"/>
              </a:lnSpc>
              <a:spcBef>
                <a:spcPts val="400"/>
              </a:spcBef>
              <a:buChar char="-"/>
              <a:defRPr sz="1500"/>
            </a:pPr>
            <a:r>
              <a:t>Consider race condition &amp; dead lock</a:t>
            </a:r>
          </a:p>
          <a:p>
            <a:pPr lvl="1" marL="450056" indent="-183356" defTabSz="274320">
              <a:lnSpc>
                <a:spcPct val="120000"/>
              </a:lnSpc>
              <a:spcBef>
                <a:spcPts val="400"/>
              </a:spcBef>
              <a:buChar char="-"/>
              <a:defRPr sz="1500"/>
            </a:pPr>
            <a:r>
              <a:t>Synchronization Coverage</a:t>
            </a:r>
          </a:p>
          <a:p>
            <a:pPr lvl="2" marL="716756" indent="-183356" defTabSz="274320">
              <a:lnSpc>
                <a:spcPct val="120000"/>
              </a:lnSpc>
              <a:spcBef>
                <a:spcPts val="400"/>
              </a:spcBef>
              <a:defRPr sz="1500"/>
            </a:pPr>
            <a:r>
              <a:t>Sum testing concurrent software, concurrency-specific coverage metrics</a:t>
            </a:r>
          </a:p>
          <a:p>
            <a:pPr lvl="2" marL="716756" indent="-183356" defTabSz="274320">
              <a:lnSpc>
                <a:spcPct val="120000"/>
              </a:lnSpc>
              <a:spcBef>
                <a:spcPts val="400"/>
              </a:spcBef>
              <a:defRPr sz="1500"/>
            </a:pPr>
            <a:r>
              <a:t>Ensures that the locks that we put into our code actually do something</a:t>
            </a:r>
          </a:p>
          <a:p>
            <a:pPr lvl="1" marL="450056" indent="-183356" defTabSz="274320">
              <a:lnSpc>
                <a:spcPct val="120000"/>
              </a:lnSpc>
              <a:spcBef>
                <a:spcPts val="400"/>
              </a:spcBef>
              <a:buChar char="-"/>
              <a:defRPr sz="1500"/>
            </a:pPr>
            <a:r>
              <a:t>Interleaving coverage</a:t>
            </a:r>
          </a:p>
          <a:p>
            <a:pPr lvl="2" marL="716756" indent="-183356" defTabSz="274320">
              <a:lnSpc>
                <a:spcPct val="120000"/>
              </a:lnSpc>
              <a:spcBef>
                <a:spcPts val="400"/>
              </a:spcBef>
              <a:defRPr sz="1500"/>
            </a:pPr>
            <a:r>
              <a:t>Recall functions which accessed shared data are actually called and in a truly concurrent fashion that is by multiple threads at the some time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When coverage doesn’t work</a:t>
            </a:r>
          </a:p>
          <a:p>
            <a:pPr lvl="1" marL="450056" indent="-183356" defTabSz="274320">
              <a:lnSpc>
                <a:spcPct val="120000"/>
              </a:lnSpc>
              <a:spcBef>
                <a:spcPts val="400"/>
              </a:spcBef>
              <a:buChar char="-"/>
              <a:defRPr sz="1500"/>
            </a:pPr>
            <a:r>
              <a:t>Sometimes, automatic coverage metrics are not particularly good at discovering areas of omission like missing error checks (ex. H/W I/O)</a:t>
            </a:r>
          </a:p>
          <a:p>
            <a:pPr lvl="1" marL="450056" indent="-183356" defTabSz="274320">
              <a:lnSpc>
                <a:spcPct val="120000"/>
              </a:lnSpc>
              <a:spcBef>
                <a:spcPts val="400"/>
              </a:spcBef>
              <a:buChar char="-"/>
              <a:defRPr sz="1500"/>
            </a:pPr>
            <a:r>
              <a:t>Need other method</a:t>
            </a:r>
          </a:p>
          <a:p>
            <a:pPr lvl="2" marL="716756" indent="-183356" defTabSz="274320">
              <a:lnSpc>
                <a:spcPct val="120000"/>
              </a:lnSpc>
              <a:spcBef>
                <a:spcPts val="400"/>
              </a:spcBef>
              <a:defRPr sz="1500"/>
            </a:pPr>
            <a:r>
              <a:t>Fault injection</a:t>
            </a:r>
          </a:p>
          <a:p>
            <a:pPr lvl="2" marL="716756" indent="-183356" defTabSz="274320">
              <a:lnSpc>
                <a:spcPct val="120000"/>
              </a:lnSpc>
              <a:spcBef>
                <a:spcPts val="400"/>
              </a:spcBef>
              <a:defRPr sz="1500"/>
            </a:pPr>
            <a:r>
              <a:t>Partition the input domain in a different way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What does code that doesn’t get covered mean?</a:t>
            </a:r>
          </a:p>
          <a:p>
            <a:pPr lvl="1" marL="450056" indent="-183356" defTabSz="274320">
              <a:lnSpc>
                <a:spcPct val="120000"/>
              </a:lnSpc>
              <a:spcBef>
                <a:spcPts val="400"/>
              </a:spcBef>
              <a:buChar char="-"/>
              <a:defRPr sz="1500"/>
            </a:pPr>
            <a:r>
              <a:t>Infeasible code</a:t>
            </a:r>
          </a:p>
          <a:p>
            <a:pPr lvl="1" marL="450056" indent="-183356" defTabSz="274320">
              <a:lnSpc>
                <a:spcPct val="120000"/>
              </a:lnSpc>
              <a:spcBef>
                <a:spcPts val="400"/>
              </a:spcBef>
              <a:buChar char="-"/>
              <a:defRPr sz="1500"/>
            </a:pPr>
            <a:r>
              <a:t>Code not worth covering</a:t>
            </a:r>
          </a:p>
          <a:p>
            <a:pPr lvl="1" marL="450056" indent="-183356" defTabSz="274320">
              <a:lnSpc>
                <a:spcPct val="120000"/>
              </a:lnSpc>
              <a:spcBef>
                <a:spcPts val="400"/>
              </a:spcBef>
              <a:buChar char="-"/>
              <a:defRPr sz="1500"/>
            </a:pPr>
            <a:r>
              <a:t>Test suite inadequate</a:t>
            </a:r>
          </a:p>
        </p:txBody>
      </p:sp>
      <p:sp>
        <p:nvSpPr>
          <p:cNvPr id="222" name="3. Coverage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300">
                <a:solidFill>
                  <a:srgbClr val="5E5E5E"/>
                </a:solidFill>
              </a:defRPr>
            </a:lvl1pPr>
          </a:lstStyle>
          <a:p>
            <a:pPr/>
            <a:r>
              <a:t>3. Coverage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TODO (1)…"/>
          <p:cNvSpPr txBox="1"/>
          <p:nvPr>
            <p:ph type="body" idx="1"/>
          </p:nvPr>
        </p:nvSpPr>
        <p:spPr>
          <a:xfrm>
            <a:off x="952500" y="2590800"/>
            <a:ext cx="8805268" cy="6286500"/>
          </a:xfrm>
          <a:prstGeom prst="rect">
            <a:avLst/>
          </a:prstGeom>
        </p:spPr>
        <p:txBody>
          <a:bodyPr/>
          <a:lstStyle/>
          <a:p>
            <a:pPr marL="444499" indent="-444499">
              <a:defRPr sz="2200"/>
            </a:pPr>
            <a:r>
              <a:t>TODO (1)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200"/>
            </a:pPr>
            <a:r>
              <a:t>Achieve full statement coverage on the Queue class.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defRPr sz="2200"/>
            </a:pPr>
            <a:r>
              <a:t>q.checkRep()</a:t>
            </a:r>
          </a:p>
        </p:txBody>
      </p:sp>
      <p:sp>
        <p:nvSpPr>
          <p:cNvPr id="226" name="4. Problem Set - Code Cove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700">
                <a:solidFill>
                  <a:srgbClr val="5E5E5E"/>
                </a:solidFill>
              </a:defRPr>
            </a:lvl1pPr>
          </a:lstStyle>
          <a:p>
            <a:pPr/>
            <a:r>
              <a:t>4. Problem Set - Code Coverage</a:t>
            </a:r>
          </a:p>
        </p:txBody>
      </p:sp>
      <p:grpSp>
        <p:nvGrpSpPr>
          <p:cNvPr id="229" name="Group"/>
          <p:cNvGrpSpPr/>
          <p:nvPr/>
        </p:nvGrpSpPr>
        <p:grpSpPr>
          <a:xfrm>
            <a:off x="9881853" y="2218253"/>
            <a:ext cx="2485360" cy="6986674"/>
            <a:chOff x="0" y="0"/>
            <a:chExt cx="2485359" cy="6986672"/>
          </a:xfrm>
        </p:grpSpPr>
        <p:sp>
          <p:nvSpPr>
            <p:cNvPr id="227" name="def test():…"/>
            <p:cNvSpPr txBox="1"/>
            <p:nvPr/>
          </p:nvSpPr>
          <p:spPr>
            <a:xfrm>
              <a:off x="334839" y="133557"/>
              <a:ext cx="1889621" cy="6764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 sz="1300"/>
              </a:pPr>
              <a:r>
                <a:t>def test():</a:t>
              </a:r>
            </a:p>
            <a:p>
              <a:pPr algn="l">
                <a:defRPr b="0" sz="1300"/>
              </a:pPr>
              <a:r>
                <a:t>    q = Queue(1)</a:t>
              </a:r>
            </a:p>
            <a:p>
              <a:pPr algn="l">
                <a:defRPr b="0" sz="1300"/>
              </a:pPr>
              <a:r>
                <a:t>    q.checkRep()</a:t>
              </a:r>
            </a:p>
            <a:p>
              <a:pPr algn="l">
                <a:defRPr b="0" sz="1300"/>
              </a:pPr>
              <a:r>
                <a:t>    </a:t>
              </a:r>
            </a:p>
            <a:p>
              <a:pPr algn="l">
                <a:defRPr b="0" sz="1300"/>
              </a:pPr>
              <a:r>
                <a:t>    is_empty = q.empty()</a:t>
              </a:r>
            </a:p>
            <a:p>
              <a:pPr algn="l">
                <a:defRPr b="0" sz="1300"/>
              </a:pPr>
              <a:r>
                <a:t>    assert is_empty</a:t>
              </a:r>
            </a:p>
            <a:p>
              <a:pPr algn="l">
                <a:defRPr b="0" sz="1300"/>
              </a:pPr>
              <a:r>
                <a:t>    q.checkRep()</a:t>
              </a:r>
            </a:p>
            <a:p>
              <a:pPr algn="l">
                <a:defRPr b="0" sz="1300"/>
              </a:pPr>
              <a:r>
                <a:t>    </a:t>
              </a:r>
            </a:p>
            <a:p>
              <a:pPr algn="l">
                <a:defRPr b="0" sz="1300"/>
              </a:pPr>
              <a:r>
                <a:t>    res = q.enqueue(10)</a:t>
              </a:r>
            </a:p>
            <a:p>
              <a:pPr algn="l">
                <a:defRPr b="0" sz="1300"/>
              </a:pPr>
              <a:r>
                <a:t>    assert res</a:t>
              </a:r>
            </a:p>
            <a:p>
              <a:pPr algn="l">
                <a:defRPr b="0" sz="1300"/>
              </a:pPr>
              <a:r>
                <a:t>    q.checkRep()</a:t>
              </a:r>
            </a:p>
            <a:p>
              <a:pPr algn="l">
                <a:defRPr b="0" sz="1300"/>
              </a:pPr>
              <a:r>
                <a:t>    </a:t>
              </a:r>
            </a:p>
            <a:p>
              <a:pPr algn="l">
                <a:defRPr b="0" sz="1300"/>
              </a:pPr>
              <a:r>
                <a:t>    is_full = q.full()</a:t>
              </a:r>
            </a:p>
            <a:p>
              <a:pPr algn="l">
                <a:defRPr b="0" sz="1300"/>
              </a:pPr>
              <a:r>
                <a:t>    assert is_full</a:t>
              </a:r>
            </a:p>
            <a:p>
              <a:pPr algn="l">
                <a:defRPr b="0" sz="1300"/>
              </a:pPr>
              <a:r>
                <a:t>    q.checkRep()</a:t>
              </a:r>
            </a:p>
            <a:p>
              <a:pPr algn="l">
                <a:defRPr b="0" sz="1300"/>
              </a:pPr>
              <a:r>
                <a:t>    </a:t>
              </a:r>
            </a:p>
            <a:p>
              <a:pPr algn="l">
                <a:defRPr b="0" sz="1300"/>
              </a:pPr>
              <a:r>
                <a:t>    res = q.enqueue(12)</a:t>
              </a:r>
            </a:p>
            <a:p>
              <a:pPr algn="l">
                <a:defRPr b="0" sz="1300"/>
              </a:pPr>
              <a:r>
                <a:t>    assert res == False</a:t>
              </a:r>
            </a:p>
            <a:p>
              <a:pPr algn="l">
                <a:defRPr b="0" sz="1300"/>
              </a:pPr>
              <a:r>
                <a:t>    q.checkRep()</a:t>
              </a:r>
            </a:p>
            <a:p>
              <a:pPr algn="l">
                <a:defRPr b="0" sz="1300"/>
              </a:pPr>
              <a:r>
                <a:t>    </a:t>
              </a:r>
            </a:p>
            <a:p>
              <a:pPr algn="l">
                <a:defRPr b="0" sz="1300"/>
              </a:pPr>
              <a:r>
                <a:t>    x = q.dequeue()</a:t>
              </a:r>
            </a:p>
            <a:p>
              <a:pPr algn="l">
                <a:defRPr b="0" sz="1300"/>
              </a:pPr>
              <a:r>
                <a:t>    assert x == 10</a:t>
              </a:r>
            </a:p>
            <a:p>
              <a:pPr algn="l">
                <a:defRPr b="0" sz="1300"/>
              </a:pPr>
              <a:r>
                <a:t>    q.checkRep()</a:t>
              </a:r>
            </a:p>
            <a:p>
              <a:pPr algn="l">
                <a:defRPr b="0" sz="1300"/>
              </a:pPr>
              <a:r>
                <a:t>    </a:t>
              </a:r>
            </a:p>
            <a:p>
              <a:pPr algn="l">
                <a:defRPr b="0" sz="1300"/>
              </a:pPr>
              <a:r>
                <a:t>    is_empty = q.empty()</a:t>
              </a:r>
            </a:p>
            <a:p>
              <a:pPr algn="l">
                <a:defRPr b="0" sz="1300"/>
              </a:pPr>
              <a:r>
                <a:t>    assert is_empty</a:t>
              </a:r>
            </a:p>
            <a:p>
              <a:pPr algn="l">
                <a:defRPr b="0" sz="1300"/>
              </a:pPr>
              <a:r>
                <a:t>    q.checkRep()</a:t>
              </a:r>
            </a:p>
            <a:p>
              <a:pPr algn="l">
                <a:defRPr b="0" sz="1300"/>
              </a:pPr>
              <a:r>
                <a:t>    </a:t>
              </a:r>
            </a:p>
            <a:p>
              <a:pPr algn="l">
                <a:defRPr b="0" sz="1300"/>
              </a:pPr>
              <a:r>
                <a:t>    x = q.dequeue()</a:t>
              </a:r>
            </a:p>
            <a:p>
              <a:pPr algn="l">
                <a:defRPr b="0" sz="1300"/>
              </a:pPr>
              <a:r>
                <a:t>    assert x == None</a:t>
              </a:r>
            </a:p>
            <a:p>
              <a:pPr algn="l">
                <a:defRPr b="0" sz="1300"/>
              </a:pPr>
              <a:r>
                <a:t>    q.checkRep()</a:t>
              </a:r>
            </a:p>
            <a:p>
              <a:pPr algn="l">
                <a:defRPr b="0" sz="1300"/>
              </a:pPr>
            </a:p>
            <a:p>
              <a:pPr algn="l">
                <a:defRPr b="0" sz="1300"/>
              </a:pPr>
              <a:r>
                <a:t>    pass</a:t>
              </a:r>
            </a:p>
            <a:p>
              <a:pPr algn="l">
                <a:defRPr b="0" sz="1300"/>
              </a:pPr>
            </a:p>
            <a:p>
              <a:pPr algn="l">
                <a:defRPr b="0" sz="1300"/>
              </a:pPr>
              <a:r>
                <a:t>test()</a:t>
              </a:r>
            </a:p>
          </p:txBody>
        </p:sp>
        <p:sp>
          <p:nvSpPr>
            <p:cNvPr id="228" name="Group"/>
            <p:cNvSpPr/>
            <p:nvPr/>
          </p:nvSpPr>
          <p:spPr>
            <a:xfrm>
              <a:off x="0" y="0"/>
              <a:ext cx="2485360" cy="6986673"/>
            </a:xfrm>
            <a:prstGeom prst="rect">
              <a:avLst/>
            </a:prstGeom>
            <a:noFill/>
            <a:ln w="127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TODO (2)…"/>
          <p:cNvSpPr txBox="1"/>
          <p:nvPr>
            <p:ph type="body" idx="1"/>
          </p:nvPr>
        </p:nvSpPr>
        <p:spPr>
          <a:xfrm>
            <a:off x="952500" y="2590800"/>
            <a:ext cx="8314532" cy="6286500"/>
          </a:xfrm>
          <a:prstGeom prst="rect">
            <a:avLst/>
          </a:prstGeom>
        </p:spPr>
        <p:txBody>
          <a:bodyPr/>
          <a:lstStyle/>
          <a:p>
            <a:pPr marL="444499" indent="-444499">
              <a:defRPr sz="2200"/>
            </a:pPr>
            <a:r>
              <a:t>TODO (2)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200"/>
            </a:pPr>
            <a:r>
              <a:t>Achieve full statement coverage on the Queue class.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defRPr sz="2200"/>
            </a:pPr>
            <a:r>
              <a:t>Did not cover all of the SplayTree class</a:t>
            </a:r>
          </a:p>
        </p:txBody>
      </p:sp>
      <p:sp>
        <p:nvSpPr>
          <p:cNvPr id="233" name="4. Problem Set - Code Cove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700">
                <a:solidFill>
                  <a:srgbClr val="5E5E5E"/>
                </a:solidFill>
              </a:defRPr>
            </a:lvl1pPr>
          </a:lstStyle>
          <a:p>
            <a:pPr/>
            <a:r>
              <a:t>4. Problem Set - Code Coverage</a:t>
            </a:r>
          </a:p>
        </p:txBody>
      </p:sp>
      <p:grpSp>
        <p:nvGrpSpPr>
          <p:cNvPr id="236" name="Group"/>
          <p:cNvGrpSpPr/>
          <p:nvPr/>
        </p:nvGrpSpPr>
        <p:grpSpPr>
          <a:xfrm>
            <a:off x="9577053" y="1927827"/>
            <a:ext cx="2485360" cy="7612446"/>
            <a:chOff x="0" y="0"/>
            <a:chExt cx="2485359" cy="7612445"/>
          </a:xfrm>
        </p:grpSpPr>
        <p:sp>
          <p:nvSpPr>
            <p:cNvPr id="234" name="Group"/>
            <p:cNvSpPr/>
            <p:nvPr/>
          </p:nvSpPr>
          <p:spPr>
            <a:xfrm>
              <a:off x="0" y="0"/>
              <a:ext cx="2485360" cy="7612446"/>
            </a:xfrm>
            <a:prstGeom prst="rect">
              <a:avLst/>
            </a:prstGeom>
            <a:noFill/>
            <a:ln w="127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5" name="def test():…"/>
            <p:cNvSpPr txBox="1"/>
            <p:nvPr/>
          </p:nvSpPr>
          <p:spPr>
            <a:xfrm>
              <a:off x="239836" y="138234"/>
              <a:ext cx="2005687" cy="7335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 sz="1300"/>
              </a:pPr>
              <a:r>
                <a:t>def test():</a:t>
              </a:r>
            </a:p>
            <a:p>
              <a:pPr algn="l">
                <a:defRPr b="0" sz="1300"/>
              </a:pPr>
              <a:r>
                <a:t>    ###Your code here.</a:t>
              </a:r>
            </a:p>
            <a:p>
              <a:pPr algn="l">
                <a:defRPr b="0" sz="1300"/>
              </a:pPr>
              <a:r>
                <a:t>    s = SplayTree()</a:t>
              </a:r>
            </a:p>
            <a:p>
              <a:pPr algn="l">
                <a:defRPr b="0" sz="1300"/>
              </a:pPr>
              <a:r>
                <a:t>    is_empty = s.isEmpty()</a:t>
              </a:r>
            </a:p>
            <a:p>
              <a:pPr algn="l">
                <a:defRPr b="0" sz="1300"/>
              </a:pPr>
              <a:r>
                <a:t>    assert is_empty</a:t>
              </a:r>
            </a:p>
            <a:p>
              <a:pPr algn="l">
                <a:defRPr b="0" sz="1300"/>
              </a:pPr>
              <a:r>
                <a:t>    </a:t>
              </a:r>
            </a:p>
            <a:p>
              <a:pPr algn="l">
                <a:defRPr b="0" sz="1300"/>
              </a:pPr>
              <a:r>
                <a:t>    s.insert(10)</a:t>
              </a:r>
            </a:p>
            <a:p>
              <a:pPr algn="l">
                <a:defRPr b="0" sz="1300"/>
              </a:pPr>
              <a:r>
                <a:t>    s.insert(10)</a:t>
              </a:r>
            </a:p>
            <a:p>
              <a:pPr algn="l">
                <a:defRPr b="0" sz="1300"/>
              </a:pPr>
              <a:r>
                <a:t>    s.insert(5)</a:t>
              </a:r>
            </a:p>
            <a:p>
              <a:pPr algn="l">
                <a:defRPr b="0" sz="1300"/>
              </a:pPr>
              <a:r>
                <a:t>    s.insert(15)</a:t>
              </a:r>
            </a:p>
            <a:p>
              <a:pPr algn="l">
                <a:defRPr b="0" sz="1300"/>
              </a:pPr>
              <a:r>
                <a:t>    </a:t>
              </a:r>
            </a:p>
            <a:p>
              <a:pPr algn="l">
                <a:defRPr b="0" sz="1300"/>
              </a:pPr>
              <a:r>
                <a:t>    s.remove(10)</a:t>
              </a:r>
            </a:p>
            <a:p>
              <a:pPr algn="l">
                <a:defRPr b="0" sz="1300"/>
              </a:pPr>
              <a:r>
                <a:t>    s.remove(15)</a:t>
              </a:r>
            </a:p>
            <a:p>
              <a:pPr algn="l">
                <a:defRPr b="0" sz="1300"/>
              </a:pPr>
              <a:r>
                <a:t>    s.remove(5)</a:t>
              </a:r>
            </a:p>
            <a:p>
              <a:pPr algn="l">
                <a:defRPr b="0" sz="1300"/>
              </a:pPr>
              <a:r>
                <a:t>    s.remove(3)</a:t>
              </a:r>
            </a:p>
            <a:p>
              <a:pPr algn="l">
                <a:defRPr b="0" sz="1300"/>
              </a:pPr>
              <a:r>
                <a:t>    </a:t>
              </a:r>
            </a:p>
            <a:p>
              <a:pPr algn="l">
                <a:defRPr b="0" sz="1300"/>
              </a:pPr>
              <a:r>
                <a:t>    x = s.findMin()</a:t>
              </a:r>
            </a:p>
            <a:p>
              <a:pPr algn="l">
                <a:defRPr b="0" sz="1300"/>
              </a:pPr>
              <a:r>
                <a:t>    assert x == None</a:t>
              </a:r>
            </a:p>
            <a:p>
              <a:pPr algn="l">
                <a:defRPr b="0" sz="1300"/>
              </a:pPr>
              <a:r>
                <a:t>    </a:t>
              </a:r>
            </a:p>
            <a:p>
              <a:pPr algn="l">
                <a:defRPr b="0" sz="1300"/>
              </a:pPr>
              <a:r>
                <a:t>    s.insert(10)</a:t>
              </a:r>
            </a:p>
            <a:p>
              <a:pPr algn="l">
                <a:defRPr b="0" sz="1300"/>
              </a:pPr>
              <a:r>
                <a:t>    s.insert(5)</a:t>
              </a:r>
            </a:p>
            <a:p>
              <a:pPr algn="l">
                <a:defRPr b="0" sz="1300"/>
              </a:pPr>
              <a:r>
                <a:t>    s.insert(15)</a:t>
              </a:r>
            </a:p>
            <a:p>
              <a:pPr algn="l">
                <a:defRPr b="0" sz="1300"/>
              </a:pPr>
              <a:r>
                <a:t>    </a:t>
              </a:r>
            </a:p>
            <a:p>
              <a:pPr algn="l">
                <a:defRPr b="0" sz="1300"/>
              </a:pPr>
              <a:r>
                <a:t>    x = s.findMin()</a:t>
              </a:r>
            </a:p>
            <a:p>
              <a:pPr algn="l">
                <a:defRPr b="0" sz="1300"/>
              </a:pPr>
              <a:r>
                <a:t>    assert x == 5</a:t>
              </a:r>
            </a:p>
            <a:p>
              <a:pPr algn="l">
                <a:defRPr b="0" sz="1300"/>
              </a:pPr>
              <a:r>
                <a:t>    </a:t>
              </a:r>
            </a:p>
            <a:p>
              <a:pPr algn="l">
                <a:defRPr b="0" sz="1300"/>
              </a:pPr>
              <a:r>
                <a:t>    x = s.findMax()</a:t>
              </a:r>
            </a:p>
            <a:p>
              <a:pPr algn="l">
                <a:defRPr b="0" sz="1300"/>
              </a:pPr>
              <a:r>
                <a:t>    assert x == 15</a:t>
              </a:r>
            </a:p>
            <a:p>
              <a:pPr algn="l">
                <a:defRPr b="0" sz="1300"/>
              </a:pPr>
              <a:r>
                <a:t>    </a:t>
              </a:r>
            </a:p>
            <a:p>
              <a:pPr algn="l">
                <a:defRPr b="0" sz="1300"/>
              </a:pPr>
              <a:r>
                <a:t>    x = s.find(10)</a:t>
              </a:r>
            </a:p>
            <a:p>
              <a:pPr algn="l">
                <a:defRPr b="0" sz="1300"/>
              </a:pPr>
              <a:r>
                <a:t>    assert x == 10</a:t>
              </a:r>
            </a:p>
            <a:p>
              <a:pPr algn="l">
                <a:defRPr b="0" sz="1300"/>
              </a:pPr>
              <a:r>
                <a:t>    </a:t>
              </a:r>
            </a:p>
            <a:p>
              <a:pPr algn="l">
                <a:defRPr b="0" sz="1300"/>
              </a:pPr>
              <a:r>
                <a:t>    x = s.find(3)</a:t>
              </a:r>
            </a:p>
            <a:p>
              <a:pPr algn="l">
                <a:defRPr b="0" sz="1300"/>
              </a:pPr>
              <a:r>
                <a:t>    assert x == None</a:t>
              </a:r>
            </a:p>
            <a:p>
              <a:pPr algn="l">
                <a:defRPr b="0" sz="1300"/>
              </a:pPr>
              <a:r>
                <a:t>    </a:t>
              </a:r>
            </a:p>
            <a:p>
              <a:pPr algn="l">
                <a:defRPr b="0" sz="1300"/>
              </a:pPr>
              <a:r>
                <a:t>    pass</a:t>
              </a:r>
            </a:p>
            <a:p>
              <a:pPr algn="l">
                <a:defRPr b="0" sz="1300"/>
              </a:pPr>
            </a:p>
            <a:p>
              <a:pPr algn="l">
                <a:defRPr b="0" sz="1300"/>
              </a:pPr>
              <a:r>
                <a:t>test()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122527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Cont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500"/>
            </a:lvl1pPr>
          </a:lstStyle>
          <a:p>
            <a:pPr/>
            <a:r>
              <a:t>Contents</a:t>
            </a:r>
          </a:p>
        </p:txBody>
      </p:sp>
      <p:sp>
        <p:nvSpPr>
          <p:cNvPr id="127" name="What is Testing…"/>
          <p:cNvSpPr txBox="1"/>
          <p:nvPr>
            <p:ph type="body" idx="1"/>
          </p:nvPr>
        </p:nvSpPr>
        <p:spPr>
          <a:xfrm>
            <a:off x="1041171" y="2597150"/>
            <a:ext cx="10922458" cy="6286500"/>
          </a:xfrm>
          <a:prstGeom prst="rect">
            <a:avLst/>
          </a:prstGeom>
        </p:spPr>
        <p:txBody>
          <a:bodyPr/>
          <a:lstStyle/>
          <a:p>
            <a:pPr marL="635000" indent="-635000">
              <a:buClr>
                <a:srgbClr val="5E5E5E"/>
              </a:buClr>
              <a:buSzPct val="100000"/>
              <a:buAutoNum type="arabicPeriod" startAt="1"/>
              <a:defRPr b="1">
                <a:solidFill>
                  <a:srgbClr val="5E5E5E"/>
                </a:solidFill>
              </a:defRPr>
            </a:pPr>
            <a:r>
              <a:t>What is Testing</a:t>
            </a:r>
          </a:p>
          <a:p>
            <a:pPr marL="635000" indent="-635000">
              <a:buClr>
                <a:srgbClr val="5E5E5E"/>
              </a:buClr>
              <a:buSzPct val="100000"/>
              <a:buAutoNum type="arabicPeriod" startAt="1"/>
              <a:defRPr b="1">
                <a:solidFill>
                  <a:srgbClr val="5E5E5E"/>
                </a:solidFill>
              </a:defRPr>
            </a:pPr>
            <a:r>
              <a:t>Problem Set - BlackBox Testing</a:t>
            </a:r>
          </a:p>
          <a:p>
            <a:pPr marL="635000" indent="-635000">
              <a:buClr>
                <a:srgbClr val="5E5E5E"/>
              </a:buClr>
              <a:buSzPct val="100000"/>
              <a:buAutoNum type="arabicPeriod" startAt="1"/>
              <a:defRPr b="1">
                <a:solidFill>
                  <a:srgbClr val="5E5E5E"/>
                </a:solidFill>
              </a:defRPr>
            </a:pPr>
            <a:r>
              <a:t>Coverage Testing</a:t>
            </a:r>
          </a:p>
          <a:p>
            <a:pPr marL="635000" indent="-635000">
              <a:buClr>
                <a:srgbClr val="5E5E5E"/>
              </a:buClr>
              <a:buSzPct val="100000"/>
              <a:buAutoNum type="arabicPeriod" startAt="1"/>
              <a:defRPr b="1">
                <a:solidFill>
                  <a:srgbClr val="5E5E5E"/>
                </a:solidFill>
              </a:defRPr>
            </a:pPr>
            <a:r>
              <a:t>Problem Set - Code Coverage</a:t>
            </a:r>
          </a:p>
          <a:p>
            <a:pPr marL="635000" indent="-635000">
              <a:defRPr b="1">
                <a:solidFill>
                  <a:srgbClr val="5E5E5E"/>
                </a:solidFill>
              </a:defRPr>
            </a:pPr>
            <a:r>
              <a:t>Question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22527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1. What is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300">
                <a:solidFill>
                  <a:srgbClr val="5E5E5E"/>
                </a:solidFill>
              </a:defRPr>
            </a:lvl1pPr>
          </a:lstStyle>
          <a:p>
            <a:pPr/>
            <a:r>
              <a:t>1. What is Testing</a:t>
            </a:r>
          </a:p>
        </p:txBody>
      </p:sp>
      <p:sp>
        <p:nvSpPr>
          <p:cNvPr id="131" name="Find, Fix Fail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Find, Fix Failures</a:t>
            </a:r>
          </a:p>
          <a:p>
            <a:pPr/>
            <a:r>
              <a:t>Testing problems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Large monolithic problems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But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800"/>
              </a:spcBef>
              <a:defRPr sz="2500"/>
            </a:pPr>
            <a:r>
              <a:t>Broken down into a lot of smaller sub-problems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800"/>
              </a:spcBef>
              <a:defRPr sz="2500"/>
            </a:pPr>
            <a:r>
              <a:t>Apply known techniques</a:t>
            </a:r>
          </a:p>
          <a:p>
            <a:pPr lvl="2" marL="1194593" indent="-305593" defTabSz="457200">
              <a:lnSpc>
                <a:spcPct val="120000"/>
              </a:lnSpc>
              <a:spcBef>
                <a:spcPts val="800"/>
              </a:spcBef>
              <a:defRPr sz="2500"/>
            </a:pPr>
            <a:r>
              <a:t>Sort of pattern match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122527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1. What is Testing - 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300">
                <a:solidFill>
                  <a:srgbClr val="5E5E5E"/>
                </a:solidFill>
              </a:defRPr>
            </a:lvl1pPr>
          </a:lstStyle>
          <a:p>
            <a:pPr/>
            <a:r>
              <a:t>1. What is Testing -  cont.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1128229" y="3342144"/>
            <a:ext cx="10748342" cy="4796512"/>
            <a:chOff x="0" y="0"/>
            <a:chExt cx="10748341" cy="4796510"/>
          </a:xfrm>
        </p:grpSpPr>
        <p:sp>
          <p:nvSpPr>
            <p:cNvPr id="135" name="Software Under Test"/>
            <p:cNvSpPr/>
            <p:nvPr/>
          </p:nvSpPr>
          <p:spPr>
            <a:xfrm>
              <a:off x="3978579" y="0"/>
              <a:ext cx="2004121" cy="1270000"/>
            </a:xfrm>
            <a:prstGeom prst="rect">
              <a:avLst/>
            </a:prstGeom>
            <a:noFill/>
            <a:ln w="127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/>
              </a:lvl1pPr>
            </a:lstStyle>
            <a:p>
              <a:pPr/>
              <a:r>
                <a:t>Software Under Test</a:t>
              </a:r>
            </a:p>
          </p:txBody>
        </p:sp>
        <p:sp>
          <p:nvSpPr>
            <p:cNvPr id="136" name="(Source)…"/>
            <p:cNvSpPr txBox="1"/>
            <p:nvPr/>
          </p:nvSpPr>
          <p:spPr>
            <a:xfrm>
              <a:off x="0" y="265569"/>
              <a:ext cx="1537412" cy="804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 sz="2300"/>
              </a:pPr>
              <a:r>
                <a:t>(Source)</a:t>
              </a:r>
            </a:p>
            <a:p>
              <a:pPr>
                <a:defRPr b="0" sz="2300"/>
              </a:pPr>
              <a:r>
                <a:t>Test Inputs</a:t>
              </a:r>
            </a:p>
          </p:txBody>
        </p:sp>
        <p:sp>
          <p:nvSpPr>
            <p:cNvPr id="137" name="(Result)…"/>
            <p:cNvSpPr txBox="1"/>
            <p:nvPr/>
          </p:nvSpPr>
          <p:spPr>
            <a:xfrm>
              <a:off x="8423867" y="232689"/>
              <a:ext cx="1775765" cy="804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 sz="2300"/>
              </a:pPr>
              <a:r>
                <a:t>(Result)</a:t>
              </a:r>
            </a:p>
            <a:p>
              <a:pPr>
                <a:defRPr b="0" sz="2300"/>
              </a:pPr>
              <a:r>
                <a:t>Test Outputs</a:t>
              </a:r>
            </a:p>
          </p:txBody>
        </p:sp>
        <p:sp>
          <p:nvSpPr>
            <p:cNvPr id="138" name="Outputs Ok?…"/>
            <p:cNvSpPr txBox="1"/>
            <p:nvPr/>
          </p:nvSpPr>
          <p:spPr>
            <a:xfrm>
              <a:off x="7875157" y="2290089"/>
              <a:ext cx="2873185" cy="804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 sz="2300"/>
              </a:pPr>
              <a:r>
                <a:t>Outputs Ok?</a:t>
              </a:r>
            </a:p>
            <a:p>
              <a:pPr>
                <a:defRPr b="0" sz="2300"/>
              </a:pPr>
              <a:r>
                <a:t>(Acceptability Check)</a:t>
              </a:r>
            </a:p>
          </p:txBody>
        </p:sp>
        <p:sp>
          <p:nvSpPr>
            <p:cNvPr id="139" name="Line"/>
            <p:cNvSpPr/>
            <p:nvPr/>
          </p:nvSpPr>
          <p:spPr>
            <a:xfrm>
              <a:off x="6198048" y="667880"/>
              <a:ext cx="2016820" cy="1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1746410" y="667880"/>
              <a:ext cx="2016821" cy="1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9271447" y="1263373"/>
              <a:ext cx="1" cy="800654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9271447" y="3320773"/>
              <a:ext cx="1" cy="800654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 flipH="1">
              <a:off x="6285163" y="2692400"/>
              <a:ext cx="1360686" cy="0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4" name="Good"/>
            <p:cNvSpPr txBox="1"/>
            <p:nvPr/>
          </p:nvSpPr>
          <p:spPr>
            <a:xfrm>
              <a:off x="4864873" y="2467889"/>
              <a:ext cx="844551" cy="44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300"/>
              </a:lvl1pPr>
            </a:lstStyle>
            <a:p>
              <a:pPr/>
              <a:r>
                <a:t>Good</a:t>
              </a:r>
            </a:p>
          </p:txBody>
        </p:sp>
        <p:sp>
          <p:nvSpPr>
            <p:cNvPr id="145" name="Yes"/>
            <p:cNvSpPr txBox="1"/>
            <p:nvPr/>
          </p:nvSpPr>
          <p:spPr>
            <a:xfrm>
              <a:off x="6678472" y="2112289"/>
              <a:ext cx="574066" cy="44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300"/>
              </a:lvl1pPr>
            </a:lstStyle>
            <a:p>
              <a:pPr/>
              <a:r>
                <a:t>Yes</a:t>
              </a:r>
            </a:p>
          </p:txBody>
        </p:sp>
        <p:sp>
          <p:nvSpPr>
            <p:cNvPr id="146" name="No"/>
            <p:cNvSpPr txBox="1"/>
            <p:nvPr/>
          </p:nvSpPr>
          <p:spPr>
            <a:xfrm>
              <a:off x="9487674" y="3496589"/>
              <a:ext cx="492862" cy="44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300"/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147" name="Debug"/>
            <p:cNvSpPr txBox="1"/>
            <p:nvPr/>
          </p:nvSpPr>
          <p:spPr>
            <a:xfrm>
              <a:off x="8821707" y="4347489"/>
              <a:ext cx="980085" cy="44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300"/>
              </a:lvl1pPr>
            </a:lstStyle>
            <a:p>
              <a:pPr/>
              <a:r>
                <a:t>Debug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122527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" name="1. What is Testing - 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300">
                <a:solidFill>
                  <a:srgbClr val="5E5E5E"/>
                </a:solidFill>
              </a:defRPr>
            </a:lvl1pPr>
          </a:lstStyle>
          <a:p>
            <a:pPr/>
            <a:r>
              <a:t>1. What is Testing -  cont.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403002" y="3560089"/>
            <a:ext cx="12198796" cy="4360622"/>
            <a:chOff x="0" y="0"/>
            <a:chExt cx="12198794" cy="4360621"/>
          </a:xfrm>
        </p:grpSpPr>
        <p:sp>
          <p:nvSpPr>
            <p:cNvPr id="152" name="Outputs Ok?…"/>
            <p:cNvSpPr txBox="1"/>
            <p:nvPr/>
          </p:nvSpPr>
          <p:spPr>
            <a:xfrm>
              <a:off x="0" y="-1"/>
              <a:ext cx="2873185" cy="804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 sz="2300"/>
              </a:pPr>
              <a:r>
                <a:t>Outputs Ok?</a:t>
              </a:r>
            </a:p>
            <a:p>
              <a:pPr>
                <a:defRPr b="0" sz="2300"/>
              </a:pPr>
              <a:r>
                <a:t>(Acceptability Check)</a:t>
              </a:r>
            </a:p>
          </p:txBody>
        </p:sp>
        <p:sp>
          <p:nvSpPr>
            <p:cNvPr id="153" name="Line"/>
            <p:cNvSpPr/>
            <p:nvPr/>
          </p:nvSpPr>
          <p:spPr>
            <a:xfrm flipH="1">
              <a:off x="1396290" y="1030683"/>
              <a:ext cx="1" cy="800655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" name="No"/>
            <p:cNvSpPr txBox="1"/>
            <p:nvPr/>
          </p:nvSpPr>
          <p:spPr>
            <a:xfrm>
              <a:off x="1612517" y="1206499"/>
              <a:ext cx="492862" cy="449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300"/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155" name="Debug"/>
            <p:cNvSpPr txBox="1"/>
            <p:nvPr/>
          </p:nvSpPr>
          <p:spPr>
            <a:xfrm>
              <a:off x="946550" y="2057399"/>
              <a:ext cx="980085" cy="449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300"/>
              </a:lvl1pPr>
            </a:lstStyle>
            <a:p>
              <a:pPr/>
              <a:r>
                <a:t>Debug</a:t>
              </a:r>
            </a:p>
          </p:txBody>
        </p:sp>
        <p:sp>
          <p:nvSpPr>
            <p:cNvPr id="156" name="Bug in S.U.T"/>
            <p:cNvSpPr txBox="1"/>
            <p:nvPr/>
          </p:nvSpPr>
          <p:spPr>
            <a:xfrm>
              <a:off x="3018326" y="2057399"/>
              <a:ext cx="1764374" cy="449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300"/>
              </a:lvl1pPr>
            </a:lstStyle>
            <a:p>
              <a:pPr/>
              <a:r>
                <a:t>Bug in S.U.T</a:t>
              </a:r>
            </a:p>
          </p:txBody>
        </p:sp>
        <p:sp>
          <p:nvSpPr>
            <p:cNvPr id="157" name="Bug in…"/>
            <p:cNvSpPr txBox="1"/>
            <p:nvPr/>
          </p:nvSpPr>
          <p:spPr>
            <a:xfrm>
              <a:off x="5874391" y="1879599"/>
              <a:ext cx="2413420" cy="804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 sz="2300"/>
              </a:pPr>
              <a:r>
                <a:t>Bug in </a:t>
              </a:r>
            </a:p>
            <a:p>
              <a:pPr>
                <a:defRPr b="0" sz="2300"/>
              </a:pPr>
              <a:r>
                <a:t>Acceptability Test</a:t>
              </a:r>
            </a:p>
          </p:txBody>
        </p:sp>
        <p:sp>
          <p:nvSpPr>
            <p:cNvPr id="158" name="Bug in Specification…"/>
            <p:cNvSpPr txBox="1"/>
            <p:nvPr/>
          </p:nvSpPr>
          <p:spPr>
            <a:xfrm>
              <a:off x="9379502" y="1701799"/>
              <a:ext cx="2808339" cy="1160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 sz="2300"/>
              </a:pPr>
              <a:r>
                <a:t>Bug in Specification</a:t>
              </a:r>
            </a:p>
            <a:p>
              <a:pPr>
                <a:defRPr b="0" sz="2300"/>
              </a:pPr>
              <a:r>
                <a:t>(often very large </a:t>
              </a:r>
            </a:p>
            <a:p>
              <a:pPr>
                <a:defRPr b="0" sz="2300"/>
              </a:pPr>
              <a:r>
                <a:t>part of debugging)</a:t>
              </a:r>
            </a:p>
          </p:txBody>
        </p:sp>
        <p:sp>
          <p:nvSpPr>
            <p:cNvPr id="159" name="Bug in Compiler, OS, libraries, hardware"/>
            <p:cNvSpPr txBox="1"/>
            <p:nvPr/>
          </p:nvSpPr>
          <p:spPr>
            <a:xfrm>
              <a:off x="5733973" y="3911600"/>
              <a:ext cx="5324197" cy="44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300"/>
              </a:lvl1pPr>
            </a:lstStyle>
            <a:p>
              <a:pPr/>
              <a:r>
                <a:t>Bug in Compiler, OS, libraries, hardware</a:t>
              </a:r>
            </a:p>
          </p:txBody>
        </p:sp>
        <p:sp>
          <p:nvSpPr>
            <p:cNvPr id="160" name="Line"/>
            <p:cNvSpPr/>
            <p:nvPr/>
          </p:nvSpPr>
          <p:spPr>
            <a:xfrm flipV="1">
              <a:off x="2226049" y="2281910"/>
              <a:ext cx="492863" cy="1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 flipV="1">
              <a:off x="5082114" y="2281910"/>
              <a:ext cx="492863" cy="1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 flipV="1">
              <a:off x="8587225" y="2281910"/>
              <a:ext cx="492863" cy="1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3" name="No"/>
            <p:cNvSpPr txBox="1"/>
            <p:nvPr/>
          </p:nvSpPr>
          <p:spPr>
            <a:xfrm>
              <a:off x="5082114" y="1714499"/>
              <a:ext cx="492863" cy="449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300"/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164" name="No"/>
            <p:cNvSpPr txBox="1"/>
            <p:nvPr/>
          </p:nvSpPr>
          <p:spPr>
            <a:xfrm>
              <a:off x="8587225" y="1714499"/>
              <a:ext cx="492862" cy="449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300"/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165" name="Line"/>
            <p:cNvSpPr/>
            <p:nvPr/>
          </p:nvSpPr>
          <p:spPr>
            <a:xfrm>
              <a:off x="10339825" y="2984500"/>
              <a:ext cx="1" cy="804622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" name="No"/>
            <p:cNvSpPr txBox="1"/>
            <p:nvPr/>
          </p:nvSpPr>
          <p:spPr>
            <a:xfrm>
              <a:off x="10537240" y="3162300"/>
              <a:ext cx="492863" cy="44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300"/>
              </a:lvl1pPr>
            </a:lstStyle>
            <a:p>
              <a:pPr/>
              <a:r>
                <a:t>No</a:t>
              </a:r>
            </a:p>
          </p:txBody>
        </p:sp>
        <p:sp>
          <p:nvSpPr>
            <p:cNvPr id="167" name="Mars Climate Orbiter"/>
            <p:cNvSpPr txBox="1"/>
            <p:nvPr/>
          </p:nvSpPr>
          <p:spPr>
            <a:xfrm>
              <a:off x="9368548" y="495299"/>
              <a:ext cx="2830247" cy="449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300"/>
              </a:lvl1pPr>
            </a:lstStyle>
            <a:p>
              <a:pPr/>
              <a:r>
                <a:t>Mars Climate Orbiter</a:t>
              </a:r>
            </a:p>
          </p:txBody>
        </p:sp>
        <p:sp>
          <p:nvSpPr>
            <p:cNvPr id="168" name="Line"/>
            <p:cNvSpPr/>
            <p:nvPr/>
          </p:nvSpPr>
          <p:spPr>
            <a:xfrm>
              <a:off x="10783671" y="1137871"/>
              <a:ext cx="1" cy="370380"/>
            </a:xfrm>
            <a:prstGeom prst="line">
              <a:avLst/>
            </a:prstGeom>
            <a:noFill/>
            <a:ln w="127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"/>
          <p:cNvSpPr/>
          <p:nvPr/>
        </p:nvSpPr>
        <p:spPr>
          <a:xfrm>
            <a:off x="2956766" y="5957503"/>
            <a:ext cx="1184443" cy="1027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0" h="21090" fill="norm" stroke="1" extrusionOk="0">
                <a:moveTo>
                  <a:pt x="2300" y="9416"/>
                </a:moveTo>
                <a:cubicBezTo>
                  <a:pt x="1231" y="8210"/>
                  <a:pt x="1051" y="6267"/>
                  <a:pt x="1874" y="4815"/>
                </a:cubicBezTo>
                <a:cubicBezTo>
                  <a:pt x="2934" y="2942"/>
                  <a:pt x="5143" y="2602"/>
                  <a:pt x="6573" y="4090"/>
                </a:cubicBezTo>
                <a:cubicBezTo>
                  <a:pt x="6354" y="1899"/>
                  <a:pt x="7808" y="-22"/>
                  <a:pt x="9670" y="0"/>
                </a:cubicBezTo>
                <a:cubicBezTo>
                  <a:pt x="11335" y="19"/>
                  <a:pt x="12675" y="1628"/>
                  <a:pt x="12670" y="3603"/>
                </a:cubicBezTo>
                <a:cubicBezTo>
                  <a:pt x="14277" y="1251"/>
                  <a:pt x="17368" y="1507"/>
                  <a:pt x="18684" y="4100"/>
                </a:cubicBezTo>
                <a:cubicBezTo>
                  <a:pt x="19450" y="5609"/>
                  <a:pt x="19290" y="7535"/>
                  <a:pt x="18291" y="8838"/>
                </a:cubicBezTo>
                <a:cubicBezTo>
                  <a:pt x="19977" y="9474"/>
                  <a:pt x="20902" y="11615"/>
                  <a:pt x="20352" y="13608"/>
                </a:cubicBezTo>
                <a:cubicBezTo>
                  <a:pt x="19724" y="15884"/>
                  <a:pt x="17517" y="16941"/>
                  <a:pt x="15731" y="15822"/>
                </a:cubicBezTo>
                <a:cubicBezTo>
                  <a:pt x="16104" y="17550"/>
                  <a:pt x="15512" y="19369"/>
                  <a:pt x="14257" y="20353"/>
                </a:cubicBezTo>
                <a:cubicBezTo>
                  <a:pt x="12694" y="21578"/>
                  <a:pt x="10602" y="21193"/>
                  <a:pt x="9426" y="19465"/>
                </a:cubicBezTo>
                <a:cubicBezTo>
                  <a:pt x="8634" y="20893"/>
                  <a:pt x="7106" y="21465"/>
                  <a:pt x="5766" y="20837"/>
                </a:cubicBezTo>
                <a:cubicBezTo>
                  <a:pt x="3806" y="19917"/>
                  <a:pt x="3100" y="17058"/>
                  <a:pt x="4331" y="15030"/>
                </a:cubicBezTo>
                <a:cubicBezTo>
                  <a:pt x="3225" y="16213"/>
                  <a:pt x="1504" y="16036"/>
                  <a:pt x="587" y="14644"/>
                </a:cubicBezTo>
                <a:cubicBezTo>
                  <a:pt x="-698" y="12695"/>
                  <a:pt x="242" y="9827"/>
                  <a:pt x="2300" y="9416"/>
                </a:cubicBezTo>
                <a:close/>
              </a:path>
            </a:pathLst>
          </a:custGeom>
          <a:ln w="254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122527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1. What is Testing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300">
                <a:solidFill>
                  <a:srgbClr val="5E5E5E"/>
                </a:solidFill>
              </a:defRPr>
            </a:lvl1pPr>
          </a:lstStyle>
          <a:p>
            <a:pPr/>
            <a:r>
              <a:t>1. What is Testing - cont.</a:t>
            </a:r>
          </a:p>
        </p:txBody>
      </p:sp>
      <p:sp>
        <p:nvSpPr>
          <p:cNvPr id="174" name="Equivalent Test…"/>
          <p:cNvSpPr txBox="1"/>
          <p:nvPr>
            <p:ph type="body" sz="half" idx="1"/>
          </p:nvPr>
        </p:nvSpPr>
        <p:spPr>
          <a:xfrm>
            <a:off x="952500" y="2590800"/>
            <a:ext cx="11099800" cy="2315270"/>
          </a:xfrm>
          <a:prstGeom prst="rect">
            <a:avLst/>
          </a:prstGeom>
        </p:spPr>
        <p:txBody>
          <a:bodyPr/>
          <a:lstStyle>
            <a:lvl2pPr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lvl2pPr>
          </a:lstStyle>
          <a:p>
            <a:pPr/>
            <a:r>
              <a:t>Equivalent Test</a:t>
            </a:r>
          </a:p>
          <a:p>
            <a:pPr lvl="1"/>
            <a:r>
              <a:t>Input Space를 Equivalence class라는 sub set으로 분할하고 그 sub set에서 선택한 input 값을 모두 같은 값이라 보는 작업</a:t>
            </a:r>
          </a:p>
        </p:txBody>
      </p:sp>
      <p:sp>
        <p:nvSpPr>
          <p:cNvPr id="175" name="Shape"/>
          <p:cNvSpPr/>
          <p:nvPr/>
        </p:nvSpPr>
        <p:spPr>
          <a:xfrm>
            <a:off x="7418976" y="5096569"/>
            <a:ext cx="4045647" cy="3191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0" h="21090" fill="norm" stroke="1" extrusionOk="0">
                <a:moveTo>
                  <a:pt x="2300" y="9416"/>
                </a:moveTo>
                <a:cubicBezTo>
                  <a:pt x="1231" y="8210"/>
                  <a:pt x="1051" y="6267"/>
                  <a:pt x="1874" y="4815"/>
                </a:cubicBezTo>
                <a:cubicBezTo>
                  <a:pt x="2934" y="2942"/>
                  <a:pt x="5143" y="2602"/>
                  <a:pt x="6573" y="4090"/>
                </a:cubicBezTo>
                <a:cubicBezTo>
                  <a:pt x="6354" y="1899"/>
                  <a:pt x="7808" y="-22"/>
                  <a:pt x="9670" y="0"/>
                </a:cubicBezTo>
                <a:cubicBezTo>
                  <a:pt x="11335" y="19"/>
                  <a:pt x="12675" y="1628"/>
                  <a:pt x="12670" y="3603"/>
                </a:cubicBezTo>
                <a:cubicBezTo>
                  <a:pt x="14277" y="1251"/>
                  <a:pt x="17368" y="1507"/>
                  <a:pt x="18684" y="4100"/>
                </a:cubicBezTo>
                <a:cubicBezTo>
                  <a:pt x="19450" y="5609"/>
                  <a:pt x="19290" y="7535"/>
                  <a:pt x="18291" y="8838"/>
                </a:cubicBezTo>
                <a:cubicBezTo>
                  <a:pt x="19977" y="9474"/>
                  <a:pt x="20902" y="11615"/>
                  <a:pt x="20352" y="13608"/>
                </a:cubicBezTo>
                <a:cubicBezTo>
                  <a:pt x="19724" y="15884"/>
                  <a:pt x="17517" y="16941"/>
                  <a:pt x="15731" y="15822"/>
                </a:cubicBezTo>
                <a:cubicBezTo>
                  <a:pt x="16104" y="17550"/>
                  <a:pt x="15512" y="19369"/>
                  <a:pt x="14257" y="20353"/>
                </a:cubicBezTo>
                <a:cubicBezTo>
                  <a:pt x="12694" y="21578"/>
                  <a:pt x="10602" y="21193"/>
                  <a:pt x="9426" y="19465"/>
                </a:cubicBezTo>
                <a:cubicBezTo>
                  <a:pt x="8634" y="20893"/>
                  <a:pt x="7106" y="21465"/>
                  <a:pt x="5766" y="20837"/>
                </a:cubicBezTo>
                <a:cubicBezTo>
                  <a:pt x="3806" y="19917"/>
                  <a:pt x="3100" y="17058"/>
                  <a:pt x="4331" y="15030"/>
                </a:cubicBezTo>
                <a:cubicBezTo>
                  <a:pt x="3225" y="16213"/>
                  <a:pt x="1504" y="16036"/>
                  <a:pt x="587" y="14644"/>
                </a:cubicBezTo>
                <a:cubicBezTo>
                  <a:pt x="-698" y="12695"/>
                  <a:pt x="242" y="9827"/>
                  <a:pt x="2300" y="9416"/>
                </a:cubicBezTo>
                <a:close/>
              </a:path>
            </a:pathLst>
          </a:custGeom>
          <a:ln w="254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Input Space for the System"/>
          <p:cNvSpPr txBox="1"/>
          <p:nvPr/>
        </p:nvSpPr>
        <p:spPr>
          <a:xfrm>
            <a:off x="1504486" y="8811717"/>
            <a:ext cx="3834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Input Space for the System</a:t>
            </a:r>
          </a:p>
        </p:txBody>
      </p:sp>
      <p:sp>
        <p:nvSpPr>
          <p:cNvPr id="177" name="Single test case"/>
          <p:cNvSpPr/>
          <p:nvPr/>
        </p:nvSpPr>
        <p:spPr>
          <a:xfrm>
            <a:off x="1526176" y="5223569"/>
            <a:ext cx="4045647" cy="3191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0" h="21090" fill="norm" stroke="1" extrusionOk="0">
                <a:moveTo>
                  <a:pt x="2300" y="9416"/>
                </a:moveTo>
                <a:cubicBezTo>
                  <a:pt x="1231" y="8210"/>
                  <a:pt x="1051" y="6267"/>
                  <a:pt x="1874" y="4815"/>
                </a:cubicBezTo>
                <a:cubicBezTo>
                  <a:pt x="2934" y="2942"/>
                  <a:pt x="5143" y="2602"/>
                  <a:pt x="6573" y="4090"/>
                </a:cubicBezTo>
                <a:cubicBezTo>
                  <a:pt x="6354" y="1899"/>
                  <a:pt x="7808" y="-22"/>
                  <a:pt x="9670" y="0"/>
                </a:cubicBezTo>
                <a:cubicBezTo>
                  <a:pt x="11335" y="19"/>
                  <a:pt x="12675" y="1628"/>
                  <a:pt x="12670" y="3603"/>
                </a:cubicBezTo>
                <a:cubicBezTo>
                  <a:pt x="14277" y="1251"/>
                  <a:pt x="17368" y="1507"/>
                  <a:pt x="18684" y="4100"/>
                </a:cubicBezTo>
                <a:cubicBezTo>
                  <a:pt x="19450" y="5609"/>
                  <a:pt x="19290" y="7535"/>
                  <a:pt x="18291" y="8838"/>
                </a:cubicBezTo>
                <a:cubicBezTo>
                  <a:pt x="19977" y="9474"/>
                  <a:pt x="20902" y="11615"/>
                  <a:pt x="20352" y="13608"/>
                </a:cubicBezTo>
                <a:cubicBezTo>
                  <a:pt x="19724" y="15884"/>
                  <a:pt x="17517" y="16941"/>
                  <a:pt x="15731" y="15822"/>
                </a:cubicBezTo>
                <a:cubicBezTo>
                  <a:pt x="16104" y="17550"/>
                  <a:pt x="15512" y="19369"/>
                  <a:pt x="14257" y="20353"/>
                </a:cubicBezTo>
                <a:cubicBezTo>
                  <a:pt x="12694" y="21578"/>
                  <a:pt x="10602" y="21193"/>
                  <a:pt x="9426" y="19465"/>
                </a:cubicBezTo>
                <a:cubicBezTo>
                  <a:pt x="8634" y="20893"/>
                  <a:pt x="7106" y="21465"/>
                  <a:pt x="5766" y="20837"/>
                </a:cubicBezTo>
                <a:cubicBezTo>
                  <a:pt x="3806" y="19917"/>
                  <a:pt x="3100" y="17058"/>
                  <a:pt x="4331" y="15030"/>
                </a:cubicBezTo>
                <a:cubicBezTo>
                  <a:pt x="3225" y="16213"/>
                  <a:pt x="1504" y="16036"/>
                  <a:pt x="587" y="14644"/>
                </a:cubicBezTo>
                <a:cubicBezTo>
                  <a:pt x="-698" y="12695"/>
                  <a:pt x="242" y="9827"/>
                  <a:pt x="2300" y="9416"/>
                </a:cubicBezTo>
                <a:close/>
              </a:path>
            </a:pathLst>
          </a:custGeom>
          <a:ln w="254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Single test case</a:t>
            </a:r>
          </a:p>
        </p:txBody>
      </p:sp>
      <p:sp>
        <p:nvSpPr>
          <p:cNvPr id="178" name="Output space"/>
          <p:cNvSpPr txBox="1"/>
          <p:nvPr/>
        </p:nvSpPr>
        <p:spPr>
          <a:xfrm>
            <a:off x="8458498" y="8811717"/>
            <a:ext cx="19665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Output space</a:t>
            </a:r>
          </a:p>
        </p:txBody>
      </p:sp>
      <p:sp>
        <p:nvSpPr>
          <p:cNvPr id="179" name="Line"/>
          <p:cNvSpPr/>
          <p:nvPr/>
        </p:nvSpPr>
        <p:spPr>
          <a:xfrm>
            <a:off x="5670837" y="7035800"/>
            <a:ext cx="1663126" cy="0"/>
          </a:xfrm>
          <a:prstGeom prst="line">
            <a:avLst/>
          </a:prstGeom>
          <a:ln w="12700">
            <a:solidFill>
              <a:schemeClr val="accent1">
                <a:hueOff val="114395"/>
                <a:lumOff val="-249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Oval"/>
          <p:cNvSpPr/>
          <p:nvPr/>
        </p:nvSpPr>
        <p:spPr>
          <a:xfrm>
            <a:off x="3345021" y="6248400"/>
            <a:ext cx="227280" cy="1920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Connection Line"/>
          <p:cNvSpPr/>
          <p:nvPr/>
        </p:nvSpPr>
        <p:spPr>
          <a:xfrm>
            <a:off x="3421987" y="5208666"/>
            <a:ext cx="5224321" cy="1135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2" fill="norm" stroke="1" extrusionOk="0">
                <a:moveTo>
                  <a:pt x="0" y="16212"/>
                </a:moveTo>
                <a:cubicBezTo>
                  <a:pt x="6745" y="-4827"/>
                  <a:pt x="13945" y="-5388"/>
                  <a:pt x="21600" y="14529"/>
                </a:cubicBezTo>
              </a:path>
            </a:pathLst>
          </a:custGeom>
          <a:ln w="127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2" name="Oval"/>
          <p:cNvSpPr/>
          <p:nvPr/>
        </p:nvSpPr>
        <p:spPr>
          <a:xfrm>
            <a:off x="8794743" y="6375400"/>
            <a:ext cx="227280" cy="19203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Shape"/>
          <p:cNvSpPr/>
          <p:nvPr/>
        </p:nvSpPr>
        <p:spPr>
          <a:xfrm>
            <a:off x="8316166" y="5830503"/>
            <a:ext cx="1184443" cy="1027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0" h="21090" fill="norm" stroke="1" extrusionOk="0">
                <a:moveTo>
                  <a:pt x="2300" y="9416"/>
                </a:moveTo>
                <a:cubicBezTo>
                  <a:pt x="1231" y="8210"/>
                  <a:pt x="1051" y="6267"/>
                  <a:pt x="1874" y="4815"/>
                </a:cubicBezTo>
                <a:cubicBezTo>
                  <a:pt x="2934" y="2942"/>
                  <a:pt x="5143" y="2602"/>
                  <a:pt x="6573" y="4090"/>
                </a:cubicBezTo>
                <a:cubicBezTo>
                  <a:pt x="6354" y="1899"/>
                  <a:pt x="7808" y="-22"/>
                  <a:pt x="9670" y="0"/>
                </a:cubicBezTo>
                <a:cubicBezTo>
                  <a:pt x="11335" y="19"/>
                  <a:pt x="12675" y="1628"/>
                  <a:pt x="12670" y="3603"/>
                </a:cubicBezTo>
                <a:cubicBezTo>
                  <a:pt x="14277" y="1251"/>
                  <a:pt x="17368" y="1507"/>
                  <a:pt x="18684" y="4100"/>
                </a:cubicBezTo>
                <a:cubicBezTo>
                  <a:pt x="19450" y="5609"/>
                  <a:pt x="19290" y="7535"/>
                  <a:pt x="18291" y="8838"/>
                </a:cubicBezTo>
                <a:cubicBezTo>
                  <a:pt x="19977" y="9474"/>
                  <a:pt x="20902" y="11615"/>
                  <a:pt x="20352" y="13608"/>
                </a:cubicBezTo>
                <a:cubicBezTo>
                  <a:pt x="19724" y="15884"/>
                  <a:pt x="17517" y="16941"/>
                  <a:pt x="15731" y="15822"/>
                </a:cubicBezTo>
                <a:cubicBezTo>
                  <a:pt x="16104" y="17550"/>
                  <a:pt x="15512" y="19369"/>
                  <a:pt x="14257" y="20353"/>
                </a:cubicBezTo>
                <a:cubicBezTo>
                  <a:pt x="12694" y="21578"/>
                  <a:pt x="10602" y="21193"/>
                  <a:pt x="9426" y="19465"/>
                </a:cubicBezTo>
                <a:cubicBezTo>
                  <a:pt x="8634" y="20893"/>
                  <a:pt x="7106" y="21465"/>
                  <a:pt x="5766" y="20837"/>
                </a:cubicBezTo>
                <a:cubicBezTo>
                  <a:pt x="3806" y="19917"/>
                  <a:pt x="3100" y="17058"/>
                  <a:pt x="4331" y="15030"/>
                </a:cubicBezTo>
                <a:cubicBezTo>
                  <a:pt x="3225" y="16213"/>
                  <a:pt x="1504" y="16036"/>
                  <a:pt x="587" y="14644"/>
                </a:cubicBezTo>
                <a:cubicBezTo>
                  <a:pt x="-698" y="12695"/>
                  <a:pt x="242" y="9827"/>
                  <a:pt x="2300" y="9416"/>
                </a:cubicBezTo>
                <a:close/>
              </a:path>
            </a:pathLst>
          </a:custGeom>
          <a:ln w="254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"/>
          <p:cNvSpPr txBox="1"/>
          <p:nvPr>
            <p:ph type="sldNum" sz="quarter" idx="2"/>
          </p:nvPr>
        </p:nvSpPr>
        <p:spPr>
          <a:xfrm>
            <a:off x="122527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Creating Testable Softwa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Testable Software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Clean code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Refactor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Should always be able to describe what a module does to how it interacts with other code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No extra threads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No swamp of global variables(make software test hard)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No pointer soup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Modules should have unit tests</a:t>
            </a:r>
          </a:p>
          <a:p>
            <a:pPr lvl="1" marL="750093" indent="-305593" defTabSz="457200">
              <a:lnSpc>
                <a:spcPct val="120000"/>
              </a:lnSpc>
              <a:spcBef>
                <a:spcPts val="800"/>
              </a:spcBef>
              <a:buChar char="-"/>
              <a:defRPr sz="2500"/>
            </a:pPr>
            <a:r>
              <a:t>When applicable, support fault injection</a:t>
            </a:r>
          </a:p>
        </p:txBody>
      </p:sp>
      <p:sp>
        <p:nvSpPr>
          <p:cNvPr id="188" name="1. What is Testing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300">
                <a:solidFill>
                  <a:srgbClr val="5E5E5E"/>
                </a:solidFill>
              </a:defRPr>
            </a:lvl1pPr>
          </a:lstStyle>
          <a:p>
            <a:pPr/>
            <a:r>
              <a:t>1. What is Testing - cont.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122527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Asser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8920" indent="-248920" defTabSz="327152">
              <a:spcBef>
                <a:spcPts val="2300"/>
              </a:spcBef>
              <a:defRPr sz="1792"/>
            </a:pPr>
            <a:r>
              <a:t>Assertions</a:t>
            </a:r>
          </a:p>
          <a:p>
            <a:pPr lvl="1" marL="420052" indent="-171132" defTabSz="256031">
              <a:lnSpc>
                <a:spcPct val="120000"/>
              </a:lnSpc>
              <a:spcBef>
                <a:spcPts val="400"/>
              </a:spcBef>
              <a:buChar char="-"/>
              <a:defRPr sz="1400"/>
            </a:pPr>
            <a:r>
              <a:t>Executable check for a property that must be true</a:t>
            </a:r>
          </a:p>
          <a:p>
            <a:pPr lvl="2" marL="668972" indent="-171132" defTabSz="256031">
              <a:lnSpc>
                <a:spcPct val="120000"/>
              </a:lnSpc>
              <a:spcBef>
                <a:spcPts val="400"/>
              </a:spcBef>
              <a:defRPr sz="1400"/>
            </a:pPr>
            <a:r>
              <a:t>Logic check</a:t>
            </a:r>
          </a:p>
          <a:p>
            <a:pPr lvl="2" marL="668972" indent="-171132" defTabSz="256031">
              <a:lnSpc>
                <a:spcPct val="120000"/>
              </a:lnSpc>
              <a:spcBef>
                <a:spcPts val="400"/>
              </a:spcBef>
              <a:defRPr sz="1400"/>
            </a:pPr>
            <a:r>
              <a:t>Be more in the domain of error checking</a:t>
            </a:r>
          </a:p>
          <a:p>
            <a:pPr lvl="1" marL="420052" indent="-171132" defTabSz="256031">
              <a:lnSpc>
                <a:spcPct val="120000"/>
              </a:lnSpc>
              <a:spcBef>
                <a:spcPts val="400"/>
              </a:spcBef>
              <a:buChar char="-"/>
              <a:defRPr sz="1400"/>
            </a:pPr>
            <a:r>
              <a:t>Rule</a:t>
            </a:r>
          </a:p>
          <a:p>
            <a:pPr lvl="2" marL="989012" indent="-277812" defTabSz="256031">
              <a:lnSpc>
                <a:spcPct val="120000"/>
              </a:lnSpc>
              <a:spcBef>
                <a:spcPts val="400"/>
              </a:spcBef>
              <a:buSzPct val="100000"/>
              <a:buAutoNum type="arabicPeriod" startAt="1"/>
              <a:defRPr sz="1400"/>
            </a:pPr>
            <a:r>
              <a:t>Assertions are not for error handling</a:t>
            </a:r>
          </a:p>
          <a:p>
            <a:pPr lvl="2" marL="989012" indent="-277812" defTabSz="256031">
              <a:lnSpc>
                <a:spcPct val="120000"/>
              </a:lnSpc>
              <a:spcBef>
                <a:spcPts val="400"/>
              </a:spcBef>
              <a:buSzPct val="100000"/>
              <a:buAutoNum type="arabicPeriod" startAt="1"/>
              <a:defRPr sz="1400"/>
            </a:pPr>
            <a:r>
              <a:t>No side effects</a:t>
            </a:r>
          </a:p>
          <a:p>
            <a:pPr lvl="2" marL="989012" indent="-277812" defTabSz="256031">
              <a:lnSpc>
                <a:spcPct val="120000"/>
              </a:lnSpc>
              <a:spcBef>
                <a:spcPts val="400"/>
              </a:spcBef>
              <a:buSzPct val="100000"/>
              <a:buAutoNum type="arabicPeriod" startAt="1"/>
              <a:defRPr sz="1400"/>
            </a:pPr>
            <a:r>
              <a:t>No silly assertions</a:t>
            </a:r>
          </a:p>
          <a:p>
            <a:pPr lvl="1" marL="420052" indent="-171132" defTabSz="256031">
              <a:lnSpc>
                <a:spcPct val="120000"/>
              </a:lnSpc>
              <a:spcBef>
                <a:spcPts val="400"/>
              </a:spcBef>
              <a:buChar char="-"/>
              <a:defRPr sz="1400"/>
            </a:pPr>
            <a:r>
              <a:t>Why?</a:t>
            </a:r>
          </a:p>
          <a:p>
            <a:pPr lvl="2" marL="668972" indent="-171132" defTabSz="256031">
              <a:lnSpc>
                <a:spcPct val="120000"/>
              </a:lnSpc>
              <a:spcBef>
                <a:spcPts val="400"/>
              </a:spcBef>
              <a:defRPr sz="1400"/>
            </a:pPr>
            <a:r>
              <a:t>Make code self-checking, leading to more effective testing</a:t>
            </a:r>
          </a:p>
          <a:p>
            <a:pPr lvl="3" marL="917892" indent="-171132" defTabSz="256031">
              <a:lnSpc>
                <a:spcPct val="120000"/>
              </a:lnSpc>
              <a:spcBef>
                <a:spcPts val="400"/>
              </a:spcBef>
              <a:defRPr sz="1400"/>
            </a:pPr>
            <a:r>
              <a:t>fail proactively code</a:t>
            </a:r>
          </a:p>
          <a:p>
            <a:pPr lvl="2" marL="668972" indent="-171132" defTabSz="256031">
              <a:lnSpc>
                <a:spcPct val="120000"/>
              </a:lnSpc>
              <a:spcBef>
                <a:spcPts val="400"/>
              </a:spcBef>
              <a:defRPr sz="1400"/>
            </a:pPr>
            <a:r>
              <a:t>Make code fail early, closer to the bug</a:t>
            </a:r>
          </a:p>
          <a:p>
            <a:pPr lvl="2" marL="668972" indent="-171132" defTabSz="256031">
              <a:lnSpc>
                <a:spcPct val="120000"/>
              </a:lnSpc>
              <a:spcBef>
                <a:spcPts val="400"/>
              </a:spcBef>
              <a:defRPr sz="1400"/>
            </a:pPr>
            <a:r>
              <a:t>Assign blame</a:t>
            </a:r>
          </a:p>
          <a:p>
            <a:pPr lvl="2" marL="668972" indent="-171132" defTabSz="256031">
              <a:lnSpc>
                <a:spcPct val="120000"/>
              </a:lnSpc>
              <a:spcBef>
                <a:spcPts val="400"/>
              </a:spcBef>
              <a:defRPr sz="1400"/>
            </a:pPr>
            <a:r>
              <a:t>Document assumptions, preconditions, postconditions, invariants</a:t>
            </a:r>
          </a:p>
          <a:p>
            <a:pPr lvl="1" marL="420052" indent="-171132" defTabSz="256031">
              <a:lnSpc>
                <a:spcPct val="120000"/>
              </a:lnSpc>
              <a:spcBef>
                <a:spcPts val="400"/>
              </a:spcBef>
              <a:buChar char="-"/>
              <a:defRPr sz="1400"/>
            </a:pPr>
            <a:r>
              <a:t>Advantage of disable assertion</a:t>
            </a:r>
          </a:p>
          <a:p>
            <a:pPr lvl="2" marL="668972" indent="-171132" defTabSz="256031">
              <a:lnSpc>
                <a:spcPct val="120000"/>
              </a:lnSpc>
              <a:spcBef>
                <a:spcPts val="400"/>
              </a:spcBef>
              <a:defRPr sz="1400"/>
            </a:pPr>
            <a:r>
              <a:t>Code run faster</a:t>
            </a:r>
          </a:p>
          <a:p>
            <a:pPr lvl="2" marL="668972" indent="-171132" defTabSz="256031">
              <a:lnSpc>
                <a:spcPct val="120000"/>
              </a:lnSpc>
              <a:spcBef>
                <a:spcPts val="400"/>
              </a:spcBef>
              <a:defRPr sz="1400"/>
            </a:pPr>
            <a:r>
              <a:t>Code keeps going</a:t>
            </a:r>
          </a:p>
          <a:p>
            <a:pPr lvl="1" marL="420052" indent="-171132" defTabSz="256031">
              <a:lnSpc>
                <a:spcPct val="120000"/>
              </a:lnSpc>
              <a:spcBef>
                <a:spcPts val="400"/>
              </a:spcBef>
              <a:buChar char="-"/>
              <a:defRPr sz="1400"/>
            </a:pPr>
            <a:r>
              <a:t>Disadvantage of disabling assertion</a:t>
            </a:r>
          </a:p>
          <a:p>
            <a:pPr lvl="2" marL="668972" indent="-171132" defTabSz="256031">
              <a:lnSpc>
                <a:spcPct val="120000"/>
              </a:lnSpc>
              <a:spcBef>
                <a:spcPts val="400"/>
              </a:spcBef>
              <a:defRPr sz="1400"/>
            </a:pPr>
            <a:r>
              <a:t>What if our code relies on a side-effecting assertion</a:t>
            </a:r>
          </a:p>
          <a:p>
            <a:pPr lvl="2" marL="668972" indent="-171132" defTabSz="256031">
              <a:lnSpc>
                <a:spcPct val="120000"/>
              </a:lnSpc>
              <a:spcBef>
                <a:spcPts val="400"/>
              </a:spcBef>
              <a:defRPr sz="1400"/>
            </a:pPr>
            <a:r>
              <a:t>Even in production code, may be better to fail early</a:t>
            </a:r>
          </a:p>
        </p:txBody>
      </p:sp>
      <p:sp>
        <p:nvSpPr>
          <p:cNvPr id="192" name="1. What is Testing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300">
                <a:solidFill>
                  <a:srgbClr val="5E5E5E"/>
                </a:solidFill>
              </a:defRPr>
            </a:lvl1pPr>
          </a:lstStyle>
          <a:p>
            <a:pPr/>
            <a:r>
              <a:t>1. What is Testing - cont.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12252704" y="9311492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Crash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4475" indent="-244475" defTabSz="321310">
              <a:spcBef>
                <a:spcPts val="2300"/>
              </a:spcBef>
              <a:defRPr sz="1760"/>
            </a:pPr>
            <a:r>
              <a:t>Crashme</a:t>
            </a:r>
          </a:p>
          <a:p>
            <a:pPr lvl="1" marL="412551" indent="-168076" defTabSz="251460">
              <a:lnSpc>
                <a:spcPct val="120000"/>
              </a:lnSpc>
              <a:spcBef>
                <a:spcPts val="400"/>
              </a:spcBef>
              <a:buChar char="-"/>
              <a:defRPr sz="1375"/>
            </a:pPr>
            <a:r>
              <a:t>Principle: interfaces that span trust boundaries are special to must be tested on the fail range of representable values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Non-functional Input</a:t>
            </a:r>
          </a:p>
          <a:p>
            <a:pPr lvl="1" marL="412551" indent="-168076" defTabSz="251460">
              <a:lnSpc>
                <a:spcPct val="120000"/>
              </a:lnSpc>
              <a:spcBef>
                <a:spcPts val="400"/>
              </a:spcBef>
              <a:buChar char="-"/>
              <a:defRPr sz="1375"/>
            </a:pPr>
            <a:r>
              <a:t>Context switches</a:t>
            </a:r>
          </a:p>
          <a:p>
            <a:pPr lvl="1" marL="412551" indent="-168076" defTabSz="251460">
              <a:lnSpc>
                <a:spcPct val="120000"/>
              </a:lnSpc>
              <a:spcBef>
                <a:spcPts val="400"/>
              </a:spcBef>
              <a:buChar char="-"/>
              <a:defRPr sz="1375"/>
            </a:pPr>
            <a:r>
              <a:t>Test Timing</a:t>
            </a:r>
          </a:p>
          <a:p>
            <a:pPr lvl="2" marL="657026" indent="-168076" defTabSz="251460">
              <a:lnSpc>
                <a:spcPct val="120000"/>
              </a:lnSpc>
              <a:spcBef>
                <a:spcPts val="400"/>
              </a:spcBef>
              <a:defRPr sz="1375"/>
            </a:pPr>
            <a:r>
              <a:t>Therac 25</a:t>
            </a:r>
          </a:p>
          <a:p>
            <a:pPr lvl="2" marL="657026" indent="-168076" defTabSz="251460">
              <a:lnSpc>
                <a:spcPct val="120000"/>
              </a:lnSpc>
              <a:spcBef>
                <a:spcPts val="400"/>
              </a:spcBef>
              <a:defRPr sz="1375"/>
            </a:pPr>
            <a:r>
              <a:t>Time out / sleeps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Testing Survey</a:t>
            </a:r>
          </a:p>
          <a:p>
            <a:pPr lvl="1" marL="412551" indent="-168076" defTabSz="251460">
              <a:lnSpc>
                <a:spcPct val="120000"/>
              </a:lnSpc>
              <a:spcBef>
                <a:spcPts val="400"/>
              </a:spcBef>
              <a:buChar char="-"/>
              <a:defRPr sz="1375"/>
            </a:pPr>
            <a:r>
              <a:t>WhiteBox</a:t>
            </a:r>
          </a:p>
          <a:p>
            <a:pPr lvl="1" marL="412551" indent="-168076" defTabSz="251460">
              <a:lnSpc>
                <a:spcPct val="120000"/>
              </a:lnSpc>
              <a:spcBef>
                <a:spcPts val="400"/>
              </a:spcBef>
              <a:buChar char="-"/>
              <a:defRPr sz="1375"/>
            </a:pPr>
            <a:r>
              <a:t>BlackBox</a:t>
            </a:r>
          </a:p>
          <a:p>
            <a:pPr lvl="1" marL="412551" indent="-168076" defTabSz="251460">
              <a:lnSpc>
                <a:spcPct val="120000"/>
              </a:lnSpc>
              <a:spcBef>
                <a:spcPts val="400"/>
              </a:spcBef>
              <a:buChar char="-"/>
              <a:defRPr sz="1375"/>
            </a:pPr>
            <a:r>
              <a:t>Unit Testing</a:t>
            </a:r>
          </a:p>
          <a:p>
            <a:pPr lvl="2" marL="657026" indent="-168076" defTabSz="251460">
              <a:lnSpc>
                <a:spcPct val="120000"/>
              </a:lnSpc>
              <a:spcBef>
                <a:spcPts val="400"/>
              </a:spcBef>
              <a:defRPr sz="1375"/>
            </a:pPr>
            <a:r>
              <a:t>To find defects in the internal logic of S.U.T in order to create more robust software modules</a:t>
            </a:r>
          </a:p>
          <a:p>
            <a:pPr lvl="2" marL="657026" indent="-168076" defTabSz="251460">
              <a:lnSpc>
                <a:spcPct val="120000"/>
              </a:lnSpc>
              <a:spcBef>
                <a:spcPts val="400"/>
              </a:spcBef>
              <a:defRPr sz="1375"/>
            </a:pPr>
            <a:r>
              <a:t>Make mock object</a:t>
            </a:r>
          </a:p>
          <a:p>
            <a:pPr lvl="1" marL="412551" indent="-168076" defTabSz="251460">
              <a:lnSpc>
                <a:spcPct val="120000"/>
              </a:lnSpc>
              <a:spcBef>
                <a:spcPts val="400"/>
              </a:spcBef>
              <a:buChar char="-"/>
              <a:defRPr sz="1375"/>
            </a:pPr>
            <a:r>
              <a:t>Integration Testing</a:t>
            </a:r>
          </a:p>
          <a:p>
            <a:pPr lvl="2" marL="657026" indent="-168076" defTabSz="251460">
              <a:lnSpc>
                <a:spcPct val="120000"/>
              </a:lnSpc>
              <a:spcBef>
                <a:spcPts val="400"/>
              </a:spcBef>
              <a:defRPr sz="1375"/>
            </a:pPr>
            <a:r>
              <a:t>To taking multiple software modules that already been unit tested and testing them in combination with each other</a:t>
            </a:r>
          </a:p>
          <a:p>
            <a:pPr lvl="1" marL="412551" indent="-168076" defTabSz="251460">
              <a:lnSpc>
                <a:spcPct val="120000"/>
              </a:lnSpc>
              <a:spcBef>
                <a:spcPts val="400"/>
              </a:spcBef>
              <a:buChar char="-"/>
              <a:defRPr sz="1375"/>
            </a:pPr>
            <a:r>
              <a:t>System testing</a:t>
            </a:r>
          </a:p>
          <a:p>
            <a:pPr lvl="1" marL="412551" indent="-168076" defTabSz="251460">
              <a:lnSpc>
                <a:spcPct val="120000"/>
              </a:lnSpc>
              <a:spcBef>
                <a:spcPts val="400"/>
              </a:spcBef>
              <a:buChar char="-"/>
              <a:defRPr sz="1375"/>
            </a:pPr>
            <a:r>
              <a:t>Differential testing</a:t>
            </a:r>
          </a:p>
          <a:p>
            <a:pPr lvl="1" marL="412551" indent="-168076" defTabSz="251460">
              <a:lnSpc>
                <a:spcPct val="120000"/>
              </a:lnSpc>
              <a:spcBef>
                <a:spcPts val="400"/>
              </a:spcBef>
              <a:buChar char="-"/>
              <a:defRPr sz="1375"/>
            </a:pPr>
            <a:r>
              <a:t>Stress testing</a:t>
            </a:r>
          </a:p>
          <a:p>
            <a:pPr lvl="1" marL="412551" indent="-168076" defTabSz="251460">
              <a:lnSpc>
                <a:spcPct val="120000"/>
              </a:lnSpc>
              <a:spcBef>
                <a:spcPts val="400"/>
              </a:spcBef>
              <a:buChar char="-"/>
              <a:defRPr sz="1375"/>
            </a:pPr>
            <a:r>
              <a:t>Random testing </a:t>
            </a:r>
          </a:p>
        </p:txBody>
      </p:sp>
      <p:sp>
        <p:nvSpPr>
          <p:cNvPr id="196" name="1. What is Testing - cont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6300">
                <a:solidFill>
                  <a:srgbClr val="5E5E5E"/>
                </a:solidFill>
              </a:defRPr>
            </a:lvl1pPr>
          </a:lstStyle>
          <a:p>
            <a:pPr/>
            <a:r>
              <a:t>1. What is Testing - cont.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