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81" r:id="rId12"/>
    <p:sldId id="274" r:id="rId13"/>
    <p:sldId id="275" r:id="rId14"/>
    <p:sldId id="276" r:id="rId15"/>
    <p:sldId id="277" r:id="rId16"/>
    <p:sldId id="278" r:id="rId17"/>
    <p:sldId id="279" r:id="rId18"/>
    <p:sldId id="297" r:id="rId19"/>
    <p:sldId id="298" r:id="rId20"/>
    <p:sldId id="290" r:id="rId21"/>
    <p:sldId id="291" r:id="rId22"/>
    <p:sldId id="292" r:id="rId23"/>
    <p:sldId id="293" r:id="rId24"/>
    <p:sldId id="294" r:id="rId25"/>
    <p:sldId id="295" r:id="rId26"/>
    <p:sldId id="299" r:id="rId27"/>
    <p:sldId id="300" r:id="rId28"/>
    <p:sldId id="31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25" r:id="rId39"/>
    <p:sldId id="327" r:id="rId40"/>
    <p:sldId id="326" r:id="rId41"/>
    <p:sldId id="263" r:id="rId42"/>
    <p:sldId id="328" r:id="rId43"/>
    <p:sldId id="336" r:id="rId44"/>
    <p:sldId id="329" r:id="rId45"/>
    <p:sldId id="337" r:id="rId46"/>
    <p:sldId id="330" r:id="rId47"/>
    <p:sldId id="331" r:id="rId48"/>
    <p:sldId id="332" r:id="rId49"/>
    <p:sldId id="338" r:id="rId50"/>
    <p:sldId id="334" r:id="rId51"/>
    <p:sldId id="335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5F601-6704-4668-9FEF-33DA4E2BD32A}" type="datetimeFigureOut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2BB63-3E50-4E9F-9D60-9D2B7231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8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EAC8FB-DB43-4E30-92DF-3A4D658BCBD2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877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Directing test executions toward unreached lines of code is what everyone wants from automated test generation.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Symbolic execution supports directed test generation with a power of SMT solver.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symbolic executions often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 to cover certain lines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 they are reachable, because there’re an enormously large number of paths from the starting point to at a target line, and it is hard to figure out which one of the paths is feasible before solving them one by one.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practically, symbolic executions usually have blind-spots, or I say hard-to-cover lines, even for a simple program.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31999-DA79-4E85-A25D-1546EE28D28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4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There’re many works to resolve this problem by </a:t>
            </a:r>
            <a:r>
              <a:rPr lang="en-US" altLang="ko-KR" sz="1600" b="1" dirty="0"/>
              <a:t>improving symbolic search strategies </a:t>
            </a:r>
            <a:r>
              <a:rPr lang="en-US" altLang="ko-KR" sz="1600" dirty="0"/>
              <a:t>based </a:t>
            </a:r>
            <a:r>
              <a:rPr lang="en-US" altLang="ko-KR" sz="1600" b="1" dirty="0"/>
              <a:t>on static and dynamic information </a:t>
            </a:r>
            <a:r>
              <a:rPr lang="en-US" altLang="ko-KR" sz="1600" dirty="0"/>
              <a:t>of the target problem,</a:t>
            </a:r>
          </a:p>
          <a:p>
            <a:endParaRPr lang="en-US" altLang="ko-KR" sz="1600" dirty="0"/>
          </a:p>
          <a:p>
            <a:r>
              <a:rPr lang="en-US" altLang="ko-KR" sz="1600" dirty="0"/>
              <a:t>However, generally it remains as a </a:t>
            </a:r>
            <a:r>
              <a:rPr lang="en-US" altLang="ko-KR" sz="1600" b="1" dirty="0"/>
              <a:t>difficult problem</a:t>
            </a:r>
            <a:r>
              <a:rPr lang="en-US" altLang="ko-KR" sz="1600" dirty="0"/>
              <a:t> because it is </a:t>
            </a:r>
            <a:r>
              <a:rPr lang="en-US" altLang="ko-KR" sz="1600" b="1" dirty="0"/>
              <a:t>hard to foresee</a:t>
            </a:r>
            <a:r>
              <a:rPr lang="en-US" altLang="ko-KR" sz="1600" dirty="0"/>
              <a:t> which path is feasible or not, before solving the path condition with heavy computation.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31999-DA79-4E85-A25D-1546EE28D28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3307"/>
            <a:ext cx="7772400" cy="1793839"/>
          </a:xfrm>
        </p:spPr>
        <p:txBody>
          <a:bodyPr anchor="ctr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45720"/>
            <a:ext cx="6858000" cy="136839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335653"/>
            <a:ext cx="92479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02D16E53-5584-45E7-B8CA-9D687CDFA982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7765" y="6344643"/>
            <a:ext cx="690847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4908" y="6335653"/>
            <a:ext cx="837211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64D3DDC7-3BCC-4250-8EE0-A29ABC6E30D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4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D234-F2B5-46FE-9526-EA45FDE306D4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1B40-39FE-4418-9D1D-3E9173F1B0DA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0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+mj-lt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AEB1E52-A6F3-45F4-AB2C-44D21DD6EE93}" type="datetime1">
              <a:rPr lang="ko-KR" altLang="en-US" smtClean="0"/>
              <a:t>2018. 6. 6.</a:t>
            </a:fld>
            <a:endParaRPr lang="en-US" altLang="en-US">
              <a:ea typeface="+mn-ea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Generating Test Inputs By Symbolic Execution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2E88B4-90A3-4549-BE7E-95CBC11E0D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54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CE815-F1B7-4877-AC3A-D1463F0C6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4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AB947-2D68-4C69-9A34-536EF85220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647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F3B9A-18FA-4273-B0AD-EBC49D5FB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03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C2027-EA44-4929-91B4-34B375A4B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82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946FF-77C2-4C03-8520-1C808AE01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865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132FC-08E5-4654-BB5A-61DB60329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8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40D9B-9E9D-4015-B359-78B21912AF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2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15" y="186998"/>
            <a:ext cx="8675370" cy="858032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" y="1273425"/>
            <a:ext cx="8675370" cy="4925497"/>
          </a:xfrm>
        </p:spPr>
        <p:txBody>
          <a:bodyPr/>
          <a:lstStyle>
            <a:lvl1pPr>
              <a:lnSpc>
                <a:spcPct val="100000"/>
              </a:lnSpc>
              <a:defRPr sz="2800">
                <a:latin typeface="+mn-lt"/>
              </a:defRPr>
            </a:lvl1pPr>
            <a:lvl2pPr marL="685800" indent="-228600">
              <a:lnSpc>
                <a:spcPct val="100000"/>
              </a:lnSpc>
              <a:buFont typeface="Calibri" panose="020F0502020204030204" pitchFamily="34" charset="0"/>
              <a:buChar char="-"/>
              <a:defRPr>
                <a:latin typeface="+mn-lt"/>
              </a:defRPr>
            </a:lvl2pPr>
            <a:lvl3pPr>
              <a:lnSpc>
                <a:spcPct val="100000"/>
              </a:lnSpc>
              <a:defRPr>
                <a:latin typeface="+mn-lt"/>
              </a:defRPr>
            </a:lvl3pPr>
            <a:lvl4pPr marL="1600200" indent="-228600">
              <a:lnSpc>
                <a:spcPct val="100000"/>
              </a:lnSpc>
              <a:buFont typeface="Calibri" panose="020F0502020204030204" pitchFamily="34" charset="0"/>
              <a:buChar char="-"/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315" y="6353466"/>
            <a:ext cx="982906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CAA238-7365-41CC-8BB6-D72B9B8BB7D0}" type="datetime1">
              <a:rPr lang="ko-KR" altLang="en-US" smtClean="0"/>
              <a:t>2018. 6. 6.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4335" y="6356351"/>
            <a:ext cx="661533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6780" y="6356351"/>
            <a:ext cx="982906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D3DDC7-3BCC-4250-8EE0-A29ABC6E30D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25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3860BE-E5CF-4BD6-A910-0F11AA6439F3}"/>
              </a:ext>
            </a:extLst>
          </p:cNvPr>
          <p:cNvSpPr/>
          <p:nvPr/>
        </p:nvSpPr>
        <p:spPr>
          <a:xfrm>
            <a:off x="-2356" y="-2881"/>
            <a:ext cx="144860" cy="1190414"/>
          </a:xfrm>
          <a:prstGeom prst="rect">
            <a:avLst/>
          </a:prstGeom>
          <a:gradFill flip="none" rotWithShape="1">
            <a:gsLst>
              <a:gs pos="0">
                <a:srgbClr val="000099">
                  <a:shade val="30000"/>
                  <a:satMod val="115000"/>
                </a:srgbClr>
              </a:gs>
              <a:gs pos="50000">
                <a:srgbClr val="000099">
                  <a:shade val="67500"/>
                  <a:satMod val="115000"/>
                </a:srgbClr>
              </a:gs>
              <a:gs pos="100000">
                <a:srgbClr val="00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38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4B069-1DCF-4EC8-8C90-E881D85240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617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86258-AAD1-40FF-AB5E-777957DE1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45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467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467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F646C-A2CA-4646-90D9-9228E73FC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91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C477-CE85-4F0E-9EB1-2DC4868BB07B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F5F0-867A-48DF-B97E-CE210B8FF4BC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1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8DC-8D75-4F4D-A432-141CD1B1485E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9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8512-7058-4F71-8AF3-2AE71F00BD40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4EA3-824A-4781-BA42-DFABEAD60257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E3D8-D0C8-455E-B6E7-1E638D740648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0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04CB-6EBF-4950-B82E-3DFFC5247B17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4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DE81-6C41-4157-830A-41BB80B72633}" type="datetime1">
              <a:rPr lang="ko-KR" altLang="en-US" smtClean="0"/>
              <a:t>2018. 6. 6.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DC7-3BCC-4250-8EE0-A29ABC6E3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9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fld id="{CFDAB999-75DC-43E2-91B9-FC2082AA0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4516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necula/Papers/cil_cc02.pdf" TargetMode="External"/><Relationship Id="rId2" Type="http://schemas.openxmlformats.org/officeDocument/2006/relationships/hyperlink" Target="https://github.com/cil-project/ci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10" Type="http://schemas.openxmlformats.org/officeDocument/2006/relationships/image" Target="../media/image100.png"/><Relationship Id="rId4" Type="http://schemas.openxmlformats.org/officeDocument/2006/relationships/image" Target="../media/image15.png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AD154-45F4-44C6-8513-AC43BF48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62581"/>
            <a:ext cx="7772400" cy="24412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dirty="0">
                <a:solidFill>
                  <a:srgbClr val="002060"/>
                </a:solidFill>
              </a:rPr>
              <a:t>Generating Test Inputs </a:t>
            </a:r>
            <a:br>
              <a:rPr lang="en-US" altLang="ko-KR" sz="4400" dirty="0">
                <a:solidFill>
                  <a:srgbClr val="002060"/>
                </a:solidFill>
              </a:rPr>
            </a:br>
            <a:r>
              <a:rPr lang="en-US" altLang="ko-KR" sz="4400" dirty="0">
                <a:solidFill>
                  <a:srgbClr val="002060"/>
                </a:solidFill>
              </a:rPr>
              <a:t>By Symbolic Execution</a:t>
            </a:r>
            <a:endParaRPr lang="ko-KR" altLang="en-US" sz="4400" dirty="0">
              <a:solidFill>
                <a:srgbClr val="00206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A0CD47-6EB2-47F5-995B-D3F0798C4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2771"/>
            <a:ext cx="6858000" cy="210402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Shin Hong</a:t>
            </a:r>
          </a:p>
          <a:p>
            <a:endParaRPr lang="en-US" altLang="ko-KR" sz="2800" dirty="0"/>
          </a:p>
          <a:p>
            <a:r>
              <a:rPr lang="en-US" altLang="ko-KR" sz="2800" dirty="0"/>
              <a:t>6 June 2018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226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70AD-5D75-40E3-A760-C4692BD11508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99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7C527-E53B-4E68-809D-C247E744DCD2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5365" name="Line 10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5366" name="Line 11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5367" name="Text Box 12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15368" name="Text Box 13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15369" name="Group 18"/>
          <p:cNvGrpSpPr>
            <a:grpSpLocks/>
          </p:cNvGrpSpPr>
          <p:nvPr/>
        </p:nvGrpSpPr>
        <p:grpSpPr bwMode="auto">
          <a:xfrm>
            <a:off x="3886200" y="1905000"/>
            <a:ext cx="3581400" cy="274638"/>
            <a:chOff x="2448" y="1200"/>
            <a:chExt cx="2256" cy="173"/>
          </a:xfrm>
        </p:grpSpPr>
        <p:sp>
          <p:nvSpPr>
            <p:cNvPr id="15374" name="AutoShape 15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t1=36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t1=m</a:t>
              </a:r>
            </a:p>
          </p:txBody>
        </p:sp>
      </p:grpSp>
      <p:grpSp>
        <p:nvGrpSpPr>
          <p:cNvPr id="15370" name="Group 47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15371" name="Text Box 44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15372" name="Text Box 45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15373" name="Text Box 46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74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EDCC4-5460-4E3D-9E7D-64094A3C2001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16393" name="Group 12"/>
          <p:cNvGrpSpPr>
            <a:grpSpLocks/>
          </p:cNvGrpSpPr>
          <p:nvPr/>
        </p:nvGrpSpPr>
        <p:grpSpPr bwMode="auto">
          <a:xfrm>
            <a:off x="3886200" y="2171700"/>
            <a:ext cx="3581400" cy="274638"/>
            <a:chOff x="2448" y="1200"/>
            <a:chExt cx="2256" cy="173"/>
          </a:xfrm>
        </p:grpSpPr>
        <p:sp>
          <p:nvSpPr>
            <p:cNvPr id="16398" name="AutoShape 13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t1=36, t2=-7</a:t>
              </a:r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t1=m, t2=n</a:t>
              </a:r>
            </a:p>
          </p:txBody>
        </p:sp>
      </p:grpSp>
      <p:grpSp>
        <p:nvGrpSpPr>
          <p:cNvPr id="16394" name="Group 3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16395" name="Text Box 3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16396" name="Text Box 3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16397" name="Text Box 3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39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66ECA8-855B-4740-AF8D-0DED79B94A3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3886200" y="2413000"/>
            <a:ext cx="3581400" cy="274638"/>
            <a:chOff x="2448" y="1200"/>
            <a:chExt cx="2256" cy="173"/>
          </a:xfrm>
        </p:grpSpPr>
        <p:sp>
          <p:nvSpPr>
            <p:cNvPr id="17422" name="AutoShape 17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7423" name="Text Box 18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t1=36, t2=-7</a:t>
              </a:r>
            </a:p>
          </p:txBody>
        </p:sp>
        <p:sp>
          <p:nvSpPr>
            <p:cNvPr id="17424" name="Text Box 19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t1=m, t2=n</a:t>
              </a:r>
            </a:p>
          </p:txBody>
        </p:sp>
      </p:grpSp>
      <p:grpSp>
        <p:nvGrpSpPr>
          <p:cNvPr id="17418" name="Group 3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17419" name="Text Box 3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17420" name="Text Box 3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17421" name="Text Box 3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15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19D2D-5F99-47BD-A044-787C42CDE82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18441" name="Group 24"/>
          <p:cNvGrpSpPr>
            <a:grpSpLocks/>
          </p:cNvGrpSpPr>
          <p:nvPr/>
        </p:nvGrpSpPr>
        <p:grpSpPr bwMode="auto">
          <a:xfrm>
            <a:off x="3886200" y="3505200"/>
            <a:ext cx="3581400" cy="274638"/>
            <a:chOff x="2448" y="1200"/>
            <a:chExt cx="2256" cy="173"/>
          </a:xfrm>
        </p:grpSpPr>
        <p:sp>
          <p:nvSpPr>
            <p:cNvPr id="18446" name="AutoShape 25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8447" name="Text Box 26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x=36, y=-7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</a:t>
              </a:r>
            </a:p>
          </p:txBody>
        </p:sp>
      </p:grpSp>
      <p:grpSp>
        <p:nvGrpSpPr>
          <p:cNvPr id="18442" name="Group 3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18443" name="Text Box 3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18444" name="Text Box 3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18445" name="Text Box 3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46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18D5C9-252A-41A6-98E9-A6112A55C603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3886200" y="3784600"/>
            <a:ext cx="3581400" cy="274638"/>
            <a:chOff x="2448" y="2352"/>
            <a:chExt cx="2256" cy="173"/>
          </a:xfrm>
        </p:grpSpPr>
        <p:sp>
          <p:nvSpPr>
            <p:cNvPr id="19470" name="AutoShape 21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9471" name="Text Box 22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x=36, y=-7, z=72</a:t>
              </a:r>
            </a:p>
          </p:txBody>
        </p:sp>
        <p:sp>
          <p:nvSpPr>
            <p:cNvPr id="19472" name="Text Box 23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grpSp>
        <p:nvGrpSpPr>
          <p:cNvPr id="19466" name="Group 3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19467" name="Text Box 3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19468" name="Text Box 3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19469" name="Text Box 3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74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5397D-B072-4044-AF3A-0A043538A06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0489" name="Group 28"/>
          <p:cNvGrpSpPr>
            <a:grpSpLocks/>
          </p:cNvGrpSpPr>
          <p:nvPr/>
        </p:nvGrpSpPr>
        <p:grpSpPr bwMode="auto">
          <a:xfrm>
            <a:off x="3886200" y="4025900"/>
            <a:ext cx="3581400" cy="274638"/>
            <a:chOff x="2448" y="2352"/>
            <a:chExt cx="2256" cy="173"/>
          </a:xfrm>
        </p:grpSpPr>
        <p:sp>
          <p:nvSpPr>
            <p:cNvPr id="20495" name="AutoShape 29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0496" name="Text Box 30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x=36, y=-7, z=72</a:t>
              </a:r>
            </a:p>
          </p:txBody>
        </p:sp>
        <p:sp>
          <p:nvSpPr>
            <p:cNvPr id="20497" name="Text Box 31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20490" name="Text Box 32"/>
          <p:cNvSpPr txBox="1">
            <a:spLocks noChangeArrowheads="1"/>
          </p:cNvSpPr>
          <p:nvPr/>
        </p:nvSpPr>
        <p:spPr bwMode="auto">
          <a:xfrm>
            <a:off x="7772400" y="4038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!= n</a:t>
            </a:r>
          </a:p>
        </p:txBody>
      </p:sp>
      <p:grpSp>
        <p:nvGrpSpPr>
          <p:cNvPr id="20491" name="Group 33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0492" name="Text Box 34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0493" name="Text Box 35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0494" name="Text Box 36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0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900F9-B4AF-4A6A-B3F7-A7E7312C11DD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1513" name="Group 8"/>
          <p:cNvGrpSpPr>
            <a:grpSpLocks/>
          </p:cNvGrpSpPr>
          <p:nvPr/>
        </p:nvGrpSpPr>
        <p:grpSpPr bwMode="auto">
          <a:xfrm>
            <a:off x="3886200" y="5765800"/>
            <a:ext cx="3581400" cy="274638"/>
            <a:chOff x="2448" y="2352"/>
            <a:chExt cx="2256" cy="173"/>
          </a:xfrm>
        </p:grpSpPr>
        <p:sp>
          <p:nvSpPr>
            <p:cNvPr id="21519" name="AutoShape 9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1520" name="Text Box 10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x=36, y=-7, z=72</a:t>
              </a:r>
            </a:p>
          </p:txBody>
        </p:sp>
        <p:sp>
          <p:nvSpPr>
            <p:cNvPr id="21521" name="Text Box 11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7772400" y="4038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!= n</a:t>
            </a:r>
          </a:p>
        </p:txBody>
      </p:sp>
      <p:grpSp>
        <p:nvGrpSpPr>
          <p:cNvPr id="21515" name="Group 13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1516" name="Text Box 14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1518" name="Text Box 16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43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72BEA-1105-4EE8-A39C-ED0F951D60A1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2537" name="Group 8"/>
          <p:cNvGrpSpPr>
            <a:grpSpLocks/>
          </p:cNvGrpSpPr>
          <p:nvPr/>
        </p:nvGrpSpPr>
        <p:grpSpPr bwMode="auto">
          <a:xfrm>
            <a:off x="3886200" y="5765800"/>
            <a:ext cx="3581400" cy="274638"/>
            <a:chOff x="2448" y="2352"/>
            <a:chExt cx="2256" cy="173"/>
          </a:xfrm>
        </p:grpSpPr>
        <p:sp>
          <p:nvSpPr>
            <p:cNvPr id="22546" name="AutoShape 9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547" name="Text Box 10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x=36, y=-7, z=72</a:t>
              </a:r>
            </a:p>
          </p:txBody>
        </p:sp>
        <p:sp>
          <p:nvSpPr>
            <p:cNvPr id="22548" name="Text Box 11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7772400" y="4038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!= n</a:t>
            </a:r>
          </a:p>
        </p:txBody>
      </p:sp>
      <p:sp>
        <p:nvSpPr>
          <p:cNvPr id="22539" name="AutoShape 13"/>
          <p:cNvSpPr>
            <a:spLocks noChangeArrowheads="1"/>
          </p:cNvSpPr>
          <p:nvPr/>
        </p:nvSpPr>
        <p:spPr bwMode="auto">
          <a:xfrm>
            <a:off x="3886200" y="2057400"/>
            <a:ext cx="3352800" cy="1676400"/>
          </a:xfrm>
          <a:prstGeom prst="wedgeRectCallout">
            <a:avLst>
              <a:gd name="adj1" fmla="val 76278"/>
              <a:gd name="adj2" fmla="val 69222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ko-KR">
              <a:ea typeface="굴림" panose="020B0600000101010101" pitchFamily="50" charset="-127"/>
            </a:endParaRPr>
          </a:p>
        </p:txBody>
      </p:sp>
      <p:sp>
        <p:nvSpPr>
          <p:cNvPr id="22540" name="AutoShape 14"/>
          <p:cNvSpPr>
            <a:spLocks noChangeArrowheads="1"/>
          </p:cNvSpPr>
          <p:nvPr/>
        </p:nvSpPr>
        <p:spPr bwMode="auto">
          <a:xfrm>
            <a:off x="3886200" y="2057400"/>
            <a:ext cx="3352800" cy="1676400"/>
          </a:xfrm>
          <a:prstGeom prst="wedgeRectCallout">
            <a:avLst>
              <a:gd name="adj1" fmla="val -112644"/>
              <a:gd name="adj2" fmla="val 80116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solve: 2m = n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m=1, n=2</a:t>
            </a:r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>
            <a:off x="7239000" y="30480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22542" name="Group 17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2543" name="Text Box 18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2544" name="Text Box 19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71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404D5E-AE91-4096-A288-ED8A588C4264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3561" name="Group 8"/>
          <p:cNvGrpSpPr>
            <a:grpSpLocks/>
          </p:cNvGrpSpPr>
          <p:nvPr/>
        </p:nvGrpSpPr>
        <p:grpSpPr bwMode="auto">
          <a:xfrm>
            <a:off x="3886200" y="1905000"/>
            <a:ext cx="3581400" cy="274638"/>
            <a:chOff x="2448" y="1200"/>
            <a:chExt cx="2256" cy="173"/>
          </a:xfrm>
        </p:grpSpPr>
        <p:sp>
          <p:nvSpPr>
            <p:cNvPr id="23566" name="AutoShape 9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3567" name="Text Box 10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t1=1</a:t>
              </a:r>
            </a:p>
          </p:txBody>
        </p:sp>
        <p:sp>
          <p:nvSpPr>
            <p:cNvPr id="23568" name="Text Box 11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t1=m</a:t>
              </a:r>
            </a:p>
          </p:txBody>
        </p:sp>
      </p:grpSp>
      <p:grpSp>
        <p:nvGrpSpPr>
          <p:cNvPr id="23562" name="Group 1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3563" name="Text Box 1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3564" name="Text Box 1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3565" name="Text Box 1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75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7E9C3-D10F-4E57-99E7-117C8C1D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Structural Coverage Testing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87F4-DFD1-4315-A54C-8CB28BB9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164266"/>
            <a:ext cx="8675370" cy="277162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Achieving high line/branch coverage is desirable in testing</a:t>
            </a:r>
          </a:p>
          <a:p>
            <a:pPr lvl="1"/>
            <a:r>
              <a:rPr lang="en-US" altLang="ko-KR" sz="2000" dirty="0"/>
              <a:t>many empirical evidences show that a test of a higher branch coverage tends to detect more bugs than one of a lower coverage</a:t>
            </a:r>
          </a:p>
          <a:p>
            <a:r>
              <a:rPr lang="en-US" altLang="ko-KR" sz="2400" dirty="0"/>
              <a:t>Finding a test input reaching a subtle branch is tedious</a:t>
            </a:r>
          </a:p>
          <a:p>
            <a:pPr lvl="1"/>
            <a:r>
              <a:rPr lang="en-US" altLang="ko-KR" sz="2000" dirty="0"/>
              <a:t>a condition of achieving a branch is heavily constrained by many branch/loop conditions in a long and complicated path from input</a:t>
            </a:r>
            <a:br>
              <a:rPr lang="en-US" altLang="ko-KR" sz="2000" dirty="0"/>
            </a:br>
            <a:r>
              <a:rPr lang="en-US" altLang="ko-KR" sz="2000" dirty="0"/>
              <a:t>(when input variables are not related with each other heavily) </a:t>
            </a:r>
          </a:p>
          <a:p>
            <a:pPr lvl="1"/>
            <a:endParaRPr lang="ko-KR" altLang="en-US" sz="2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64330-5243-4146-95D8-25876E9A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D4582-0253-427F-877B-8ACD3329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4905A8-6BAB-48C7-B6E2-9EC943D3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35891"/>
            <a:ext cx="2576189" cy="2214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A1F3B9-5CDF-4037-9F5A-B3DC691B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78" y="3935891"/>
            <a:ext cx="2485826" cy="22232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08188-B6FC-4EA9-91AC-ED6388365D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05"/>
          <a:stretch/>
        </p:blipFill>
        <p:spPr>
          <a:xfrm>
            <a:off x="6112743" y="3935890"/>
            <a:ext cx="2241144" cy="20017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1D8005-8F8F-44AD-804A-E38C4B7C6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49" y="5937635"/>
            <a:ext cx="2189001" cy="238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712A05-53F6-4948-9798-6CAC643046A8}"/>
              </a:ext>
            </a:extLst>
          </p:cNvPr>
          <p:cNvSpPr txBox="1"/>
          <p:nvPr/>
        </p:nvSpPr>
        <p:spPr>
          <a:xfrm>
            <a:off x="628650" y="6135474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 S. </a:t>
            </a:r>
            <a:r>
              <a:rPr lang="en-US" altLang="ko-KR" sz="1400" dirty="0" err="1"/>
              <a:t>Namin</a:t>
            </a:r>
            <a:r>
              <a:rPr lang="en-US" altLang="ko-KR" sz="1400" dirty="0"/>
              <a:t> and J. H. Andrews: The Influence of Size and Coverage on Test Suite Effectiveness, </a:t>
            </a:r>
            <a:r>
              <a:rPr lang="en-US" altLang="ko-KR" sz="1400" dirty="0" err="1"/>
              <a:t>ISSTA</a:t>
            </a:r>
            <a:r>
              <a:rPr lang="en-US" altLang="ko-KR" sz="1400" dirty="0"/>
              <a:t> 2009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C765E-DE65-4899-9399-823C6F86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CFC3-2745-41B8-9CEA-E8C988485193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279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E45D1-3793-44C9-83D8-40E5FC789920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4585" name="Group 8"/>
          <p:cNvGrpSpPr>
            <a:grpSpLocks/>
          </p:cNvGrpSpPr>
          <p:nvPr/>
        </p:nvGrpSpPr>
        <p:grpSpPr bwMode="auto">
          <a:xfrm>
            <a:off x="3886200" y="2171700"/>
            <a:ext cx="3581400" cy="274638"/>
            <a:chOff x="2448" y="1200"/>
            <a:chExt cx="2256" cy="173"/>
          </a:xfrm>
        </p:grpSpPr>
        <p:sp>
          <p:nvSpPr>
            <p:cNvPr id="24590" name="AutoShape 9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4591" name="Text Box 10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t1=1, t2=2</a:t>
              </a:r>
            </a:p>
          </p:txBody>
        </p:sp>
        <p:sp>
          <p:nvSpPr>
            <p:cNvPr id="24592" name="Text Box 11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t1=m, t2=n</a:t>
              </a:r>
            </a:p>
          </p:txBody>
        </p:sp>
      </p:grpSp>
      <p:grpSp>
        <p:nvGrpSpPr>
          <p:cNvPr id="24586" name="Group 1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4587" name="Text Box 1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4588" name="Text Box 1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4589" name="Text Box 1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74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D35F9-F519-40C6-B59A-B3448E1B300F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5609" name="Group 8"/>
          <p:cNvGrpSpPr>
            <a:grpSpLocks/>
          </p:cNvGrpSpPr>
          <p:nvPr/>
        </p:nvGrpSpPr>
        <p:grpSpPr bwMode="auto">
          <a:xfrm>
            <a:off x="3886200" y="2413000"/>
            <a:ext cx="3581400" cy="274638"/>
            <a:chOff x="2448" y="1200"/>
            <a:chExt cx="2256" cy="173"/>
          </a:xfrm>
        </p:grpSpPr>
        <p:sp>
          <p:nvSpPr>
            <p:cNvPr id="25614" name="AutoShape 9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5615" name="Text Box 10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t1=1, t2=2</a:t>
              </a:r>
            </a:p>
          </p:txBody>
        </p:sp>
        <p:sp>
          <p:nvSpPr>
            <p:cNvPr id="25616" name="Text Box 11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t1=m, t2=n</a:t>
              </a:r>
            </a:p>
          </p:txBody>
        </p:sp>
      </p:grpSp>
      <p:grpSp>
        <p:nvGrpSpPr>
          <p:cNvPr id="25610" name="Group 1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5611" name="Text Box 1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5612" name="Text Box 1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5613" name="Text Box 1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3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FA91B3-201F-4B0B-ADD0-27CB2EF72ABA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6633" name="Group 8"/>
          <p:cNvGrpSpPr>
            <a:grpSpLocks/>
          </p:cNvGrpSpPr>
          <p:nvPr/>
        </p:nvGrpSpPr>
        <p:grpSpPr bwMode="auto">
          <a:xfrm>
            <a:off x="3886200" y="3505200"/>
            <a:ext cx="3581400" cy="274638"/>
            <a:chOff x="2448" y="1200"/>
            <a:chExt cx="2256" cy="173"/>
          </a:xfrm>
        </p:grpSpPr>
        <p:sp>
          <p:nvSpPr>
            <p:cNvPr id="26638" name="AutoShape 9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6639" name="Text Box 10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x=1, y=2</a:t>
              </a:r>
            </a:p>
          </p:txBody>
        </p:sp>
        <p:sp>
          <p:nvSpPr>
            <p:cNvPr id="26640" name="Text Box 11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</a:t>
              </a:r>
            </a:p>
          </p:txBody>
        </p:sp>
      </p:grpSp>
      <p:grpSp>
        <p:nvGrpSpPr>
          <p:cNvPr id="26634" name="Group 1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6635" name="Text Box 1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6636" name="Text Box 1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353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785B6-C934-413F-BC39-FBE8138B613C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7657" name="Group 8"/>
          <p:cNvGrpSpPr>
            <a:grpSpLocks/>
          </p:cNvGrpSpPr>
          <p:nvPr/>
        </p:nvGrpSpPr>
        <p:grpSpPr bwMode="auto">
          <a:xfrm>
            <a:off x="3886200" y="3784600"/>
            <a:ext cx="3581400" cy="274638"/>
            <a:chOff x="2448" y="2352"/>
            <a:chExt cx="2256" cy="173"/>
          </a:xfrm>
        </p:grpSpPr>
        <p:sp>
          <p:nvSpPr>
            <p:cNvPr id="27662" name="AutoShape 9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7663" name="Text Box 10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x=1, y=2, z=2</a:t>
              </a:r>
            </a:p>
          </p:txBody>
        </p:sp>
        <p:sp>
          <p:nvSpPr>
            <p:cNvPr id="27664" name="Text Box 11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grpSp>
        <p:nvGrpSpPr>
          <p:cNvPr id="27658" name="Group 1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7659" name="Text Box 1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7660" name="Text Box 1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7661" name="Text Box 1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793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178B54-93EF-4162-9B3C-9FFC242A6161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8681" name="Group 8"/>
          <p:cNvGrpSpPr>
            <a:grpSpLocks/>
          </p:cNvGrpSpPr>
          <p:nvPr/>
        </p:nvGrpSpPr>
        <p:grpSpPr bwMode="auto">
          <a:xfrm>
            <a:off x="3886200" y="4025900"/>
            <a:ext cx="3581400" cy="274638"/>
            <a:chOff x="2448" y="2352"/>
            <a:chExt cx="2256" cy="173"/>
          </a:xfrm>
        </p:grpSpPr>
        <p:sp>
          <p:nvSpPr>
            <p:cNvPr id="28687" name="AutoShape 9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8688" name="Text Box 10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x=1, y=2, z=2</a:t>
              </a:r>
            </a:p>
          </p:txBody>
        </p:sp>
        <p:sp>
          <p:nvSpPr>
            <p:cNvPr id="28689" name="Text Box 11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7772400" y="4013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= n</a:t>
            </a:r>
          </a:p>
        </p:txBody>
      </p:sp>
      <p:grpSp>
        <p:nvGrpSpPr>
          <p:cNvPr id="28683" name="Group 13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8684" name="Text Box 14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8686" name="Text Box 16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022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95F03C-9F5E-48F0-95E9-5C7B659CFEB2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29705" name="Group 8"/>
          <p:cNvGrpSpPr>
            <a:grpSpLocks/>
          </p:cNvGrpSpPr>
          <p:nvPr/>
        </p:nvGrpSpPr>
        <p:grpSpPr bwMode="auto">
          <a:xfrm>
            <a:off x="3886200" y="4279900"/>
            <a:ext cx="3581400" cy="274638"/>
            <a:chOff x="2448" y="2352"/>
            <a:chExt cx="2256" cy="173"/>
          </a:xfrm>
        </p:grpSpPr>
        <p:sp>
          <p:nvSpPr>
            <p:cNvPr id="29712" name="AutoShape 9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x=1, y=2, z=2</a:t>
              </a:r>
            </a:p>
          </p:txBody>
        </p:sp>
        <p:sp>
          <p:nvSpPr>
            <p:cNvPr id="29714" name="Text Box 11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7772400" y="4013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= n</a:t>
            </a:r>
          </a:p>
        </p:txBody>
      </p:sp>
      <p:sp>
        <p:nvSpPr>
          <p:cNvPr id="29707" name="Text Box 13"/>
          <p:cNvSpPr txBox="1">
            <a:spLocks noChangeArrowheads="1"/>
          </p:cNvSpPr>
          <p:nvPr/>
        </p:nvSpPr>
        <p:spPr bwMode="auto">
          <a:xfrm>
            <a:off x="7772400" y="4292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m != n+10</a:t>
            </a:r>
          </a:p>
        </p:txBody>
      </p:sp>
      <p:grpSp>
        <p:nvGrpSpPr>
          <p:cNvPr id="29708" name="Group 14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29709" name="Text Box 15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29710" name="Text Box 16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29711" name="Text Box 17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62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7C3E0-2D9C-4C4C-A1C7-947CCECDD504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30729" name="Group 8"/>
          <p:cNvGrpSpPr>
            <a:grpSpLocks/>
          </p:cNvGrpSpPr>
          <p:nvPr/>
        </p:nvGrpSpPr>
        <p:grpSpPr bwMode="auto">
          <a:xfrm>
            <a:off x="3886200" y="4546600"/>
            <a:ext cx="3581400" cy="274638"/>
            <a:chOff x="2448" y="2352"/>
            <a:chExt cx="2256" cy="173"/>
          </a:xfrm>
        </p:grpSpPr>
        <p:sp>
          <p:nvSpPr>
            <p:cNvPr id="30736" name="AutoShape 9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737" name="Text Box 10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x=1, y=2, z=2</a:t>
              </a:r>
            </a:p>
          </p:txBody>
        </p:sp>
        <p:sp>
          <p:nvSpPr>
            <p:cNvPr id="30738" name="Text Box 11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7772400" y="4013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= n</a:t>
            </a: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7772400" y="4292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m != n+10</a:t>
            </a:r>
          </a:p>
        </p:txBody>
      </p:sp>
      <p:grpSp>
        <p:nvGrpSpPr>
          <p:cNvPr id="30732" name="Group 14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0735" name="Text Box 17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9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4468C-68D7-47E4-9BCB-C320F0030B3F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31753" name="Group 8"/>
          <p:cNvGrpSpPr>
            <a:grpSpLocks/>
          </p:cNvGrpSpPr>
          <p:nvPr/>
        </p:nvGrpSpPr>
        <p:grpSpPr bwMode="auto">
          <a:xfrm>
            <a:off x="3886200" y="5765800"/>
            <a:ext cx="3581400" cy="274638"/>
            <a:chOff x="2448" y="2352"/>
            <a:chExt cx="2256" cy="173"/>
          </a:xfrm>
        </p:grpSpPr>
        <p:sp>
          <p:nvSpPr>
            <p:cNvPr id="31760" name="AutoShape 9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1761" name="Text Box 10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x=1, y=2, z=2</a:t>
              </a:r>
            </a:p>
          </p:txBody>
        </p:sp>
        <p:sp>
          <p:nvSpPr>
            <p:cNvPr id="31762" name="Text Box 11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7772400" y="4013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= n</a:t>
            </a: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7772400" y="4292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m != n+10</a:t>
            </a:r>
          </a:p>
        </p:txBody>
      </p:sp>
      <p:grpSp>
        <p:nvGrpSpPr>
          <p:cNvPr id="31756" name="Group 14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59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1BEF1-35F9-4442-9649-15C79DC6CC71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32777" name="Group 8"/>
          <p:cNvGrpSpPr>
            <a:grpSpLocks/>
          </p:cNvGrpSpPr>
          <p:nvPr/>
        </p:nvGrpSpPr>
        <p:grpSpPr bwMode="auto">
          <a:xfrm>
            <a:off x="3886200" y="5765800"/>
            <a:ext cx="3581400" cy="274638"/>
            <a:chOff x="2448" y="2352"/>
            <a:chExt cx="2256" cy="173"/>
          </a:xfrm>
        </p:grpSpPr>
        <p:sp>
          <p:nvSpPr>
            <p:cNvPr id="32787" name="AutoShape 9"/>
            <p:cNvSpPr>
              <a:spLocks noChangeArrowheads="1"/>
            </p:cNvSpPr>
            <p:nvPr/>
          </p:nvSpPr>
          <p:spPr bwMode="auto">
            <a:xfrm>
              <a:off x="2448" y="239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2788" name="Text Box 10"/>
            <p:cNvSpPr txBox="1">
              <a:spLocks noChangeArrowheads="1"/>
            </p:cNvSpPr>
            <p:nvPr/>
          </p:nvSpPr>
          <p:spPr bwMode="auto">
            <a:xfrm>
              <a:off x="2736" y="2352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x=1, y=2, z=2</a:t>
              </a:r>
            </a:p>
          </p:txBody>
        </p:sp>
        <p:sp>
          <p:nvSpPr>
            <p:cNvPr id="32789" name="Text Box 11"/>
            <p:cNvSpPr txBox="1">
              <a:spLocks noChangeArrowheads="1"/>
            </p:cNvSpPr>
            <p:nvPr/>
          </p:nvSpPr>
          <p:spPr bwMode="auto">
            <a:xfrm>
              <a:off x="3888" y="2352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7772400" y="4013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= n</a:t>
            </a:r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7772400" y="4292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m != n+10</a:t>
            </a:r>
          </a:p>
        </p:txBody>
      </p:sp>
      <p:sp>
        <p:nvSpPr>
          <p:cNvPr id="32780" name="AutoShape 15"/>
          <p:cNvSpPr>
            <a:spLocks noChangeArrowheads="1"/>
          </p:cNvSpPr>
          <p:nvPr/>
        </p:nvSpPr>
        <p:spPr bwMode="auto">
          <a:xfrm>
            <a:off x="4038600" y="2209800"/>
            <a:ext cx="3352800" cy="1676400"/>
          </a:xfrm>
          <a:prstGeom prst="wedgeRectCallout">
            <a:avLst>
              <a:gd name="adj1" fmla="val -99764"/>
              <a:gd name="adj2" fmla="val 78505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ko-KR">
              <a:ea typeface="굴림" panose="020B0600000101010101" pitchFamily="50" charset="-127"/>
            </a:endParaRPr>
          </a:p>
        </p:txBody>
      </p:sp>
      <p:sp>
        <p:nvSpPr>
          <p:cNvPr id="32781" name="AutoShape 14"/>
          <p:cNvSpPr>
            <a:spLocks noChangeArrowheads="1"/>
          </p:cNvSpPr>
          <p:nvPr/>
        </p:nvSpPr>
        <p:spPr bwMode="auto">
          <a:xfrm>
            <a:off x="4038600" y="2209800"/>
            <a:ext cx="3352800" cy="1676400"/>
          </a:xfrm>
          <a:prstGeom prst="wedgeRectCallout">
            <a:avLst>
              <a:gd name="adj1" fmla="val 68134"/>
              <a:gd name="adj2" fmla="val 83995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solve: 2m = n and m=n+10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m= -10, n= -20</a:t>
            </a:r>
          </a:p>
        </p:txBody>
      </p:sp>
      <p:sp>
        <p:nvSpPr>
          <p:cNvPr id="32782" name="Line 18"/>
          <p:cNvSpPr>
            <a:spLocks noChangeShapeType="1"/>
          </p:cNvSpPr>
          <p:nvPr/>
        </p:nvSpPr>
        <p:spPr bwMode="auto">
          <a:xfrm>
            <a:off x="4038600" y="3200400"/>
            <a:ext cx="0" cy="381000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32783" name="Group 19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2784" name="Text Box 20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2785" name="Text Box 21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2786" name="Text Box 22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14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85C52-ED5E-4DB8-8F07-9FDB8047A5BF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33801" name="Group 8"/>
          <p:cNvGrpSpPr>
            <a:grpSpLocks/>
          </p:cNvGrpSpPr>
          <p:nvPr/>
        </p:nvGrpSpPr>
        <p:grpSpPr bwMode="auto">
          <a:xfrm>
            <a:off x="3886200" y="1905000"/>
            <a:ext cx="3581400" cy="274638"/>
            <a:chOff x="2448" y="1200"/>
            <a:chExt cx="2256" cy="173"/>
          </a:xfrm>
        </p:grpSpPr>
        <p:sp>
          <p:nvSpPr>
            <p:cNvPr id="33806" name="AutoShape 9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3807" name="Text Box 10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t1=-10</a:t>
              </a:r>
            </a:p>
          </p:txBody>
        </p:sp>
        <p:sp>
          <p:nvSpPr>
            <p:cNvPr id="33808" name="Text Box 11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t1=m</a:t>
              </a:r>
            </a:p>
          </p:txBody>
        </p:sp>
      </p:grpSp>
      <p:grpSp>
        <p:nvGrpSpPr>
          <p:cNvPr id="33802" name="Group 1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3803" name="Text Box 1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3804" name="Text Box 1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3805" name="Text Box 1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1E92C-5050-4E7E-9ADC-FEFED031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Generation Approaches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51246-C577-408A-AF8F-1839B575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273425"/>
            <a:ext cx="8767642" cy="4925497"/>
          </a:xfrm>
        </p:spPr>
        <p:txBody>
          <a:bodyPr>
            <a:noAutofit/>
          </a:bodyPr>
          <a:lstStyle/>
          <a:p>
            <a:r>
              <a:rPr lang="en-US" altLang="ko-KR" dirty="0"/>
              <a:t>Black box testing</a:t>
            </a:r>
          </a:p>
          <a:p>
            <a:pPr lvl="1"/>
            <a:r>
              <a:rPr lang="en-US" altLang="ko-KR" sz="2800" dirty="0"/>
              <a:t>Random testing</a:t>
            </a:r>
          </a:p>
          <a:p>
            <a:r>
              <a:rPr lang="en-US" altLang="ko-KR" dirty="0"/>
              <a:t>White box testing</a:t>
            </a:r>
          </a:p>
          <a:p>
            <a:pPr lvl="1"/>
            <a:r>
              <a:rPr lang="en-US" altLang="ko-KR" sz="2800" dirty="0"/>
              <a:t>Search-based testing</a:t>
            </a:r>
          </a:p>
          <a:p>
            <a:pPr lvl="2"/>
            <a:r>
              <a:rPr lang="en-US" altLang="ko-KR" sz="2400" dirty="0"/>
              <a:t>model a path condition of a branch as a continuous function over input values</a:t>
            </a:r>
          </a:p>
          <a:p>
            <a:pPr lvl="2"/>
            <a:r>
              <a:rPr lang="en-US" altLang="ko-KR" sz="2400" dirty="0"/>
              <a:t>search input values toward fitting the function with a target</a:t>
            </a:r>
          </a:p>
          <a:p>
            <a:pPr lvl="1"/>
            <a:r>
              <a:rPr lang="en-US" altLang="ko-KR" sz="2800" dirty="0"/>
              <a:t>Symbolic execution-based testing</a:t>
            </a:r>
          </a:p>
          <a:p>
            <a:pPr lvl="2"/>
            <a:r>
              <a:rPr lang="en-US" altLang="ko-KR" sz="2400" dirty="0"/>
              <a:t>model a path condition of a branch as a logical formula over input values</a:t>
            </a:r>
          </a:p>
          <a:p>
            <a:pPr lvl="2"/>
            <a:r>
              <a:rPr lang="en-US" altLang="ko-KR" sz="2400" dirty="0"/>
              <a:t>solve the path condition to find inputs to cover the branch</a:t>
            </a:r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F3238-096A-44D7-B43D-08D0C188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E914-2B58-4BEE-8CD8-620A2A1B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2D9B-5F9B-437E-B919-27DD11D6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1B10-67B3-473E-A2FA-DDC6C6FD0BA4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3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DD81BB-CF2F-48F0-9175-B51F02E10D1A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34825" name="Group 8"/>
          <p:cNvGrpSpPr>
            <a:grpSpLocks/>
          </p:cNvGrpSpPr>
          <p:nvPr/>
        </p:nvGrpSpPr>
        <p:grpSpPr bwMode="auto">
          <a:xfrm>
            <a:off x="3886200" y="2171700"/>
            <a:ext cx="3581400" cy="274638"/>
            <a:chOff x="2448" y="1200"/>
            <a:chExt cx="2256" cy="173"/>
          </a:xfrm>
        </p:grpSpPr>
        <p:sp>
          <p:nvSpPr>
            <p:cNvPr id="34830" name="AutoShape 9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4831" name="Text Box 10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t1=-10, t2=-20</a:t>
              </a:r>
            </a:p>
          </p:txBody>
        </p:sp>
        <p:sp>
          <p:nvSpPr>
            <p:cNvPr id="34832" name="Text Box 11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t1=m, t2=n</a:t>
              </a:r>
            </a:p>
          </p:txBody>
        </p:sp>
      </p:grpSp>
      <p:grpSp>
        <p:nvGrpSpPr>
          <p:cNvPr id="34826" name="Group 1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4828" name="Text Box 1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4829" name="Text Box 1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58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6BDD59-371B-402F-9D45-88359CBAD2E3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35849" name="Group 8"/>
          <p:cNvGrpSpPr>
            <a:grpSpLocks/>
          </p:cNvGrpSpPr>
          <p:nvPr/>
        </p:nvGrpSpPr>
        <p:grpSpPr bwMode="auto">
          <a:xfrm>
            <a:off x="3886200" y="2413000"/>
            <a:ext cx="3581400" cy="274638"/>
            <a:chOff x="2448" y="1200"/>
            <a:chExt cx="2256" cy="173"/>
          </a:xfrm>
        </p:grpSpPr>
        <p:sp>
          <p:nvSpPr>
            <p:cNvPr id="35854" name="AutoShape 9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t1=-10, t2=-20</a:t>
              </a:r>
            </a:p>
          </p:txBody>
        </p:sp>
        <p:sp>
          <p:nvSpPr>
            <p:cNvPr id="35856" name="Text Box 11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t1=m, t2=n</a:t>
              </a:r>
            </a:p>
          </p:txBody>
        </p:sp>
      </p:grpSp>
      <p:grpSp>
        <p:nvGrpSpPr>
          <p:cNvPr id="35850" name="Group 1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5851" name="Text Box 1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5852" name="Text Box 1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5853" name="Text Box 1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454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413B4-1633-4863-B84F-B9C4523149D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36873" name="Group 8"/>
          <p:cNvGrpSpPr>
            <a:grpSpLocks/>
          </p:cNvGrpSpPr>
          <p:nvPr/>
        </p:nvGrpSpPr>
        <p:grpSpPr bwMode="auto">
          <a:xfrm>
            <a:off x="3886200" y="3505200"/>
            <a:ext cx="3581400" cy="274638"/>
            <a:chOff x="2448" y="1200"/>
            <a:chExt cx="2256" cy="173"/>
          </a:xfrm>
        </p:grpSpPr>
        <p:sp>
          <p:nvSpPr>
            <p:cNvPr id="36878" name="AutoShape 9"/>
            <p:cNvSpPr>
              <a:spLocks noChangeArrowheads="1"/>
            </p:cNvSpPr>
            <p:nvPr/>
          </p:nvSpPr>
          <p:spPr bwMode="auto">
            <a:xfrm>
              <a:off x="2448" y="1240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6879" name="Text Box 10"/>
            <p:cNvSpPr txBox="1">
              <a:spLocks noChangeArrowheads="1"/>
            </p:cNvSpPr>
            <p:nvPr/>
          </p:nvSpPr>
          <p:spPr bwMode="auto">
            <a:xfrm>
              <a:off x="2736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x=-10, y=-20</a:t>
              </a:r>
            </a:p>
          </p:txBody>
        </p:sp>
        <p:sp>
          <p:nvSpPr>
            <p:cNvPr id="36880" name="Text Box 11"/>
            <p:cNvSpPr txBox="1">
              <a:spLocks noChangeArrowheads="1"/>
            </p:cNvSpPr>
            <p:nvPr/>
          </p:nvSpPr>
          <p:spPr bwMode="auto">
            <a:xfrm>
              <a:off x="3888" y="120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</a:t>
              </a:r>
            </a:p>
          </p:txBody>
        </p:sp>
      </p:grpSp>
      <p:grpSp>
        <p:nvGrpSpPr>
          <p:cNvPr id="36874" name="Group 12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6875" name="Text Box 13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6876" name="Text Box 14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6877" name="Text Box 15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98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D0345E-49B8-497A-9689-F43BC9D18F9A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37897" name="Group 12"/>
          <p:cNvGrpSpPr>
            <a:grpSpLocks/>
          </p:cNvGrpSpPr>
          <p:nvPr/>
        </p:nvGrpSpPr>
        <p:grpSpPr bwMode="auto">
          <a:xfrm>
            <a:off x="3886200" y="3784600"/>
            <a:ext cx="3581400" cy="274638"/>
            <a:chOff x="2448" y="2384"/>
            <a:chExt cx="2256" cy="173"/>
          </a:xfrm>
        </p:grpSpPr>
        <p:sp>
          <p:nvSpPr>
            <p:cNvPr id="37902" name="AutoShape 9"/>
            <p:cNvSpPr>
              <a:spLocks noChangeArrowheads="1"/>
            </p:cNvSpPr>
            <p:nvPr/>
          </p:nvSpPr>
          <p:spPr bwMode="auto">
            <a:xfrm>
              <a:off x="2448" y="2424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7903" name="Text Box 10"/>
            <p:cNvSpPr txBox="1">
              <a:spLocks noChangeArrowheads="1"/>
            </p:cNvSpPr>
            <p:nvPr/>
          </p:nvSpPr>
          <p:spPr bwMode="auto">
            <a:xfrm>
              <a:off x="2752" y="2384"/>
              <a:ext cx="9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x=-10, y=-20, z=-20</a:t>
              </a:r>
            </a:p>
          </p:txBody>
        </p:sp>
        <p:sp>
          <p:nvSpPr>
            <p:cNvPr id="37904" name="Text Box 11"/>
            <p:cNvSpPr txBox="1">
              <a:spLocks noChangeArrowheads="1"/>
            </p:cNvSpPr>
            <p:nvPr/>
          </p:nvSpPr>
          <p:spPr bwMode="auto">
            <a:xfrm>
              <a:off x="3888" y="2384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grpSp>
        <p:nvGrpSpPr>
          <p:cNvPr id="37898" name="Group 13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7899" name="Text Box 14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7900" name="Text Box 15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7901" name="Text Box 16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753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2102D-4F19-454D-AAE1-80C762BE17D8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grpSp>
        <p:nvGrpSpPr>
          <p:cNvPr id="38921" name="Group 13"/>
          <p:cNvGrpSpPr>
            <a:grpSpLocks/>
          </p:cNvGrpSpPr>
          <p:nvPr/>
        </p:nvGrpSpPr>
        <p:grpSpPr bwMode="auto">
          <a:xfrm>
            <a:off x="3886200" y="4025900"/>
            <a:ext cx="3581400" cy="287338"/>
            <a:chOff x="2448" y="2536"/>
            <a:chExt cx="2256" cy="181"/>
          </a:xfrm>
        </p:grpSpPr>
        <p:sp>
          <p:nvSpPr>
            <p:cNvPr id="38927" name="AutoShape 9"/>
            <p:cNvSpPr>
              <a:spLocks noChangeArrowheads="1"/>
            </p:cNvSpPr>
            <p:nvPr/>
          </p:nvSpPr>
          <p:spPr bwMode="auto">
            <a:xfrm>
              <a:off x="2448" y="257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8928" name="Text Box 10"/>
            <p:cNvSpPr txBox="1">
              <a:spLocks noChangeArrowheads="1"/>
            </p:cNvSpPr>
            <p:nvPr/>
          </p:nvSpPr>
          <p:spPr bwMode="auto">
            <a:xfrm>
              <a:off x="2736" y="2544"/>
              <a:ext cx="10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x=-10, y=-20, z=-20</a:t>
              </a:r>
            </a:p>
          </p:txBody>
        </p:sp>
        <p:sp>
          <p:nvSpPr>
            <p:cNvPr id="38929" name="Text Box 11"/>
            <p:cNvSpPr txBox="1">
              <a:spLocks noChangeArrowheads="1"/>
            </p:cNvSpPr>
            <p:nvPr/>
          </p:nvSpPr>
          <p:spPr bwMode="auto">
            <a:xfrm>
              <a:off x="3888" y="2536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7772400" y="4013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= n</a:t>
            </a:r>
          </a:p>
        </p:txBody>
      </p:sp>
      <p:grpSp>
        <p:nvGrpSpPr>
          <p:cNvPr id="38923" name="Group 14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8924" name="Text Box 15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8925" name="Text Box 16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8926" name="Text Box 17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588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1DA9D-FF50-4727-99A4-7A511429FBE8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7772400" y="4013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= n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7772400" y="4292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m = n+10</a:t>
            </a:r>
          </a:p>
        </p:txBody>
      </p:sp>
      <p:grpSp>
        <p:nvGrpSpPr>
          <p:cNvPr id="39947" name="Group 14"/>
          <p:cNvGrpSpPr>
            <a:grpSpLocks/>
          </p:cNvGrpSpPr>
          <p:nvPr/>
        </p:nvGrpSpPr>
        <p:grpSpPr bwMode="auto">
          <a:xfrm>
            <a:off x="3886200" y="4267200"/>
            <a:ext cx="3581400" cy="287338"/>
            <a:chOff x="2448" y="2536"/>
            <a:chExt cx="2256" cy="181"/>
          </a:xfrm>
        </p:grpSpPr>
        <p:sp>
          <p:nvSpPr>
            <p:cNvPr id="39952" name="AutoShape 15"/>
            <p:cNvSpPr>
              <a:spLocks noChangeArrowheads="1"/>
            </p:cNvSpPr>
            <p:nvPr/>
          </p:nvSpPr>
          <p:spPr bwMode="auto">
            <a:xfrm>
              <a:off x="2448" y="257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2736" y="2544"/>
              <a:ext cx="10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x=-10, y=-20, z=-20</a:t>
              </a:r>
            </a:p>
          </p:txBody>
        </p:sp>
        <p:sp>
          <p:nvSpPr>
            <p:cNvPr id="39954" name="Text Box 17"/>
            <p:cNvSpPr txBox="1">
              <a:spLocks noChangeArrowheads="1"/>
            </p:cNvSpPr>
            <p:nvPr/>
          </p:nvSpPr>
          <p:spPr bwMode="auto">
            <a:xfrm>
              <a:off x="3888" y="2536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grpSp>
        <p:nvGrpSpPr>
          <p:cNvPr id="39948" name="Group 18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39949" name="Text Box 19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39950" name="Text Box 20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39951" name="Text Box 21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055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390EE-A2A9-4D8A-B24D-A41D35883B19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ea typeface="굴림" panose="020B0600000101010101" pitchFamily="50" charset="-127"/>
              </a:rPr>
              <a:t>DART Approach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838200" y="1600200"/>
            <a:ext cx="3924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main(){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t1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int t2 = randomInt();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test_me(t1,t2);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int double(int x) {return 2 *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void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test_me</a:t>
            </a:r>
            <a:r>
              <a:rPr lang="en-US" altLang="ko-KR" sz="1500">
                <a:ea typeface="굴림" panose="020B0600000101010101" pitchFamily="50" charset="-127"/>
              </a:rPr>
              <a:t>(int x, int 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int z = double(x);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  if(z==y){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if(x != y+10){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00CC00"/>
                </a:solidFill>
                <a:ea typeface="굴림" panose="020B0600000101010101" pitchFamily="50" charset="-127"/>
              </a:rPr>
              <a:t>I am fine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 else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printf(“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I should not reach here</a:t>
            </a:r>
            <a:r>
              <a:rPr lang="en-US" altLang="ko-KR" sz="1500">
                <a:ea typeface="굴림" panose="020B0600000101010101" pitchFamily="50" charset="-127"/>
              </a:rPr>
              <a:t>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     </a:t>
            </a:r>
            <a:r>
              <a:rPr lang="en-US" altLang="ko-KR" sz="15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5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58674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7620000" y="16764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51054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Concrete Execution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6934200" y="914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Symbolic Execution</a:t>
            </a:r>
          </a:p>
        </p:txBody>
      </p:sp>
      <p:sp>
        <p:nvSpPr>
          <p:cNvPr id="40969" name="Text Box 12"/>
          <p:cNvSpPr txBox="1">
            <a:spLocks noChangeArrowheads="1"/>
          </p:cNvSpPr>
          <p:nvPr/>
        </p:nvSpPr>
        <p:spPr bwMode="auto">
          <a:xfrm>
            <a:off x="7772400" y="4013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2m = n</a:t>
            </a:r>
          </a:p>
        </p:txBody>
      </p:sp>
      <p:sp>
        <p:nvSpPr>
          <p:cNvPr id="40970" name="Text Box 13"/>
          <p:cNvSpPr txBox="1">
            <a:spLocks noChangeArrowheads="1"/>
          </p:cNvSpPr>
          <p:nvPr/>
        </p:nvSpPr>
        <p:spPr bwMode="auto">
          <a:xfrm>
            <a:off x="7772400" y="4292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ea typeface="굴림" panose="020B0600000101010101" pitchFamily="50" charset="-127"/>
              </a:rPr>
              <a:t>m = n+10</a:t>
            </a:r>
          </a:p>
        </p:txBody>
      </p:sp>
      <p:grpSp>
        <p:nvGrpSpPr>
          <p:cNvPr id="40971" name="Group 14"/>
          <p:cNvGrpSpPr>
            <a:grpSpLocks/>
          </p:cNvGrpSpPr>
          <p:nvPr/>
        </p:nvGrpSpPr>
        <p:grpSpPr bwMode="auto">
          <a:xfrm>
            <a:off x="3886200" y="5245100"/>
            <a:ext cx="3581400" cy="287338"/>
            <a:chOff x="2448" y="2536"/>
            <a:chExt cx="2256" cy="181"/>
          </a:xfrm>
        </p:grpSpPr>
        <p:sp>
          <p:nvSpPr>
            <p:cNvPr id="40978" name="AutoShape 15"/>
            <p:cNvSpPr>
              <a:spLocks noChangeArrowheads="1"/>
            </p:cNvSpPr>
            <p:nvPr/>
          </p:nvSpPr>
          <p:spPr bwMode="auto">
            <a:xfrm>
              <a:off x="2448" y="257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0979" name="Text Box 16"/>
            <p:cNvSpPr txBox="1">
              <a:spLocks noChangeArrowheads="1"/>
            </p:cNvSpPr>
            <p:nvPr/>
          </p:nvSpPr>
          <p:spPr bwMode="auto">
            <a:xfrm>
              <a:off x="2736" y="2544"/>
              <a:ext cx="10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x=-10, y=-20, z=-20</a:t>
              </a:r>
            </a:p>
          </p:txBody>
        </p:sp>
        <p:sp>
          <p:nvSpPr>
            <p:cNvPr id="40980" name="Text Box 17"/>
            <p:cNvSpPr txBox="1">
              <a:spLocks noChangeArrowheads="1"/>
            </p:cNvSpPr>
            <p:nvPr/>
          </p:nvSpPr>
          <p:spPr bwMode="auto">
            <a:xfrm>
              <a:off x="3888" y="2536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ko-KR" sz="1200">
                  <a:ea typeface="굴림" panose="020B0600000101010101" pitchFamily="50" charset="-127"/>
                </a:rPr>
                <a:t>x=m, y=n, z=2m</a:t>
              </a:r>
            </a:p>
          </p:txBody>
        </p:sp>
      </p:grpSp>
      <p:sp>
        <p:nvSpPr>
          <p:cNvPr id="40972" name="AutoShape 18"/>
          <p:cNvSpPr>
            <a:spLocks noChangeArrowheads="1"/>
          </p:cNvSpPr>
          <p:nvPr/>
        </p:nvSpPr>
        <p:spPr bwMode="auto">
          <a:xfrm>
            <a:off x="3886200" y="2832100"/>
            <a:ext cx="3048000" cy="2514600"/>
          </a:xfrm>
          <a:prstGeom prst="star16">
            <a:avLst>
              <a:gd name="adj" fmla="val 37500"/>
            </a:avLst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Program Error</a:t>
            </a:r>
          </a:p>
        </p:txBody>
      </p:sp>
      <p:pic>
        <p:nvPicPr>
          <p:cNvPr id="40973" name="Picture 19" descr="j02860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3505200"/>
            <a:ext cx="919163" cy="885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974" name="Group 21"/>
          <p:cNvGrpSpPr>
            <a:grpSpLocks/>
          </p:cNvGrpSpPr>
          <p:nvPr/>
        </p:nvGrpSpPr>
        <p:grpSpPr bwMode="auto">
          <a:xfrm>
            <a:off x="4267200" y="1524000"/>
            <a:ext cx="4876800" cy="304800"/>
            <a:chOff x="2688" y="960"/>
            <a:chExt cx="3072" cy="192"/>
          </a:xfrm>
        </p:grpSpPr>
        <p:sp>
          <p:nvSpPr>
            <p:cNvPr id="40975" name="Text Box 22"/>
            <p:cNvSpPr txBox="1">
              <a:spLocks noChangeArrowheads="1"/>
            </p:cNvSpPr>
            <p:nvPr/>
          </p:nvSpPr>
          <p:spPr bwMode="auto">
            <a:xfrm>
              <a:off x="2688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concrete state</a:t>
              </a:r>
            </a:p>
          </p:txBody>
        </p:sp>
        <p:sp>
          <p:nvSpPr>
            <p:cNvPr id="40976" name="Text Box 23"/>
            <p:cNvSpPr txBox="1">
              <a:spLocks noChangeArrowheads="1"/>
            </p:cNvSpPr>
            <p:nvPr/>
          </p:nvSpPr>
          <p:spPr bwMode="auto">
            <a:xfrm>
              <a:off x="393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symbolic state</a:t>
              </a:r>
            </a:p>
          </p:txBody>
        </p:sp>
        <p:sp>
          <p:nvSpPr>
            <p:cNvPr id="40977" name="Text Box 24"/>
            <p:cNvSpPr txBox="1">
              <a:spLocks noChangeArrowheads="1"/>
            </p:cNvSpPr>
            <p:nvPr/>
          </p:nvSpPr>
          <p:spPr bwMode="auto">
            <a:xfrm>
              <a:off x="4896" y="9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solidFill>
                    <a:schemeClr val="hlink"/>
                  </a:solidFill>
                  <a:ea typeface="굴림" panose="020B0600000101010101" pitchFamily="50" charset="-127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3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79E9-1488-4446-9EE1-216B66AF7CA8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Advantage of Dynamic Analysis over Static Analysis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ea typeface="굴림" panose="020B0600000101010101" pitchFamily="50" charset="-127"/>
              </a:rPr>
              <a:t>struct</a:t>
            </a:r>
            <a:r>
              <a:rPr lang="en-US" altLang="ko-KR" sz="2000">
                <a:ea typeface="굴림" panose="020B0600000101010101" pitchFamily="50" charset="-127"/>
              </a:rPr>
              <a:t> foo { </a:t>
            </a:r>
            <a:r>
              <a:rPr lang="en-US" altLang="ko-KR" sz="2000" u="sng">
                <a:ea typeface="굴림" panose="020B0600000101010101" pitchFamily="50" charset="-127"/>
              </a:rPr>
              <a:t>int</a:t>
            </a:r>
            <a:r>
              <a:rPr lang="en-US" altLang="ko-KR" sz="2000">
                <a:ea typeface="굴림" panose="020B0600000101010101" pitchFamily="50" charset="-127"/>
              </a:rPr>
              <a:t> i; </a:t>
            </a:r>
            <a:r>
              <a:rPr lang="en-US" altLang="ko-KR" sz="2000" u="sng">
                <a:ea typeface="굴림" panose="020B0600000101010101" pitchFamily="50" charset="-127"/>
              </a:rPr>
              <a:t>char</a:t>
            </a:r>
            <a:r>
              <a:rPr lang="en-US" altLang="ko-KR" sz="2000">
                <a:ea typeface="굴림" panose="020B0600000101010101" pitchFamily="50" charset="-127"/>
              </a:rPr>
              <a:t> c;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bar (</a:t>
            </a:r>
            <a:r>
              <a:rPr lang="en-US" altLang="ko-KR" sz="2000" u="sng">
                <a:ea typeface="굴림" panose="020B0600000101010101" pitchFamily="50" charset="-127"/>
              </a:rPr>
              <a:t>struct</a:t>
            </a:r>
            <a:r>
              <a:rPr lang="en-US" altLang="ko-KR" sz="2000">
                <a:ea typeface="굴림" panose="020B0600000101010101" pitchFamily="50" charset="-127"/>
              </a:rPr>
              <a:t> foo *a)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</a:t>
            </a:r>
            <a:r>
              <a:rPr lang="en-US" altLang="ko-KR" sz="2000" u="sng">
                <a:ea typeface="굴림" panose="020B0600000101010101" pitchFamily="50" charset="-127"/>
              </a:rPr>
              <a:t>if</a:t>
            </a:r>
            <a:r>
              <a:rPr lang="en-US" altLang="ko-KR" sz="2000">
                <a:ea typeface="굴림" panose="020B0600000101010101" pitchFamily="50" charset="-127"/>
              </a:rPr>
              <a:t> (a-&gt;c == 0)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    *((</a:t>
            </a:r>
            <a:r>
              <a:rPr lang="en-US" altLang="ko-KR" sz="2000" u="sng">
                <a:ea typeface="굴림" panose="020B0600000101010101" pitchFamily="50" charset="-127"/>
              </a:rPr>
              <a:t>char</a:t>
            </a:r>
            <a:r>
              <a:rPr lang="en-US" altLang="ko-KR" sz="2000">
                <a:ea typeface="굴림" panose="020B0600000101010101" pitchFamily="50" charset="-127"/>
              </a:rPr>
              <a:t> *)a + </a:t>
            </a:r>
            <a:r>
              <a:rPr lang="en-US" altLang="ko-KR" sz="2000" u="sng">
                <a:ea typeface="굴림" panose="020B0600000101010101" pitchFamily="50" charset="-127"/>
              </a:rPr>
              <a:t>sizeof(int</a:t>
            </a:r>
            <a:r>
              <a:rPr lang="en-US" altLang="ko-KR" sz="2000">
                <a:ea typeface="굴림" panose="020B0600000101010101" pitchFamily="50" charset="-127"/>
              </a:rPr>
              <a:t>))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    if (a-&gt;c != 0)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        </a:t>
            </a:r>
            <a:r>
              <a:rPr lang="en-US" altLang="ko-KR" sz="200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4038600" cy="4495800"/>
          </a:xfrm>
        </p:spPr>
        <p:txBody>
          <a:bodyPr/>
          <a:lstStyle/>
          <a:p>
            <a:pPr eaLnBrk="1" hangingPunct="1"/>
            <a:r>
              <a:rPr lang="en-US" altLang="ko-KR" sz="2200">
                <a:ea typeface="굴림" panose="020B0600000101010101" pitchFamily="50" charset="-127"/>
              </a:rPr>
              <a:t>Reasoning about dynamic data is easy</a:t>
            </a:r>
          </a:p>
          <a:p>
            <a:pPr eaLnBrk="1" hangingPunct="1"/>
            <a:r>
              <a:rPr lang="en-US" altLang="ko-KR" sz="2200">
                <a:ea typeface="굴림" panose="020B0600000101010101" pitchFamily="50" charset="-127"/>
              </a:rPr>
              <a:t>Due to limitation of alias analysis </a:t>
            </a:r>
            <a:r>
              <a:rPr lang="en-US" altLang="ko-KR" sz="2200">
                <a:solidFill>
                  <a:schemeClr val="hlink"/>
                </a:solidFill>
                <a:ea typeface="굴림" panose="020B0600000101010101" pitchFamily="50" charset="-127"/>
              </a:rPr>
              <a:t>“static analyzers”</a:t>
            </a:r>
            <a:r>
              <a:rPr lang="en-US" altLang="ko-KR" sz="2200">
                <a:ea typeface="굴림" panose="020B0600000101010101" pitchFamily="50" charset="-127"/>
              </a:rPr>
              <a:t> cannot determine that       “</a:t>
            </a:r>
            <a:r>
              <a:rPr lang="en-US" altLang="ko-KR" sz="2200">
                <a:solidFill>
                  <a:srgbClr val="FF3300"/>
                </a:solidFill>
                <a:ea typeface="굴림" panose="020B0600000101010101" pitchFamily="50" charset="-127"/>
              </a:rPr>
              <a:t>a-&gt;c</a:t>
            </a:r>
            <a:r>
              <a:rPr lang="en-US" altLang="ko-KR" sz="2200">
                <a:ea typeface="굴림" panose="020B0600000101010101" pitchFamily="50" charset="-127"/>
              </a:rPr>
              <a:t>” has been rewritten</a:t>
            </a:r>
          </a:p>
          <a:p>
            <a:pPr lvl="1" eaLnBrk="1" hangingPunct="1"/>
            <a:r>
              <a:rPr lang="en-US" altLang="ko-KR" sz="2400">
                <a:ea typeface="굴림" panose="020B0600000101010101" pitchFamily="50" charset="-127"/>
              </a:rPr>
              <a:t>BLAST would infer that the program is safe</a:t>
            </a:r>
          </a:p>
          <a:p>
            <a:pPr eaLnBrk="1" hangingPunct="1"/>
            <a:r>
              <a:rPr lang="en-US" altLang="ko-KR" sz="2200">
                <a:solidFill>
                  <a:schemeClr val="hlink"/>
                </a:solidFill>
                <a:ea typeface="굴림" panose="020B0600000101010101" pitchFamily="50" charset="-127"/>
              </a:rPr>
              <a:t>DART</a:t>
            </a:r>
            <a:r>
              <a:rPr lang="en-US" altLang="ko-KR" sz="2200">
                <a:ea typeface="굴림" panose="020B0600000101010101" pitchFamily="50" charset="-127"/>
              </a:rPr>
              <a:t> finds the error</a:t>
            </a:r>
          </a:p>
          <a:p>
            <a:pPr lvl="1" eaLnBrk="1" hangingPunct="1"/>
            <a:r>
              <a:rPr lang="en-US" altLang="ko-KR" sz="2400">
                <a:ea typeface="굴림" panose="020B0600000101010101" pitchFamily="50" charset="-127"/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3721389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2C796-8B43-4B56-9CE8-D0A94BD3C96E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dirty="0">
                <a:ea typeface="굴림" panose="020B0600000101010101" pitchFamily="50" charset="-127"/>
              </a:rPr>
              <a:t>Further advantages (1)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1  </a:t>
            </a:r>
            <a:r>
              <a:rPr lang="en-US" altLang="ko-KR" sz="2400" dirty="0" err="1">
                <a:ea typeface="굴림" panose="020B0600000101010101" pitchFamily="50" charset="-127"/>
              </a:rPr>
              <a:t>foobar</a:t>
            </a:r>
            <a:r>
              <a:rPr lang="en-US" altLang="ko-KR" sz="2400" dirty="0">
                <a:ea typeface="굴림" panose="020B0600000101010101" pitchFamily="50" charset="-127"/>
              </a:rPr>
              <a:t>(</a:t>
            </a:r>
            <a:r>
              <a:rPr lang="en-US" altLang="ko-KR" sz="2400" u="sng" dirty="0">
                <a:ea typeface="굴림" panose="020B0600000101010101" pitchFamily="50" charset="-127"/>
              </a:rPr>
              <a:t>int</a:t>
            </a:r>
            <a:r>
              <a:rPr lang="en-US" altLang="ko-KR" sz="2400" dirty="0">
                <a:ea typeface="굴림" panose="020B0600000101010101" pitchFamily="50" charset="-127"/>
              </a:rPr>
              <a:t> x, </a:t>
            </a:r>
            <a:r>
              <a:rPr lang="en-US" altLang="ko-KR" sz="2400" u="sng" dirty="0">
                <a:ea typeface="굴림" panose="020B0600000101010101" pitchFamily="50" charset="-127"/>
              </a:rPr>
              <a:t>int </a:t>
            </a:r>
            <a:r>
              <a:rPr lang="en-US" altLang="ko-KR" sz="2400" dirty="0">
                <a:ea typeface="굴림" panose="020B0600000101010101" pitchFamily="50" charset="-127"/>
              </a:rPr>
              <a:t>y){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2    </a:t>
            </a:r>
            <a:r>
              <a:rPr lang="en-US" altLang="ko-KR" sz="2400" u="sng" dirty="0">
                <a:ea typeface="굴림" panose="020B0600000101010101" pitchFamily="50" charset="-127"/>
              </a:rPr>
              <a:t>if</a:t>
            </a:r>
            <a:r>
              <a:rPr lang="en-US" altLang="ko-KR" sz="2400" dirty="0">
                <a:ea typeface="굴림" panose="020B0600000101010101" pitchFamily="50" charset="-127"/>
              </a:rPr>
              <a:t> (x*x*x*x*x &gt; x){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3       </a:t>
            </a:r>
            <a:r>
              <a:rPr lang="en-US" altLang="ko-KR" sz="2400" u="sng" dirty="0">
                <a:ea typeface="굴림" panose="020B0600000101010101" pitchFamily="50" charset="-127"/>
              </a:rPr>
              <a:t>if</a:t>
            </a:r>
            <a:r>
              <a:rPr lang="en-US" altLang="ko-KR" sz="2400" dirty="0">
                <a:ea typeface="굴림" panose="020B0600000101010101" pitchFamily="50" charset="-127"/>
              </a:rPr>
              <a:t> (x&gt;0 &amp;&amp; y==10){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4           </a:t>
            </a:r>
            <a:r>
              <a:rPr lang="en-US" altLang="ko-KR" sz="2400" dirty="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5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6    } </a:t>
            </a:r>
            <a:r>
              <a:rPr lang="en-US" altLang="ko-KR" sz="2400" u="sng" dirty="0">
                <a:ea typeface="굴림" panose="020B0600000101010101" pitchFamily="50" charset="-127"/>
              </a:rPr>
              <a:t>else</a:t>
            </a:r>
            <a:r>
              <a:rPr lang="en-US" altLang="ko-KR" sz="2400" dirty="0">
                <a:ea typeface="굴림" panose="020B0600000101010101" pitchFamily="50" charset="-127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7       if (x&gt;0 &amp;&amp; y==20){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8           </a:t>
            </a:r>
            <a:r>
              <a:rPr lang="en-US" altLang="ko-KR" sz="2400" dirty="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9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10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11 }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565609" y="990600"/>
            <a:ext cx="2406501" cy="2110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 err="1">
                <a:ea typeface="굴림" panose="020B0600000101010101" pitchFamily="50" charset="-127"/>
              </a:rPr>
              <a:t>foobar</a:t>
            </a:r>
            <a:r>
              <a:rPr lang="en-US" altLang="ko-KR" sz="2400" dirty="0">
                <a:ea typeface="굴림" panose="020B0600000101010101" pitchFamily="50" charset="-127"/>
              </a:rPr>
              <a:t>(2,1)</a:t>
            </a:r>
          </a:p>
          <a:p>
            <a:pPr marL="0" indent="0" eaLnBrk="1" hangingPunct="1"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(x*16 &gt; x)</a:t>
            </a:r>
          </a:p>
          <a:p>
            <a:pPr marL="0" indent="0" eaLnBrk="1" hangingPunct="1"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!(x&gt;0 &amp;&amp; y==10)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0DFA3-87AF-4E4A-A90F-126BA1699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76" y="990600"/>
            <a:ext cx="2406501" cy="21105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ko-KR" sz="2400" dirty="0" err="1">
                <a:ea typeface="굴림" panose="020B0600000101010101" pitchFamily="50" charset="-127"/>
              </a:rPr>
              <a:t>foobar</a:t>
            </a:r>
            <a:r>
              <a:rPr lang="en-US" altLang="ko-KR" sz="2400" dirty="0">
                <a:ea typeface="굴림" panose="020B0600000101010101" pitchFamily="50" charset="-127"/>
              </a:rPr>
              <a:t>(2,1)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(32 &gt; 2)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!(2&gt;0 &amp;&amp; 1==10)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lang="en-US" altLang="ko-KR" sz="2400" dirty="0">
              <a:ea typeface="굴림" panose="020B0600000101010101" pitchFamily="50" charset="-127"/>
            </a:endParaRP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AAC0A1EC-0A31-4C9C-B4E9-51BECC1D55F8}"/>
              </a:ext>
            </a:extLst>
          </p:cNvPr>
          <p:cNvSpPr/>
          <p:nvPr/>
        </p:nvSpPr>
        <p:spPr bwMode="auto">
          <a:xfrm>
            <a:off x="5842591" y="3253563"/>
            <a:ext cx="2406501" cy="1259958"/>
          </a:xfrm>
          <a:prstGeom prst="wedgeRectCallout">
            <a:avLst>
              <a:gd name="adj1" fmla="val -4044"/>
              <a:gd name="adj2" fmla="val -12610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 * 16 &gt; x) &amp;&amp; 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 &gt; 0 &amp;&amp; y == 10)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is solvable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6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2C796-8B43-4B56-9CE8-D0A94BD3C96E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dirty="0">
                <a:ea typeface="굴림" panose="020B0600000101010101" pitchFamily="50" charset="-127"/>
              </a:rPr>
              <a:t>Further advantages (2)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#include &lt;</a:t>
            </a:r>
            <a:r>
              <a:rPr lang="en-US" altLang="ko-KR" sz="2400" dirty="0" err="1">
                <a:ea typeface="굴림" panose="020B0600000101010101" pitchFamily="50" charset="-127"/>
              </a:rPr>
              <a:t>math.h</a:t>
            </a:r>
            <a:r>
              <a:rPr lang="en-US" altLang="ko-KR" sz="2400" dirty="0">
                <a:ea typeface="굴림" panose="020B0600000101010101" pitchFamily="50" charset="-127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1  </a:t>
            </a:r>
            <a:r>
              <a:rPr lang="en-US" altLang="ko-KR" sz="2400" dirty="0" err="1">
                <a:ea typeface="굴림" panose="020B0600000101010101" pitchFamily="50" charset="-127"/>
              </a:rPr>
              <a:t>foobar</a:t>
            </a:r>
            <a:r>
              <a:rPr lang="en-US" altLang="ko-KR" sz="2400" dirty="0">
                <a:ea typeface="굴림" panose="020B0600000101010101" pitchFamily="50" charset="-127"/>
              </a:rPr>
              <a:t>(</a:t>
            </a:r>
            <a:r>
              <a:rPr lang="en-US" altLang="ko-KR" sz="2400" u="sng" dirty="0">
                <a:ea typeface="굴림" panose="020B0600000101010101" pitchFamily="50" charset="-127"/>
              </a:rPr>
              <a:t>int</a:t>
            </a:r>
            <a:r>
              <a:rPr lang="en-US" altLang="ko-KR" sz="2400" dirty="0">
                <a:ea typeface="굴림" panose="020B0600000101010101" pitchFamily="50" charset="-127"/>
              </a:rPr>
              <a:t> x, </a:t>
            </a:r>
            <a:r>
              <a:rPr lang="en-US" altLang="ko-KR" sz="2400" u="sng" dirty="0">
                <a:ea typeface="굴림" panose="020B0600000101010101" pitchFamily="50" charset="-127"/>
              </a:rPr>
              <a:t>int </a:t>
            </a:r>
            <a:r>
              <a:rPr lang="en-US" altLang="ko-KR" sz="2400" dirty="0">
                <a:ea typeface="굴림" panose="020B0600000101010101" pitchFamily="50" charset="-127"/>
              </a:rPr>
              <a:t>y){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2    </a:t>
            </a:r>
            <a:r>
              <a:rPr lang="en-US" altLang="ko-KR" sz="2400" u="sng" dirty="0">
                <a:ea typeface="굴림" panose="020B0600000101010101" pitchFamily="50" charset="-127"/>
              </a:rPr>
              <a:t>if</a:t>
            </a:r>
            <a:r>
              <a:rPr lang="en-US" altLang="ko-KR" sz="2400" dirty="0">
                <a:ea typeface="굴림" panose="020B0600000101010101" pitchFamily="50" charset="-127"/>
              </a:rPr>
              <a:t> (exp(x, 5) &gt; x){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3       </a:t>
            </a:r>
            <a:r>
              <a:rPr lang="en-US" altLang="ko-KR" sz="2400" u="sng" dirty="0">
                <a:ea typeface="굴림" panose="020B0600000101010101" pitchFamily="50" charset="-127"/>
              </a:rPr>
              <a:t>if</a:t>
            </a:r>
            <a:r>
              <a:rPr lang="en-US" altLang="ko-KR" sz="2400" dirty="0">
                <a:ea typeface="굴림" panose="020B0600000101010101" pitchFamily="50" charset="-127"/>
              </a:rPr>
              <a:t> (x&gt;0 &amp;&amp; y==10){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4           </a:t>
            </a:r>
            <a:r>
              <a:rPr lang="en-US" altLang="ko-KR" sz="2400" dirty="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5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6    } </a:t>
            </a:r>
            <a:r>
              <a:rPr lang="en-US" altLang="ko-KR" sz="2400" u="sng" dirty="0">
                <a:ea typeface="굴림" panose="020B0600000101010101" pitchFamily="50" charset="-127"/>
              </a:rPr>
              <a:t>else</a:t>
            </a:r>
            <a:r>
              <a:rPr lang="en-US" altLang="ko-KR" sz="2400" dirty="0">
                <a:ea typeface="굴림" panose="020B0600000101010101" pitchFamily="50" charset="-127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7       if (x&gt;0 &amp;&amp; y==20){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8           </a:t>
            </a:r>
            <a:r>
              <a:rPr lang="en-US" altLang="ko-KR" sz="2400" dirty="0">
                <a:solidFill>
                  <a:srgbClr val="FF3300"/>
                </a:solidFill>
                <a:ea typeface="굴림" panose="020B0600000101010101" pitchFamily="50" charset="-127"/>
              </a:rPr>
              <a:t>abort();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9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10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11 }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658643" y="1547036"/>
            <a:ext cx="2406501" cy="2110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 err="1">
                <a:ea typeface="굴림" panose="020B0600000101010101" pitchFamily="50" charset="-127"/>
              </a:rPr>
              <a:t>foobar</a:t>
            </a:r>
            <a:r>
              <a:rPr lang="en-US" altLang="ko-KR" sz="2400" dirty="0">
                <a:ea typeface="굴림" panose="020B0600000101010101" pitchFamily="50" charset="-127"/>
              </a:rPr>
              <a:t>(2,1)</a:t>
            </a:r>
          </a:p>
          <a:p>
            <a:pPr marL="0" indent="0" eaLnBrk="1" hangingPunct="1"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(32 &gt; x)</a:t>
            </a:r>
          </a:p>
          <a:p>
            <a:pPr marL="0" indent="0" eaLnBrk="1" hangingPunct="1"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!(x&gt;0 &amp;&amp; y==10)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0DFA3-87AF-4E4A-A90F-126BA1699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455" y="1547035"/>
            <a:ext cx="2334731" cy="21105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ko-KR" sz="2400" dirty="0" err="1">
                <a:ea typeface="굴림" panose="020B0600000101010101" pitchFamily="50" charset="-127"/>
              </a:rPr>
              <a:t>foobar</a:t>
            </a:r>
            <a:r>
              <a:rPr lang="en-US" altLang="ko-KR" sz="2400" dirty="0">
                <a:ea typeface="굴림" panose="020B0600000101010101" pitchFamily="50" charset="-127"/>
              </a:rPr>
              <a:t>(2,1)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(32 &gt; 2)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!(2&gt;0 &amp;&amp; 1==10)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lang="en-US" altLang="ko-KR" sz="2400" dirty="0">
              <a:ea typeface="굴림" panose="020B0600000101010101" pitchFamily="50" charset="-127"/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4770D59E-8849-4B83-B52A-247FE2F37FE8}"/>
              </a:ext>
            </a:extLst>
          </p:cNvPr>
          <p:cNvSpPr/>
          <p:nvPr/>
        </p:nvSpPr>
        <p:spPr bwMode="auto">
          <a:xfrm>
            <a:off x="6081823" y="3870251"/>
            <a:ext cx="2406501" cy="1259958"/>
          </a:xfrm>
          <a:prstGeom prst="wedgeRectCallout">
            <a:avLst>
              <a:gd name="adj1" fmla="val -4044"/>
              <a:gd name="adj2" fmla="val -12610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(32 &gt; x) &amp;&amp; 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 &gt; 0 &amp;&amp; y == 10)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is solvable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4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D3DD35-BB29-4BF2-A5F9-91CD4D72E90E}"/>
                  </a:ext>
                </a:extLst>
              </p:cNvPr>
              <p:cNvSpPr txBox="1"/>
              <p:nvPr/>
            </p:nvSpPr>
            <p:spPr>
              <a:xfrm>
                <a:off x="6845043" y="3578598"/>
                <a:ext cx="539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D3DD35-BB29-4BF2-A5F9-91CD4D72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043" y="3578598"/>
                <a:ext cx="53933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7CEE3BF-FB65-4D95-B073-0C4AF63563BA}"/>
                  </a:ext>
                </a:extLst>
              </p:cNvPr>
              <p:cNvSpPr txBox="1"/>
              <p:nvPr/>
            </p:nvSpPr>
            <p:spPr>
              <a:xfrm>
                <a:off x="6493804" y="3583418"/>
                <a:ext cx="138586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7CEE3BF-FB65-4D95-B073-0C4AF635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804" y="3583418"/>
                <a:ext cx="138586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897BC1-37A2-4A51-86D5-2514B0047B62}"/>
                  </a:ext>
                </a:extLst>
              </p:cNvPr>
              <p:cNvSpPr txBox="1"/>
              <p:nvPr/>
            </p:nvSpPr>
            <p:spPr>
              <a:xfrm>
                <a:off x="6825809" y="3222008"/>
                <a:ext cx="539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897BC1-37A2-4A51-86D5-2514B00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09" y="3222008"/>
                <a:ext cx="53933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71FC7C-DBFB-4752-9225-3813B2B6EFFC}"/>
                  </a:ext>
                </a:extLst>
              </p:cNvPr>
              <p:cNvSpPr txBox="1"/>
              <p:nvPr/>
            </p:nvSpPr>
            <p:spPr>
              <a:xfrm>
                <a:off x="6679768" y="3248191"/>
                <a:ext cx="115939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71FC7C-DBFB-4752-9225-3813B2B6E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68" y="3248191"/>
                <a:ext cx="1159393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F619A0DE-79CD-4F85-8B08-979CB9D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Execution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8E36-62AA-4F9D-8A1E-1E04C7A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94" y="1235058"/>
            <a:ext cx="8581211" cy="195202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Run a program with inputs as symbols instead of concrete values</a:t>
            </a:r>
          </a:p>
          <a:p>
            <a:pPr lvl="1"/>
            <a:r>
              <a:rPr lang="en-US" altLang="ko-KR" sz="2000" dirty="0"/>
              <a:t>The value of a variable at a time is tracked as an expression over symbols</a:t>
            </a:r>
          </a:p>
          <a:p>
            <a:pPr lvl="1"/>
            <a:r>
              <a:rPr lang="en-US" altLang="ko-KR" sz="2000" dirty="0"/>
              <a:t>A branch condition is tracked an expression of symbols</a:t>
            </a:r>
          </a:p>
          <a:p>
            <a:pPr lvl="1"/>
            <a:r>
              <a:rPr lang="en-US" altLang="ko-KR" sz="2000" dirty="0"/>
              <a:t>A path condition is a conjunction of symbolic expressions</a:t>
            </a:r>
            <a:endParaRPr lang="en-US" altLang="ko-KR" dirty="0"/>
          </a:p>
          <a:p>
            <a:r>
              <a:rPr lang="en-US" altLang="ko-KR" sz="2400" dirty="0"/>
              <a:t>Example</a:t>
            </a:r>
            <a:endParaRPr lang="ko-KR" altLang="en-US" sz="24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4FC5F-177A-4A9D-A9CF-F5095C83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B8352-D504-468D-A25A-B26550D8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55B2D-BF9A-4957-A4C2-72F71159D737}"/>
              </a:ext>
            </a:extLst>
          </p:cNvPr>
          <p:cNvSpPr txBox="1"/>
          <p:nvPr/>
        </p:nvSpPr>
        <p:spPr>
          <a:xfrm>
            <a:off x="725768" y="3169329"/>
            <a:ext cx="310050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gcd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K,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M)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1   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x = K;  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2   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y = M;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3      while (x != y) {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4          if (x &gt; y)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5              x = x - y;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6          else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7              y = y - x;  }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8      return x ;  }</a:t>
            </a:r>
            <a:endParaRPr lang="ko-KR" altLang="en-US" sz="2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D509985-C9FA-4F56-8729-AA4C4B57F361}"/>
              </a:ext>
            </a:extLst>
          </p:cNvPr>
          <p:cNvSpPr/>
          <p:nvPr/>
        </p:nvSpPr>
        <p:spPr>
          <a:xfrm flipH="1">
            <a:off x="2620393" y="3535097"/>
            <a:ext cx="337352" cy="29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DE79366-2A82-4F1E-9E54-7248A8DA983C}"/>
              </a:ext>
            </a:extLst>
          </p:cNvPr>
          <p:cNvSpPr/>
          <p:nvPr/>
        </p:nvSpPr>
        <p:spPr>
          <a:xfrm flipH="1">
            <a:off x="2620393" y="3882959"/>
            <a:ext cx="337352" cy="29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81B8CDB-FC22-4736-90E7-F4F77FE73136}"/>
              </a:ext>
            </a:extLst>
          </p:cNvPr>
          <p:cNvSpPr/>
          <p:nvPr/>
        </p:nvSpPr>
        <p:spPr>
          <a:xfrm flipH="1">
            <a:off x="3223334" y="4214297"/>
            <a:ext cx="337352" cy="29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AE83A-5CC3-468F-B217-F39A3D00AB02}"/>
              </a:ext>
            </a:extLst>
          </p:cNvPr>
          <p:cNvSpPr txBox="1"/>
          <p:nvPr/>
        </p:nvSpPr>
        <p:spPr>
          <a:xfrm>
            <a:off x="5712781" y="2906969"/>
            <a:ext cx="235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Symbolic memory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6D73CE-0DE4-4712-9456-9002B83413FF}"/>
              </a:ext>
            </a:extLst>
          </p:cNvPr>
          <p:cNvSpPr/>
          <p:nvPr/>
        </p:nvSpPr>
        <p:spPr>
          <a:xfrm>
            <a:off x="6254318" y="3290185"/>
            <a:ext cx="1433021" cy="6958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853E4-1A56-4ACE-B4AC-7D8666FDF944}"/>
              </a:ext>
            </a:extLst>
          </p:cNvPr>
          <p:cNvSpPr txBox="1"/>
          <p:nvPr/>
        </p:nvSpPr>
        <p:spPr>
          <a:xfrm>
            <a:off x="6300909" y="3255549"/>
            <a:ext cx="3662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x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y</a:t>
            </a:r>
            <a:endParaRPr lang="ko-KR" altLang="en-US" sz="2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FD9E67-E6AC-4678-94F9-C26BF044A6FF}"/>
              </a:ext>
            </a:extLst>
          </p:cNvPr>
          <p:cNvCxnSpPr>
            <a:cxnSpLocks/>
          </p:cNvCxnSpPr>
          <p:nvPr/>
        </p:nvCxnSpPr>
        <p:spPr>
          <a:xfrm flipV="1">
            <a:off x="6254634" y="3650063"/>
            <a:ext cx="1396458" cy="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8F32530-9DA9-4A52-B20B-10BE8B1DB96E}"/>
              </a:ext>
            </a:extLst>
          </p:cNvPr>
          <p:cNvCxnSpPr>
            <a:cxnSpLocks/>
          </p:cNvCxnSpPr>
          <p:nvPr/>
        </p:nvCxnSpPr>
        <p:spPr>
          <a:xfrm flipV="1">
            <a:off x="6667130" y="3290185"/>
            <a:ext cx="0" cy="69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B47C4C-9FF4-4C92-8B82-800A7FCC7944}"/>
              </a:ext>
            </a:extLst>
          </p:cNvPr>
          <p:cNvSpPr txBox="1"/>
          <p:nvPr/>
        </p:nvSpPr>
        <p:spPr>
          <a:xfrm>
            <a:off x="5645676" y="4099247"/>
            <a:ext cx="235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Path condition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BC5BF-CADF-4A1B-A528-6F1D3B97465F}"/>
                  </a:ext>
                </a:extLst>
              </p:cNvPr>
              <p:cNvSpPr txBox="1"/>
              <p:nvPr/>
            </p:nvSpPr>
            <p:spPr>
              <a:xfrm>
                <a:off x="5247291" y="4419297"/>
                <a:ext cx="1122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BC5BF-CADF-4A1B-A528-6F1D3B974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91" y="4419297"/>
                <a:ext cx="1122047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1210A3-2101-49E4-A49C-719F29C9958B}"/>
                  </a:ext>
                </a:extLst>
              </p:cNvPr>
              <p:cNvSpPr txBox="1"/>
              <p:nvPr/>
            </p:nvSpPr>
            <p:spPr>
              <a:xfrm>
                <a:off x="5247291" y="4764872"/>
                <a:ext cx="1343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1210A3-2101-49E4-A49C-719F29C9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91" y="4764872"/>
                <a:ext cx="1343629" cy="461665"/>
              </a:xfrm>
              <a:prstGeom prst="rect">
                <a:avLst/>
              </a:prstGeom>
              <a:blipFill>
                <a:blip r:embed="rId7"/>
                <a:stretch>
                  <a:fillRect r="-455"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786FDA2-6387-47FA-AEE0-5A95CFD8BEE1}"/>
              </a:ext>
            </a:extLst>
          </p:cNvPr>
          <p:cNvSpPr/>
          <p:nvPr/>
        </p:nvSpPr>
        <p:spPr>
          <a:xfrm flipH="1">
            <a:off x="2692153" y="4563133"/>
            <a:ext cx="337352" cy="29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02C37F-0B3A-405E-B52F-8A83384F5AA2}"/>
              </a:ext>
            </a:extLst>
          </p:cNvPr>
          <p:cNvSpPr/>
          <p:nvPr/>
        </p:nvSpPr>
        <p:spPr>
          <a:xfrm flipH="1">
            <a:off x="3029505" y="4883729"/>
            <a:ext cx="337352" cy="29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50BEDF2-E4C6-4493-9DBE-F828CC8EA032}"/>
              </a:ext>
            </a:extLst>
          </p:cNvPr>
          <p:cNvSpPr/>
          <p:nvPr/>
        </p:nvSpPr>
        <p:spPr>
          <a:xfrm flipH="1">
            <a:off x="3621719" y="4222009"/>
            <a:ext cx="337352" cy="29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1D871-74B3-440F-A67E-D1E8B4807E00}"/>
                  </a:ext>
                </a:extLst>
              </p:cNvPr>
              <p:cNvSpPr txBox="1"/>
              <p:nvPr/>
            </p:nvSpPr>
            <p:spPr>
              <a:xfrm>
                <a:off x="5210432" y="5088503"/>
                <a:ext cx="194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1D871-74B3-440F-A67E-D1E8B480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432" y="5088503"/>
                <a:ext cx="1944210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919AC2-3583-4349-8678-659B16067134}"/>
              </a:ext>
            </a:extLst>
          </p:cNvPr>
          <p:cNvSpPr/>
          <p:nvPr/>
        </p:nvSpPr>
        <p:spPr>
          <a:xfrm flipH="1">
            <a:off x="3090538" y="4550152"/>
            <a:ext cx="337352" cy="29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05AC63-7E49-4FDD-919B-7880AC550923}"/>
                  </a:ext>
                </a:extLst>
              </p:cNvPr>
              <p:cNvSpPr txBox="1"/>
              <p:nvPr/>
            </p:nvSpPr>
            <p:spPr>
              <a:xfrm>
                <a:off x="5217769" y="5463285"/>
                <a:ext cx="237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05AC63-7E49-4FDD-919B-7880AC550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69" y="5463285"/>
                <a:ext cx="2376526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FD4427F-B587-41B7-9C94-AEF39AC404BE}"/>
              </a:ext>
            </a:extLst>
          </p:cNvPr>
          <p:cNvSpPr/>
          <p:nvPr/>
        </p:nvSpPr>
        <p:spPr>
          <a:xfrm flipH="1">
            <a:off x="3223334" y="5545962"/>
            <a:ext cx="337352" cy="29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3EE1CFA-491D-4C40-AA2D-CFD22AE524B8}"/>
              </a:ext>
            </a:extLst>
          </p:cNvPr>
          <p:cNvSpPr/>
          <p:nvPr/>
        </p:nvSpPr>
        <p:spPr>
          <a:xfrm flipH="1">
            <a:off x="4020104" y="4227146"/>
            <a:ext cx="337352" cy="29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11FCB5-CE87-4037-AC8C-CC456ADDFAE1}"/>
                  </a:ext>
                </a:extLst>
              </p:cNvPr>
              <p:cNvSpPr txBox="1"/>
              <p:nvPr/>
            </p:nvSpPr>
            <p:spPr>
              <a:xfrm>
                <a:off x="5217769" y="5842108"/>
                <a:ext cx="3131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≠2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11FCB5-CE87-4037-AC8C-CC456ADDF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69" y="5842108"/>
                <a:ext cx="3131128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EBAA1-19F0-4C38-A3B4-80C65D77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7054-18C7-4D05-96CD-B321D0B8E676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 animBg="1"/>
      <p:bldP spid="23" grpId="0"/>
      <p:bldP spid="27" grpId="0" animBg="1"/>
      <p:bldP spid="12" grpId="0" animBg="1"/>
      <p:bldP spid="13" grpId="0" animBg="1"/>
      <p:bldP spid="14" grpId="0" animBg="1"/>
      <p:bldP spid="25" grpId="0"/>
      <p:bldP spid="26" grpId="0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EBC72-E84D-437B-B461-6C17F4D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AF75E-64F3-4D34-B6B1-05B8856F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Symbolic execution idea [</a:t>
            </a:r>
            <a:r>
              <a:rPr lang="en-US" altLang="ko-KR" dirty="0" err="1"/>
              <a:t>CACM</a:t>
            </a:r>
            <a:r>
              <a:rPr lang="en-US" altLang="ko-KR" dirty="0"/>
              <a:t> '76]</a:t>
            </a:r>
          </a:p>
          <a:p>
            <a:r>
              <a:rPr lang="en-US" altLang="ko-KR" dirty="0"/>
              <a:t>DART for C [</a:t>
            </a:r>
            <a:r>
              <a:rPr lang="en-US" altLang="ko-KR" dirty="0" err="1"/>
              <a:t>PLDI'05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CUTE for Java [</a:t>
            </a:r>
            <a:r>
              <a:rPr lang="en-US" altLang="ko-KR" dirty="0" err="1"/>
              <a:t>FSE'05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EXE for C [</a:t>
            </a:r>
            <a:r>
              <a:rPr lang="en-US" altLang="ko-KR" dirty="0" err="1"/>
              <a:t>CCS'06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Symbolic </a:t>
            </a:r>
            <a:r>
              <a:rPr lang="en-US" altLang="ko-KR" dirty="0" err="1"/>
              <a:t>JPF</a:t>
            </a:r>
            <a:r>
              <a:rPr lang="en-US" altLang="ko-KR" dirty="0"/>
              <a:t> [</a:t>
            </a:r>
            <a:r>
              <a:rPr lang="en-US" altLang="ko-KR" dirty="0" err="1"/>
              <a:t>TACAS'07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KLEE for C [</a:t>
            </a:r>
            <a:r>
              <a:rPr lang="en-US" altLang="ko-KR" dirty="0" err="1"/>
              <a:t>OSDI'08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CREST for C [</a:t>
            </a:r>
            <a:r>
              <a:rPr lang="en-US" altLang="ko-KR" dirty="0" err="1"/>
              <a:t>ASE'08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PEX</a:t>
            </a:r>
            <a:r>
              <a:rPr lang="en-US" altLang="ko-KR" dirty="0"/>
              <a:t> for .NET </a:t>
            </a:r>
            <a:r>
              <a:rPr lang="en-US" altLang="ko-KR" dirty="0" err="1"/>
              <a:t>CIL</a:t>
            </a:r>
            <a:r>
              <a:rPr lang="en-US" altLang="ko-KR" dirty="0"/>
              <a:t> [</a:t>
            </a:r>
            <a:r>
              <a:rPr lang="en-US" altLang="ko-KR" dirty="0" err="1"/>
              <a:t>TAP'08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SAGE for </a:t>
            </a:r>
            <a:r>
              <a:rPr lang="en-US" altLang="ko-KR" dirty="0" err="1"/>
              <a:t>x86</a:t>
            </a:r>
            <a:r>
              <a:rPr lang="en-US" altLang="ko-KR" dirty="0"/>
              <a:t> binary [</a:t>
            </a:r>
            <a:r>
              <a:rPr lang="en-US" altLang="ko-KR" dirty="0" err="1"/>
              <a:t>NDSS'08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BitBlaze</a:t>
            </a:r>
            <a:r>
              <a:rPr lang="en-US" altLang="ko-KR" dirty="0"/>
              <a:t> for </a:t>
            </a:r>
            <a:r>
              <a:rPr lang="en-US" altLang="ko-KR" dirty="0" err="1"/>
              <a:t>x86</a:t>
            </a:r>
            <a:r>
              <a:rPr lang="en-US" altLang="ko-KR" dirty="0"/>
              <a:t> binary [</a:t>
            </a:r>
            <a:r>
              <a:rPr lang="en-US" altLang="ko-KR" dirty="0" err="1"/>
              <a:t>ISSTA'09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Kudzu for JavaScript [S&amp;P '10]</a:t>
            </a:r>
          </a:p>
          <a:p>
            <a:r>
              <a:rPr lang="en-US" altLang="ko-KR" dirty="0" err="1"/>
              <a:t>MultiSE</a:t>
            </a:r>
            <a:r>
              <a:rPr lang="en-US" altLang="ko-KR" dirty="0"/>
              <a:t> [</a:t>
            </a:r>
            <a:r>
              <a:rPr lang="en-US" altLang="ko-KR" dirty="0" err="1"/>
              <a:t>FSE'15</a:t>
            </a:r>
            <a:r>
              <a:rPr lang="en-US" altLang="ko-KR" dirty="0"/>
              <a:t>]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64539-5020-4838-9A69-4FAD88AD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2F296-8578-4382-B450-3F8BDADE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40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69FC9-0CD9-4534-BFEA-860A84BB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9421-D9DD-434D-BEFE-BA959A344F1D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96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C2B09E-586B-490E-9300-D25C2F3DD190}"/>
              </a:ext>
            </a:extLst>
          </p:cNvPr>
          <p:cNvSpPr/>
          <p:nvPr/>
        </p:nvSpPr>
        <p:spPr>
          <a:xfrm>
            <a:off x="288935" y="3706801"/>
            <a:ext cx="8494861" cy="2354457"/>
          </a:xfrm>
          <a:prstGeom prst="roundRect">
            <a:avLst>
              <a:gd name="adj" fmla="val 759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4FC049C-2F05-42DB-8DE5-59007EC4B668}"/>
              </a:ext>
            </a:extLst>
          </p:cNvPr>
          <p:cNvSpPr/>
          <p:nvPr/>
        </p:nvSpPr>
        <p:spPr>
          <a:xfrm>
            <a:off x="3126545" y="4276323"/>
            <a:ext cx="2656927" cy="1438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endParaRPr lang="en-US" altLang="ko-KR" sz="2000" b="1" dirty="0">
              <a:solidFill>
                <a:srgbClr val="0070C0"/>
              </a:solidFill>
            </a:endParaRPr>
          </a:p>
          <a:p>
            <a:pPr algn="ctr"/>
            <a:endParaRPr lang="en-US" altLang="ko-KR" sz="2000" b="1" dirty="0">
              <a:solidFill>
                <a:srgbClr val="0070C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7EF62C-8812-467F-B82B-49026D7D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03" y="212556"/>
            <a:ext cx="8675370" cy="858032"/>
          </a:xfrm>
        </p:spPr>
        <p:txBody>
          <a:bodyPr/>
          <a:lstStyle/>
          <a:p>
            <a:r>
              <a:rPr lang="en-US" altLang="ko-KR" dirty="0"/>
              <a:t>CREST: Concolic Testing Tool for C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9BEEC-B226-4486-B1CF-01234CB3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03" y="1298984"/>
            <a:ext cx="8675370" cy="50221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Workflow</a:t>
            </a:r>
            <a:endParaRPr lang="ko-KR" altLang="en-US" sz="24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AE15D-ECFD-4B50-B4B2-8D8CA09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3723" y="6381909"/>
            <a:ext cx="6615331" cy="365125"/>
          </a:xfrm>
        </p:spPr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6E3AC-BE56-4109-AF73-28000038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6168" y="6381909"/>
            <a:ext cx="982906" cy="365125"/>
          </a:xfrm>
        </p:spPr>
        <p:txBody>
          <a:bodyPr/>
          <a:lstStyle/>
          <a:p>
            <a:fld id="{64D3DDC7-3BCC-4250-8EE0-A29ABC6E30DD}" type="slidenum">
              <a:rPr lang="ko-KR" altLang="en-US" smtClean="0"/>
              <a:pPr/>
              <a:t>41</a:t>
            </a:fld>
            <a:r>
              <a:rPr lang="ko-KR" altLang="en-US" dirty="0"/>
              <a:t> </a:t>
            </a:r>
            <a:r>
              <a:rPr lang="en-US" altLang="ko-KR" dirty="0"/>
              <a:t>/ 25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1C60A2-2353-4950-9F02-1E36295DF688}"/>
              </a:ext>
            </a:extLst>
          </p:cNvPr>
          <p:cNvSpPr/>
          <p:nvPr/>
        </p:nvSpPr>
        <p:spPr>
          <a:xfrm>
            <a:off x="288935" y="2084005"/>
            <a:ext cx="8494861" cy="1551063"/>
          </a:xfrm>
          <a:prstGeom prst="roundRect">
            <a:avLst>
              <a:gd name="adj" fmla="val 759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D12D03-E3D9-46B3-BC26-4487DAD2B9FF}"/>
              </a:ext>
            </a:extLst>
          </p:cNvPr>
          <p:cNvSpPr/>
          <p:nvPr/>
        </p:nvSpPr>
        <p:spPr>
          <a:xfrm>
            <a:off x="700391" y="2557001"/>
            <a:ext cx="1236622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Target </a:t>
            </a:r>
            <a:br>
              <a:rPr lang="en-US" altLang="ko-KR" sz="1600" dirty="0"/>
            </a:br>
            <a:r>
              <a:rPr lang="en-US" altLang="ko-KR" sz="1600" dirty="0"/>
              <a:t>program w/</a:t>
            </a:r>
          </a:p>
          <a:p>
            <a:pPr algn="ctr"/>
            <a:r>
              <a:rPr lang="en-US" altLang="ko-KR" sz="1600" dirty="0"/>
              <a:t>sym. setting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2A1E17-73D5-4117-8EB8-FD5889B9C5C0}"/>
              </a:ext>
            </a:extLst>
          </p:cNvPr>
          <p:cNvSpPr/>
          <p:nvPr/>
        </p:nvSpPr>
        <p:spPr>
          <a:xfrm>
            <a:off x="3699741" y="2557001"/>
            <a:ext cx="97674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Target</a:t>
            </a:r>
          </a:p>
          <a:p>
            <a:pPr algn="ctr"/>
            <a:r>
              <a:rPr lang="en-US" altLang="ko-KR" sz="1600" dirty="0"/>
              <a:t>program</a:t>
            </a:r>
            <a:endParaRPr lang="ko-KR" altLang="en-US" sz="1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2C68A1-464F-4770-B52E-01B08E403180}"/>
              </a:ext>
            </a:extLst>
          </p:cNvPr>
          <p:cNvSpPr/>
          <p:nvPr/>
        </p:nvSpPr>
        <p:spPr>
          <a:xfrm>
            <a:off x="2096205" y="2442701"/>
            <a:ext cx="1443976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 err="1"/>
              <a:t>CIL</a:t>
            </a:r>
            <a:r>
              <a:rPr lang="en-US" altLang="ko-KR" b="1" dirty="0"/>
              <a:t> </a:t>
            </a:r>
            <a:r>
              <a:rPr lang="en-US" altLang="ko-KR" b="1" dirty="0" err="1"/>
              <a:t>instrumentor</a:t>
            </a:r>
            <a:endParaRPr lang="ko-KR" altLang="en-US" b="1" spc="-1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BE9ECF4-D32F-44B6-9216-1961C28696A9}"/>
              </a:ext>
            </a:extLst>
          </p:cNvPr>
          <p:cNvSpPr/>
          <p:nvPr/>
        </p:nvSpPr>
        <p:spPr>
          <a:xfrm>
            <a:off x="5615036" y="2448537"/>
            <a:ext cx="132310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Linker</a:t>
            </a:r>
            <a:endParaRPr lang="ko-KR" altLang="en-US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EB5E91-29B9-4201-B099-1F1CB3B085DB}"/>
              </a:ext>
            </a:extLst>
          </p:cNvPr>
          <p:cNvSpPr/>
          <p:nvPr/>
        </p:nvSpPr>
        <p:spPr>
          <a:xfrm>
            <a:off x="7223538" y="2560054"/>
            <a:ext cx="1158853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CREST</a:t>
            </a:r>
          </a:p>
          <a:p>
            <a:pPr algn="ctr"/>
            <a:r>
              <a:rPr lang="en-US" altLang="ko-KR" sz="1600" dirty="0"/>
              <a:t>runtime library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D6BD98-CB69-4ED6-8493-91C4DB3A3A53}"/>
              </a:ext>
            </a:extLst>
          </p:cNvPr>
          <p:cNvSpPr/>
          <p:nvPr/>
        </p:nvSpPr>
        <p:spPr>
          <a:xfrm>
            <a:off x="360205" y="4304816"/>
            <a:ext cx="1277596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Target</a:t>
            </a:r>
          </a:p>
          <a:p>
            <a:pPr algn="ctr"/>
            <a:r>
              <a:rPr lang="en-US" altLang="ko-KR" sz="1600" dirty="0"/>
              <a:t>program w/</a:t>
            </a:r>
          </a:p>
          <a:p>
            <a:pPr algn="ctr"/>
            <a:r>
              <a:rPr lang="en-US" altLang="ko-KR" sz="1600" dirty="0"/>
              <a:t>sym. setting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64B72-62A2-4D4B-974B-FE3FF129D8A2}"/>
              </a:ext>
            </a:extLst>
          </p:cNvPr>
          <p:cNvSpPr/>
          <p:nvPr/>
        </p:nvSpPr>
        <p:spPr>
          <a:xfrm>
            <a:off x="1849721" y="5132106"/>
            <a:ext cx="928808" cy="629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Initial</a:t>
            </a:r>
          </a:p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1AE4A80-F37C-4B12-80BA-917F514A39F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3204958" y="1233182"/>
            <a:ext cx="865679" cy="5277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17B520-9442-425C-A9D2-D9F84226270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1937013" y="2938001"/>
            <a:ext cx="15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F4390B-88C2-421E-8DBC-CC2514AEAB6F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540181" y="2938001"/>
            <a:ext cx="15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D94084-51CC-4D2A-AADD-D291437EBD4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92708" y="2927027"/>
            <a:ext cx="322328" cy="1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690F800-0BCB-469F-AF7E-C220E064ECDD}"/>
              </a:ext>
            </a:extLst>
          </p:cNvPr>
          <p:cNvCxnSpPr>
            <a:cxnSpLocks/>
            <a:stCxn id="42" idx="0"/>
            <a:endCxn id="12" idx="3"/>
          </p:cNvCxnSpPr>
          <p:nvPr/>
        </p:nvCxnSpPr>
        <p:spPr>
          <a:xfrm flipH="1">
            <a:off x="6938145" y="2942921"/>
            <a:ext cx="140645" cy="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47C695-4B43-405B-8FD2-0E727C30FE8E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786839" y="4691634"/>
            <a:ext cx="344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3D410A7-69B7-4573-84A9-B60101FC22F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78529" y="5446982"/>
            <a:ext cx="311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3F9B1B-8609-4EF4-A009-38FED9F4DE53}"/>
              </a:ext>
            </a:extLst>
          </p:cNvPr>
          <p:cNvSpPr txBox="1"/>
          <p:nvPr/>
        </p:nvSpPr>
        <p:spPr>
          <a:xfrm>
            <a:off x="288935" y="2084005"/>
            <a:ext cx="219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 phase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A8764E-52E8-4BE2-8976-F0B46BC95C4F}"/>
              </a:ext>
            </a:extLst>
          </p:cNvPr>
          <p:cNvSpPr txBox="1"/>
          <p:nvPr/>
        </p:nvSpPr>
        <p:spPr>
          <a:xfrm>
            <a:off x="312642" y="3673939"/>
            <a:ext cx="214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Dynamic phase</a:t>
            </a:r>
            <a:endParaRPr lang="ko-KR" altLang="en-US" dirty="0"/>
          </a:p>
        </p:txBody>
      </p:sp>
      <p:sp>
        <p:nvSpPr>
          <p:cNvPr id="31" name="사다리꼴 30">
            <a:extLst>
              <a:ext uri="{FF2B5EF4-FFF2-40B4-BE49-F238E27FC236}">
                <a16:creationId xmlns:a16="http://schemas.microsoft.com/office/drawing/2014/main" id="{9E8853EE-CFAA-4E90-9794-892A51FCCC73}"/>
              </a:ext>
            </a:extLst>
          </p:cNvPr>
          <p:cNvSpPr/>
          <p:nvPr/>
        </p:nvSpPr>
        <p:spPr>
          <a:xfrm rot="5400000">
            <a:off x="4613942" y="2619249"/>
            <a:ext cx="758265" cy="641241"/>
          </a:xfrm>
          <a:prstGeom prst="trapezoid">
            <a:avLst>
              <a:gd name="adj" fmla="val 432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FBA237-4CF9-4DF2-AA14-9049D880FDA9}"/>
              </a:ext>
            </a:extLst>
          </p:cNvPr>
          <p:cNvSpPr/>
          <p:nvPr/>
        </p:nvSpPr>
        <p:spPr>
          <a:xfrm>
            <a:off x="4587460" y="2557001"/>
            <a:ext cx="810491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probes</a:t>
            </a:r>
            <a:endParaRPr lang="ko-KR" altLang="en-US" sz="1600" dirty="0"/>
          </a:p>
        </p:txBody>
      </p:sp>
      <p:sp>
        <p:nvSpPr>
          <p:cNvPr id="33" name="사다리꼴 32">
            <a:extLst>
              <a:ext uri="{FF2B5EF4-FFF2-40B4-BE49-F238E27FC236}">
                <a16:creationId xmlns:a16="http://schemas.microsoft.com/office/drawing/2014/main" id="{E64BFFC2-2BA7-4481-87C0-D5DDA8A6F15B}"/>
              </a:ext>
            </a:extLst>
          </p:cNvPr>
          <p:cNvSpPr/>
          <p:nvPr/>
        </p:nvSpPr>
        <p:spPr>
          <a:xfrm rot="5400000">
            <a:off x="1322342" y="4629785"/>
            <a:ext cx="758265" cy="129255"/>
          </a:xfrm>
          <a:prstGeom prst="trapezoid">
            <a:avLst>
              <a:gd name="adj" fmla="val 1607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B6BAF5-6B21-4DBC-9DCB-929187323A1E}"/>
              </a:ext>
            </a:extLst>
          </p:cNvPr>
          <p:cNvSpPr/>
          <p:nvPr/>
        </p:nvSpPr>
        <p:spPr>
          <a:xfrm>
            <a:off x="2069207" y="4293190"/>
            <a:ext cx="810491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14266DD4-C020-452E-B073-BB8F7E0755EB}"/>
              </a:ext>
            </a:extLst>
          </p:cNvPr>
          <p:cNvSpPr/>
          <p:nvPr/>
        </p:nvSpPr>
        <p:spPr>
          <a:xfrm rot="16200000">
            <a:off x="6774568" y="2868010"/>
            <a:ext cx="758265" cy="149822"/>
          </a:xfrm>
          <a:prstGeom prst="trapezoid">
            <a:avLst>
              <a:gd name="adj" fmla="val 1887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4A928C-D70F-44DA-AB13-C0F725422AEF}"/>
              </a:ext>
            </a:extLst>
          </p:cNvPr>
          <p:cNvSpPr/>
          <p:nvPr/>
        </p:nvSpPr>
        <p:spPr>
          <a:xfrm>
            <a:off x="1915987" y="4310634"/>
            <a:ext cx="870852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CREST</a:t>
            </a:r>
          </a:p>
          <a:p>
            <a:pPr algn="ctr"/>
            <a:r>
              <a:rPr lang="en-US" altLang="ko-KR" sz="1600" dirty="0"/>
              <a:t>runtime library</a:t>
            </a:r>
            <a:endParaRPr lang="ko-KR" altLang="en-US" sz="1600" dirty="0"/>
          </a:p>
        </p:txBody>
      </p:sp>
      <p:sp>
        <p:nvSpPr>
          <p:cNvPr id="48" name="사다리꼴 47">
            <a:extLst>
              <a:ext uri="{FF2B5EF4-FFF2-40B4-BE49-F238E27FC236}">
                <a16:creationId xmlns:a16="http://schemas.microsoft.com/office/drawing/2014/main" id="{8F4CA8F5-9AC5-43F6-A0BF-88021E6A5D49}"/>
              </a:ext>
            </a:extLst>
          </p:cNvPr>
          <p:cNvSpPr/>
          <p:nvPr/>
        </p:nvSpPr>
        <p:spPr>
          <a:xfrm rot="16200000">
            <a:off x="1467016" y="4618590"/>
            <a:ext cx="758265" cy="149822"/>
          </a:xfrm>
          <a:prstGeom prst="trapezoid">
            <a:avLst>
              <a:gd name="adj" fmla="val 1490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71C87E4-D204-435A-B8E7-417AD0D0962A}"/>
              </a:ext>
            </a:extLst>
          </p:cNvPr>
          <p:cNvSpPr/>
          <p:nvPr/>
        </p:nvSpPr>
        <p:spPr>
          <a:xfrm>
            <a:off x="5958947" y="4428855"/>
            <a:ext cx="1655510" cy="7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SMT</a:t>
            </a:r>
            <a:r>
              <a:rPr lang="en-US" altLang="ko-KR" sz="2000" b="1" dirty="0"/>
              <a:t> solver</a:t>
            </a:r>
          </a:p>
          <a:p>
            <a:pPr algn="ctr"/>
            <a:r>
              <a:rPr lang="en-US" altLang="ko-KR" sz="2000" b="1" dirty="0" err="1"/>
              <a:t>Yices</a:t>
            </a:r>
            <a:endParaRPr lang="ko-KR" altLang="en-US" sz="20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2D1A39-3AB6-416B-9ED2-C76C612EEBBC}"/>
              </a:ext>
            </a:extLst>
          </p:cNvPr>
          <p:cNvSpPr/>
          <p:nvPr/>
        </p:nvSpPr>
        <p:spPr>
          <a:xfrm>
            <a:off x="3256525" y="4468294"/>
            <a:ext cx="110712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Target</a:t>
            </a:r>
          </a:p>
          <a:p>
            <a:pPr algn="ctr"/>
            <a:r>
              <a:rPr lang="en-US" altLang="ko-KR" sz="1200" dirty="0"/>
              <a:t>program w/</a:t>
            </a:r>
          </a:p>
          <a:p>
            <a:pPr algn="ctr"/>
            <a:r>
              <a:rPr lang="en-US" altLang="ko-KR" sz="1200" dirty="0"/>
              <a:t>sym. setting</a:t>
            </a:r>
            <a:endParaRPr lang="ko-KR" altLang="en-US" sz="1200" dirty="0"/>
          </a:p>
        </p:txBody>
      </p:sp>
      <p:sp>
        <p:nvSpPr>
          <p:cNvPr id="61" name="사다리꼴 60">
            <a:extLst>
              <a:ext uri="{FF2B5EF4-FFF2-40B4-BE49-F238E27FC236}">
                <a16:creationId xmlns:a16="http://schemas.microsoft.com/office/drawing/2014/main" id="{6EB5A9EF-A2A4-43F0-A61E-3008392DF10A}"/>
              </a:ext>
            </a:extLst>
          </p:cNvPr>
          <p:cNvSpPr/>
          <p:nvPr/>
        </p:nvSpPr>
        <p:spPr>
          <a:xfrm rot="5400000">
            <a:off x="4086122" y="4750560"/>
            <a:ext cx="682152" cy="129255"/>
          </a:xfrm>
          <a:prstGeom prst="trapezoid">
            <a:avLst>
              <a:gd name="adj" fmla="val 16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477E9C6-3451-47BC-BD8B-0EACD019D4F1}"/>
              </a:ext>
            </a:extLst>
          </p:cNvPr>
          <p:cNvSpPr/>
          <p:nvPr/>
        </p:nvSpPr>
        <p:spPr>
          <a:xfrm>
            <a:off x="4641839" y="4474112"/>
            <a:ext cx="870852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CREST</a:t>
            </a:r>
          </a:p>
          <a:p>
            <a:pPr algn="ctr"/>
            <a:r>
              <a:rPr lang="en-US" altLang="ko-KR" sz="1200" dirty="0"/>
              <a:t>runtime library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4D4AAD9-9E44-4346-99C8-C9C8FBB4919F}"/>
              </a:ext>
            </a:extLst>
          </p:cNvPr>
          <p:cNvCxnSpPr>
            <a:cxnSpLocks/>
            <a:stCxn id="62" idx="3"/>
            <a:endCxn id="50" idx="1"/>
          </p:cNvCxnSpPr>
          <p:nvPr/>
        </p:nvCxnSpPr>
        <p:spPr>
          <a:xfrm flipV="1">
            <a:off x="5512691" y="4814657"/>
            <a:ext cx="446256" cy="581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0CB50525-AF47-424C-9BBE-12DBA380E965}"/>
              </a:ext>
            </a:extLst>
          </p:cNvPr>
          <p:cNvSpPr/>
          <p:nvPr/>
        </p:nvSpPr>
        <p:spPr>
          <a:xfrm rot="5400000" flipV="1">
            <a:off x="4224615" y="4741881"/>
            <a:ext cx="682152" cy="146614"/>
          </a:xfrm>
          <a:prstGeom prst="trapezoid">
            <a:avLst>
              <a:gd name="adj" fmla="val 139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57A0A35-4F86-4E36-974E-4285CA8D6F9D}"/>
              </a:ext>
            </a:extLst>
          </p:cNvPr>
          <p:cNvSpPr/>
          <p:nvPr/>
        </p:nvSpPr>
        <p:spPr>
          <a:xfrm>
            <a:off x="4100739" y="5270722"/>
            <a:ext cx="666239" cy="319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E6E6F32-7E2E-40EE-98FA-84318F979004}"/>
              </a:ext>
            </a:extLst>
          </p:cNvPr>
          <p:cNvCxnSpPr>
            <a:cxnSpLocks/>
            <a:stCxn id="62" idx="2"/>
            <a:endCxn id="79" idx="3"/>
          </p:cNvCxnSpPr>
          <p:nvPr/>
        </p:nvCxnSpPr>
        <p:spPr>
          <a:xfrm rot="5400000">
            <a:off x="4790242" y="5143576"/>
            <a:ext cx="263761" cy="310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F87EEED-7CF5-47D5-90F8-B6C4DE632F46}"/>
              </a:ext>
            </a:extLst>
          </p:cNvPr>
          <p:cNvCxnSpPr>
            <a:cxnSpLocks/>
            <a:stCxn id="79" idx="1"/>
            <a:endCxn id="60" idx="2"/>
          </p:cNvCxnSpPr>
          <p:nvPr/>
        </p:nvCxnSpPr>
        <p:spPr>
          <a:xfrm rot="10800000">
            <a:off x="3810089" y="5161022"/>
            <a:ext cx="290650" cy="269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2F2318D-28BC-4C69-859C-F51D3670C8EE}"/>
              </a:ext>
            </a:extLst>
          </p:cNvPr>
          <p:cNvSpPr txBox="1"/>
          <p:nvPr/>
        </p:nvSpPr>
        <p:spPr>
          <a:xfrm>
            <a:off x="3421440" y="5674900"/>
            <a:ext cx="21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driver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C0831-0E64-4025-8A42-2D5EEE1F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4D7-8884-4977-97FD-A38F46DB082B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318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22DF0-BB74-4302-B46F-6A80B14C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 with Symbolic 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92A7B-534A-42C1-892A-268146264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273426"/>
            <a:ext cx="8675370" cy="1158490"/>
          </a:xfrm>
        </p:spPr>
        <p:txBody>
          <a:bodyPr/>
          <a:lstStyle/>
          <a:p>
            <a:r>
              <a:rPr lang="en-US" altLang="ko-KR" dirty="0"/>
              <a:t>Declare a input variable as symbolic</a:t>
            </a:r>
          </a:p>
          <a:p>
            <a:r>
              <a:rPr lang="en-US" altLang="ko-KR" dirty="0"/>
              <a:t>Resolve non-deterministic factors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5B588-4E14-4832-8287-F40C1A7F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72939-C90C-4A33-8392-B9F37BBC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42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D7BF6-3B67-431F-B0FA-05FADCAECAE3}"/>
              </a:ext>
            </a:extLst>
          </p:cNvPr>
          <p:cNvSpPr txBox="1"/>
          <p:nvPr/>
        </p:nvSpPr>
        <p:spPr>
          <a:xfrm>
            <a:off x="4980563" y="2431916"/>
            <a:ext cx="3501958" cy="3652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600" b="1" dirty="0">
                <a:solidFill>
                  <a:srgbClr val="000099"/>
                </a:solidFill>
              </a:rPr>
              <a:t>#include &lt;</a:t>
            </a:r>
            <a:r>
              <a:rPr lang="en-US" altLang="ko-KR" sz="1600" b="1" dirty="0" err="1">
                <a:solidFill>
                  <a:srgbClr val="000099"/>
                </a:solidFill>
              </a:rPr>
              <a:t>crest.h</a:t>
            </a:r>
            <a:r>
              <a:rPr lang="en-US" altLang="ko-KR" sz="1600" b="1" dirty="0">
                <a:solidFill>
                  <a:srgbClr val="000099"/>
                </a:solidFill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>
              <a:lnSpc>
                <a:spcPct val="85000"/>
              </a:lnSpc>
            </a:pPr>
            <a:endParaRPr lang="en-US" altLang="ko-KR" sz="1600" dirty="0"/>
          </a:p>
          <a:p>
            <a:pPr>
              <a:lnSpc>
                <a:spcPct val="85000"/>
              </a:lnSpc>
            </a:pPr>
            <a:r>
              <a:rPr lang="en-US" altLang="ko-KR" sz="1600" dirty="0"/>
              <a:t>int main(void) {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int a, b, c, d, e;</a:t>
            </a:r>
          </a:p>
          <a:p>
            <a:pPr>
              <a:lnSpc>
                <a:spcPct val="85000"/>
              </a:lnSpc>
            </a:pPr>
            <a:r>
              <a:rPr lang="en-US" altLang="ko-KR" sz="1600" b="1" dirty="0">
                <a:solidFill>
                  <a:srgbClr val="000099"/>
                </a:solidFill>
              </a:rPr>
              <a:t>    </a:t>
            </a:r>
            <a:r>
              <a:rPr lang="en-US" altLang="ko-KR" sz="1600" b="1" dirty="0" err="1">
                <a:solidFill>
                  <a:srgbClr val="000099"/>
                </a:solidFill>
              </a:rPr>
              <a:t>CrestInt</a:t>
            </a:r>
            <a:r>
              <a:rPr lang="en-US" altLang="ko-KR" sz="1600" b="1" dirty="0">
                <a:solidFill>
                  <a:srgbClr val="000099"/>
                </a:solidFill>
              </a:rPr>
              <a:t>(a);</a:t>
            </a:r>
          </a:p>
          <a:p>
            <a:pPr>
              <a:lnSpc>
                <a:spcPct val="85000"/>
              </a:lnSpc>
            </a:pPr>
            <a:r>
              <a:rPr lang="en-US" altLang="ko-KR" sz="1600" b="1" dirty="0">
                <a:solidFill>
                  <a:srgbClr val="000099"/>
                </a:solidFill>
              </a:rPr>
              <a:t>    </a:t>
            </a:r>
            <a:r>
              <a:rPr lang="en-US" altLang="ko-KR" sz="1600" b="1" dirty="0" err="1">
                <a:solidFill>
                  <a:srgbClr val="000099"/>
                </a:solidFill>
              </a:rPr>
              <a:t>CrestInt</a:t>
            </a:r>
            <a:r>
              <a:rPr lang="en-US" altLang="ko-KR" sz="1600" b="1" dirty="0">
                <a:solidFill>
                  <a:srgbClr val="000099"/>
                </a:solidFill>
              </a:rPr>
              <a:t>(b);</a:t>
            </a:r>
          </a:p>
          <a:p>
            <a:pPr>
              <a:lnSpc>
                <a:spcPct val="85000"/>
              </a:lnSpc>
            </a:pPr>
            <a:r>
              <a:rPr lang="en-US" altLang="ko-KR" sz="1600" b="1" dirty="0">
                <a:solidFill>
                  <a:srgbClr val="000099"/>
                </a:solidFill>
              </a:rPr>
              <a:t>    </a:t>
            </a:r>
            <a:r>
              <a:rPr lang="en-US" altLang="ko-KR" sz="1600" b="1" dirty="0" err="1">
                <a:solidFill>
                  <a:srgbClr val="000099"/>
                </a:solidFill>
              </a:rPr>
              <a:t>CrestInt</a:t>
            </a:r>
            <a:r>
              <a:rPr lang="en-US" altLang="ko-KR" sz="1600" b="1" dirty="0">
                <a:solidFill>
                  <a:srgbClr val="000099"/>
                </a:solidFill>
              </a:rPr>
              <a:t>(c);</a:t>
            </a:r>
          </a:p>
          <a:p>
            <a:pPr>
              <a:lnSpc>
                <a:spcPct val="85000"/>
              </a:lnSpc>
            </a:pPr>
            <a:r>
              <a:rPr lang="en-US" altLang="ko-KR" sz="1600" b="1" dirty="0">
                <a:solidFill>
                  <a:srgbClr val="000099"/>
                </a:solidFill>
              </a:rPr>
              <a:t>    </a:t>
            </a:r>
            <a:r>
              <a:rPr lang="en-US" altLang="ko-KR" sz="1600" b="1" dirty="0" err="1">
                <a:solidFill>
                  <a:srgbClr val="000099"/>
                </a:solidFill>
              </a:rPr>
              <a:t>CrestInt</a:t>
            </a:r>
            <a:r>
              <a:rPr lang="en-US" altLang="ko-KR" sz="1600" b="1" dirty="0">
                <a:solidFill>
                  <a:srgbClr val="000099"/>
                </a:solidFill>
              </a:rPr>
              <a:t>(d);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e = a + 1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if (e == 5)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if (b == 19)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     if (c == 7)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        if (d == 4)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      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(stderr, "GOAL!\n");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return 0;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5D33F-0412-495C-90DB-8750134B6CA8}"/>
              </a:ext>
            </a:extLst>
          </p:cNvPr>
          <p:cNvSpPr txBox="1"/>
          <p:nvPr/>
        </p:nvSpPr>
        <p:spPr>
          <a:xfrm>
            <a:off x="496112" y="2431915"/>
            <a:ext cx="3501958" cy="3652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en-US" altLang="ko-KR" sz="1600" dirty="0"/>
          </a:p>
          <a:p>
            <a:pPr>
              <a:lnSpc>
                <a:spcPct val="85000"/>
              </a:lnSpc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>
              <a:lnSpc>
                <a:spcPct val="85000"/>
              </a:lnSpc>
            </a:pPr>
            <a:endParaRPr lang="en-US" altLang="ko-KR" sz="1600" dirty="0"/>
          </a:p>
          <a:p>
            <a:pPr>
              <a:lnSpc>
                <a:spcPct val="85000"/>
              </a:lnSpc>
            </a:pPr>
            <a:r>
              <a:rPr lang="en-US" altLang="ko-KR" sz="1600" dirty="0"/>
              <a:t>int main(void) {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int a, b, c, d, e;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("%d", &amp;a)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("%d", &amp;b)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("%d", &amp;c)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("%d", &amp;d)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e = a + 1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if (e == 5)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if (b == 19)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     if (c == 7)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        if (d == 4)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      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(stderr, "GOAL!\n");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return 0;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}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898E51E-F068-4CE8-BCBE-11A8BB05531B}"/>
              </a:ext>
            </a:extLst>
          </p:cNvPr>
          <p:cNvSpPr/>
          <p:nvPr/>
        </p:nvSpPr>
        <p:spPr>
          <a:xfrm>
            <a:off x="4163438" y="4018433"/>
            <a:ext cx="577175" cy="49935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42000">
                <a:schemeClr val="accent1">
                  <a:tint val="44500"/>
                  <a:satMod val="160000"/>
                </a:schemeClr>
              </a:gs>
              <a:gs pos="83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E5FE2-FBE6-4362-B3FD-08BBC5F5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697-9E5E-4A6B-89E7-04AF275A589D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38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3C21-7DA3-489D-BD85-A7145BC5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Instrumentation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9A684-1647-4C2E-924F-B8AB76FE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66" y="1129807"/>
            <a:ext cx="8675370" cy="22220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CIL</a:t>
            </a:r>
            <a:r>
              <a:rPr lang="en-US" altLang="ko-KR" dirty="0"/>
              <a:t>, C Intermediate Language, is a C parser framework</a:t>
            </a:r>
          </a:p>
          <a:p>
            <a:pPr lvl="1"/>
            <a:r>
              <a:rPr lang="en-US" altLang="ko-KR" dirty="0"/>
              <a:t>transform target source code as a canonical form</a:t>
            </a:r>
          </a:p>
          <a:p>
            <a:pPr lvl="1"/>
            <a:r>
              <a:rPr lang="en-US" altLang="ko-KR" dirty="0"/>
              <a:t>support construction of a program analyzer or transformer</a:t>
            </a:r>
          </a:p>
          <a:p>
            <a:pPr lvl="1"/>
            <a:r>
              <a:rPr lang="en-US" altLang="ko-KR" dirty="0">
                <a:hlinkClick r:id="rId2"/>
              </a:rPr>
              <a:t>https://github.com/cil-project/cil</a:t>
            </a:r>
            <a:endParaRPr lang="en-US" altLang="ko-KR" dirty="0"/>
          </a:p>
          <a:p>
            <a:pPr lvl="2" fontAlgn="ctr"/>
            <a:r>
              <a:rPr lang="en-US" altLang="ko-KR" dirty="0"/>
              <a:t>written in </a:t>
            </a:r>
            <a:r>
              <a:rPr lang="en-US" altLang="ko-KR" dirty="0" err="1"/>
              <a:t>OCaml</a:t>
            </a:r>
            <a:endParaRPr lang="en-US" altLang="ko-KR" dirty="0"/>
          </a:p>
          <a:p>
            <a:pPr lvl="2" fontAlgn="ctr"/>
            <a:r>
              <a:rPr lang="en-US" altLang="ko-KR" dirty="0">
                <a:hlinkClick r:id="rId3"/>
              </a:rPr>
              <a:t>https://people.eecs.berkeley.edu/~necula/Papers/cil_cc02.pdf</a:t>
            </a:r>
            <a:endParaRPr lang="en-US" altLang="ko-KR" dirty="0"/>
          </a:p>
          <a:p>
            <a:pPr lvl="1" fontAlgn="ctr"/>
            <a:r>
              <a:rPr lang="en-US" altLang="ko-KR" dirty="0"/>
              <a:t>E.g.,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54C4-1DD0-4961-A234-90AD70C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90C8C-BDB1-4CDE-8C94-B939BF4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43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C3C5D-B391-4B1B-927E-DD5B9E512973}"/>
              </a:ext>
            </a:extLst>
          </p:cNvPr>
          <p:cNvSpPr txBox="1"/>
          <p:nvPr/>
        </p:nvSpPr>
        <p:spPr>
          <a:xfrm>
            <a:off x="846729" y="3230239"/>
            <a:ext cx="297666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 int x, y;</a:t>
            </a:r>
          </a:p>
          <a:p>
            <a:r>
              <a:rPr lang="en-US" altLang="ko-KR" dirty="0"/>
              <a:t>   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if(</a:t>
            </a:r>
            <a:r>
              <a:rPr lang="en-US" altLang="ko-KR" dirty="0" err="1"/>
              <a:t>i</a:t>
            </a:r>
            <a:r>
              <a:rPr lang="en-US" altLang="ko-KR" dirty="0"/>
              <a:t> == 5) continue;</a:t>
            </a:r>
          </a:p>
          <a:p>
            <a:r>
              <a:rPr lang="en-US" altLang="ko-KR" dirty="0"/>
              <a:t>      if(</a:t>
            </a:r>
            <a:r>
              <a:rPr lang="en-US" altLang="ko-KR" dirty="0" err="1"/>
              <a:t>i</a:t>
            </a:r>
            <a:r>
              <a:rPr lang="en-US" altLang="ko-KR" dirty="0"/>
              <a:t> == 4) break;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en-US" altLang="ko-KR" dirty="0"/>
              <a:t> += 2;</a:t>
            </a:r>
          </a:p>
          <a:p>
            <a:r>
              <a:rPr lang="en-US" altLang="ko-KR" dirty="0"/>
              <a:t>   } </a:t>
            </a:r>
          </a:p>
          <a:p>
            <a:r>
              <a:rPr lang="en-US" altLang="ko-KR" dirty="0"/>
              <a:t>   while(x &lt; 5) {</a:t>
            </a:r>
          </a:p>
          <a:p>
            <a:r>
              <a:rPr lang="en-US" altLang="ko-KR" dirty="0"/>
              <a:t>     if(x == 3) continue;</a:t>
            </a:r>
          </a:p>
          <a:p>
            <a:r>
              <a:rPr lang="en-US" altLang="ko-KR" dirty="0"/>
              <a:t>     x ++;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05963-B5C6-4A29-8B7D-5773BD411592}"/>
              </a:ext>
            </a:extLst>
          </p:cNvPr>
          <p:cNvSpPr txBox="1"/>
          <p:nvPr/>
        </p:nvSpPr>
        <p:spPr>
          <a:xfrm>
            <a:off x="4752733" y="3224410"/>
            <a:ext cx="3754874" cy="3100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/>
              <a:t>int main(void) {</a:t>
            </a:r>
          </a:p>
          <a:p>
            <a:pPr>
              <a:lnSpc>
                <a:spcPct val="80000"/>
              </a:lnSpc>
            </a:pPr>
            <a:endParaRPr lang="en-US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  int x 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{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5) {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  if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== 5) {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     </a:t>
            </a:r>
            <a:r>
              <a:rPr lang="en-US" altLang="ko-KR" sz="1400" dirty="0" err="1"/>
              <a:t>goto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Cont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 if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== 4) {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     break;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+= 2;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__</a:t>
            </a:r>
            <a:r>
              <a:rPr lang="en-US" altLang="ko-KR" sz="1400" dirty="0" err="1"/>
              <a:t>Cont</a:t>
            </a:r>
            <a:r>
              <a:rPr lang="en-US" altLang="ko-KR" sz="1400" dirty="0"/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++;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}</a:t>
            </a:r>
          </a:p>
          <a:p>
            <a:pPr>
              <a:lnSpc>
                <a:spcPct val="80000"/>
              </a:lnSpc>
            </a:pPr>
            <a:endParaRPr lang="en-US" altLang="ko-KR" sz="1400" dirty="0"/>
          </a:p>
          <a:p>
            <a:pPr>
              <a:lnSpc>
                <a:spcPct val="80000"/>
              </a:lnSpc>
            </a:pPr>
            <a:endParaRPr lang="en-US" altLang="ko-KR" sz="1400" dirty="0"/>
          </a:p>
          <a:p>
            <a:pPr>
              <a:lnSpc>
                <a:spcPct val="80000"/>
              </a:lnSpc>
            </a:pPr>
            <a:r>
              <a:rPr lang="en-US" altLang="ko-KR" sz="1400" dirty="0"/>
              <a:t>    while (x &lt; 5) {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if (x == 3) {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    continue;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    x ++;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return (0);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F5CD96A-811A-4B89-985E-81662D55BE7A}"/>
              </a:ext>
            </a:extLst>
          </p:cNvPr>
          <p:cNvSpPr/>
          <p:nvPr/>
        </p:nvSpPr>
        <p:spPr>
          <a:xfrm>
            <a:off x="3896696" y="4472530"/>
            <a:ext cx="577175" cy="49935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42000">
                <a:schemeClr val="accent1">
                  <a:tint val="44500"/>
                  <a:satMod val="160000"/>
                </a:schemeClr>
              </a:gs>
              <a:gs pos="83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A0E78-7F39-47D6-BB14-A9CA5197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AD79-AACF-4462-91CA-F0ADA9D0A8AD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53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3C21-7DA3-489D-BD85-A7145BC5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Instrumentation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9A684-1647-4C2E-924F-B8AB76FE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4" y="1134894"/>
            <a:ext cx="8824953" cy="2210874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A </a:t>
            </a:r>
            <a:r>
              <a:rPr lang="en-US" altLang="ko-KR" sz="2200" dirty="0" err="1"/>
              <a:t>CIL</a:t>
            </a:r>
            <a:r>
              <a:rPr lang="en-US" altLang="ko-KR" sz="2200" dirty="0"/>
              <a:t> transformer inserts probes for background symbolic execution</a:t>
            </a:r>
          </a:p>
          <a:p>
            <a:pPr lvl="1"/>
            <a:r>
              <a:rPr lang="en-US" altLang="ko-KR" sz="2200" dirty="0"/>
              <a:t>insert a probe before every memory access and arithmetic operation to run a symbolic stack-machine along a program execution</a:t>
            </a:r>
          </a:p>
          <a:p>
            <a:pPr lvl="1"/>
            <a:r>
              <a:rPr lang="en-US" altLang="ko-KR" sz="2200" dirty="0"/>
              <a:t>insert a probe before every then/else block execution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54C4-1DD0-4961-A234-90AD70C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90C8C-BDB1-4CDE-8C94-B939BF4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44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95AD6-3E72-4BA7-AD89-FABE99C411EB}"/>
              </a:ext>
            </a:extLst>
          </p:cNvPr>
          <p:cNvSpPr txBox="1"/>
          <p:nvPr/>
        </p:nvSpPr>
        <p:spPr>
          <a:xfrm>
            <a:off x="343712" y="2579173"/>
            <a:ext cx="3501958" cy="3652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crest.h</a:t>
            </a:r>
            <a:r>
              <a:rPr lang="en-US" altLang="ko-KR" sz="1600" dirty="0"/>
              <a:t>&gt;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int main(void) {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int a, b, c, d, e;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CrestInt</a:t>
            </a:r>
            <a:r>
              <a:rPr lang="en-US" altLang="ko-KR" sz="1600" dirty="0"/>
              <a:t>(a);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CrestInt</a:t>
            </a:r>
            <a:r>
              <a:rPr lang="en-US" altLang="ko-KR" sz="1600" dirty="0"/>
              <a:t>(b);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CrestInt</a:t>
            </a:r>
            <a:r>
              <a:rPr lang="en-US" altLang="ko-KR" sz="1600" dirty="0"/>
              <a:t>(c);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CrestInt</a:t>
            </a:r>
            <a:r>
              <a:rPr lang="en-US" altLang="ko-KR" sz="1600" dirty="0"/>
              <a:t>(d);</a:t>
            </a:r>
          </a:p>
          <a:p>
            <a:pPr>
              <a:lnSpc>
                <a:spcPct val="85000"/>
              </a:lnSpc>
            </a:pPr>
            <a:endParaRPr lang="en-US" altLang="ko-KR" sz="1600" dirty="0"/>
          </a:p>
          <a:p>
            <a:pPr>
              <a:lnSpc>
                <a:spcPct val="85000"/>
              </a:lnSpc>
            </a:pPr>
            <a:r>
              <a:rPr lang="en-US" altLang="ko-KR" sz="1600" dirty="0"/>
              <a:t>    e = a + 1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if (e == 5)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if (b == 19)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     if (c == 7)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        if (d == 4) 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      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(stderr, "GOAL!\n");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return 0;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1B97E-C390-4459-AE90-946D1B7FB804}"/>
              </a:ext>
            </a:extLst>
          </p:cNvPr>
          <p:cNvSpPr txBox="1"/>
          <p:nvPr/>
        </p:nvSpPr>
        <p:spPr>
          <a:xfrm>
            <a:off x="4579355" y="2579173"/>
            <a:ext cx="4052321" cy="3861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crest.h</a:t>
            </a:r>
            <a:r>
              <a:rPr lang="en-US" altLang="ko-KR" sz="1600" dirty="0"/>
              <a:t>&gt;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>
              <a:lnSpc>
                <a:spcPct val="85000"/>
              </a:lnSpc>
            </a:pPr>
            <a:endParaRPr lang="en-US" altLang="ko-KR" sz="1600" dirty="0"/>
          </a:p>
          <a:p>
            <a:pPr>
              <a:lnSpc>
                <a:spcPct val="85000"/>
              </a:lnSpc>
            </a:pPr>
            <a:r>
              <a:rPr lang="en-US" altLang="ko-KR" sz="1600" dirty="0"/>
              <a:t>…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int a, b, c, d;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__</a:t>
            </a:r>
            <a:r>
              <a:rPr lang="en-US" altLang="ko-KR" sz="1600" dirty="0" err="1"/>
              <a:t>CrestInt</a:t>
            </a:r>
            <a:r>
              <a:rPr lang="en-US" altLang="ko-KR" sz="1600" dirty="0"/>
              <a:t>(&amp;a);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…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__</a:t>
            </a:r>
            <a:r>
              <a:rPr lang="en-US" altLang="ko-KR" sz="1600" dirty="0" err="1"/>
              <a:t>CrestLoad</a:t>
            </a:r>
            <a:r>
              <a:rPr lang="en-US" altLang="ko-KR" sz="1600" dirty="0"/>
              <a:t>(&amp;a, a)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__</a:t>
            </a:r>
            <a:r>
              <a:rPr lang="en-US" altLang="ko-KR" sz="1600" dirty="0" err="1"/>
              <a:t>CrestLoad</a:t>
            </a:r>
            <a:r>
              <a:rPr lang="en-US" altLang="ko-KR" sz="1600" dirty="0"/>
              <a:t>(0, 1)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__</a:t>
            </a:r>
            <a:r>
              <a:rPr lang="en-US" altLang="ko-KR" sz="1600" dirty="0" err="1"/>
              <a:t>CrestApply</a:t>
            </a:r>
            <a:r>
              <a:rPr lang="en-US" altLang="ko-KR" sz="1600" dirty="0"/>
              <a:t>(ADD, </a:t>
            </a:r>
            <a:r>
              <a:rPr lang="en-US" altLang="ko-KR" sz="1600" dirty="0" err="1"/>
              <a:t>a+1</a:t>
            </a:r>
            <a:r>
              <a:rPr lang="en-US" altLang="ko-KR" sz="1600" dirty="0"/>
              <a:t>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__</a:t>
            </a:r>
            <a:r>
              <a:rPr lang="en-US" altLang="ko-KR" sz="1600" dirty="0" err="1"/>
              <a:t>CrestStore</a:t>
            </a:r>
            <a:r>
              <a:rPr lang="en-US" altLang="ko-KR" sz="1600" dirty="0"/>
              <a:t>(&amp;e)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e = a + 1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__</a:t>
            </a:r>
            <a:r>
              <a:rPr lang="en-US" altLang="ko-KR" sz="1600" dirty="0" err="1"/>
              <a:t>CrestLoad</a:t>
            </a:r>
            <a:r>
              <a:rPr lang="en-US" altLang="ko-KR" sz="1600" dirty="0"/>
              <a:t>(&amp;e, e)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__</a:t>
            </a:r>
            <a:r>
              <a:rPr lang="en-US" altLang="ko-KR" sz="1600" dirty="0" err="1"/>
              <a:t>CrestLoad</a:t>
            </a:r>
            <a:r>
              <a:rPr lang="en-US" altLang="ko-KR" sz="1600" dirty="0"/>
              <a:t>(0, 5)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__</a:t>
            </a:r>
            <a:r>
              <a:rPr lang="en-US" altLang="ko-KR" sz="1600" dirty="0" err="1"/>
              <a:t>CrestApply</a:t>
            </a:r>
            <a:r>
              <a:rPr lang="en-US" altLang="ko-KR" sz="1600" dirty="0"/>
              <a:t>(CMP_EQ, (e == 5)) 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if (e == 5) {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        __</a:t>
            </a:r>
            <a:r>
              <a:rPr lang="en-US" altLang="ko-KR" sz="1600" dirty="0" err="1"/>
              <a:t>CrestBranch</a:t>
            </a:r>
            <a:r>
              <a:rPr lang="en-US" altLang="ko-KR" sz="1600" dirty="0"/>
              <a:t>(TRUE) ;</a:t>
            </a:r>
          </a:p>
          <a:p>
            <a:pPr>
              <a:lnSpc>
                <a:spcPct val="85000"/>
              </a:lnSpc>
            </a:pPr>
            <a:r>
              <a:rPr lang="en-US" altLang="ko-KR" sz="1600" dirty="0"/>
              <a:t>…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F5CD96A-811A-4B89-985E-81662D55BE7A}"/>
              </a:ext>
            </a:extLst>
          </p:cNvPr>
          <p:cNvSpPr/>
          <p:nvPr/>
        </p:nvSpPr>
        <p:spPr>
          <a:xfrm>
            <a:off x="1665051" y="3399305"/>
            <a:ext cx="3107987" cy="28187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42000">
                <a:schemeClr val="accent1">
                  <a:tint val="44500"/>
                  <a:satMod val="160000"/>
                </a:schemeClr>
              </a:gs>
              <a:gs pos="83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18D4650-E4B2-4125-906F-11E24598FFC7}"/>
              </a:ext>
            </a:extLst>
          </p:cNvPr>
          <p:cNvSpPr/>
          <p:nvPr/>
        </p:nvSpPr>
        <p:spPr>
          <a:xfrm>
            <a:off x="1678473" y="4431144"/>
            <a:ext cx="3094565" cy="28187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42000">
                <a:schemeClr val="accent1">
                  <a:tint val="44500"/>
                  <a:satMod val="160000"/>
                </a:schemeClr>
              </a:gs>
              <a:gs pos="83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478CEB-413B-4D06-A97A-D64DD0AF1056}"/>
              </a:ext>
            </a:extLst>
          </p:cNvPr>
          <p:cNvSpPr/>
          <p:nvPr/>
        </p:nvSpPr>
        <p:spPr>
          <a:xfrm>
            <a:off x="512324" y="3433507"/>
            <a:ext cx="1166149" cy="2134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7753B24-6838-4184-85D4-F834588E0EFA}"/>
              </a:ext>
            </a:extLst>
          </p:cNvPr>
          <p:cNvSpPr/>
          <p:nvPr/>
        </p:nvSpPr>
        <p:spPr>
          <a:xfrm>
            <a:off x="512324" y="4465346"/>
            <a:ext cx="1152727" cy="4309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F2474D-D950-4799-9D79-8921955FE9B8}"/>
              </a:ext>
            </a:extLst>
          </p:cNvPr>
          <p:cNvSpPr/>
          <p:nvPr/>
        </p:nvSpPr>
        <p:spPr>
          <a:xfrm>
            <a:off x="4784726" y="3397539"/>
            <a:ext cx="1998846" cy="5418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5B89B1-05A4-4929-931F-CFDC95245F2E}"/>
              </a:ext>
            </a:extLst>
          </p:cNvPr>
          <p:cNvSpPr/>
          <p:nvPr/>
        </p:nvSpPr>
        <p:spPr>
          <a:xfrm>
            <a:off x="4773038" y="4055613"/>
            <a:ext cx="2956832" cy="2210874"/>
          </a:xfrm>
          <a:prstGeom prst="roundRect">
            <a:avLst>
              <a:gd name="adj" fmla="val 608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BE084-8787-4106-B6E5-6D1767AD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5E26-030D-4861-B185-8E8839B97385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46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35AB3-95AA-484A-88C4-E8ECEC94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CREST Runtime Library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5E4A8-D6C1-4D5B-A660-C18A79BF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273425"/>
            <a:ext cx="8831864" cy="49254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Probes (</a:t>
            </a:r>
            <a:r>
              <a:rPr lang="en-US" altLang="ko-KR" sz="2400" dirty="0" err="1"/>
              <a:t>libcrest</a:t>
            </a:r>
            <a:r>
              <a:rPr lang="en-US" altLang="ko-KR" sz="2400" dirty="0"/>
              <a:t>/crest.cc)</a:t>
            </a:r>
          </a:p>
          <a:p>
            <a:pPr lvl="1"/>
            <a:r>
              <a:rPr lang="en-US" altLang="ko-KR" dirty="0"/>
              <a:t>Update symbolic stack machines</a:t>
            </a:r>
          </a:p>
          <a:p>
            <a:pPr lvl="1"/>
            <a:r>
              <a:rPr lang="en-US" altLang="ko-KR" dirty="0"/>
              <a:t>Update symbolic memory (symbol tables)</a:t>
            </a:r>
          </a:p>
          <a:p>
            <a:pPr lvl="1"/>
            <a:r>
              <a:rPr lang="en-US" altLang="ko-KR" dirty="0"/>
              <a:t>Construct a symbolic path formula</a:t>
            </a:r>
          </a:p>
          <a:p>
            <a:endParaRPr lang="en-US" altLang="ko-KR" sz="2400" dirty="0"/>
          </a:p>
          <a:p>
            <a:r>
              <a:rPr lang="en-US" altLang="ko-KR" sz="2400" dirty="0"/>
              <a:t>Driver (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/run_crest.cc)</a:t>
            </a:r>
          </a:p>
          <a:p>
            <a:pPr lvl="1"/>
            <a:r>
              <a:rPr lang="en-US" altLang="ko-KR" dirty="0"/>
              <a:t>Feed test inputs to a target program and generate executions</a:t>
            </a:r>
          </a:p>
          <a:p>
            <a:pPr lvl="1"/>
            <a:r>
              <a:rPr lang="en-US" altLang="ko-KR" dirty="0"/>
              <a:t>Receive a extracted symbolic path formula</a:t>
            </a:r>
          </a:p>
          <a:p>
            <a:pPr lvl="1"/>
            <a:r>
              <a:rPr lang="en-US" altLang="ko-KR" dirty="0"/>
              <a:t>Generate an alternative path formula</a:t>
            </a:r>
          </a:p>
          <a:p>
            <a:pPr lvl="1"/>
            <a:r>
              <a:rPr lang="en-US" altLang="ko-KR" dirty="0"/>
              <a:t>Launch a solver to get a solution of the alternative path formula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B47F1-34AC-4EC9-8060-12AC50B7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3C696-3749-414D-8889-7B4BD0D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45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023AD-1E41-435A-B83B-4C7A0577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D9E-B06A-40EF-A8C9-9E5D05157767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68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726BE-1DD8-4223-8BC8-ACC490BF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Strategy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3A85F-1045-4FD3-84CE-6C98DB39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029" y="1465634"/>
            <a:ext cx="5436656" cy="47138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Which branch condition should be flipped for generating next test input?</a:t>
            </a:r>
          </a:p>
          <a:p>
            <a:endParaRPr lang="en-US" altLang="ko-KR" sz="2400" dirty="0"/>
          </a:p>
          <a:p>
            <a:r>
              <a:rPr lang="en-US" altLang="ko-KR" sz="2400" dirty="0"/>
              <a:t>Heuristics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Burnim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ASE'08</a:t>
            </a:r>
            <a:r>
              <a:rPr lang="en-US" altLang="ko-KR" sz="2000" dirty="0"/>
              <a:t>]</a:t>
            </a:r>
            <a:endParaRPr lang="en-US" altLang="ko-KR" sz="2400" dirty="0"/>
          </a:p>
          <a:p>
            <a:pPr lvl="1"/>
            <a:r>
              <a:rPr lang="en-US" altLang="ko-KR" dirty="0"/>
              <a:t>Depth-First Search</a:t>
            </a:r>
          </a:p>
          <a:p>
            <a:pPr lvl="1"/>
            <a:r>
              <a:rPr lang="en-US" altLang="ko-KR" dirty="0"/>
              <a:t>Reverse Depth-First Search</a:t>
            </a:r>
          </a:p>
          <a:p>
            <a:pPr lvl="1"/>
            <a:r>
              <a:rPr lang="en-US" altLang="ko-KR" dirty="0"/>
              <a:t>Random Branch</a:t>
            </a:r>
          </a:p>
          <a:p>
            <a:pPr lvl="1"/>
            <a:r>
              <a:rPr lang="en-US" altLang="ko-KR" dirty="0" err="1"/>
              <a:t>CFG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select a branch closest to a unreached branch in </a:t>
            </a:r>
            <a:r>
              <a:rPr lang="en-US" altLang="ko-KR" dirty="0" err="1"/>
              <a:t>CFG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FF92F-15F7-40B2-A6C4-B07FCA9F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8CC5A-EC77-4367-ABB4-74E6D1B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46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02167B0-DF5F-445B-8F0E-C5E292419F4E}"/>
              </a:ext>
            </a:extLst>
          </p:cNvPr>
          <p:cNvSpPr/>
          <p:nvPr/>
        </p:nvSpPr>
        <p:spPr>
          <a:xfrm>
            <a:off x="325919" y="1412085"/>
            <a:ext cx="2840329" cy="4220481"/>
          </a:xfrm>
          <a:prstGeom prst="roundRect">
            <a:avLst>
              <a:gd name="adj" fmla="val 44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E79D5A-36B9-478E-A976-A553F4CEEB29}"/>
              </a:ext>
            </a:extLst>
          </p:cNvPr>
          <p:cNvSpPr/>
          <p:nvPr/>
        </p:nvSpPr>
        <p:spPr>
          <a:xfrm>
            <a:off x="1384863" y="1789462"/>
            <a:ext cx="212273" cy="21227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321201E-1F3B-4AA1-BF0A-B39B94D80C4F}"/>
              </a:ext>
            </a:extLst>
          </p:cNvPr>
          <p:cNvSpPr/>
          <p:nvPr/>
        </p:nvSpPr>
        <p:spPr>
          <a:xfrm>
            <a:off x="1750550" y="2262837"/>
            <a:ext cx="212273" cy="21227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0FCB49F-02CE-4F17-91BF-AC06E0E5ECD7}"/>
              </a:ext>
            </a:extLst>
          </p:cNvPr>
          <p:cNvSpPr/>
          <p:nvPr/>
        </p:nvSpPr>
        <p:spPr>
          <a:xfrm>
            <a:off x="1369424" y="2763766"/>
            <a:ext cx="212273" cy="21227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C54638-504E-403F-A33C-3F7460CFD4DE}"/>
              </a:ext>
            </a:extLst>
          </p:cNvPr>
          <p:cNvSpPr/>
          <p:nvPr/>
        </p:nvSpPr>
        <p:spPr>
          <a:xfrm>
            <a:off x="1160517" y="3316372"/>
            <a:ext cx="212273" cy="21227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06C8B9-158E-4FA1-8C7B-558535525089}"/>
              </a:ext>
            </a:extLst>
          </p:cNvPr>
          <p:cNvSpPr/>
          <p:nvPr/>
        </p:nvSpPr>
        <p:spPr>
          <a:xfrm>
            <a:off x="1542940" y="3876170"/>
            <a:ext cx="212273" cy="21227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BCCDBE1-024F-4662-A288-159D4BE2DE28}"/>
              </a:ext>
            </a:extLst>
          </p:cNvPr>
          <p:cNvSpPr/>
          <p:nvPr/>
        </p:nvSpPr>
        <p:spPr>
          <a:xfrm>
            <a:off x="1856686" y="4472477"/>
            <a:ext cx="212273" cy="21227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BC93A5-D43C-4198-88BD-AF99F0480208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566049" y="1970648"/>
            <a:ext cx="215588" cy="323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A7A882-0C41-4111-A35E-3A1162100313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550610" y="2444024"/>
            <a:ext cx="231025" cy="35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D23E4B-76A7-4A2A-B8E7-39E757CC7F29}"/>
              </a:ext>
            </a:extLst>
          </p:cNvPr>
          <p:cNvCxnSpPr>
            <a:cxnSpLocks/>
            <a:stCxn id="11" idx="4"/>
            <a:endCxn id="12" idx="7"/>
          </p:cNvCxnSpPr>
          <p:nvPr/>
        </p:nvCxnSpPr>
        <p:spPr>
          <a:xfrm flipH="1">
            <a:off x="1341704" y="2976039"/>
            <a:ext cx="133856" cy="371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ECA188-B981-4945-A3D3-7497748A17D0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341704" y="3497559"/>
            <a:ext cx="232323" cy="409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0771BE-2AD9-4FAF-8943-433BA07F83D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1724126" y="4057356"/>
            <a:ext cx="163647" cy="446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EA08ADC-94D1-49AF-9BE7-863F2D4D493F}"/>
              </a:ext>
            </a:extLst>
          </p:cNvPr>
          <p:cNvSpPr/>
          <p:nvPr/>
        </p:nvSpPr>
        <p:spPr>
          <a:xfrm>
            <a:off x="897859" y="3876170"/>
            <a:ext cx="212273" cy="21227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331FF9-05E8-48ED-8EF6-F34A9562F1C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130468" y="1638748"/>
            <a:ext cx="285481" cy="18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BD1A56B-4B80-4446-A7AB-6A03D635894E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1003995" y="3497559"/>
            <a:ext cx="187608" cy="3786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D8353B-1DC6-444B-86C9-8261A1B01BBD}"/>
              </a:ext>
            </a:extLst>
          </p:cNvPr>
          <p:cNvSpPr txBox="1"/>
          <p:nvPr/>
        </p:nvSpPr>
        <p:spPr>
          <a:xfrm>
            <a:off x="1572864" y="1570202"/>
            <a:ext cx="67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err="1"/>
              <a:t>c</a:t>
            </a:r>
            <a:r>
              <a:rPr lang="en-US" altLang="ko-KR" sz="2400" baseline="-25000" dirty="0" err="1"/>
              <a:t>1</a:t>
            </a:r>
            <a:endParaRPr lang="ko-KR" altLang="en-US" sz="20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39F787-5C56-4ED0-A7E4-6A475D412606}"/>
              </a:ext>
            </a:extLst>
          </p:cNvPr>
          <p:cNvSpPr txBox="1"/>
          <p:nvPr/>
        </p:nvSpPr>
        <p:spPr>
          <a:xfrm>
            <a:off x="1905385" y="2089712"/>
            <a:ext cx="67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err="1"/>
              <a:t>c</a:t>
            </a:r>
            <a:r>
              <a:rPr lang="en-US" altLang="ko-KR" sz="2400" baseline="-25000" dirty="0" err="1"/>
              <a:t>2</a:t>
            </a:r>
            <a:endParaRPr lang="ko-KR" altLang="en-US" sz="20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B90001-320E-4D46-B2CF-5CEFEDB41318}"/>
              </a:ext>
            </a:extLst>
          </p:cNvPr>
          <p:cNvSpPr txBox="1"/>
          <p:nvPr/>
        </p:nvSpPr>
        <p:spPr>
          <a:xfrm>
            <a:off x="1022751" y="2560306"/>
            <a:ext cx="67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err="1"/>
              <a:t>c</a:t>
            </a:r>
            <a:r>
              <a:rPr lang="en-US" altLang="ko-KR" sz="2400" baseline="-25000" dirty="0" err="1"/>
              <a:t>3</a:t>
            </a:r>
            <a:endParaRPr lang="ko-KR" altLang="en-US" sz="2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FBC352-5635-4494-9718-B3DA1635FE02}"/>
              </a:ext>
            </a:extLst>
          </p:cNvPr>
          <p:cNvSpPr txBox="1"/>
          <p:nvPr/>
        </p:nvSpPr>
        <p:spPr>
          <a:xfrm>
            <a:off x="794548" y="3146074"/>
            <a:ext cx="67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err="1"/>
              <a:t>c</a:t>
            </a:r>
            <a:r>
              <a:rPr lang="en-US" altLang="ko-KR" sz="2400" baseline="-25000" dirty="0" err="1"/>
              <a:t>4</a:t>
            </a:r>
            <a:endParaRPr lang="ko-KR" altLang="en-US" sz="20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693DE-5CAD-4C95-8BBA-89D0D5227C79}"/>
              </a:ext>
            </a:extLst>
          </p:cNvPr>
          <p:cNvSpPr txBox="1"/>
          <p:nvPr/>
        </p:nvSpPr>
        <p:spPr>
          <a:xfrm>
            <a:off x="1700424" y="3743945"/>
            <a:ext cx="7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err="1"/>
              <a:t>c</a:t>
            </a:r>
            <a:r>
              <a:rPr lang="en-US" altLang="ko-KR" sz="2400" baseline="-25000" dirty="0" err="1"/>
              <a:t>5</a:t>
            </a:r>
            <a:endParaRPr lang="ko-KR" altLang="en-US" sz="2000" baseline="-25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02E5F0E-9CC4-426E-8E90-C6E8E9629364}"/>
              </a:ext>
            </a:extLst>
          </p:cNvPr>
          <p:cNvSpPr/>
          <p:nvPr/>
        </p:nvSpPr>
        <p:spPr>
          <a:xfrm>
            <a:off x="1310777" y="4430222"/>
            <a:ext cx="212273" cy="21227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FB5F260-02C0-4A59-A9D8-529D5A27B7B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416913" y="4051611"/>
            <a:ext cx="187608" cy="3786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BD6D329-5CD7-4523-B2F4-8D5B91284105}"/>
              </a:ext>
            </a:extLst>
          </p:cNvPr>
          <p:cNvSpPr/>
          <p:nvPr/>
        </p:nvSpPr>
        <p:spPr>
          <a:xfrm>
            <a:off x="1746084" y="3211522"/>
            <a:ext cx="212273" cy="21227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066FBC8-5C9A-4DB1-BC82-D3699AFBD1D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550610" y="2929650"/>
            <a:ext cx="226561" cy="3129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AD290D5-D88C-4E3F-8D68-75115CA12C9A}"/>
              </a:ext>
            </a:extLst>
          </p:cNvPr>
          <p:cNvSpPr/>
          <p:nvPr/>
        </p:nvSpPr>
        <p:spPr>
          <a:xfrm>
            <a:off x="2129640" y="2677870"/>
            <a:ext cx="212273" cy="21227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8F5E151-579F-48B3-9416-8B0B25F65F8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34166" y="2395998"/>
            <a:ext cx="226561" cy="3129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F73DBE32-7297-4EDE-B419-033772841F57}"/>
              </a:ext>
            </a:extLst>
          </p:cNvPr>
          <p:cNvSpPr/>
          <p:nvPr/>
        </p:nvSpPr>
        <p:spPr>
          <a:xfrm>
            <a:off x="1028494" y="2289458"/>
            <a:ext cx="212273" cy="21227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39A1CA-68FC-4A59-8363-2F6760C351BC}"/>
              </a:ext>
            </a:extLst>
          </p:cNvPr>
          <p:cNvCxnSpPr>
            <a:cxnSpLocks/>
            <a:stCxn id="9" idx="3"/>
            <a:endCxn id="39" idx="7"/>
          </p:cNvCxnSpPr>
          <p:nvPr/>
        </p:nvCxnSpPr>
        <p:spPr>
          <a:xfrm flipH="1">
            <a:off x="1209680" y="1970648"/>
            <a:ext cx="206270" cy="3498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98B3405-D363-4342-BC38-A708BDD7C499}"/>
              </a:ext>
            </a:extLst>
          </p:cNvPr>
          <p:cNvSpPr/>
          <p:nvPr/>
        </p:nvSpPr>
        <p:spPr>
          <a:xfrm>
            <a:off x="2121360" y="4987756"/>
            <a:ext cx="212273" cy="212273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F9305C0-FE22-4FFC-B937-195F6BD6B31F}"/>
              </a:ext>
            </a:extLst>
          </p:cNvPr>
          <p:cNvCxnSpPr>
            <a:cxnSpLocks/>
            <a:stCxn id="14" idx="5"/>
            <a:endCxn id="43" idx="1"/>
          </p:cNvCxnSpPr>
          <p:nvPr/>
        </p:nvCxnSpPr>
        <p:spPr>
          <a:xfrm>
            <a:off x="2037872" y="4653663"/>
            <a:ext cx="114575" cy="365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1106D7-BD7B-469C-966E-C7A14745D1D6}"/>
              </a:ext>
            </a:extLst>
          </p:cNvPr>
          <p:cNvSpPr txBox="1"/>
          <p:nvPr/>
        </p:nvSpPr>
        <p:spPr>
          <a:xfrm>
            <a:off x="2067161" y="4229005"/>
            <a:ext cx="7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err="1"/>
              <a:t>c</a:t>
            </a:r>
            <a:r>
              <a:rPr lang="en-US" altLang="ko-KR" sz="2400" i="1" baseline="-25000" dirty="0" err="1"/>
              <a:t>6</a:t>
            </a:r>
            <a:endParaRPr lang="ko-KR" altLang="en-US" sz="2000" baseline="-25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8045140-1A59-4CFD-BC95-E1622FF6D2AD}"/>
              </a:ext>
            </a:extLst>
          </p:cNvPr>
          <p:cNvSpPr/>
          <p:nvPr/>
        </p:nvSpPr>
        <p:spPr>
          <a:xfrm>
            <a:off x="1564898" y="4982253"/>
            <a:ext cx="212273" cy="21227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3D9C339-3F5F-4B6F-AE2E-37870366A92F}"/>
              </a:ext>
            </a:extLst>
          </p:cNvPr>
          <p:cNvCxnSpPr>
            <a:cxnSpLocks/>
            <a:stCxn id="14" idx="3"/>
            <a:endCxn id="50" idx="7"/>
          </p:cNvCxnSpPr>
          <p:nvPr/>
        </p:nvCxnSpPr>
        <p:spPr>
          <a:xfrm flipH="1">
            <a:off x="1746084" y="4653663"/>
            <a:ext cx="141689" cy="359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CFD0D-E894-47D7-B434-DC5652D3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5FA3-0EAB-4BED-8938-E9F06D20F827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C11B0-6145-4290-B2AB-A1E86664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 Solver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30AB-9168-4338-8CDB-7A722388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251627"/>
            <a:ext cx="8675370" cy="50445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constraint solver is a program for automatically finding a solution (value instance) of a given formula</a:t>
            </a:r>
          </a:p>
          <a:p>
            <a:pPr lvl="1"/>
            <a:r>
              <a:rPr lang="en-US" altLang="ko-KR" sz="2000" dirty="0"/>
              <a:t>SAT solver</a:t>
            </a:r>
          </a:p>
          <a:p>
            <a:pPr lvl="2"/>
            <a:r>
              <a:rPr lang="en-US" altLang="ko-KR" dirty="0"/>
              <a:t>solves a propositional formula</a:t>
            </a:r>
          </a:p>
          <a:p>
            <a:pPr lvl="2"/>
            <a:r>
              <a:rPr lang="en-US" altLang="ko-KR" dirty="0"/>
              <a:t>E.g., </a:t>
            </a:r>
            <a:r>
              <a:rPr lang="en-US" altLang="ko-KR" dirty="0" err="1"/>
              <a:t>zChaff</a:t>
            </a:r>
            <a:r>
              <a:rPr lang="en-US" altLang="ko-KR" dirty="0"/>
              <a:t>, </a:t>
            </a:r>
            <a:r>
              <a:rPr lang="en-US" altLang="ko-KR" dirty="0" err="1"/>
              <a:t>MiniSAT</a:t>
            </a:r>
            <a:r>
              <a:rPr lang="en-US" altLang="ko-KR" dirty="0"/>
              <a:t>, Microsoft </a:t>
            </a:r>
            <a:r>
              <a:rPr lang="en-US" altLang="ko-KR" dirty="0" err="1"/>
              <a:t>Z3</a:t>
            </a:r>
            <a:endParaRPr lang="en-US" altLang="ko-KR" dirty="0"/>
          </a:p>
          <a:p>
            <a:pPr lvl="1"/>
            <a:r>
              <a:rPr lang="en-US" altLang="ko-KR" sz="2000" dirty="0" err="1"/>
              <a:t>SMT</a:t>
            </a:r>
            <a:r>
              <a:rPr lang="en-US" altLang="ko-KR" sz="2000" dirty="0"/>
              <a:t> solver</a:t>
            </a:r>
          </a:p>
          <a:p>
            <a:pPr lvl="2"/>
            <a:r>
              <a:rPr lang="en-US" altLang="ko-KR" dirty="0"/>
              <a:t>solves a satisfiability module theories (</a:t>
            </a:r>
            <a:r>
              <a:rPr lang="en-US" altLang="ko-KR" dirty="0" err="1"/>
              <a:t>SMT</a:t>
            </a:r>
            <a:r>
              <a:rPr lang="en-US" altLang="ko-KR" dirty="0"/>
              <a:t>) formula</a:t>
            </a:r>
          </a:p>
          <a:p>
            <a:pPr lvl="2"/>
            <a:r>
              <a:rPr lang="en-US" altLang="ko-KR" dirty="0"/>
              <a:t>E.g., Microsoft </a:t>
            </a:r>
            <a:r>
              <a:rPr lang="en-US" altLang="ko-KR" dirty="0" err="1"/>
              <a:t>Z3</a:t>
            </a:r>
            <a:r>
              <a:rPr lang="en-US" altLang="ko-KR" dirty="0"/>
              <a:t>, </a:t>
            </a:r>
            <a:r>
              <a:rPr lang="en-US" altLang="ko-KR" dirty="0" err="1"/>
              <a:t>Yices</a:t>
            </a:r>
            <a:r>
              <a:rPr lang="en-US" altLang="ko-KR" dirty="0"/>
              <a:t>, </a:t>
            </a:r>
            <a:r>
              <a:rPr lang="en-US" altLang="ko-KR" dirty="0" err="1"/>
              <a:t>CVC3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C8345-64DA-439A-92B5-F825136D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C2FDB-FA4C-4C70-B95A-12C41132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47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011CEF-1CBC-45BF-9714-FD9997B3A728}"/>
                  </a:ext>
                </a:extLst>
              </p:cNvPr>
              <p:cNvSpPr txBox="1"/>
              <p:nvPr/>
            </p:nvSpPr>
            <p:spPr>
              <a:xfrm>
                <a:off x="382618" y="4136091"/>
                <a:ext cx="3735421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011CEF-1CBC-45BF-9714-FD9997B3A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18" y="4136091"/>
                <a:ext cx="3735421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4373072-D38B-4155-AC0B-61F14BE85930}"/>
              </a:ext>
            </a:extLst>
          </p:cNvPr>
          <p:cNvSpPr txBox="1"/>
          <p:nvPr/>
        </p:nvSpPr>
        <p:spPr>
          <a:xfrm>
            <a:off x="389107" y="4507509"/>
            <a:ext cx="373542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 </a:t>
            </a:r>
            <a:r>
              <a:rPr lang="en-US" altLang="ko-KR" sz="1600" dirty="0" err="1"/>
              <a:t>cnf</a:t>
            </a:r>
            <a:r>
              <a:rPr lang="en-US" altLang="ko-KR" sz="1600" dirty="0"/>
              <a:t> 3 3 </a:t>
            </a:r>
          </a:p>
          <a:p>
            <a:r>
              <a:rPr lang="en-US" altLang="ko-KR" sz="1600" dirty="0"/>
              <a:t>1 2</a:t>
            </a:r>
          </a:p>
          <a:p>
            <a:r>
              <a:rPr lang="en-US" altLang="ko-KR" sz="1600" dirty="0"/>
              <a:t>-1 -2</a:t>
            </a:r>
          </a:p>
          <a:p>
            <a:r>
              <a:rPr lang="en-US" altLang="ko-KR" sz="1600" dirty="0"/>
              <a:t>1 -2 3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9C5BEC-0BC8-4132-94F5-38BFB2A20526}"/>
                  </a:ext>
                </a:extLst>
              </p:cNvPr>
              <p:cNvSpPr txBox="1"/>
              <p:nvPr/>
            </p:nvSpPr>
            <p:spPr>
              <a:xfrm>
                <a:off x="4490932" y="4158402"/>
                <a:ext cx="4263961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&gt;3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9C5BEC-0BC8-4132-94F5-38BFB2A20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32" y="4158402"/>
                <a:ext cx="426396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695BC17-DF7A-431C-9DEB-99659F749241}"/>
              </a:ext>
            </a:extLst>
          </p:cNvPr>
          <p:cNvSpPr txBox="1"/>
          <p:nvPr/>
        </p:nvSpPr>
        <p:spPr>
          <a:xfrm>
            <a:off x="4490932" y="4500389"/>
            <a:ext cx="426396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(benchmark formula</a:t>
            </a:r>
          </a:p>
          <a:p>
            <a:r>
              <a:rPr lang="en-US" altLang="ko-KR" sz="1400" dirty="0"/>
              <a:t>:logic </a:t>
            </a:r>
            <a:r>
              <a:rPr lang="en-US" altLang="ko-KR" sz="1400" dirty="0" err="1"/>
              <a:t>QF_UFLIA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:</a:t>
            </a:r>
            <a:r>
              <a:rPr lang="en-US" altLang="ko-KR" sz="1400" dirty="0" err="1"/>
              <a:t>extrafuns</a:t>
            </a:r>
            <a:r>
              <a:rPr lang="en-US" altLang="ko-KR" sz="1400" dirty="0"/>
              <a:t> ((A Int) (B Int) (C Int) (D Int)) </a:t>
            </a:r>
          </a:p>
          <a:p>
            <a:r>
              <a:rPr lang="en-US" altLang="ko-KR" sz="1400" dirty="0"/>
              <a:t>:formula (and </a:t>
            </a:r>
          </a:p>
          <a:p>
            <a:r>
              <a:rPr lang="en-US" altLang="ko-KR" sz="1400" dirty="0"/>
              <a:t>  (&gt; (* 2 A) (+ B C)) </a:t>
            </a:r>
          </a:p>
          <a:p>
            <a:r>
              <a:rPr lang="en-US" altLang="ko-KR" sz="1400" dirty="0"/>
              <a:t>  (&gt; (* 2 B) (+ C D)) </a:t>
            </a:r>
          </a:p>
          <a:p>
            <a:r>
              <a:rPr lang="en-US" altLang="ko-KR" sz="1400" dirty="0"/>
              <a:t>  (&gt; (* 2 C) (* 3 D)) </a:t>
            </a:r>
          </a:p>
          <a:p>
            <a:r>
              <a:rPr lang="en-US" altLang="ko-KR" sz="1400" dirty="0"/>
              <a:t>  (&gt; (* 3 D) (+ A C)) )) 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11648-1EC3-46F4-BDAE-12823F98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801-42C6-4FD5-9A05-7044BB972461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734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4BF12-A03B-46B3-A811-D58B585F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FC628-EA0C-43B4-87FC-713ECC9D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The latest version of CREST is installed at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/local/crest @ peace</a:t>
            </a:r>
          </a:p>
          <a:p>
            <a:r>
              <a:rPr lang="en-US" altLang="ko-KR" sz="2000" dirty="0"/>
              <a:t>Construct an instrumented target program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crestc</a:t>
            </a:r>
            <a:r>
              <a:rPr lang="en-US" altLang="ko-KR" sz="2000" dirty="0"/>
              <a:t> &lt;target file&gt;</a:t>
            </a:r>
          </a:p>
          <a:p>
            <a:r>
              <a:rPr lang="en-US" altLang="ko-KR" sz="2000" dirty="0"/>
              <a:t>Execute concolic test generation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run_crest</a:t>
            </a:r>
            <a:r>
              <a:rPr lang="en-US" altLang="ko-KR" sz="2000" dirty="0"/>
              <a:t> &lt;instrumented object&gt; &lt;# test cases&gt;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-[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dfs|cfg|random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3079CE-7954-4AF6-B173-D1460340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65127C-8716-4C44-8FEF-32FB2174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48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02B63D4-3050-49B4-8921-7199E7A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C65-6E28-48E3-B213-5CF67525DEDB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647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65836-0B5A-4FEC-BB1B-4A003899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E120C-9AF4-467D-B18B-7243982B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F9BC-CCCC-4959-86DB-F02129A5CCD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AF8C6-ACF5-45D1-A036-DCFCA16365DD}"/>
              </a:ext>
            </a:extLst>
          </p:cNvPr>
          <p:cNvSpPr txBox="1"/>
          <p:nvPr/>
        </p:nvSpPr>
        <p:spPr>
          <a:xfrm>
            <a:off x="4736098" y="1649207"/>
            <a:ext cx="4233127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300" dirty="0"/>
              <a:t>&lt;TC1&gt;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n = 100 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a = [1, 2, 3, 4, ..., 100]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FA26C5C9-ED57-4BB4-937A-53CA1C39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98" y="1539840"/>
            <a:ext cx="4282545" cy="434026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get_max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a[], </a:t>
            </a:r>
            <a:r>
              <a:rPr lang="en-US" altLang="ko-KR" sz="2400" dirty="0" err="1"/>
              <a:t>uint</a:t>
            </a:r>
            <a:r>
              <a:rPr lang="en-US" altLang="ko-KR" sz="2400" dirty="0"/>
              <a:t> n) {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1:    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max = 0,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0 ;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2:       while 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&lt; n) {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3:           if (max &lt;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4:                max =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;        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5:          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++;           }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6:       if (max &lt;= 0)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7:           abort() 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8:       return max 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   }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B54C8F-D861-4088-9253-6AB4341494D5}"/>
                  </a:ext>
                </a:extLst>
              </p:cNvPr>
              <p:cNvSpPr txBox="1"/>
              <p:nvPr/>
            </p:nvSpPr>
            <p:spPr>
              <a:xfrm>
                <a:off x="4835489" y="2653283"/>
                <a:ext cx="2472326" cy="327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300" b="0" i="0" smtClean="0">
                            <a:latin typeface="Cambria Math" panose="02040503050406030204" pitchFamily="18" charset="0"/>
                          </a:rPr>
                          <m:t>TC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300" dirty="0"/>
                  <a:t>(a, n) =</a:t>
                </a:r>
              </a:p>
              <a:p>
                <a:r>
                  <a:rPr lang="en-US" altLang="ko-KR" sz="2300" dirty="0"/>
                  <a:t>   (0 &lt;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 (0 &lt; a[0])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 (1 &lt;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 (a[0] &lt; a[1])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 ... </a:t>
                </a:r>
              </a:p>
              <a:p>
                <a:r>
                  <a:rPr lang="en-US" altLang="ko-KR" sz="2300" dirty="0"/>
                  <a:t>   (a[98] &lt; a[99])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ko-KR" sz="2300" dirty="0"/>
              </a:p>
              <a:p>
                <a:r>
                  <a:rPr lang="en-US" altLang="ko-KR" sz="2300" dirty="0"/>
                  <a:t>   (100 </a:t>
                </a:r>
                <a14:m>
                  <m:oMath xmlns:m="http://schemas.openxmlformats.org/officeDocument/2006/math">
                    <m:r>
                      <a:rPr lang="en-US" altLang="ko-KR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lang="en-US" altLang="ko-KR" sz="2300" dirty="0"/>
                  <a:t>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 (a[99]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300" dirty="0"/>
                  <a:t> 0)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B54C8F-D861-4088-9253-6AB434149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89" y="2653283"/>
                <a:ext cx="2472326" cy="3277820"/>
              </a:xfrm>
              <a:prstGeom prst="rect">
                <a:avLst/>
              </a:prstGeom>
              <a:blipFill>
                <a:blip r:embed="rId3"/>
                <a:stretch>
                  <a:fillRect l="-1724" t="-1301" b="-3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래픽 23" descr="확인 표시">
            <a:extLst>
              <a:ext uri="{FF2B5EF4-FFF2-40B4-BE49-F238E27FC236}">
                <a16:creationId xmlns:a16="http://schemas.microsoft.com/office/drawing/2014/main" id="{830B4433-828E-4202-9495-9FC74B9B9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233" y="2087406"/>
            <a:ext cx="230652" cy="306280"/>
          </a:xfrm>
          <a:prstGeom prst="rect">
            <a:avLst/>
          </a:prstGeom>
        </p:spPr>
      </p:pic>
      <p:pic>
        <p:nvPicPr>
          <p:cNvPr id="26" name="그래픽 25" descr="닫기">
            <a:extLst>
              <a:ext uri="{FF2B5EF4-FFF2-40B4-BE49-F238E27FC236}">
                <a16:creationId xmlns:a16="http://schemas.microsoft.com/office/drawing/2014/main" id="{B09CC396-FCB6-4C3F-A99C-C6B20FBF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030" y="4588344"/>
            <a:ext cx="255638" cy="339459"/>
          </a:xfrm>
          <a:prstGeom prst="rect">
            <a:avLst/>
          </a:prstGeom>
        </p:spPr>
      </p:pic>
      <p:pic>
        <p:nvPicPr>
          <p:cNvPr id="28" name="그래픽 27" descr="확인 표시">
            <a:extLst>
              <a:ext uri="{FF2B5EF4-FFF2-40B4-BE49-F238E27FC236}">
                <a16:creationId xmlns:a16="http://schemas.microsoft.com/office/drawing/2014/main" id="{686047CC-3E40-46D8-9CFD-41EFDC695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871" y="2470661"/>
            <a:ext cx="230652" cy="306280"/>
          </a:xfrm>
          <a:prstGeom prst="rect">
            <a:avLst/>
          </a:prstGeom>
        </p:spPr>
      </p:pic>
      <p:pic>
        <p:nvPicPr>
          <p:cNvPr id="29" name="그래픽 28" descr="확인 표시">
            <a:extLst>
              <a:ext uri="{FF2B5EF4-FFF2-40B4-BE49-F238E27FC236}">
                <a16:creationId xmlns:a16="http://schemas.microsoft.com/office/drawing/2014/main" id="{6BAF6FBD-740C-4D2F-9D21-D1AA29742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619" y="2921050"/>
            <a:ext cx="230652" cy="306280"/>
          </a:xfrm>
          <a:prstGeom prst="rect">
            <a:avLst/>
          </a:prstGeom>
        </p:spPr>
      </p:pic>
      <p:pic>
        <p:nvPicPr>
          <p:cNvPr id="30" name="그래픽 29" descr="확인 표시">
            <a:extLst>
              <a:ext uri="{FF2B5EF4-FFF2-40B4-BE49-F238E27FC236}">
                <a16:creationId xmlns:a16="http://schemas.microsoft.com/office/drawing/2014/main" id="{F4C7F08E-35EE-4B76-B4DE-681504049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565" y="3304305"/>
            <a:ext cx="230652" cy="306280"/>
          </a:xfrm>
          <a:prstGeom prst="rect">
            <a:avLst/>
          </a:prstGeom>
        </p:spPr>
      </p:pic>
      <p:pic>
        <p:nvPicPr>
          <p:cNvPr id="31" name="그래픽 30" descr="확인 표시">
            <a:extLst>
              <a:ext uri="{FF2B5EF4-FFF2-40B4-BE49-F238E27FC236}">
                <a16:creationId xmlns:a16="http://schemas.microsoft.com/office/drawing/2014/main" id="{6F5F3FE6-633D-44FA-B3D4-1A4299F3E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161" y="3745055"/>
            <a:ext cx="230652" cy="306280"/>
          </a:xfrm>
          <a:prstGeom prst="rect">
            <a:avLst/>
          </a:prstGeom>
        </p:spPr>
      </p:pic>
      <p:pic>
        <p:nvPicPr>
          <p:cNvPr id="43" name="그래픽 42" descr="확인 표시">
            <a:extLst>
              <a:ext uri="{FF2B5EF4-FFF2-40B4-BE49-F238E27FC236}">
                <a16:creationId xmlns:a16="http://schemas.microsoft.com/office/drawing/2014/main" id="{39E85E92-0628-4B85-8E0B-6D9E9A468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550" y="4147705"/>
            <a:ext cx="230652" cy="306280"/>
          </a:xfrm>
          <a:prstGeom prst="rect">
            <a:avLst/>
          </a:prstGeom>
        </p:spPr>
      </p:pic>
      <p:pic>
        <p:nvPicPr>
          <p:cNvPr id="25" name="그래픽 24" descr="확인 표시">
            <a:extLst>
              <a:ext uri="{FF2B5EF4-FFF2-40B4-BE49-F238E27FC236}">
                <a16:creationId xmlns:a16="http://schemas.microsoft.com/office/drawing/2014/main" id="{44816249-6182-49A6-8497-9649B7908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233" y="5007564"/>
            <a:ext cx="230652" cy="30628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10B24E-3EDA-48BA-B307-AC8029F60211}"/>
              </a:ext>
            </a:extLst>
          </p:cNvPr>
          <p:cNvSpPr/>
          <p:nvPr/>
        </p:nvSpPr>
        <p:spPr>
          <a:xfrm>
            <a:off x="5037806" y="3058736"/>
            <a:ext cx="1337767" cy="33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F5EFA00-4AAF-4E71-824C-5AA0ABA35D3F}"/>
              </a:ext>
            </a:extLst>
          </p:cNvPr>
          <p:cNvSpPr/>
          <p:nvPr/>
        </p:nvSpPr>
        <p:spPr>
          <a:xfrm>
            <a:off x="5040575" y="3776400"/>
            <a:ext cx="1337767" cy="33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05891C5-E6D3-4E54-8E41-1BB0D07CB2C4}"/>
              </a:ext>
            </a:extLst>
          </p:cNvPr>
          <p:cNvSpPr/>
          <p:nvPr/>
        </p:nvSpPr>
        <p:spPr>
          <a:xfrm>
            <a:off x="5026722" y="4809950"/>
            <a:ext cx="2130536" cy="33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FD83A8E-20AC-4A66-95A8-AF59389C1602}"/>
              </a:ext>
            </a:extLst>
          </p:cNvPr>
          <p:cNvSpPr/>
          <p:nvPr/>
        </p:nvSpPr>
        <p:spPr>
          <a:xfrm>
            <a:off x="5026722" y="3401519"/>
            <a:ext cx="1513778" cy="3435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8E552E8-3B15-4355-91E8-A1D8C5BC8CA6}"/>
              </a:ext>
            </a:extLst>
          </p:cNvPr>
          <p:cNvSpPr/>
          <p:nvPr/>
        </p:nvSpPr>
        <p:spPr>
          <a:xfrm>
            <a:off x="5051682" y="4129077"/>
            <a:ext cx="1717417" cy="404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F5A8B43-AF30-409E-B11F-6ABA65D82270}"/>
              </a:ext>
            </a:extLst>
          </p:cNvPr>
          <p:cNvSpPr/>
          <p:nvPr/>
        </p:nvSpPr>
        <p:spPr>
          <a:xfrm>
            <a:off x="5037806" y="5494079"/>
            <a:ext cx="1717417" cy="367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4AA700F-62A2-46DC-8B74-360556AC7ED0}"/>
              </a:ext>
            </a:extLst>
          </p:cNvPr>
          <p:cNvSpPr/>
          <p:nvPr/>
        </p:nvSpPr>
        <p:spPr>
          <a:xfrm>
            <a:off x="5037040" y="5152914"/>
            <a:ext cx="1618698" cy="33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58F19E6-A9F6-4746-86F3-9927D19B6B68}"/>
              </a:ext>
            </a:extLst>
          </p:cNvPr>
          <p:cNvSpPr/>
          <p:nvPr/>
        </p:nvSpPr>
        <p:spPr>
          <a:xfrm flipH="1">
            <a:off x="3093464" y="2541914"/>
            <a:ext cx="348655" cy="224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CB229FD7-FBF0-4290-9613-E1BCD0067AD6}"/>
              </a:ext>
            </a:extLst>
          </p:cNvPr>
          <p:cNvSpPr/>
          <p:nvPr/>
        </p:nvSpPr>
        <p:spPr>
          <a:xfrm flipH="1">
            <a:off x="3442119" y="2959044"/>
            <a:ext cx="348655" cy="224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26E0F735-8EBF-493D-81B4-410113115F91}"/>
              </a:ext>
            </a:extLst>
          </p:cNvPr>
          <p:cNvSpPr/>
          <p:nvPr/>
        </p:nvSpPr>
        <p:spPr>
          <a:xfrm flipH="1">
            <a:off x="3055347" y="4211007"/>
            <a:ext cx="348655" cy="224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A64739-9A87-4086-B53A-3CCEBBBEA094}"/>
                  </a:ext>
                </a:extLst>
              </p:cNvPr>
              <p:cNvSpPr txBox="1"/>
              <p:nvPr/>
            </p:nvSpPr>
            <p:spPr>
              <a:xfrm>
                <a:off x="4835489" y="2690486"/>
                <a:ext cx="2472326" cy="3277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300" dirty="0"/>
                  <a:t>(a, n) =</a:t>
                </a:r>
                <a:br>
                  <a:rPr lang="en-US" altLang="ko-KR" sz="2300" dirty="0"/>
                </a:br>
                <a:r>
                  <a:rPr lang="en-US" altLang="ko-KR" sz="2300" dirty="0"/>
                  <a:t>   (0 &lt;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</a:t>
                </a:r>
                <a:r>
                  <a:rPr lang="en-US" altLang="ko-KR" sz="23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2300" dirty="0">
                    <a:solidFill>
                      <a:schemeClr val="tx1"/>
                    </a:solidFill>
                  </a:rPr>
                  <a:t>(0 &lt; a[0])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 (1 &lt;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sz="23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 (a[0] &lt; a[1])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 ... </a:t>
                </a:r>
              </a:p>
              <a:p>
                <a:r>
                  <a:rPr lang="en-US" altLang="ko-KR" sz="2300" dirty="0"/>
                  <a:t>   (a[98] &lt; a[99])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ko-KR" sz="2300" dirty="0"/>
              </a:p>
              <a:p>
                <a:r>
                  <a:rPr lang="en-US" altLang="ko-KR" sz="2300" dirty="0"/>
                  <a:t>   (100 </a:t>
                </a:r>
                <a14:m>
                  <m:oMath xmlns:m="http://schemas.openxmlformats.org/officeDocument/2006/math">
                    <m:r>
                      <a:rPr lang="en-US" altLang="ko-KR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lang="en-US" altLang="ko-KR" sz="2300" dirty="0"/>
                  <a:t>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ko-KR" sz="2300" dirty="0">
                    <a:solidFill>
                      <a:srgbClr val="C00000"/>
                    </a:solidFill>
                  </a:rPr>
                  <a:t>(a[99]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300" dirty="0">
                    <a:solidFill>
                      <a:srgbClr val="C00000"/>
                    </a:solidFill>
                  </a:rPr>
                  <a:t> 0)</a:t>
                </a:r>
                <a:r>
                  <a:rPr lang="en-US" altLang="ko-KR" sz="2300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A64739-9A87-4086-B53A-3CCEBBBEA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89" y="2690486"/>
                <a:ext cx="2472326" cy="3277820"/>
              </a:xfrm>
              <a:prstGeom prst="rect">
                <a:avLst/>
              </a:prstGeom>
              <a:blipFill>
                <a:blip r:embed="rId8"/>
                <a:stretch>
                  <a:fillRect l="-1724" t="-1301" b="-3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DE92F0-79D7-4367-85AF-E72DE11993DC}"/>
                  </a:ext>
                </a:extLst>
              </p:cNvPr>
              <p:cNvSpPr txBox="1"/>
              <p:nvPr/>
            </p:nvSpPr>
            <p:spPr>
              <a:xfrm>
                <a:off x="4835489" y="2684127"/>
                <a:ext cx="2646477" cy="3277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300" dirty="0"/>
                  <a:t>(a, n) =</a:t>
                </a:r>
                <a:br>
                  <a:rPr lang="en-US" altLang="ko-KR" sz="2300" dirty="0"/>
                </a:br>
                <a:r>
                  <a:rPr lang="en-US" altLang="ko-KR" sz="2300" dirty="0"/>
                  <a:t>   (0 &lt;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</a:t>
                </a:r>
                <a:r>
                  <a:rPr lang="en-US" altLang="ko-KR" sz="2300" dirty="0">
                    <a:solidFill>
                      <a:srgbClr val="C00000"/>
                    </a:solidFill>
                  </a:rPr>
                  <a:t> (0 &lt; a[0])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>
                    <a:solidFill>
                      <a:srgbClr val="C00000"/>
                    </a:solidFill>
                  </a:rPr>
                  <a:t> </a:t>
                </a:r>
                <a:endParaRPr lang="en-US" altLang="ko-KR" sz="2300" dirty="0">
                  <a:solidFill>
                    <a:schemeClr val="tx1"/>
                  </a:solidFill>
                </a:endParaRP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 (1 &lt;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sz="23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2300" dirty="0">
                    <a:solidFill>
                      <a:srgbClr val="C00000"/>
                    </a:solidFill>
                  </a:rPr>
                  <a:t>(a[0] &lt; a[1])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>
                    <a:solidFill>
                      <a:srgbClr val="C00000"/>
                    </a:solidFill>
                  </a:rPr>
                  <a:t> </a:t>
                </a:r>
                <a:endParaRPr lang="en-US" altLang="ko-KR" sz="2300" dirty="0"/>
              </a:p>
              <a:p>
                <a:r>
                  <a:rPr lang="en-US" altLang="ko-KR" sz="2300" dirty="0"/>
                  <a:t>   ... </a:t>
                </a:r>
              </a:p>
              <a:p>
                <a:r>
                  <a:rPr lang="en-US" altLang="ko-KR" sz="2300" dirty="0"/>
                  <a:t>   </a:t>
                </a:r>
                <a:r>
                  <a:rPr lang="en-US" altLang="ko-KR" sz="2300" dirty="0">
                    <a:solidFill>
                      <a:srgbClr val="C00000"/>
                    </a:solidFill>
                  </a:rPr>
                  <a:t>(a[98] &lt; a[99])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ko-KR" sz="2300" dirty="0"/>
              </a:p>
              <a:p>
                <a:r>
                  <a:rPr lang="en-US" altLang="ko-KR" sz="2300" dirty="0"/>
                  <a:t>   (100 </a:t>
                </a:r>
                <a14:m>
                  <m:oMath xmlns:m="http://schemas.openxmlformats.org/officeDocument/2006/math">
                    <m:r>
                      <a:rPr lang="en-US" altLang="ko-KR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lang="en-US" altLang="ko-KR" sz="2300" dirty="0"/>
                  <a:t>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/>
                  <a:t> </a:t>
                </a:r>
              </a:p>
              <a:p>
                <a:r>
                  <a:rPr lang="en-US" altLang="ko-KR" sz="23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ko-KR" sz="2300" dirty="0">
                    <a:solidFill>
                      <a:srgbClr val="C00000"/>
                    </a:solidFill>
                  </a:rPr>
                  <a:t>(a[99]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300" dirty="0">
                    <a:solidFill>
                      <a:srgbClr val="C00000"/>
                    </a:solidFill>
                  </a:rPr>
                  <a:t> 0)</a:t>
                </a:r>
                <a:r>
                  <a:rPr lang="en-US" altLang="ko-KR" sz="2300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DE92F0-79D7-4367-85AF-E72DE119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89" y="2684127"/>
                <a:ext cx="2646477" cy="3277820"/>
              </a:xfrm>
              <a:prstGeom prst="rect">
                <a:avLst/>
              </a:prstGeom>
              <a:blipFill>
                <a:blip r:embed="rId9"/>
                <a:stretch>
                  <a:fillRect l="-1613" t="-1301" b="-3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621666-220E-4128-BA8D-EB53771B21DE}"/>
                  </a:ext>
                </a:extLst>
              </p:cNvPr>
              <p:cNvSpPr txBox="1"/>
              <p:nvPr/>
            </p:nvSpPr>
            <p:spPr>
              <a:xfrm>
                <a:off x="4835489" y="2699426"/>
                <a:ext cx="3332708" cy="3277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300" dirty="0">
                    <a:solidFill>
                      <a:schemeClr val="tx1"/>
                    </a:solidFill>
                  </a:rPr>
                  <a:t>(a, n) =</a:t>
                </a:r>
                <a:br>
                  <a:rPr lang="en-US" altLang="ko-KR" sz="2300" dirty="0">
                    <a:solidFill>
                      <a:schemeClr val="tx1"/>
                    </a:solidFill>
                  </a:rPr>
                </a:br>
                <a:r>
                  <a:rPr lang="en-US" altLang="ko-KR" sz="2300" dirty="0">
                    <a:solidFill>
                      <a:schemeClr val="tx1"/>
                    </a:solidFill>
                  </a:rPr>
                  <a:t>   (0 &lt;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 (0 &lt; a[0])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 (1 &lt; n)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ko-KR" sz="23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 (a[0] &lt; a[1])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3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 ... </a:t>
                </a: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 (a[98] &lt; a[99])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ko-KR" sz="2300" dirty="0">
                  <a:solidFill>
                    <a:schemeClr val="tx1"/>
                  </a:solidFill>
                </a:endParaRPr>
              </a:p>
              <a:p>
                <a:r>
                  <a:rPr lang="en-US" altLang="ko-KR" sz="23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23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23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¬</a:t>
                </a:r>
                <a:r>
                  <a:rPr lang="en-US" altLang="ko-KR" sz="2300" dirty="0">
                    <a:solidFill>
                      <a:srgbClr val="C00000"/>
                    </a:solidFill>
                  </a:rPr>
                  <a:t>(100 </a:t>
                </a:r>
                <a14:m>
                  <m:oMath xmlns:m="http://schemas.openxmlformats.org/officeDocument/2006/math">
                    <m:r>
                      <a:rPr lang="en-US" altLang="ko-KR" sz="23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lang="en-US" altLang="ko-KR" sz="2300" dirty="0">
                    <a:solidFill>
                      <a:srgbClr val="C00000"/>
                    </a:solidFill>
                  </a:rPr>
                  <a:t> n)</a:t>
                </a:r>
              </a:p>
              <a:p>
                <a:r>
                  <a:rPr lang="en-US" altLang="ko-KR" sz="2300" dirty="0">
                    <a:solidFill>
                      <a:srgbClr val="C0000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621666-220E-4128-BA8D-EB53771B2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89" y="2699426"/>
                <a:ext cx="3332708" cy="3277820"/>
              </a:xfrm>
              <a:prstGeom prst="rect">
                <a:avLst/>
              </a:prstGeom>
              <a:blipFill>
                <a:blip r:embed="rId10"/>
                <a:stretch>
                  <a:fillRect l="-1280" t="-1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ED864F-0CC7-4D3B-8078-A8449A76E7EA}"/>
              </a:ext>
            </a:extLst>
          </p:cNvPr>
          <p:cNvSpPr/>
          <p:nvPr/>
        </p:nvSpPr>
        <p:spPr>
          <a:xfrm>
            <a:off x="6806928" y="5476132"/>
            <a:ext cx="1816372" cy="368750"/>
          </a:xfrm>
          <a:prstGeom prst="rect">
            <a:avLst/>
          </a:prstGeom>
          <a:solidFill>
            <a:srgbClr val="FFDDD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 err="1">
                <a:solidFill>
                  <a:srgbClr val="C00000"/>
                </a:solidFill>
              </a:rPr>
              <a:t>Unsatisfiable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E5F12F2F-BE05-439E-9A68-97D6020B7273}"/>
              </a:ext>
            </a:extLst>
          </p:cNvPr>
          <p:cNvSpPr txBox="1">
            <a:spLocks/>
          </p:cNvSpPr>
          <p:nvPr/>
        </p:nvSpPr>
        <p:spPr>
          <a:xfrm>
            <a:off x="156143" y="67243"/>
            <a:ext cx="9144000" cy="1052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/>
              <a:t>Challenge: Limitation of Search Strategy – DFS Example</a:t>
            </a:r>
            <a:endParaRPr lang="ko-KR" altLang="en-US" sz="30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84ECF8-CB2C-42DF-AD4A-A43EC898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480-AEF3-4665-A36D-817B239A4800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6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32" grpId="0" animBg="1"/>
      <p:bldP spid="34" grpId="0" animBg="1"/>
      <p:bldP spid="35" grpId="0" animBg="1"/>
      <p:bldP spid="36" grpId="0" animBg="1"/>
      <p:bldP spid="40" grpId="0" animBg="1"/>
      <p:bldP spid="10" grpId="0" animBg="1"/>
      <p:bldP spid="44" grpId="0" animBg="1"/>
      <p:bldP spid="45" grpId="0" animBg="1"/>
      <p:bldP spid="37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A0DE-79CD-4F85-8B08-979CB9D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Execution Based Test Generation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8E36-62AA-4F9D-8A1E-1E04C7A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235057"/>
            <a:ext cx="8767643" cy="492549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Symbolic path condition </a:t>
            </a:r>
          </a:p>
          <a:p>
            <a:pPr lvl="1"/>
            <a:r>
              <a:rPr lang="en-US" altLang="ko-KR" dirty="0"/>
              <a:t>a model of the condition of all input values that tour the path</a:t>
            </a:r>
          </a:p>
          <a:p>
            <a:r>
              <a:rPr lang="en-US" altLang="ko-KR" sz="2400" dirty="0"/>
              <a:t>Test input generation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construct a symbolic path condition reaching a new branch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solve the condition by a constraint solver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repeat from 1 until no branch remains</a:t>
            </a:r>
          </a:p>
          <a:p>
            <a:r>
              <a:rPr lang="en-US" altLang="ko-KR" sz="2400" dirty="0"/>
              <a:t>Constraint solver</a:t>
            </a:r>
          </a:p>
          <a:p>
            <a:pPr lvl="1"/>
            <a:r>
              <a:rPr lang="en-US" altLang="ko-KR" dirty="0"/>
              <a:t>SAT solver: propositional formula</a:t>
            </a:r>
          </a:p>
          <a:p>
            <a:pPr lvl="1"/>
            <a:r>
              <a:rPr lang="en-US" altLang="ko-KR" dirty="0"/>
              <a:t>SMT solver: LIA, etc.</a:t>
            </a:r>
          </a:p>
          <a:p>
            <a:pPr lvl="1"/>
            <a:r>
              <a:rPr lang="en-US" altLang="ko-KR" dirty="0"/>
              <a:t>dramatically improved in </a:t>
            </a:r>
            <a:r>
              <a:rPr lang="en-US" altLang="ko-KR" dirty="0" err="1"/>
              <a:t>2000's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4FC5F-177A-4A9D-A9CF-F5095C83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B8352-D504-468D-A25A-B26550D8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B7E573-DAE3-47D5-A192-2782B5BD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09" y="3599121"/>
            <a:ext cx="3462291" cy="2767416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7D293-FF94-416E-A468-243B0643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187-9DE5-43CD-A151-CE2A20F8152A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61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70A70-F5E2-417E-ADED-A1C28E84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80" y="78959"/>
            <a:ext cx="9144000" cy="1052523"/>
          </a:xfrm>
        </p:spPr>
        <p:txBody>
          <a:bodyPr>
            <a:noAutofit/>
          </a:bodyPr>
          <a:lstStyle/>
          <a:p>
            <a:pPr algn="ctr"/>
            <a:r>
              <a:rPr lang="en-US" altLang="ko-KR" sz="3000" dirty="0"/>
              <a:t>Challenge: Limitation of Search Strategy – DFS Example</a:t>
            </a:r>
            <a:endParaRPr lang="ko-KR" altLang="en-US" sz="30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65836-0B5A-4FEC-BB1B-4A003899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E120C-9AF4-467D-B18B-7243982B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F9BC-CCCC-4959-86DB-F02129A5CCD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AF8C6-ACF5-45D1-A036-DCFCA16365DD}"/>
              </a:ext>
            </a:extLst>
          </p:cNvPr>
          <p:cNvSpPr txBox="1"/>
          <p:nvPr/>
        </p:nvSpPr>
        <p:spPr>
          <a:xfrm>
            <a:off x="4736098" y="1649207"/>
            <a:ext cx="4233127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300" dirty="0"/>
              <a:t>&lt;TC1&gt;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n = 100 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a = [1, 2, 3, 4, ..., 100]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FA26C5C9-ED57-4BB4-937A-53CA1C39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98" y="1539840"/>
            <a:ext cx="4151801" cy="434026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get_max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a[], </a:t>
            </a:r>
            <a:r>
              <a:rPr lang="en-US" altLang="ko-KR" sz="2400" dirty="0" err="1"/>
              <a:t>uint</a:t>
            </a:r>
            <a:r>
              <a:rPr lang="en-US" altLang="ko-KR" sz="2400" dirty="0"/>
              <a:t> n) {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1:    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max = 0,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0 ;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2:       while 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&lt; n) {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3:           if (max &lt;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4:                max =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;        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5:          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++;           }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6:       if (max &lt;= 0)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7:           abort() 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8:       return max 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2400" dirty="0"/>
              <a:t>      }</a:t>
            </a:r>
            <a:endParaRPr lang="ko-KR" altLang="en-US" sz="2400" dirty="0"/>
          </a:p>
        </p:txBody>
      </p:sp>
      <p:pic>
        <p:nvPicPr>
          <p:cNvPr id="24" name="그래픽 23" descr="확인 표시">
            <a:extLst>
              <a:ext uri="{FF2B5EF4-FFF2-40B4-BE49-F238E27FC236}">
                <a16:creationId xmlns:a16="http://schemas.microsoft.com/office/drawing/2014/main" id="{830B4433-828E-4202-9495-9FC74B9B9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33" y="2087406"/>
            <a:ext cx="230652" cy="306280"/>
          </a:xfrm>
          <a:prstGeom prst="rect">
            <a:avLst/>
          </a:prstGeom>
        </p:spPr>
      </p:pic>
      <p:pic>
        <p:nvPicPr>
          <p:cNvPr id="26" name="그래픽 25" descr="닫기">
            <a:extLst>
              <a:ext uri="{FF2B5EF4-FFF2-40B4-BE49-F238E27FC236}">
                <a16:creationId xmlns:a16="http://schemas.microsoft.com/office/drawing/2014/main" id="{B09CC396-FCB6-4C3F-A99C-C6B20FBF5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030" y="4588344"/>
            <a:ext cx="255638" cy="339459"/>
          </a:xfrm>
          <a:prstGeom prst="rect">
            <a:avLst/>
          </a:prstGeom>
        </p:spPr>
      </p:pic>
      <p:pic>
        <p:nvPicPr>
          <p:cNvPr id="28" name="그래픽 27" descr="확인 표시">
            <a:extLst>
              <a:ext uri="{FF2B5EF4-FFF2-40B4-BE49-F238E27FC236}">
                <a16:creationId xmlns:a16="http://schemas.microsoft.com/office/drawing/2014/main" id="{686047CC-3E40-46D8-9CFD-41EFDC695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871" y="2470661"/>
            <a:ext cx="230652" cy="306280"/>
          </a:xfrm>
          <a:prstGeom prst="rect">
            <a:avLst/>
          </a:prstGeom>
        </p:spPr>
      </p:pic>
      <p:pic>
        <p:nvPicPr>
          <p:cNvPr id="29" name="그래픽 28" descr="확인 표시">
            <a:extLst>
              <a:ext uri="{FF2B5EF4-FFF2-40B4-BE49-F238E27FC236}">
                <a16:creationId xmlns:a16="http://schemas.microsoft.com/office/drawing/2014/main" id="{6BAF6FBD-740C-4D2F-9D21-D1AA29742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619" y="2921050"/>
            <a:ext cx="230652" cy="306280"/>
          </a:xfrm>
          <a:prstGeom prst="rect">
            <a:avLst/>
          </a:prstGeom>
        </p:spPr>
      </p:pic>
      <p:pic>
        <p:nvPicPr>
          <p:cNvPr id="30" name="그래픽 29" descr="확인 표시">
            <a:extLst>
              <a:ext uri="{FF2B5EF4-FFF2-40B4-BE49-F238E27FC236}">
                <a16:creationId xmlns:a16="http://schemas.microsoft.com/office/drawing/2014/main" id="{F4C7F08E-35EE-4B76-B4DE-681504049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65" y="3304305"/>
            <a:ext cx="230652" cy="306280"/>
          </a:xfrm>
          <a:prstGeom prst="rect">
            <a:avLst/>
          </a:prstGeom>
        </p:spPr>
      </p:pic>
      <p:pic>
        <p:nvPicPr>
          <p:cNvPr id="31" name="그래픽 30" descr="확인 표시">
            <a:extLst>
              <a:ext uri="{FF2B5EF4-FFF2-40B4-BE49-F238E27FC236}">
                <a16:creationId xmlns:a16="http://schemas.microsoft.com/office/drawing/2014/main" id="{6F5F3FE6-633D-44FA-B3D4-1A4299F3E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161" y="3745055"/>
            <a:ext cx="230652" cy="306280"/>
          </a:xfrm>
          <a:prstGeom prst="rect">
            <a:avLst/>
          </a:prstGeom>
        </p:spPr>
      </p:pic>
      <p:pic>
        <p:nvPicPr>
          <p:cNvPr id="43" name="그래픽 42" descr="확인 표시">
            <a:extLst>
              <a:ext uri="{FF2B5EF4-FFF2-40B4-BE49-F238E27FC236}">
                <a16:creationId xmlns:a16="http://schemas.microsoft.com/office/drawing/2014/main" id="{39E85E92-0628-4B85-8E0B-6D9E9A46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550" y="4147705"/>
            <a:ext cx="230652" cy="306280"/>
          </a:xfrm>
          <a:prstGeom prst="rect">
            <a:avLst/>
          </a:prstGeom>
        </p:spPr>
      </p:pic>
      <p:pic>
        <p:nvPicPr>
          <p:cNvPr id="25" name="그래픽 24" descr="확인 표시">
            <a:extLst>
              <a:ext uri="{FF2B5EF4-FFF2-40B4-BE49-F238E27FC236}">
                <a16:creationId xmlns:a16="http://schemas.microsoft.com/office/drawing/2014/main" id="{44816249-6182-49A6-8497-9649B7908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33" y="5007564"/>
            <a:ext cx="230652" cy="30628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3A9672E-392F-49DA-9AB0-573C759C690C}"/>
              </a:ext>
            </a:extLst>
          </p:cNvPr>
          <p:cNvSpPr txBox="1"/>
          <p:nvPr/>
        </p:nvSpPr>
        <p:spPr>
          <a:xfrm>
            <a:off x="4718480" y="3657286"/>
            <a:ext cx="4147985" cy="2357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300" dirty="0"/>
              <a:t>&lt;TC3&gt;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n = </a:t>
            </a:r>
            <a:r>
              <a:rPr lang="en-US" altLang="ko-KR" sz="2300" dirty="0">
                <a:solidFill>
                  <a:srgbClr val="C00000"/>
                </a:solidFill>
              </a:rPr>
              <a:t>102</a:t>
            </a:r>
            <a:r>
              <a:rPr lang="en-US" altLang="ko-KR" sz="2300" dirty="0"/>
              <a:t> 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a = [1, 2, 3, 4, ..., 100, 0, 0]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ko-KR" sz="23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9C6371-18AF-4A7F-9514-BB80C5B16B5F}"/>
              </a:ext>
            </a:extLst>
          </p:cNvPr>
          <p:cNvSpPr txBox="1"/>
          <p:nvPr/>
        </p:nvSpPr>
        <p:spPr>
          <a:xfrm>
            <a:off x="4736098" y="2651369"/>
            <a:ext cx="4147985" cy="9417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300" dirty="0"/>
              <a:t>&lt;TC2&gt;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n = </a:t>
            </a:r>
            <a:r>
              <a:rPr lang="en-US" altLang="ko-KR" sz="2300" dirty="0">
                <a:solidFill>
                  <a:srgbClr val="C00000"/>
                </a:solidFill>
              </a:rPr>
              <a:t>101</a:t>
            </a:r>
            <a:endParaRPr lang="en-US" altLang="ko-KR" sz="2300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a = [1, 2, 3, 4, ..., 100, 0]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D41979-22D6-49C3-81A3-C9082A08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A95-3224-47BA-97AC-36C25038D563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16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668DD-1001-4054-A919-9A6E2F81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5899D5-A81C-4825-99A3-FD8458F65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Feasibility of a path is unknown before the solving</a:t>
                </a: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number of paths explodes by loops/recursions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Source code does not give all information on values for constructing path conditions</a:t>
                </a: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E.g., the return value of an external library call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A solver may fail to solve a given formula</a:t>
                </a: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E.g., a LIA-SMT solver cannot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5899D5-A81C-4825-99A3-FD8458F65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4" t="-1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0E32A-9AEB-4875-9F96-1D7731D0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C3575-2BB1-4D6F-BDFF-D964A214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EDC-5BDC-457F-A944-514442FF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822-F381-4608-9CF5-0B1E4A58001C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06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7798-FC3C-411F-9322-AB93E60C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Symbolic Execution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AF25A-F020-4EC0-BA13-31160ADB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273425"/>
            <a:ext cx="8675370" cy="4925497"/>
          </a:xfrm>
        </p:spPr>
        <p:txBody>
          <a:bodyPr/>
          <a:lstStyle/>
          <a:p>
            <a:r>
              <a:rPr lang="en-US" altLang="ko-KR" dirty="0"/>
              <a:t>Run a program with actual input values while running symbolic executions in background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actual execution tours only feasible paths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actual execution gives an exact runtime value for any variable or expression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Construct an approximated path condition by combining symbolic values and runtime values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a runtime value if there is no corresponding symbolic value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keep a path condition solvable by replacing an unsolvable expression with a runtime value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ED35-135F-4420-8173-763C0ECE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B00B2-093E-49B8-B0A4-6D412D40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0248A-F91A-4942-970B-48EAD21F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24F-1303-4320-953F-60536B3DF888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04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D5F57-D10F-4BC4-AE55-78D6FAC1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Test Generation Using Dynamic Symbolic Execution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B4F4C2-E064-4F11-B125-FF1EABF90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sz="2400" dirty="0"/>
                  <a:t>Run the target program with arbitrary input values and obtain a symbolic path formula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sz="9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sz="2400" dirty="0"/>
                  <a:t>Construct an alternative path formula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 which is expected to be a condition of an adjacent path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sz="900" dirty="0"/>
              </a:p>
              <a:p>
                <a:pPr marL="457200" indent="-457200">
                  <a:buAutoNum type="arabicPeriod" startAt="3"/>
                </a:pPr>
                <a:r>
                  <a:rPr lang="en-US" altLang="ko-KR" sz="2400" dirty="0"/>
                  <a:t>Use a constraint solver to solve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ko-KR" sz="2400" dirty="0"/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a solver finds a solution, record the solution as test inputs</a:t>
                </a: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otherwise, repeat from Step 2 with a different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eriod" startAt="4"/>
                </a:pPr>
                <a:r>
                  <a:rPr lang="en-US" altLang="ko-KR" sz="2400" dirty="0"/>
                  <a:t>Run the target program with the new test input from Step 3, </a:t>
                </a:r>
                <a:br>
                  <a:rPr lang="en-US" altLang="ko-KR" sz="2400" dirty="0"/>
                </a:br>
                <a:r>
                  <a:rPr lang="en-US" altLang="ko-KR" sz="2400" dirty="0"/>
                  <a:t>and repeat from Step 2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ko-KR" sz="2400" dirty="0"/>
                  <a:t>      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 terminate the process if the time exceed, the test criteria satisfied</a:t>
                </a:r>
                <a:b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or there is no distinguishable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remains</a:t>
                </a:r>
              </a:p>
              <a:p>
                <a:pPr marL="457200" indent="-457200">
                  <a:buAutoNum type="arabicPeriod" startAt="4"/>
                </a:pPr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B4F4C2-E064-4F11-B125-FF1EABF90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3" t="-1733" r="-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4E0BD-7127-4A65-9F96-146FE754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Generating Test Inputs By Symbolic Execution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D6FD3-254E-489D-97C7-2B47E0BA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25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3C033-CFE4-47A8-BA11-869E20D8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154-6714-4C9F-BF7B-9F2B24208259}" type="datetime1">
              <a:rPr lang="ko-KR" altLang="en-US" smtClean="0"/>
              <a:t>2018. 6. 6.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44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DART:</a:t>
            </a:r>
            <a:r>
              <a:rPr lang="en-US" altLang="ko-KR">
                <a:ea typeface="굴림" panose="020B0600000101010101" pitchFamily="50" charset="-127"/>
              </a:rPr>
              <a:t> Directed Automated Random Testing</a:t>
            </a:r>
            <a:endParaRPr lang="en-US" altLang="ko-KR">
              <a:solidFill>
                <a:srgbClr val="CC3399"/>
              </a:solidFill>
              <a:ea typeface="굴림" panose="020B0600000101010101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2400">
              <a:solidFill>
                <a:srgbClr val="FF3300"/>
              </a:solidFill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</a:rPr>
              <a:t>Koushik Sen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>
                <a:ea typeface="굴림" panose="020B0600000101010101" pitchFamily="50" charset="-127"/>
              </a:rPr>
              <a:t>University of Illinois Urbana-Champaign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524000" y="51054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800000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Joint work with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Patrice Godefroid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 and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Nils Klarlund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clea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clear" id="{955FD3F3-B282-49AF-8934-5283813CAECC}" vid="{09226C83-353F-462D-96F5-5D0E026D5F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blueclear</Template>
  <TotalTime>627</TotalTime>
  <Words>3727</Words>
  <Application>Microsoft Macintosh PowerPoint</Application>
  <PresentationFormat>화면 슬라이드 쇼(4:3)</PresentationFormat>
  <Paragraphs>1227</Paragraphs>
  <Slides>50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굴림</vt:lpstr>
      <vt:lpstr>맑은 고딕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blueclear</vt:lpstr>
      <vt:lpstr>Edge</vt:lpstr>
      <vt:lpstr>Generating Test Inputs  By Symbolic Execution</vt:lpstr>
      <vt:lpstr>Structural Coverage Testing Problem</vt:lpstr>
      <vt:lpstr>Test Generation Approaches</vt:lpstr>
      <vt:lpstr>Symbolic Execution</vt:lpstr>
      <vt:lpstr>Symbolic Execution Based Test Generation</vt:lpstr>
      <vt:lpstr>Challenges</vt:lpstr>
      <vt:lpstr>Dynamic Symbolic Execution</vt:lpstr>
      <vt:lpstr>Test Generation Using Dynamic Symbolic Execution</vt:lpstr>
      <vt:lpstr>DART: Directed Automated Random Testing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DART Approach</vt:lpstr>
      <vt:lpstr>Advantage of Dynamic Analysis over Static Analysis</vt:lpstr>
      <vt:lpstr>Further advantages (1)</vt:lpstr>
      <vt:lpstr>Further advantages (2)</vt:lpstr>
      <vt:lpstr>Advances</vt:lpstr>
      <vt:lpstr>CREST: Concolic Testing Tool for C Programs</vt:lpstr>
      <vt:lpstr>Target Program with Symbolic Setting</vt:lpstr>
      <vt:lpstr>Source Code Instrumentation (1/2)</vt:lpstr>
      <vt:lpstr>Source Code Instrumentation (2/2)</vt:lpstr>
      <vt:lpstr>CREST Runtime Library</vt:lpstr>
      <vt:lpstr>Search Strategy</vt:lpstr>
      <vt:lpstr>Constraint Solver</vt:lpstr>
      <vt:lpstr>Demo</vt:lpstr>
      <vt:lpstr>PowerPoint 프레젠테이션</vt:lpstr>
      <vt:lpstr>Challenge: Limitation of Search Strategy – DFS Example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Input Generation  Using Symbolic Execution</dc:title>
  <dc:creator>신</dc:creator>
  <cp:lastModifiedBy>HongShin</cp:lastModifiedBy>
  <cp:revision>144</cp:revision>
  <dcterms:created xsi:type="dcterms:W3CDTF">2018-06-05T10:16:27Z</dcterms:created>
  <dcterms:modified xsi:type="dcterms:W3CDTF">2018-06-06T09:57:11Z</dcterms:modified>
</cp:coreProperties>
</file>