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27" y="-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937CF-FD4A-0CF4-CFAA-D6DCED307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9E84BD-780C-61D8-BB0C-8123327F0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E070D-86EB-2E5C-37A6-EDB4EBFC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AFC0-843A-4385-BF65-29D27037C661}" type="datetimeFigureOut">
              <a:rPr lang="zh-CN" altLang="en-US" smtClean="0"/>
              <a:t>2024-10-16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92B38-DFC0-7EF7-9ACB-DE4DC470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AEB62-78B6-D60E-4463-BB07F74C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0ECB-61BC-4874-96C9-E8596862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D0662-E105-9401-3047-035FD99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E7C1D6-2198-4FC5-8706-651ADE8CF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6CD14-ACEC-8205-07AE-4ABADBD4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AFC0-843A-4385-BF65-29D27037C661}" type="datetimeFigureOut">
              <a:rPr lang="zh-CN" altLang="en-US" smtClean="0"/>
              <a:t>2024-10-16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84071-D1C2-F93B-35FD-4CCCA56B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B1C5B-CABC-2E7E-14A0-283BB6E8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0ECB-61BC-4874-96C9-E8596862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4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032543-B259-08DA-BC98-96DEF1C65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88EB6A-134A-9333-1FED-9FBE06E1F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C5BA2-83E3-B03E-31B4-5A6D2CC9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AFC0-843A-4385-BF65-29D27037C661}" type="datetimeFigureOut">
              <a:rPr lang="zh-CN" altLang="en-US" smtClean="0"/>
              <a:t>2024-10-16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F50BC-6B61-57E8-EC8B-74D7823A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2B0F9-A3C4-A364-B822-459CA8C0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0ECB-61BC-4874-96C9-E8596862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7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椭圆 6"/>
            <p:cNvSpPr/>
            <p:nvPr/>
          </p:nvSpPr>
          <p:spPr>
            <a:xfrm>
              <a:off x="981075" y="0"/>
              <a:ext cx="3911144" cy="3911144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alphaModFix amt="61000"/>
            </a:blip>
            <a:srcRect r="44922" b="89624"/>
            <a:stretch/>
          </p:blipFill>
          <p:spPr>
            <a:xfrm>
              <a:off x="0" y="4561156"/>
              <a:ext cx="12192000" cy="2296844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238250" y="0"/>
                <a:ext cx="9715500" cy="6858000"/>
                <a:chOff x="1263649" y="0"/>
                <a:chExt cx="9715500" cy="6858000"/>
              </a:xfrm>
            </p:grpSpPr>
            <p:cxnSp>
              <p:nvCxnSpPr>
                <p:cNvPr id="18" name="直接连接符 17"/>
                <p:cNvCxnSpPr/>
                <p:nvPr/>
              </p:nvCxnSpPr>
              <p:spPr>
                <a:xfrm>
                  <a:off x="1263649" y="0"/>
                  <a:ext cx="0" cy="6858000"/>
                </a:xfrm>
                <a:prstGeom prst="line">
                  <a:avLst/>
                </a:prstGeom>
                <a:ln>
                  <a:solidFill>
                    <a:schemeClr val="accent1">
                      <a:alpha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2882899" y="0"/>
                  <a:ext cx="0" cy="6858000"/>
                </a:xfrm>
                <a:prstGeom prst="line">
                  <a:avLst/>
                </a:prstGeom>
                <a:ln>
                  <a:solidFill>
                    <a:schemeClr val="accent1">
                      <a:alpha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4502149" y="0"/>
                  <a:ext cx="0" cy="6858000"/>
                </a:xfrm>
                <a:prstGeom prst="line">
                  <a:avLst/>
                </a:prstGeom>
                <a:ln>
                  <a:solidFill>
                    <a:schemeClr val="accent1">
                      <a:alpha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6121399" y="0"/>
                  <a:ext cx="0" cy="6858000"/>
                </a:xfrm>
                <a:prstGeom prst="line">
                  <a:avLst/>
                </a:prstGeom>
                <a:ln>
                  <a:solidFill>
                    <a:schemeClr val="accent1">
                      <a:alpha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7740649" y="0"/>
                  <a:ext cx="0" cy="6858000"/>
                </a:xfrm>
                <a:prstGeom prst="line">
                  <a:avLst/>
                </a:prstGeom>
                <a:ln>
                  <a:solidFill>
                    <a:schemeClr val="accent1">
                      <a:alpha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9359899" y="0"/>
                  <a:ext cx="0" cy="6858000"/>
                </a:xfrm>
                <a:prstGeom prst="line">
                  <a:avLst/>
                </a:prstGeom>
                <a:ln>
                  <a:solidFill>
                    <a:schemeClr val="accent1">
                      <a:alpha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10979149" y="0"/>
                  <a:ext cx="0" cy="6858000"/>
                </a:xfrm>
                <a:prstGeom prst="line">
                  <a:avLst/>
                </a:prstGeom>
                <a:ln>
                  <a:solidFill>
                    <a:schemeClr val="accent1">
                      <a:alpha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组合 11"/>
              <p:cNvGrpSpPr/>
              <p:nvPr/>
            </p:nvGrpSpPr>
            <p:grpSpPr>
              <a:xfrm rot="16200000">
                <a:off x="2857500" y="-2666999"/>
                <a:ext cx="6477000" cy="12191999"/>
                <a:chOff x="2882899" y="0"/>
                <a:chExt cx="6477000" cy="6858000"/>
              </a:xfrm>
            </p:grpSpPr>
            <p:cxnSp>
              <p:nvCxnSpPr>
                <p:cNvPr id="13" name="直接连接符 12"/>
                <p:cNvCxnSpPr/>
                <p:nvPr/>
              </p:nvCxnSpPr>
              <p:spPr>
                <a:xfrm>
                  <a:off x="2882899" y="0"/>
                  <a:ext cx="0" cy="6858000"/>
                </a:xfrm>
                <a:prstGeom prst="line">
                  <a:avLst/>
                </a:prstGeom>
                <a:ln>
                  <a:solidFill>
                    <a:schemeClr val="accent1">
                      <a:alpha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4502149" y="0"/>
                  <a:ext cx="0" cy="6858000"/>
                </a:xfrm>
                <a:prstGeom prst="line">
                  <a:avLst/>
                </a:prstGeom>
                <a:ln>
                  <a:solidFill>
                    <a:schemeClr val="accent1">
                      <a:alpha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6121399" y="0"/>
                  <a:ext cx="0" cy="6858000"/>
                </a:xfrm>
                <a:prstGeom prst="line">
                  <a:avLst/>
                </a:prstGeom>
                <a:ln>
                  <a:solidFill>
                    <a:schemeClr val="accent1">
                      <a:alpha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7740649" y="0"/>
                  <a:ext cx="0" cy="6858000"/>
                </a:xfrm>
                <a:prstGeom prst="line">
                  <a:avLst/>
                </a:prstGeom>
                <a:ln>
                  <a:solidFill>
                    <a:schemeClr val="accent1">
                      <a:alpha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9359899" y="0"/>
                  <a:ext cx="0" cy="6858000"/>
                </a:xfrm>
                <a:prstGeom prst="line">
                  <a:avLst/>
                </a:prstGeom>
                <a:ln>
                  <a:solidFill>
                    <a:schemeClr val="accent1">
                      <a:alpha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7" name="组合 26"/>
          <p:cNvGrpSpPr/>
          <p:nvPr/>
        </p:nvGrpSpPr>
        <p:grpSpPr>
          <a:xfrm rot="5400000" flipH="1">
            <a:off x="10811654" y="282806"/>
            <a:ext cx="284191" cy="1150447"/>
            <a:chOff x="5124450" y="5403572"/>
            <a:chExt cx="533400" cy="2159278"/>
          </a:xfrm>
        </p:grpSpPr>
        <p:grpSp>
          <p:nvGrpSpPr>
            <p:cNvPr id="28" name="组合 27"/>
            <p:cNvGrpSpPr/>
            <p:nvPr/>
          </p:nvGrpSpPr>
          <p:grpSpPr>
            <a:xfrm>
              <a:off x="5124450" y="7296150"/>
              <a:ext cx="533400" cy="266700"/>
              <a:chOff x="5124450" y="7296150"/>
              <a:chExt cx="533400" cy="2667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5124450" y="7296150"/>
                <a:ext cx="266700" cy="266700"/>
              </a:xfrm>
              <a:custGeom>
                <a:avLst/>
                <a:gdLst>
                  <a:gd name="connsiteX0" fmla="*/ 0 w 533400"/>
                  <a:gd name="connsiteY0" fmla="*/ 266700 h 533400"/>
                  <a:gd name="connsiteX1" fmla="*/ 266700 w 533400"/>
                  <a:gd name="connsiteY1" fmla="*/ 0 h 533400"/>
                  <a:gd name="connsiteX2" fmla="*/ 533400 w 533400"/>
                  <a:gd name="connsiteY2" fmla="*/ 266700 h 533400"/>
                  <a:gd name="connsiteX3" fmla="*/ 266700 w 533400"/>
                  <a:gd name="connsiteY3" fmla="*/ 533400 h 533400"/>
                  <a:gd name="connsiteX4" fmla="*/ 0 w 533400"/>
                  <a:gd name="connsiteY4" fmla="*/ 266700 h 533400"/>
                  <a:gd name="connsiteX0" fmla="*/ 266700 w 533400"/>
                  <a:gd name="connsiteY0" fmla="*/ 533400 h 624840"/>
                  <a:gd name="connsiteX1" fmla="*/ 0 w 533400"/>
                  <a:gd name="connsiteY1" fmla="*/ 266700 h 624840"/>
                  <a:gd name="connsiteX2" fmla="*/ 266700 w 533400"/>
                  <a:gd name="connsiteY2" fmla="*/ 0 h 624840"/>
                  <a:gd name="connsiteX3" fmla="*/ 533400 w 533400"/>
                  <a:gd name="connsiteY3" fmla="*/ 266700 h 624840"/>
                  <a:gd name="connsiteX4" fmla="*/ 358140 w 533400"/>
                  <a:gd name="connsiteY4" fmla="*/ 624840 h 624840"/>
                  <a:gd name="connsiteX0" fmla="*/ 266700 w 533400"/>
                  <a:gd name="connsiteY0" fmla="*/ 533400 h 533400"/>
                  <a:gd name="connsiteX1" fmla="*/ 0 w 533400"/>
                  <a:gd name="connsiteY1" fmla="*/ 266700 h 533400"/>
                  <a:gd name="connsiteX2" fmla="*/ 266700 w 533400"/>
                  <a:gd name="connsiteY2" fmla="*/ 0 h 533400"/>
                  <a:gd name="connsiteX3" fmla="*/ 533400 w 533400"/>
                  <a:gd name="connsiteY3" fmla="*/ 266700 h 533400"/>
                  <a:gd name="connsiteX0" fmla="*/ 0 w 533400"/>
                  <a:gd name="connsiteY0" fmla="*/ 266700 h 266700"/>
                  <a:gd name="connsiteX1" fmla="*/ 266700 w 533400"/>
                  <a:gd name="connsiteY1" fmla="*/ 0 h 266700"/>
                  <a:gd name="connsiteX2" fmla="*/ 533400 w 533400"/>
                  <a:gd name="connsiteY2" fmla="*/ 266700 h 266700"/>
                  <a:gd name="connsiteX0" fmla="*/ 0 w 266700"/>
                  <a:gd name="connsiteY0" fmla="*/ 0 h 266700"/>
                  <a:gd name="connsiteX1" fmla="*/ 266700 w 266700"/>
                  <a:gd name="connsiteY1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6700" h="266700">
                    <a:moveTo>
                      <a:pt x="0" y="0"/>
                    </a:moveTo>
                    <a:cubicBezTo>
                      <a:pt x="147294" y="0"/>
                      <a:pt x="266700" y="119406"/>
                      <a:pt x="266700" y="266700"/>
                    </a:cubicBezTo>
                  </a:path>
                </a:pathLst>
              </a:custGeom>
              <a:noFill/>
              <a:ln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 flipH="1">
                <a:off x="5391150" y="7296150"/>
                <a:ext cx="266700" cy="266700"/>
              </a:xfrm>
              <a:custGeom>
                <a:avLst/>
                <a:gdLst>
                  <a:gd name="connsiteX0" fmla="*/ 0 w 533400"/>
                  <a:gd name="connsiteY0" fmla="*/ 266700 h 533400"/>
                  <a:gd name="connsiteX1" fmla="*/ 266700 w 533400"/>
                  <a:gd name="connsiteY1" fmla="*/ 0 h 533400"/>
                  <a:gd name="connsiteX2" fmla="*/ 533400 w 533400"/>
                  <a:gd name="connsiteY2" fmla="*/ 266700 h 533400"/>
                  <a:gd name="connsiteX3" fmla="*/ 266700 w 533400"/>
                  <a:gd name="connsiteY3" fmla="*/ 533400 h 533400"/>
                  <a:gd name="connsiteX4" fmla="*/ 0 w 533400"/>
                  <a:gd name="connsiteY4" fmla="*/ 266700 h 533400"/>
                  <a:gd name="connsiteX0" fmla="*/ 266700 w 533400"/>
                  <a:gd name="connsiteY0" fmla="*/ 533400 h 624840"/>
                  <a:gd name="connsiteX1" fmla="*/ 0 w 533400"/>
                  <a:gd name="connsiteY1" fmla="*/ 266700 h 624840"/>
                  <a:gd name="connsiteX2" fmla="*/ 266700 w 533400"/>
                  <a:gd name="connsiteY2" fmla="*/ 0 h 624840"/>
                  <a:gd name="connsiteX3" fmla="*/ 533400 w 533400"/>
                  <a:gd name="connsiteY3" fmla="*/ 266700 h 624840"/>
                  <a:gd name="connsiteX4" fmla="*/ 358140 w 533400"/>
                  <a:gd name="connsiteY4" fmla="*/ 624840 h 624840"/>
                  <a:gd name="connsiteX0" fmla="*/ 266700 w 533400"/>
                  <a:gd name="connsiteY0" fmla="*/ 533400 h 533400"/>
                  <a:gd name="connsiteX1" fmla="*/ 0 w 533400"/>
                  <a:gd name="connsiteY1" fmla="*/ 266700 h 533400"/>
                  <a:gd name="connsiteX2" fmla="*/ 266700 w 533400"/>
                  <a:gd name="connsiteY2" fmla="*/ 0 h 533400"/>
                  <a:gd name="connsiteX3" fmla="*/ 533400 w 533400"/>
                  <a:gd name="connsiteY3" fmla="*/ 266700 h 533400"/>
                  <a:gd name="connsiteX0" fmla="*/ 0 w 533400"/>
                  <a:gd name="connsiteY0" fmla="*/ 266700 h 266700"/>
                  <a:gd name="connsiteX1" fmla="*/ 266700 w 533400"/>
                  <a:gd name="connsiteY1" fmla="*/ 0 h 266700"/>
                  <a:gd name="connsiteX2" fmla="*/ 533400 w 533400"/>
                  <a:gd name="connsiteY2" fmla="*/ 266700 h 266700"/>
                  <a:gd name="connsiteX0" fmla="*/ 0 w 266700"/>
                  <a:gd name="connsiteY0" fmla="*/ 0 h 266700"/>
                  <a:gd name="connsiteX1" fmla="*/ 266700 w 266700"/>
                  <a:gd name="connsiteY1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6700" h="266700">
                    <a:moveTo>
                      <a:pt x="0" y="0"/>
                    </a:moveTo>
                    <a:cubicBezTo>
                      <a:pt x="147294" y="0"/>
                      <a:pt x="266700" y="119406"/>
                      <a:pt x="266700" y="266700"/>
                    </a:cubicBezTo>
                  </a:path>
                </a:pathLst>
              </a:custGeom>
              <a:noFill/>
              <a:ln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9" name="直接连接符 28"/>
            <p:cNvCxnSpPr>
              <a:cxnSpLocks/>
            </p:cNvCxnSpPr>
            <p:nvPr/>
          </p:nvCxnSpPr>
          <p:spPr>
            <a:xfrm>
              <a:off x="5391150" y="5403572"/>
              <a:ext cx="0" cy="2159278"/>
            </a:xfrm>
            <a:prstGeom prst="line">
              <a:avLst/>
            </a:prstGeom>
            <a:noFill/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71725" y="1605809"/>
            <a:ext cx="7435850" cy="2251693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71725" y="4106094"/>
            <a:ext cx="7435850" cy="5087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7001013" y="5961380"/>
            <a:ext cx="4517887" cy="27432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398" y="5961380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62815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47234-36B3-22E9-7844-166595F3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B6684-BF30-11DE-5407-BF780B90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3B108-12BF-2C46-322A-7E768596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AFC0-843A-4385-BF65-29D27037C661}" type="datetimeFigureOut">
              <a:rPr lang="zh-CN" altLang="en-US" smtClean="0"/>
              <a:t>2024-10-16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3FA6F-D2F0-AB4B-1B00-A7B76D3F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78406-56BC-0889-EEB6-57E7EF36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0ECB-61BC-4874-96C9-E8596862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2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DD797-C090-998D-E711-AF36F62F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5BA6B-A236-A7C5-405C-83A1214F6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630DE-0759-E422-D7D8-64445237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AFC0-843A-4385-BF65-29D27037C661}" type="datetimeFigureOut">
              <a:rPr lang="zh-CN" altLang="en-US" smtClean="0"/>
              <a:t>2024-10-16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55B23-D0FC-54D6-1ABA-C950F84D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78B1C-00D0-07A9-3423-1206404F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0ECB-61BC-4874-96C9-E8596862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1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DBD2B-8E82-0AD0-02C2-BC0CD9A8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C2C50-67EE-BF8F-7A36-A1F8B757B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5C84DC-9DC0-A4C7-C230-FD03E956E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5538A-6AB0-4D01-58D0-660BBF8D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AFC0-843A-4385-BF65-29D27037C661}" type="datetimeFigureOut">
              <a:rPr lang="zh-CN" altLang="en-US" smtClean="0"/>
              <a:t>2024-10-16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EA971-56EC-25C6-6811-517B5FFE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F5210-1FB9-7335-B274-F2FF2647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0ECB-61BC-4874-96C9-E8596862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629FA-E0AC-0544-FDD9-3F0B80F6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46A77-69C9-07E9-8499-36CC3F74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4F929-D88B-9237-9ADB-9D225D0F8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DA9223-2D12-583F-6251-DAC48AEE0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21106B-10A1-5154-BD57-AF4A45047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1A142C-C291-D21E-B5E6-224676DD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AFC0-843A-4385-BF65-29D27037C661}" type="datetimeFigureOut">
              <a:rPr lang="zh-CN" altLang="en-US" smtClean="0"/>
              <a:t>2024-10-16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E9BE0F-127E-6E74-C465-D23762A5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617830-06C8-1D4D-2064-3998CCE1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0ECB-61BC-4874-96C9-E8596862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94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8DC0E-0D1A-6F9A-734E-301AF41E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E94F25-02F3-61F3-30BF-0F965F86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AFC0-843A-4385-BF65-29D27037C661}" type="datetimeFigureOut">
              <a:rPr lang="zh-CN" altLang="en-US" smtClean="0"/>
              <a:t>2024-10-16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03AAB-1A26-B071-3280-EA9E36CE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F9CFE7-7C84-5C01-FABB-B4665CA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0ECB-61BC-4874-96C9-E8596862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4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38E0FB-5229-023D-0465-1EEE770F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AFC0-843A-4385-BF65-29D27037C661}" type="datetimeFigureOut">
              <a:rPr lang="zh-CN" altLang="en-US" smtClean="0"/>
              <a:t>2024-10-16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70BDB1-A045-A321-4592-63FC6F9B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BB20D7-B034-A6A8-364C-111D4952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0ECB-61BC-4874-96C9-E8596862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61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35DC8-483B-019E-60DD-D100B2C4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DA64D-37AA-0709-5536-DD58C2AE1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7085E9-6257-92E7-80E0-7D37C4071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D9ED7-5D4F-BCDC-C4CD-1ACC16D7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AFC0-843A-4385-BF65-29D27037C661}" type="datetimeFigureOut">
              <a:rPr lang="zh-CN" altLang="en-US" smtClean="0"/>
              <a:t>2024-10-16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CFB65-465D-E032-74E7-424D674B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6B040-0DBD-EBEC-F789-7A95F513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0ECB-61BC-4874-96C9-E8596862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6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23EA6-B943-B9CB-C18F-F0DECFA9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AFCD1B-6092-4C40-6406-C486644F8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7B86C-AA8B-2DE4-B9A4-B5459006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31335-6F18-942F-83D8-1B1C7AA4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AFC0-843A-4385-BF65-29D27037C661}" type="datetimeFigureOut">
              <a:rPr lang="zh-CN" altLang="en-US" smtClean="0"/>
              <a:t>2024-10-16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99217-9BEE-45EA-EC98-31DC4440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27737-43DB-43CA-9A6E-024EC8AC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0ECB-61BC-4874-96C9-E8596862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25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975C91-852D-8671-BC85-23EC1149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A9901-C0C3-25A0-F77A-4A7EF0319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40029-6B79-F799-D44C-3B699A1C0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AFC0-843A-4385-BF65-29D27037C661}" type="datetimeFigureOut">
              <a:rPr lang="zh-CN" altLang="en-US" smtClean="0"/>
              <a:t>2024-10-16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00252-1EBD-1E6B-CD44-48C4BF5C6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EF390-8788-B89B-BD49-1F83E114C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D0ECB-61BC-4874-96C9-E8596862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1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dmin.mindepoch.com/#/login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C29581-8E49-3187-0831-CA722CE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466" y="993914"/>
            <a:ext cx="5039616" cy="1271168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一、</a:t>
            </a:r>
            <a:r>
              <a:rPr lang="zh-CN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登录电脑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点击</a:t>
            </a:r>
            <a:r>
              <a:rPr lang="zh-CN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链接</a:t>
            </a:r>
            <a:r>
              <a:rPr lang="en-US" altLang="zh-CN" sz="12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https://admin.mindepoch.com/#/ShcoolRegister</a:t>
            </a:r>
            <a:r>
              <a:rPr lang="zh-CN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，选择学生菜单栏，输入学校编号为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-apple-system"/>
              </a:rPr>
              <a:t>jiym90</a:t>
            </a:r>
            <a:r>
              <a:rPr lang="en-US" altLang="zh-CN" sz="1200" b="0" i="0" dirty="0">
                <a:effectLst/>
                <a:latin typeface="-apple-system"/>
              </a:rPr>
              <a:t> 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zh-CN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然后点击查询班级，班级为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自己所在的班级（已经设定）</a:t>
            </a:r>
            <a:r>
              <a:rPr lang="zh-CN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，学号为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8</a:t>
            </a:r>
            <a:r>
              <a:rPr lang="zh-CN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位数字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当学校学号不是８位数字时，课堂老师可以进行按照固定方式设定为８位数字格式，</a:t>
            </a:r>
            <a:r>
              <a:rPr lang="zh-CN" altLang="en-US" sz="12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并用纸笔记录下来，用户后续登录使用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  <a:r>
              <a:rPr lang="zh-CN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，当填写不进可能是与别人注册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误会</a:t>
            </a:r>
            <a:r>
              <a:rPr lang="zh-CN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重复需要更换，学生姓名可以不用实名，输入自己的昵称，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包括</a:t>
            </a:r>
            <a:r>
              <a:rPr lang="zh-CN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后面出生年月等均如此，然后点击注册。</a:t>
            </a:r>
            <a:endParaRPr lang="en-US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5" name="标题 3">
            <a:extLst>
              <a:ext uri="{FF2B5EF4-FFF2-40B4-BE49-F238E27FC236}">
                <a16:creationId xmlns:a16="http://schemas.microsoft.com/office/drawing/2014/main" id="{B26CB3EC-A521-E7DE-07A6-AC926D4E1BB3}"/>
              </a:ext>
            </a:extLst>
          </p:cNvPr>
          <p:cNvSpPr txBox="1">
            <a:spLocks/>
          </p:cNvSpPr>
          <p:nvPr/>
        </p:nvSpPr>
        <p:spPr>
          <a:xfrm>
            <a:off x="6048188" y="993914"/>
            <a:ext cx="4974766" cy="81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二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、注册完成后</a:t>
            </a:r>
            <a:r>
              <a:rPr lang="zh-CN" altLang="zh-CN" sz="12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，进入网址界面：</a:t>
            </a:r>
            <a:r>
              <a:rPr lang="en-US" altLang="zh-CN" sz="12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https://admin.mindepoch.com/#/login</a:t>
            </a:r>
            <a:r>
              <a:rPr lang="zh-CN" altLang="zh-CN" sz="12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　输入用户名为前面注册的学号，输入注册时输入的密码，点击登录即可，登录后的界面应为如下显示：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9AAD2D9D-2F0A-16C6-1CE6-9F581B274439}"/>
              </a:ext>
            </a:extLst>
          </p:cNvPr>
          <p:cNvSpPr txBox="1">
            <a:spLocks/>
          </p:cNvSpPr>
          <p:nvPr/>
        </p:nvSpPr>
        <p:spPr>
          <a:xfrm>
            <a:off x="739300" y="528164"/>
            <a:ext cx="5187315" cy="3419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latin typeface="Arial Black" panose="020B0A040201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P3:</a:t>
            </a:r>
            <a:r>
              <a:rPr lang="zh-CN" altLang="en-US" sz="2400" b="1" dirty="0">
                <a:latin typeface="Arial Black" panose="020B0A040201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学生学校账号注册及使用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5474A29-2D27-76D7-742E-AC376A4DCD5B}"/>
              </a:ext>
            </a:extLst>
          </p:cNvPr>
          <p:cNvCxnSpPr>
            <a:cxnSpLocks/>
          </p:cNvCxnSpPr>
          <p:nvPr/>
        </p:nvCxnSpPr>
        <p:spPr>
          <a:xfrm>
            <a:off x="5868537" y="1057701"/>
            <a:ext cx="0" cy="46334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AFE7BE2-FBC4-8320-5B24-2FD20B2A8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64" y="2265082"/>
            <a:ext cx="4055691" cy="35591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A263398-65A7-AE27-2544-6258360B2FC9}"/>
              </a:ext>
            </a:extLst>
          </p:cNvPr>
          <p:cNvSpPr/>
          <p:nvPr/>
        </p:nvSpPr>
        <p:spPr>
          <a:xfrm>
            <a:off x="1302871" y="3920565"/>
            <a:ext cx="3358776" cy="280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5619E7-E678-A3D7-C057-798FA15F25F7}"/>
              </a:ext>
            </a:extLst>
          </p:cNvPr>
          <p:cNvSpPr/>
          <p:nvPr/>
        </p:nvSpPr>
        <p:spPr>
          <a:xfrm>
            <a:off x="1302871" y="2785035"/>
            <a:ext cx="3358776" cy="280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D17572-F3A8-A318-E58E-283FBD8D1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515" y="1801703"/>
            <a:ext cx="3852112" cy="196666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D83885-D1AD-B2BB-2B5F-DF2753446645}"/>
              </a:ext>
            </a:extLst>
          </p:cNvPr>
          <p:cNvSpPr txBox="1"/>
          <p:nvPr/>
        </p:nvSpPr>
        <p:spPr>
          <a:xfrm>
            <a:off x="6093012" y="3920565"/>
            <a:ext cx="60989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zh-CN" altLang="en-US" sz="12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三、使用</a:t>
            </a:r>
            <a:endParaRPr lang="en-US" altLang="zh-CN" sz="12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lvl="0" algn="just"/>
            <a:r>
              <a:rPr lang="zh-CN" altLang="en-US" sz="12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鼠标</a:t>
            </a:r>
            <a:r>
              <a:rPr lang="zh-CN" altLang="zh-CN" sz="12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点击人物右下角聊天</a:t>
            </a:r>
            <a:r>
              <a:rPr lang="en-US" altLang="zh-CN" sz="12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     </a:t>
            </a:r>
            <a:r>
              <a:rPr lang="zh-CN" altLang="zh-CN" sz="12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，则进入聊天界面，电脑上需要语音对话时，按住“～”键说话，说完松开即可完成输入</a:t>
            </a:r>
          </a:p>
          <a:p>
            <a:pPr lvl="0" algn="just"/>
            <a:r>
              <a:rPr lang="zh-CN" altLang="zh-CN" sz="12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人物形象说明</a:t>
            </a:r>
          </a:p>
          <a:p>
            <a:pPr marL="228600" indent="266700" algn="just"/>
            <a:r>
              <a:rPr lang="zh-CN" altLang="zh-CN" sz="12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苏小智―――专门帮助学生来解决成长的烦恼</a:t>
            </a:r>
          </a:p>
          <a:p>
            <a:pPr marL="228600" indent="266700" algn="just"/>
            <a:r>
              <a:rPr lang="zh-CN" altLang="zh-CN" sz="12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红灵―――擅长和她聊创造性思维方面的话题</a:t>
            </a:r>
          </a:p>
          <a:p>
            <a:pPr marL="228600" indent="266700" algn="just"/>
            <a:r>
              <a:rPr lang="zh-CN" altLang="zh-CN" sz="12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玉科―――通俗易懂的讲解高科技</a:t>
            </a:r>
          </a:p>
          <a:p>
            <a:pPr marL="228600" indent="266700" algn="just"/>
            <a:r>
              <a:rPr lang="zh-CN" altLang="zh-CN" sz="12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蓝诗――――文言文交流，擅长吟诗作对</a:t>
            </a:r>
          </a:p>
          <a:p>
            <a:pPr marL="228600" indent="266700" algn="just"/>
            <a:r>
              <a:rPr lang="zh-CN" altLang="zh-CN" sz="12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阿紫―――喜欢对一些问题进行深度思考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DDDC5E8-0965-4FA6-A947-F12487ADB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595" y="4098309"/>
            <a:ext cx="196476" cy="2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274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-apple-system</vt:lpstr>
      <vt:lpstr>等线</vt:lpstr>
      <vt:lpstr>等线 Light</vt:lpstr>
      <vt:lpstr>Arial</vt:lpstr>
      <vt:lpstr>Arial Black</vt:lpstr>
      <vt:lpstr>Office 主题​​</vt:lpstr>
      <vt:lpstr>一、登录电脑点击链接https://admin.mindepoch.com/#/ShcoolRegister，选择学生菜单栏，输入学校编号为jiym90 , 然后点击查询班级，班级为自己所在的班级（已经设定），学号为8位数字(当学校学号不是８位数字时，课堂老师可以进行按照固定方式设定为８位数字格式，并用纸笔记录下来，用户后续登录使用），当填写不进可能是与别人注册误会重复需要更换，学生姓名可以不用实名，输入自己的昵称，包括后面出生年月等均如此，然后点击注册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215579417@qq.com</dc:creator>
  <cp:lastModifiedBy>215579417@qq.com</cp:lastModifiedBy>
  <cp:revision>8</cp:revision>
  <dcterms:created xsi:type="dcterms:W3CDTF">2024-05-07T13:50:16Z</dcterms:created>
  <dcterms:modified xsi:type="dcterms:W3CDTF">2024-10-16T08:33:28Z</dcterms:modified>
</cp:coreProperties>
</file>