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notesMasterIdLst>
    <p:notesMasterId r:id="rId8"/>
  </p:notesMasterIdLst>
  <p:sldIdLst>
    <p:sldId id="300" r:id="rId2"/>
    <p:sldId id="341" r:id="rId3"/>
    <p:sldId id="344" r:id="rId4"/>
    <p:sldId id="343" r:id="rId5"/>
    <p:sldId id="350" r:id="rId6"/>
    <p:sldId id="351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EC4"/>
    <a:srgbClr val="D0EAB4"/>
    <a:srgbClr val="C0E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E171933-4619-4E11-9A3F-F7608DF75F80}" styleName="보통 스타일 1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76" autoAdjust="0"/>
    <p:restoredTop sz="94674" autoAdjust="0"/>
  </p:normalViewPr>
  <p:slideViewPr>
    <p:cSldViewPr>
      <p:cViewPr varScale="1">
        <p:scale>
          <a:sx n="120" d="100"/>
          <a:sy n="120" d="100"/>
        </p:scale>
        <p:origin x="119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40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D9897E-559B-4802-87FD-BDDBC21CBABC}" type="datetimeFigureOut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7AADCE-4523-43FE-B0A8-90B87F2F6B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541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3CF3B71A-966A-471E-8596-7D1D6A8996FF}" type="datetime1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  <a:prstGeom prst="rect">
            <a:avLst/>
          </a:prstGeom>
        </p:spPr>
        <p:txBody>
          <a:bodyPr/>
          <a:lstStyle/>
          <a:p>
            <a:fld id="{AD64A7B2-A2B0-4C9D-895B-FE1D68BE16F8}" type="datetime1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 algn="r">
              <a:defRPr cap="all" baseline="0"/>
            </a:lvl1pPr>
          </a:lstStyle>
          <a:p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endParaRPr kumimoji="0" lang="en-US" dirty="0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7299BC8C-D05E-4966-90C6-DB66949B9446}" type="datetime1">
              <a:rPr lang="ko-KR" altLang="en-US" smtClean="0"/>
              <a:t>2019-12-13</a:t>
            </a:fld>
            <a:endParaRPr lang="ko-KR" altLang="en-US" dirty="0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 b="1">
                <a:solidFill>
                  <a:srgbClr val="FFC000"/>
                </a:solidFill>
              </a:defRPr>
            </a:lvl1pPr>
          </a:lstStyle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 dirty="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50390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6801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340768"/>
            <a:ext cx="8153400" cy="50405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>
                <a:latin typeface="HY나무L" pitchFamily="18" charset="-127"/>
                <a:ea typeface="HY나무L" pitchFamily="18" charset="-127"/>
              </a:defRPr>
            </a:lvl3pPr>
            <a:lvl4pPr>
              <a:defRPr sz="1400">
                <a:latin typeface="휴먼편지체" pitchFamily="18" charset="-127"/>
                <a:ea typeface="휴먼편지체" pitchFamily="18" charset="-127"/>
              </a:defRPr>
            </a:lvl4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B31271CA-DFBA-4144-9186-0BE3AC6EE4B1}" type="datetime1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fld id="{F87F4F71-3D90-4F92-8CFE-D11B433509C0}" type="datetime1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fld id="{D200F4F1-024E-465C-B59D-A4FFBC6118A5}" type="datetime1">
              <a:rPr lang="ko-KR" altLang="en-US" smtClean="0"/>
              <a:t>2019-12-13</a:t>
            </a:fld>
            <a:endParaRPr lang="ko-KR" alt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  <a:prstGeom prst="rect">
            <a:avLst/>
          </a:prstGeom>
        </p:spPr>
        <p:txBody>
          <a:bodyPr rtlCol="0"/>
          <a:lstStyle/>
          <a:p>
            <a:r>
              <a:rPr lang="ko-KR" altLang="en-US"/>
              <a:t>명품 </a:t>
            </a:r>
            <a:r>
              <a:rPr lang="en-US" altLang="ko-KR"/>
              <a:t>Java Programming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752128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590550" y="1394460"/>
            <a:ext cx="8153400" cy="505887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dirty="0"/>
              <a:t>둘째 수준</a:t>
            </a:r>
          </a:p>
          <a:p>
            <a:pPr lvl="2" eaLnBrk="1" latinLnBrk="0" hangingPunct="1"/>
            <a:r>
              <a:rPr kumimoji="0" lang="ko-KR" altLang="en-US" dirty="0"/>
              <a:t>셋째 수준</a:t>
            </a:r>
          </a:p>
          <a:p>
            <a:pPr lvl="3" eaLnBrk="1" latinLnBrk="0" hangingPunct="1"/>
            <a:r>
              <a:rPr kumimoji="0" lang="ko-KR" altLang="en-US" dirty="0"/>
              <a:t>넷째 수준</a:t>
            </a:r>
          </a:p>
          <a:p>
            <a:pPr lvl="4" eaLnBrk="1" latinLnBrk="0" hangingPunct="1"/>
            <a:r>
              <a:rPr kumimoji="0" lang="ko-KR" altLang="en-US" dirty="0"/>
              <a:t>다섯째 수준</a:t>
            </a:r>
            <a:endParaRPr kumimoji="0" lang="en-US" dirty="0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-8725" y="1052736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052736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-8725" y="1036860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1870596-DAFA-46D2-82A7-2B6B5F8E0EA4}" type="slidenum">
              <a:rPr lang="ko-KR" altLang="en-US" smtClean="0"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  <p:sldLayoutId id="2147483864" r:id="rId12"/>
  </p:sldLayoutIdLst>
  <p:hf hdr="0" dt="0"/>
  <p:txStyles>
    <p:titleStyle>
      <a:lvl1pPr algn="l" rtl="0" eaLnBrk="1" latinLnBrk="1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201658095</a:t>
            </a:r>
            <a:r>
              <a:rPr lang="ko-KR" altLang="en-US" dirty="0"/>
              <a:t>오재명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2</a:t>
            </a:r>
            <a:r>
              <a:rPr lang="ko-KR" altLang="en-US" dirty="0"/>
              <a:t>학기 프로젝트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6BD2C2-3D3B-4E94-BD92-61B02C5F4DEE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dirty="0"/>
              <a:t>객체지향프로그래밍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8050" y="1340768"/>
            <a:ext cx="572464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800" dirty="0"/>
              <a:t>객체지향프로그래밍</a:t>
            </a:r>
            <a:endParaRPr lang="en-US" sz="4800" dirty="0"/>
          </a:p>
          <a:p>
            <a:pPr algn="ctr"/>
            <a:r>
              <a:rPr lang="en-US" sz="4800" dirty="0"/>
              <a:t>- Term Project</a:t>
            </a:r>
            <a:r>
              <a:rPr lang="en-US" altLang="ko-KR" sz="4800" dirty="0"/>
              <a:t> </a:t>
            </a:r>
            <a:r>
              <a:rPr lang="en-US" sz="4800" dirty="0"/>
              <a:t>-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05561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Term Project</a:t>
            </a:r>
            <a:r>
              <a:rPr lang="ko-KR" altLang="en-US" dirty="0"/>
              <a:t> 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DB &amp; Java GUI </a:t>
            </a:r>
            <a:r>
              <a:rPr lang="ko-KR" altLang="en-US" dirty="0"/>
              <a:t>구성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Coffee Client with DB Connection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2</a:t>
            </a:fld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3608" y="1844824"/>
            <a:ext cx="6532919" cy="4536504"/>
          </a:xfrm>
          <a:prstGeom prst="rect">
            <a:avLst/>
          </a:prstGeom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A835F0E5-1899-4107-8F89-66F07DC96B98}"/>
              </a:ext>
            </a:extLst>
          </p:cNvPr>
          <p:cNvSpPr/>
          <p:nvPr/>
        </p:nvSpPr>
        <p:spPr>
          <a:xfrm>
            <a:off x="975261" y="1887948"/>
            <a:ext cx="6708418" cy="453650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-Up Arrow 10">
            <a:extLst>
              <a:ext uri="{FF2B5EF4-FFF2-40B4-BE49-F238E27FC236}">
                <a16:creationId xmlns:a16="http://schemas.microsoft.com/office/drawing/2014/main" id="{84867241-E7F0-414C-8CB5-8BA4C2852382}"/>
              </a:ext>
            </a:extLst>
          </p:cNvPr>
          <p:cNvSpPr/>
          <p:nvPr/>
        </p:nvSpPr>
        <p:spPr>
          <a:xfrm rot="5400000">
            <a:off x="218946" y="3822702"/>
            <a:ext cx="1134682" cy="347278"/>
          </a:xfrm>
          <a:prstGeom prst="bent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EA3C56-694F-4990-9E23-CF3726CA0465}"/>
              </a:ext>
            </a:extLst>
          </p:cNvPr>
          <p:cNvSpPr txBox="1"/>
          <p:nvPr/>
        </p:nvSpPr>
        <p:spPr>
          <a:xfrm>
            <a:off x="-624839" y="2987660"/>
            <a:ext cx="28042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Mainpanel</a:t>
            </a:r>
            <a:r>
              <a:rPr lang="en-US" dirty="0"/>
              <a:t>(</a:t>
            </a:r>
            <a:r>
              <a:rPr lang="en-US" dirty="0" err="1"/>
              <a:t>BorderLayout</a:t>
            </a:r>
            <a:r>
              <a:rPr lang="en-US" dirty="0"/>
              <a:t>)</a:t>
            </a:r>
          </a:p>
        </p:txBody>
      </p:sp>
      <p:sp>
        <p:nvSpPr>
          <p:cNvPr id="10" name="Rectangle 13">
            <a:extLst>
              <a:ext uri="{FF2B5EF4-FFF2-40B4-BE49-F238E27FC236}">
                <a16:creationId xmlns:a16="http://schemas.microsoft.com/office/drawing/2014/main" id="{8312EA21-5A28-4063-900D-F082537A45F7}"/>
              </a:ext>
            </a:extLst>
          </p:cNvPr>
          <p:cNvSpPr/>
          <p:nvPr/>
        </p:nvSpPr>
        <p:spPr>
          <a:xfrm>
            <a:off x="1043608" y="1844824"/>
            <a:ext cx="6532919" cy="648073"/>
          </a:xfrm>
          <a:prstGeom prst="rect">
            <a:avLst/>
          </a:prstGeom>
          <a:noFill/>
          <a:ln w="38100">
            <a:solidFill>
              <a:schemeClr val="tx1">
                <a:lumMod val="85000"/>
                <a:lumOff val="1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20">
            <a:extLst>
              <a:ext uri="{FF2B5EF4-FFF2-40B4-BE49-F238E27FC236}">
                <a16:creationId xmlns:a16="http://schemas.microsoft.com/office/drawing/2014/main" id="{07273EB6-574C-4CEA-B84D-7F17D244A7A6}"/>
              </a:ext>
            </a:extLst>
          </p:cNvPr>
          <p:cNvSpPr/>
          <p:nvPr/>
        </p:nvSpPr>
        <p:spPr>
          <a:xfrm>
            <a:off x="7164288" y="1340768"/>
            <a:ext cx="240464" cy="460932"/>
          </a:xfrm>
          <a:prstGeom prst="downArrow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3C585-D21D-411D-BD7C-EE091930512C}"/>
              </a:ext>
            </a:extLst>
          </p:cNvPr>
          <p:cNvSpPr txBox="1"/>
          <p:nvPr/>
        </p:nvSpPr>
        <p:spPr>
          <a:xfrm>
            <a:off x="3561738" y="928312"/>
            <a:ext cx="5204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basePanel</a:t>
            </a:r>
            <a:r>
              <a:rPr lang="en-US" altLang="ko-KR" dirty="0"/>
              <a:t>[0] = </a:t>
            </a:r>
            <a:r>
              <a:rPr lang="en-US" altLang="ko-KR" b="1" dirty="0"/>
              <a:t>new </a:t>
            </a:r>
            <a:r>
              <a:rPr lang="en-US" altLang="ko-KR" b="1" dirty="0" err="1"/>
              <a:t>menuPanel</a:t>
            </a:r>
            <a:r>
              <a:rPr lang="en-US" altLang="ko-KR" b="1" dirty="0"/>
              <a:t>(</a:t>
            </a:r>
            <a:r>
              <a:rPr lang="en-US" altLang="ko-KR" b="1" dirty="0" err="1"/>
              <a:t>FlowLayout</a:t>
            </a:r>
            <a:r>
              <a:rPr lang="en-US" altLang="ko-KR" b="1" dirty="0"/>
              <a:t>());</a:t>
            </a:r>
            <a:endParaRPr lang="en-US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2CFDF3B-EDBE-4C35-9C1B-7B0410B6BC9A}"/>
              </a:ext>
            </a:extLst>
          </p:cNvPr>
          <p:cNvSpPr/>
          <p:nvPr/>
        </p:nvSpPr>
        <p:spPr>
          <a:xfrm>
            <a:off x="1082413" y="2551484"/>
            <a:ext cx="6494114" cy="37739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8">
            <a:extLst>
              <a:ext uri="{FF2B5EF4-FFF2-40B4-BE49-F238E27FC236}">
                <a16:creationId xmlns:a16="http://schemas.microsoft.com/office/drawing/2014/main" id="{295F0CEF-CBED-413F-A49A-A6A0237E88B6}"/>
              </a:ext>
            </a:extLst>
          </p:cNvPr>
          <p:cNvSpPr/>
          <p:nvPr/>
        </p:nvSpPr>
        <p:spPr>
          <a:xfrm flipH="1">
            <a:off x="3851920" y="6367167"/>
            <a:ext cx="360039" cy="288033"/>
          </a:xfrm>
          <a:prstGeom prst="bentUpArrow">
            <a:avLst>
              <a:gd name="adj1" fmla="val 11675"/>
              <a:gd name="adj2" fmla="val 25000"/>
              <a:gd name="adj3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373B489-C084-474E-A5C7-3A0E1C023A19}"/>
              </a:ext>
            </a:extLst>
          </p:cNvPr>
          <p:cNvSpPr/>
          <p:nvPr/>
        </p:nvSpPr>
        <p:spPr>
          <a:xfrm>
            <a:off x="4208678" y="6450395"/>
            <a:ext cx="3206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basePanel</a:t>
            </a:r>
            <a:r>
              <a:rPr lang="en-US" altLang="ko-KR" dirty="0"/>
              <a:t>[1](</a:t>
            </a:r>
            <a:r>
              <a:rPr lang="en-US" altLang="ko-KR" dirty="0" err="1"/>
              <a:t>GridLayout</a:t>
            </a:r>
            <a:r>
              <a:rPr lang="en-US" altLang="ko-KR" dirty="0"/>
              <a:t>(2,2))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3A6DF8-B4E4-4A0A-8FE3-DC047D505FA9}"/>
              </a:ext>
            </a:extLst>
          </p:cNvPr>
          <p:cNvSpPr/>
          <p:nvPr/>
        </p:nvSpPr>
        <p:spPr>
          <a:xfrm>
            <a:off x="1139201" y="2551484"/>
            <a:ext cx="3000751" cy="1885628"/>
          </a:xfrm>
          <a:prstGeom prst="rect">
            <a:avLst/>
          </a:prstGeom>
          <a:noFill/>
          <a:ln w="3810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7">
            <a:extLst>
              <a:ext uri="{FF2B5EF4-FFF2-40B4-BE49-F238E27FC236}">
                <a16:creationId xmlns:a16="http://schemas.microsoft.com/office/drawing/2014/main" id="{DFD945ED-7206-42A5-9E01-0913B3F4CDC4}"/>
              </a:ext>
            </a:extLst>
          </p:cNvPr>
          <p:cNvSpPr/>
          <p:nvPr/>
        </p:nvSpPr>
        <p:spPr>
          <a:xfrm rot="19197487">
            <a:off x="948303" y="2358412"/>
            <a:ext cx="288032" cy="574660"/>
          </a:xfrm>
          <a:prstGeom prst="downArrow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797A2FF-D313-42E5-A63A-306AF8B286DB}"/>
              </a:ext>
            </a:extLst>
          </p:cNvPr>
          <p:cNvSpPr txBox="1"/>
          <p:nvPr/>
        </p:nvSpPr>
        <p:spPr>
          <a:xfrm>
            <a:off x="-684584" y="1907540"/>
            <a:ext cx="1552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selectPanel</a:t>
            </a:r>
            <a:r>
              <a:rPr lang="en-US" altLang="ko-KR" dirty="0"/>
              <a:t>[0] = </a:t>
            </a:r>
            <a:r>
              <a:rPr lang="en-US" altLang="ko-KR" b="1" dirty="0"/>
              <a:t>new </a:t>
            </a:r>
            <a:r>
              <a:rPr lang="en-US" altLang="ko-KR" b="1" dirty="0" err="1"/>
              <a:t>OrderPanel</a:t>
            </a:r>
            <a:endParaRPr lang="en-US" dirty="0"/>
          </a:p>
        </p:txBody>
      </p:sp>
      <p:sp>
        <p:nvSpPr>
          <p:cNvPr id="19" name="Rectangle 15">
            <a:extLst>
              <a:ext uri="{FF2B5EF4-FFF2-40B4-BE49-F238E27FC236}">
                <a16:creationId xmlns:a16="http://schemas.microsoft.com/office/drawing/2014/main" id="{6D0BA79A-5E84-4BDF-8290-105EBBCCCEB4}"/>
              </a:ext>
            </a:extLst>
          </p:cNvPr>
          <p:cNvSpPr/>
          <p:nvPr/>
        </p:nvSpPr>
        <p:spPr>
          <a:xfrm>
            <a:off x="4247104" y="2567314"/>
            <a:ext cx="3277224" cy="1885628"/>
          </a:xfrm>
          <a:prstGeom prst="rect">
            <a:avLst/>
          </a:prstGeom>
          <a:noFill/>
          <a:ln w="3810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7">
            <a:extLst>
              <a:ext uri="{FF2B5EF4-FFF2-40B4-BE49-F238E27FC236}">
                <a16:creationId xmlns:a16="http://schemas.microsoft.com/office/drawing/2014/main" id="{98510478-1FE4-4E1F-A062-0C69E51E5C02}"/>
              </a:ext>
            </a:extLst>
          </p:cNvPr>
          <p:cNvSpPr/>
          <p:nvPr/>
        </p:nvSpPr>
        <p:spPr>
          <a:xfrm rot="2757385">
            <a:off x="7458610" y="2358413"/>
            <a:ext cx="288032" cy="57466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4428FA-AA04-4905-9B0A-CA756C51AAAC}"/>
              </a:ext>
            </a:extLst>
          </p:cNvPr>
          <p:cNvSpPr/>
          <p:nvPr/>
        </p:nvSpPr>
        <p:spPr>
          <a:xfrm>
            <a:off x="7790831" y="1516666"/>
            <a:ext cx="177497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selectPanel</a:t>
            </a:r>
            <a:r>
              <a:rPr lang="en-US" altLang="ko-KR" dirty="0"/>
              <a:t>[1] = </a:t>
            </a:r>
            <a:r>
              <a:rPr lang="en-US" altLang="ko-KR" b="1" dirty="0"/>
              <a:t>new </a:t>
            </a:r>
            <a:r>
              <a:rPr lang="en-US" altLang="ko-KR" b="1" dirty="0" err="1"/>
              <a:t>ImagePanel</a:t>
            </a:r>
            <a:r>
              <a:rPr lang="en-US" altLang="ko-KR" b="1" dirty="0"/>
              <a:t>(</a:t>
            </a:r>
            <a:r>
              <a:rPr lang="en-US" altLang="ko-KR" dirty="0" err="1"/>
              <a:t>GridLayout</a:t>
            </a:r>
            <a:r>
              <a:rPr lang="en-US" altLang="ko-KR" dirty="0"/>
              <a:t>(3,3)</a:t>
            </a:r>
            <a:r>
              <a:rPr lang="en-US" altLang="ko-KR" b="1" dirty="0"/>
              <a:t>);</a:t>
            </a:r>
            <a:endParaRPr lang="en-US" altLang="ko-KR" dirty="0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AD9AC753-8E90-48B1-A6B9-8B5F2E565188}"/>
              </a:ext>
            </a:extLst>
          </p:cNvPr>
          <p:cNvSpPr/>
          <p:nvPr/>
        </p:nvSpPr>
        <p:spPr>
          <a:xfrm>
            <a:off x="1137976" y="4495699"/>
            <a:ext cx="3000751" cy="1828344"/>
          </a:xfrm>
          <a:prstGeom prst="rect">
            <a:avLst/>
          </a:prstGeom>
          <a:noFill/>
          <a:ln w="3810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own Arrow 17">
            <a:extLst>
              <a:ext uri="{FF2B5EF4-FFF2-40B4-BE49-F238E27FC236}">
                <a16:creationId xmlns:a16="http://schemas.microsoft.com/office/drawing/2014/main" id="{297427E5-59B4-42B9-8444-EB8DCC0C9D92}"/>
              </a:ext>
            </a:extLst>
          </p:cNvPr>
          <p:cNvSpPr/>
          <p:nvPr/>
        </p:nvSpPr>
        <p:spPr>
          <a:xfrm rot="14196329">
            <a:off x="787790" y="5229901"/>
            <a:ext cx="288032" cy="574660"/>
          </a:xfrm>
          <a:prstGeom prst="down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C9EA724-449A-4985-B322-5A416C9226C3}"/>
              </a:ext>
            </a:extLst>
          </p:cNvPr>
          <p:cNvSpPr txBox="1"/>
          <p:nvPr/>
        </p:nvSpPr>
        <p:spPr>
          <a:xfrm>
            <a:off x="-620886" y="5238845"/>
            <a:ext cx="1557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selectPanel</a:t>
            </a:r>
            <a:r>
              <a:rPr lang="en-US" altLang="ko-KR" dirty="0"/>
              <a:t>[2] = </a:t>
            </a:r>
            <a:r>
              <a:rPr lang="en-US" altLang="ko-KR" b="1" dirty="0"/>
              <a:t>new Order2Panel();</a:t>
            </a:r>
            <a:endParaRPr lang="en-US" dirty="0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D70705CB-3CC2-4286-A8FC-7D712AD14D87}"/>
              </a:ext>
            </a:extLst>
          </p:cNvPr>
          <p:cNvSpPr/>
          <p:nvPr/>
        </p:nvSpPr>
        <p:spPr>
          <a:xfrm>
            <a:off x="4245879" y="4496065"/>
            <a:ext cx="3277224" cy="1827977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Down Arrow 17">
            <a:extLst>
              <a:ext uri="{FF2B5EF4-FFF2-40B4-BE49-F238E27FC236}">
                <a16:creationId xmlns:a16="http://schemas.microsoft.com/office/drawing/2014/main" id="{6919810B-F275-4B91-ADF0-0010FCDC419D}"/>
              </a:ext>
            </a:extLst>
          </p:cNvPr>
          <p:cNvSpPr/>
          <p:nvPr/>
        </p:nvSpPr>
        <p:spPr>
          <a:xfrm rot="18298998">
            <a:off x="7652639" y="5101879"/>
            <a:ext cx="288032" cy="57466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BDD573B-6E75-44F4-8102-F87897F2D0AB}"/>
              </a:ext>
            </a:extLst>
          </p:cNvPr>
          <p:cNvSpPr/>
          <p:nvPr/>
        </p:nvSpPr>
        <p:spPr>
          <a:xfrm>
            <a:off x="7699014" y="4917066"/>
            <a:ext cx="177497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/>
              <a:t>selectPanel</a:t>
            </a:r>
            <a:r>
              <a:rPr lang="en-US" altLang="ko-KR" dirty="0"/>
              <a:t>[3] = </a:t>
            </a:r>
            <a:r>
              <a:rPr lang="en-US" altLang="ko-KR" b="1" dirty="0"/>
              <a:t>new </a:t>
            </a:r>
            <a:r>
              <a:rPr lang="en-US" altLang="ko-KR" b="1" dirty="0" err="1"/>
              <a:t>ButtonPanel</a:t>
            </a:r>
            <a:r>
              <a:rPr lang="en-US" altLang="ko-KR" b="1" dirty="0"/>
              <a:t>(</a:t>
            </a:r>
            <a:r>
              <a:rPr lang="en-US" altLang="ko-KR" dirty="0" err="1"/>
              <a:t>GridLayout</a:t>
            </a:r>
            <a:r>
              <a:rPr lang="en-US" altLang="ko-KR" dirty="0"/>
              <a:t>(2,3,10,10)</a:t>
            </a:r>
            <a:r>
              <a:rPr lang="en-US" altLang="ko-KR" b="1" dirty="0"/>
              <a:t>);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9467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 Project (Ex) : DB </a:t>
            </a:r>
            <a:r>
              <a:rPr lang="ko-KR" altLang="en-US" dirty="0"/>
              <a:t>생성 과정 예시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Coffee Client with DB Connection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3</a:t>
            </a:fld>
            <a:endParaRPr lang="ko-KR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5300" y="2040965"/>
            <a:ext cx="8153400" cy="434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32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Term Project</a:t>
            </a:r>
            <a:r>
              <a:rPr lang="ko-KR" altLang="en-US" dirty="0"/>
              <a:t> </a:t>
            </a:r>
            <a:r>
              <a:rPr lang="en-US" altLang="ko-KR" dirty="0"/>
              <a:t>(Ex) : </a:t>
            </a:r>
            <a:r>
              <a:rPr lang="ko-KR" altLang="en-US" dirty="0"/>
              <a:t>실행</a:t>
            </a:r>
            <a:r>
              <a:rPr lang="en-US" altLang="ko-KR" dirty="0"/>
              <a:t>/</a:t>
            </a:r>
            <a:r>
              <a:rPr lang="ko-KR" altLang="en-US" dirty="0"/>
              <a:t>동작 과정 제시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Coffee Client with DB Connection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1A6BD2C2-3D3B-4E94-BD92-61B02C5F4DEE}" type="slidenum">
              <a:rPr lang="ko-KR" altLang="en-US" smtClean="0"/>
              <a:pPr/>
              <a:t>4</a:t>
            </a:fld>
            <a:endParaRPr lang="ko-KR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202" y="1799428"/>
            <a:ext cx="3469930" cy="226504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03061" y="1844824"/>
            <a:ext cx="3428291" cy="224664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2195" y="2077838"/>
            <a:ext cx="505929" cy="58552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59962" y="5013176"/>
            <a:ext cx="3124200" cy="112447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9202" y="4248318"/>
            <a:ext cx="3469930" cy="227924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5476579"/>
            <a:ext cx="660752" cy="764704"/>
          </a:xfrm>
          <a:prstGeom prst="rect">
            <a:avLst/>
          </a:prstGeom>
        </p:spPr>
      </p:pic>
      <p:cxnSp>
        <p:nvCxnSpPr>
          <p:cNvPr id="25" name="Elbow Connector 24"/>
          <p:cNvCxnSpPr/>
          <p:nvPr/>
        </p:nvCxnSpPr>
        <p:spPr>
          <a:xfrm>
            <a:off x="1691680" y="5387938"/>
            <a:ext cx="3312368" cy="633350"/>
          </a:xfrm>
          <a:prstGeom prst="bentConnector3">
            <a:avLst>
              <a:gd name="adj1" fmla="val -24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9">
            <a:extLst>
              <a:ext uri="{FF2B5EF4-FFF2-40B4-BE49-F238E27FC236}">
                <a16:creationId xmlns:a16="http://schemas.microsoft.com/office/drawing/2014/main" id="{6738C7BE-C458-41D4-981E-7389BF6784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814" y="2060848"/>
            <a:ext cx="494530" cy="57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4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Term Project</a:t>
            </a:r>
            <a:r>
              <a:rPr lang="ko-KR" altLang="en-US" dirty="0"/>
              <a:t> </a:t>
            </a:r>
            <a:r>
              <a:rPr lang="en-US" altLang="ko-KR" dirty="0"/>
              <a:t>(Ex)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주요 동작 방식 제시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24675" y="1453426"/>
            <a:ext cx="8153400" cy="5040560"/>
          </a:xfrm>
        </p:spPr>
        <p:txBody>
          <a:bodyPr/>
          <a:lstStyle/>
          <a:p>
            <a:r>
              <a:rPr lang="en-US" dirty="0"/>
              <a:t>Vector&lt;String&gt;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220072" y="3615610"/>
            <a:ext cx="3605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Sql</a:t>
            </a:r>
            <a:r>
              <a:rPr lang="ko-KR" altLang="en-US" dirty="0"/>
              <a:t>문 </a:t>
            </a:r>
            <a:r>
              <a:rPr lang="en-US" altLang="ko-KR" dirty="0"/>
              <a:t>where</a:t>
            </a:r>
            <a:r>
              <a:rPr lang="ko-KR" altLang="en-US" dirty="0" err="1"/>
              <a:t>절써서</a:t>
            </a:r>
            <a:r>
              <a:rPr lang="ko-KR" altLang="en-US" dirty="0"/>
              <a:t> </a:t>
            </a:r>
            <a:r>
              <a:rPr lang="ko-KR" altLang="en-US" dirty="0" err="1"/>
              <a:t>저장되어있는</a:t>
            </a:r>
            <a:endParaRPr lang="en-US" altLang="ko-KR" dirty="0"/>
          </a:p>
          <a:p>
            <a:r>
              <a:rPr lang="ko-KR" altLang="en-US" dirty="0"/>
              <a:t>데이터베이스 커피정보를 </a:t>
            </a:r>
            <a:r>
              <a:rPr lang="ko-KR" altLang="en-US" dirty="0" err="1"/>
              <a:t>갖고옴</a:t>
            </a:r>
            <a:endParaRPr lang="en-US" altLang="ko-KR" dirty="0"/>
          </a:p>
          <a:p>
            <a:r>
              <a:rPr lang="en-US" dirty="0"/>
              <a:t>+vector</a:t>
            </a:r>
            <a:r>
              <a:rPr lang="ko-KR" altLang="en-US" dirty="0"/>
              <a:t>사용</a:t>
            </a:r>
            <a:endParaRPr lang="en-US" dirty="0"/>
          </a:p>
        </p:txBody>
      </p:sp>
      <p:sp>
        <p:nvSpPr>
          <p:cNvPr id="12" name="Down Arrow 11"/>
          <p:cNvSpPr/>
          <p:nvPr/>
        </p:nvSpPr>
        <p:spPr>
          <a:xfrm rot="16200000">
            <a:off x="4499991" y="3576451"/>
            <a:ext cx="144016" cy="100164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85523C24-68AA-470E-9040-116516AEF5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2133380"/>
            <a:ext cx="3816424" cy="359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756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787A1-7A84-4C22-93ED-A04747402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후기ㅣ</a:t>
            </a:r>
            <a:r>
              <a:rPr lang="en-US" altLang="ko-KR" dirty="0"/>
              <a:t>/</a:t>
            </a:r>
            <a:r>
              <a:rPr lang="ko-KR" altLang="en-US" dirty="0"/>
              <a:t>소감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A83663-EA75-4E13-8DD7-506C9B4506C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ko-KR" sz="1500" dirty="0"/>
              <a:t>//</a:t>
            </a:r>
            <a:r>
              <a:rPr lang="ko-KR" altLang="en-US" sz="1500" dirty="0"/>
              <a:t>후기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 err="1"/>
              <a:t>집앞에</a:t>
            </a:r>
            <a:r>
              <a:rPr lang="ko-KR" altLang="en-US" sz="1500" dirty="0"/>
              <a:t> 고등학교 선배가 사장인 </a:t>
            </a:r>
            <a:r>
              <a:rPr lang="ko-KR" altLang="en-US" sz="1500" dirty="0" err="1"/>
              <a:t>할리스커피를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마시러갔다가</a:t>
            </a:r>
            <a:r>
              <a:rPr lang="ko-KR" altLang="en-US" sz="1500" dirty="0"/>
              <a:t> </a:t>
            </a:r>
            <a:r>
              <a:rPr lang="ko-KR" altLang="en-US" sz="1500" dirty="0" err="1"/>
              <a:t>포스기를</a:t>
            </a:r>
            <a:r>
              <a:rPr lang="ko-KR" altLang="en-US" sz="1500" dirty="0"/>
              <a:t> 보고 아예 똑같이 만들지는 못했지만 비슷한 틀로 </a:t>
            </a:r>
            <a:r>
              <a:rPr lang="ko-KR" altLang="en-US" sz="1500" dirty="0" err="1"/>
              <a:t>만들어야겠다해서</a:t>
            </a:r>
            <a:r>
              <a:rPr lang="ko-KR" altLang="en-US" sz="1500" dirty="0"/>
              <a:t> 만들었습니다</a:t>
            </a:r>
            <a:r>
              <a:rPr lang="en-US" altLang="ko-KR" sz="1500" dirty="0"/>
              <a:t>.</a:t>
            </a:r>
          </a:p>
          <a:p>
            <a:pPr marL="0" indent="0">
              <a:buNone/>
            </a:pPr>
            <a:r>
              <a:rPr lang="en-US" altLang="ko-KR" sz="1500" dirty="0"/>
              <a:t>Panel</a:t>
            </a:r>
            <a:r>
              <a:rPr lang="ko-KR" altLang="en-US" sz="1500" dirty="0"/>
              <a:t>들을 </a:t>
            </a:r>
            <a:r>
              <a:rPr lang="ko-KR" altLang="en-US" sz="1500" dirty="0" err="1"/>
              <a:t>나누는건</a:t>
            </a:r>
            <a:r>
              <a:rPr lang="ko-KR" altLang="en-US" sz="1500" dirty="0"/>
              <a:t> 어렵지않았지만 그 하나의 패널안에 </a:t>
            </a:r>
            <a:r>
              <a:rPr lang="en-US" altLang="ko-KR" sz="1500" dirty="0"/>
              <a:t>table</a:t>
            </a:r>
            <a:r>
              <a:rPr lang="ko-KR" altLang="en-US" sz="1500" dirty="0"/>
              <a:t>을 만들어서 </a:t>
            </a:r>
            <a:r>
              <a:rPr lang="ko-KR" altLang="en-US" sz="1500" dirty="0" err="1"/>
              <a:t>거기다가</a:t>
            </a:r>
            <a:r>
              <a:rPr lang="ko-KR" altLang="en-US" sz="1500" dirty="0"/>
              <a:t> </a:t>
            </a:r>
            <a:r>
              <a:rPr lang="en-US" altLang="ko-KR" sz="1500" dirty="0" err="1"/>
              <a:t>db</a:t>
            </a:r>
            <a:r>
              <a:rPr lang="ko-KR" altLang="en-US" sz="1500" dirty="0"/>
              <a:t>를 </a:t>
            </a:r>
            <a:r>
              <a:rPr lang="ko-KR" altLang="en-US" sz="1500" dirty="0" err="1"/>
              <a:t>넣으려했는데</a:t>
            </a:r>
            <a:r>
              <a:rPr lang="ko-KR" altLang="en-US" sz="1500" dirty="0"/>
              <a:t> 과정이 생각보다 까다로웠습니다</a:t>
            </a:r>
            <a:r>
              <a:rPr lang="en-US" altLang="ko-KR" sz="1500" dirty="0"/>
              <a:t>. </a:t>
            </a:r>
            <a:r>
              <a:rPr lang="ko-KR" altLang="en-US" sz="1500" dirty="0" err="1"/>
              <a:t>수업마지막에</a:t>
            </a:r>
            <a:r>
              <a:rPr lang="ko-KR" altLang="en-US" sz="1500" dirty="0"/>
              <a:t> 배웠던 </a:t>
            </a:r>
            <a:r>
              <a:rPr lang="en-US" altLang="ko-KR" sz="1500" dirty="0"/>
              <a:t>reload</a:t>
            </a:r>
            <a:r>
              <a:rPr lang="ko-KR" altLang="en-US" sz="1500" dirty="0"/>
              <a:t>가 생각나서 테이블을 </a:t>
            </a:r>
            <a:r>
              <a:rPr lang="en-US" altLang="ko-KR" sz="1500" dirty="0" err="1"/>
              <a:t>mysql</a:t>
            </a:r>
            <a:r>
              <a:rPr lang="ko-KR" altLang="en-US" sz="1500" dirty="0"/>
              <a:t>로 커피 종류와 개수 가격 을 </a:t>
            </a:r>
            <a:r>
              <a:rPr lang="ko-KR" altLang="en-US" sz="1500" dirty="0" err="1"/>
              <a:t>넣어놓고</a:t>
            </a:r>
            <a:r>
              <a:rPr lang="ko-KR" altLang="en-US" sz="1500" dirty="0"/>
              <a:t> </a:t>
            </a:r>
            <a:r>
              <a:rPr lang="en-US" altLang="ko-KR" sz="1500" dirty="0" err="1"/>
              <a:t>sql</a:t>
            </a:r>
            <a:r>
              <a:rPr lang="en-US" altLang="ko-KR" sz="1500" dirty="0"/>
              <a:t> where</a:t>
            </a:r>
            <a:r>
              <a:rPr lang="ko-KR" altLang="en-US" sz="1500" dirty="0"/>
              <a:t>절을 사용하여 </a:t>
            </a:r>
            <a:r>
              <a:rPr lang="en-US" altLang="ko-KR" sz="1500" dirty="0"/>
              <a:t>table</a:t>
            </a:r>
            <a:r>
              <a:rPr lang="ko-KR" altLang="en-US" sz="1500" dirty="0"/>
              <a:t>에 불러왔습니다</a:t>
            </a:r>
            <a:r>
              <a:rPr lang="en-US" altLang="ko-KR" sz="1500" dirty="0"/>
              <a:t>.</a:t>
            </a:r>
          </a:p>
          <a:p>
            <a:r>
              <a:rPr lang="en-US" altLang="ko-KR" sz="1500" dirty="0"/>
              <a:t>//</a:t>
            </a:r>
            <a:r>
              <a:rPr lang="ko-KR" altLang="en-US" sz="1500" dirty="0"/>
              <a:t>소감</a:t>
            </a:r>
            <a:endParaRPr lang="en-US" altLang="ko-KR" sz="1500" dirty="0"/>
          </a:p>
          <a:p>
            <a:pPr marL="0" indent="0">
              <a:buNone/>
            </a:pPr>
            <a:r>
              <a:rPr lang="ko-KR" altLang="en-US" sz="1500" dirty="0"/>
              <a:t> 그냥 </a:t>
            </a:r>
            <a:r>
              <a:rPr lang="ko-KR" altLang="en-US" sz="1500" dirty="0" err="1"/>
              <a:t>배웠던거중에</a:t>
            </a:r>
            <a:r>
              <a:rPr lang="ko-KR" altLang="en-US" sz="1500" dirty="0"/>
              <a:t> </a:t>
            </a:r>
            <a:r>
              <a:rPr lang="ko-KR" altLang="en-US" sz="1500" dirty="0" err="1"/>
              <a:t>기억나는거</a:t>
            </a:r>
            <a:r>
              <a:rPr lang="ko-KR" altLang="en-US" sz="1500" dirty="0"/>
              <a:t> 그대로 거의 </a:t>
            </a:r>
            <a:r>
              <a:rPr lang="ko-KR" altLang="en-US" sz="1500" dirty="0" err="1"/>
              <a:t>썻습니다</a:t>
            </a:r>
            <a:r>
              <a:rPr lang="en-US" altLang="ko-KR" sz="1500" dirty="0"/>
              <a:t>. </a:t>
            </a:r>
            <a:r>
              <a:rPr lang="ko-KR" altLang="en-US" sz="1500" dirty="0"/>
              <a:t>다음에 만들기회가 있다면 </a:t>
            </a:r>
            <a:r>
              <a:rPr lang="ko-KR" altLang="en-US" sz="1500" dirty="0" err="1"/>
              <a:t>조금더</a:t>
            </a:r>
            <a:r>
              <a:rPr lang="ko-KR" altLang="en-US" sz="1500" dirty="0"/>
              <a:t> </a:t>
            </a:r>
            <a:r>
              <a:rPr lang="en-US" altLang="ko-KR" sz="1500" dirty="0"/>
              <a:t>DB</a:t>
            </a:r>
            <a:r>
              <a:rPr lang="ko-KR" altLang="en-US" sz="1500" dirty="0"/>
              <a:t>활용법을 배워서 </a:t>
            </a:r>
            <a:r>
              <a:rPr lang="ko-KR" altLang="en-US" sz="1500" dirty="0" err="1"/>
              <a:t>사용하고싶습니다</a:t>
            </a:r>
            <a:r>
              <a:rPr lang="en-US" altLang="ko-KR" sz="1500" dirty="0"/>
              <a:t>.  </a:t>
            </a:r>
            <a:r>
              <a:rPr lang="ko-KR" altLang="en-US" sz="1500" dirty="0"/>
              <a:t>데이터베이스 불러와서 응용하는게 너무 어려워서 테이블에 불러오기를 제외하고 나머지는 </a:t>
            </a:r>
            <a:r>
              <a:rPr lang="en-US" altLang="ko-KR" sz="1500" dirty="0" err="1"/>
              <a:t>db</a:t>
            </a:r>
            <a:r>
              <a:rPr lang="ko-KR" altLang="en-US" sz="1500" dirty="0"/>
              <a:t>사용을 못하겠습니다</a:t>
            </a:r>
            <a:r>
              <a:rPr lang="en-US" altLang="ko-KR" sz="1500" dirty="0"/>
              <a:t>..  </a:t>
            </a:r>
          </a:p>
          <a:p>
            <a:pPr marL="0" indent="0">
              <a:buNone/>
            </a:pPr>
            <a:r>
              <a:rPr lang="ko-KR" altLang="en-US" sz="1500" dirty="0"/>
              <a:t>그래도 </a:t>
            </a:r>
            <a:r>
              <a:rPr lang="ko-KR" altLang="en-US" sz="1500" dirty="0" err="1"/>
              <a:t>많들다보니까</a:t>
            </a:r>
            <a:r>
              <a:rPr lang="ko-KR" altLang="en-US" sz="1500" dirty="0"/>
              <a:t> </a:t>
            </a:r>
            <a:r>
              <a:rPr lang="ko-KR" altLang="en-US" sz="1500" dirty="0" err="1"/>
              <a:t>재밌다는생각은</a:t>
            </a:r>
            <a:r>
              <a:rPr lang="ko-KR" altLang="en-US" sz="1500" dirty="0"/>
              <a:t> 들었는데 지금 </a:t>
            </a:r>
            <a:r>
              <a:rPr lang="ko-KR" altLang="en-US" sz="1500" dirty="0" err="1"/>
              <a:t>만들걸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보니가</a:t>
            </a:r>
            <a:r>
              <a:rPr lang="ko-KR" altLang="en-US" sz="1500" dirty="0"/>
              <a:t> 구성이 너무 딱딱하게 </a:t>
            </a:r>
            <a:r>
              <a:rPr lang="ko-KR" altLang="en-US" sz="1500" dirty="0" err="1"/>
              <a:t>나눠져있는</a:t>
            </a:r>
            <a:r>
              <a:rPr lang="ko-KR" altLang="en-US" sz="1500" dirty="0"/>
              <a:t> 느낌이라서 다음에 만들기회가 </a:t>
            </a:r>
            <a:r>
              <a:rPr lang="ko-KR" altLang="en-US" sz="1500" dirty="0" err="1"/>
              <a:t>생겼을때는</a:t>
            </a:r>
            <a:r>
              <a:rPr lang="ko-KR" altLang="en-US" sz="1500" dirty="0"/>
              <a:t> 진짜로 </a:t>
            </a:r>
            <a:r>
              <a:rPr lang="ko-KR" altLang="en-US" sz="1500" dirty="0" err="1"/>
              <a:t>피씨방이나</a:t>
            </a:r>
            <a:r>
              <a:rPr lang="ko-KR" altLang="en-US" sz="1500" dirty="0"/>
              <a:t> 카페 테이블과 </a:t>
            </a:r>
            <a:r>
              <a:rPr lang="ko-KR" altLang="en-US" sz="1500" dirty="0" err="1"/>
              <a:t>비슷한느낌으로</a:t>
            </a:r>
            <a:r>
              <a:rPr lang="ko-KR" altLang="en-US" sz="1500" dirty="0"/>
              <a:t> </a:t>
            </a:r>
            <a:r>
              <a:rPr lang="ko-KR" altLang="en-US" sz="1500" dirty="0" err="1"/>
              <a:t>만들어보고싶습니다</a:t>
            </a:r>
            <a:r>
              <a:rPr lang="en-US" altLang="ko-KR" sz="1500"/>
              <a:t>. </a:t>
            </a:r>
            <a:r>
              <a:rPr lang="ko-KR" altLang="en-US" sz="1500"/>
              <a:t> </a:t>
            </a:r>
            <a:endParaRPr lang="ko-KR" altLang="en-US" sz="15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F027FB6-7120-4D2A-B2F7-100F9DF31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01870596-DAFA-46D2-82A7-2B6B5F8E0EA4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0380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3414</TotalTime>
  <Words>269</Words>
  <Application>Microsoft Office PowerPoint</Application>
  <PresentationFormat>화면 슬라이드 쇼(4:3)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HY나무L</vt:lpstr>
      <vt:lpstr>맑은 고딕</vt:lpstr>
      <vt:lpstr>휴먼편지체</vt:lpstr>
      <vt:lpstr>Wingdings</vt:lpstr>
      <vt:lpstr>Wingdings 2</vt:lpstr>
      <vt:lpstr>가을</vt:lpstr>
      <vt:lpstr>201658095오재명</vt:lpstr>
      <vt:lpstr>Term Project (Ex) : DB &amp; Java GUI 구성 예시</vt:lpstr>
      <vt:lpstr>Term Project (Ex) : DB 생성 과정 예시</vt:lpstr>
      <vt:lpstr>Term Project (Ex) : 실행/동작 과정 제시</vt:lpstr>
      <vt:lpstr>Term Project (Ex) : 주요 동작 방식 제시</vt:lpstr>
      <vt:lpstr>후기ㅣ/소감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Kitae</dc:creator>
  <cp:lastModifiedBy>오 재명</cp:lastModifiedBy>
  <cp:revision>355</cp:revision>
  <dcterms:created xsi:type="dcterms:W3CDTF">2011-08-27T14:53:28Z</dcterms:created>
  <dcterms:modified xsi:type="dcterms:W3CDTF">2019-12-12T18:14:48Z</dcterms:modified>
</cp:coreProperties>
</file>