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9" r:id="rId5"/>
    <p:sldId id="290" r:id="rId6"/>
    <p:sldId id="288" r:id="rId7"/>
    <p:sldId id="280" r:id="rId8"/>
    <p:sldId id="281" r:id="rId9"/>
    <p:sldId id="283" r:id="rId10"/>
    <p:sldId id="286" r:id="rId11"/>
    <p:sldId id="291" r:id="rId12"/>
    <p:sldId id="292" r:id="rId13"/>
    <p:sldId id="293" r:id="rId14"/>
    <p:sldId id="271" r:id="rId15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47" autoAdjust="0"/>
  </p:normalViewPr>
  <p:slideViewPr>
    <p:cSldViewPr>
      <p:cViewPr>
        <p:scale>
          <a:sx n="125" d="100"/>
          <a:sy n="125" d="100"/>
        </p:scale>
        <p:origin x="474" y="35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8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0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7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8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9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0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2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0897-2912-4FB6-BAC7-1F90C918A01A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79F6-0EB8-4E82-ABAE-B96D1F679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4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816483" y="2275103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err="1" smtClean="0">
                <a:latin typeface="+mn-ea"/>
              </a:rPr>
              <a:t>프로토타입</a:t>
            </a:r>
            <a:r>
              <a:rPr lang="ko-KR" altLang="en-US" sz="3600" b="1" dirty="0" smtClean="0">
                <a:latin typeface="+mn-ea"/>
              </a:rPr>
              <a:t> 아이디어</a:t>
            </a:r>
            <a:endParaRPr lang="ko-KR" altLang="ko-KR" sz="36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73943" y="3095010"/>
            <a:ext cx="1157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</a:rPr>
              <a:t>[ </a:t>
            </a:r>
            <a:r>
              <a:rPr lang="ko-KR" altLang="en-US" sz="1600" b="1" dirty="0" smtClean="0">
                <a:latin typeface="+mn-ea"/>
              </a:rPr>
              <a:t>빛이다</a:t>
            </a:r>
            <a:r>
              <a:rPr lang="en-US" altLang="ko-KR" sz="1600" b="1" dirty="0" smtClean="0">
                <a:latin typeface="+mn-ea"/>
              </a:rPr>
              <a:t>! ]</a:t>
            </a:r>
            <a:endParaRPr lang="ko-KR" altLang="ko-KR" sz="16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5089748"/>
            <a:ext cx="224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201513077 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정희진</a:t>
            </a:r>
          </a:p>
        </p:txBody>
      </p:sp>
    </p:spTree>
    <p:extLst>
      <p:ext uri="{BB962C8B-B14F-4D97-AF65-F5344CB8AC3E}">
        <p14:creationId xmlns:p14="http://schemas.microsoft.com/office/powerpoint/2010/main" val="42879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933886"/>
            <a:ext cx="242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연료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77738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연료는 집을 돌아다녀 </a:t>
            </a:r>
            <a:r>
              <a:rPr lang="ko-KR" altLang="en-US" sz="1200" dirty="0" smtClean="0"/>
              <a:t>구해야 함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전등의 에너지원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고민 중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280837"/>
            <a:ext cx="242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시계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124331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밤과 낮을 알려줌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정확한 경계를 알려줌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알람소리</a:t>
            </a:r>
            <a:r>
              <a:rPr lang="ko-KR" altLang="en-US" sz="1200" dirty="0" smtClean="0"/>
              <a:t> 등으로</a:t>
            </a:r>
            <a:r>
              <a:rPr lang="en-US" altLang="ko-KR" sz="1200" dirty="0" smtClean="0"/>
              <a:t>?)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13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93388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게임 상황 예시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777380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위험한 </a:t>
            </a:r>
            <a:r>
              <a:rPr lang="ko-KR" altLang="en-US" sz="1200" dirty="0"/>
              <a:t>상황 상상</a:t>
            </a:r>
            <a:endParaRPr lang="ko-KR" altLang="en-US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손전등을 </a:t>
            </a:r>
            <a:r>
              <a:rPr lang="ko-KR" altLang="en-US" sz="1200" dirty="0"/>
              <a:t>가지고 밤에 돌아다닐 경우 해당 손전등 방향이 아닌 다른 방향에서 적에게 뒤치기를 당할 수 있음</a:t>
            </a:r>
            <a:endParaRPr lang="ko-KR" altLang="en-US" sz="1200" dirty="0"/>
          </a:p>
          <a:p>
            <a:r>
              <a:rPr lang="ko-KR" altLang="en-US" sz="1200" dirty="0"/>
              <a:t>   </a:t>
            </a:r>
            <a:r>
              <a:rPr lang="en-US" altLang="ko-KR" sz="1200" dirty="0"/>
              <a:t>(</a:t>
            </a:r>
            <a:r>
              <a:rPr lang="ko-KR" altLang="en-US" sz="1200" dirty="0"/>
              <a:t>적을 발견하고 손전등을 </a:t>
            </a:r>
            <a:r>
              <a:rPr lang="ko-KR" altLang="en-US" sz="1200" dirty="0" smtClean="0"/>
              <a:t>적에게 조준하여 </a:t>
            </a:r>
            <a:r>
              <a:rPr lang="ko-KR" altLang="en-US" sz="1200" dirty="0"/>
              <a:t>없앨 때까지 적은 계속 공격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낮인지 </a:t>
            </a:r>
            <a:r>
              <a:rPr lang="ko-KR" altLang="en-US" sz="1200" dirty="0"/>
              <a:t>밤인지 구별할 수 없는 곳</a:t>
            </a:r>
            <a:r>
              <a:rPr lang="en-US" altLang="ko-KR" sz="1200" dirty="0"/>
              <a:t>(</a:t>
            </a:r>
            <a:r>
              <a:rPr lang="ko-KR" altLang="en-US" sz="1200" dirty="0"/>
              <a:t>다락방</a:t>
            </a:r>
            <a:r>
              <a:rPr lang="en-US" altLang="ko-KR" sz="1200" dirty="0"/>
              <a:t>?)</a:t>
            </a:r>
            <a:r>
              <a:rPr lang="ko-KR" altLang="en-US" sz="1200" dirty="0"/>
              <a:t>에 가서 자원을 구하고 밖으로 나올 경우 밤이면</a:t>
            </a:r>
            <a:r>
              <a:rPr lang="en-US" altLang="ko-KR" sz="1200" dirty="0" smtClean="0"/>
              <a:t>..</a:t>
            </a:r>
            <a:endParaRPr lang="ko-KR" altLang="en-US" sz="1200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3136821"/>
            <a:ext cx="242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고민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3939665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연료를 </a:t>
            </a:r>
            <a:r>
              <a:rPr lang="ko-KR" altLang="en-US" sz="1200" dirty="0"/>
              <a:t>어떻게 구하도록 할 </a:t>
            </a:r>
            <a:r>
              <a:rPr lang="ko-KR" altLang="en-US" sz="1200" dirty="0" smtClean="0"/>
              <a:t>것인가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방탈출</a:t>
            </a:r>
            <a:r>
              <a:rPr lang="ko-KR" altLang="en-US" sz="1200" dirty="0" smtClean="0"/>
              <a:t> 같은 </a:t>
            </a:r>
            <a:r>
              <a:rPr lang="ko-KR" altLang="en-US" sz="1200" dirty="0"/>
              <a:t>느낌으로 금고에 넣어놓을까</a:t>
            </a:r>
            <a:r>
              <a:rPr lang="en-US" altLang="ko-KR" sz="1200" dirty="0"/>
              <a:t>...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집을 </a:t>
            </a:r>
            <a:r>
              <a:rPr lang="ko-KR" altLang="en-US" sz="1200" dirty="0"/>
              <a:t>탈출하는 방법을 무엇으로 할 것인가</a:t>
            </a:r>
            <a:endParaRPr lang="ko-KR" altLang="en-US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음</a:t>
            </a:r>
            <a:r>
              <a:rPr lang="en-US" altLang="ko-KR" sz="1200" dirty="0"/>
              <a:t>... </a:t>
            </a:r>
            <a:r>
              <a:rPr lang="ko-KR" altLang="en-US" sz="1200" dirty="0"/>
              <a:t>자물쇠는 좀 그렇고</a:t>
            </a:r>
            <a:r>
              <a:rPr lang="en-US" altLang="ko-KR" sz="1200" dirty="0"/>
              <a:t>...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전등의 배치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2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93388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주의할 점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77738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밸런스에 </a:t>
            </a:r>
            <a:r>
              <a:rPr lang="ko-KR" altLang="en-US" sz="1200" dirty="0"/>
              <a:t>따라 날짜는 변동 될 가능성 농후함</a:t>
            </a:r>
            <a:r>
              <a:rPr lang="en-US" altLang="ko-KR" sz="1200" dirty="0"/>
              <a:t>(7</a:t>
            </a:r>
            <a:r>
              <a:rPr lang="ko-KR" altLang="en-US" sz="1200" dirty="0"/>
              <a:t>일</a:t>
            </a:r>
            <a:r>
              <a:rPr lang="en-US" altLang="ko-KR" sz="1200" dirty="0"/>
              <a:t>, 8</a:t>
            </a:r>
            <a:r>
              <a:rPr lang="ko-KR" altLang="en-US" sz="1200" dirty="0"/>
              <a:t>일</a:t>
            </a:r>
            <a:r>
              <a:rPr lang="en-US" altLang="ko-KR" sz="1200" dirty="0"/>
              <a:t>, 9</a:t>
            </a:r>
            <a:r>
              <a:rPr lang="ko-KR" altLang="en-US" sz="1200" dirty="0"/>
              <a:t>일 등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2403359"/>
            <a:ext cx="242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컨셉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320620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어떤 </a:t>
            </a:r>
            <a:r>
              <a:rPr lang="ko-KR" altLang="en-US" sz="1200" dirty="0" err="1" smtClean="0"/>
              <a:t>컨셉이든</a:t>
            </a:r>
            <a:r>
              <a:rPr lang="ko-KR" altLang="en-US" sz="1200" dirty="0" smtClean="0"/>
              <a:t> 붙일 수 있음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Ex&gt; </a:t>
            </a:r>
            <a:r>
              <a:rPr lang="ko-KR" altLang="en-US" sz="1200" dirty="0" err="1" smtClean="0"/>
              <a:t>아포칼립스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중세시대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샤머니즘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현대시대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동양풍 등등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컨셉에</a:t>
            </a:r>
            <a:r>
              <a:rPr lang="ko-KR" altLang="en-US" sz="1200" dirty="0" smtClean="0"/>
              <a:t> 따라 오브젝트 이름들이 바뀜 </a:t>
            </a:r>
            <a:r>
              <a:rPr lang="en-US" altLang="ko-KR" sz="1200" dirty="0" smtClean="0"/>
              <a:t>Ex&gt; </a:t>
            </a:r>
            <a:r>
              <a:rPr lang="ko-KR" altLang="en-US" sz="1200" dirty="0" smtClean="0"/>
              <a:t>손전등 </a:t>
            </a:r>
            <a:r>
              <a:rPr lang="en-US" altLang="ko-KR" sz="1200" dirty="0" smtClean="0"/>
              <a:t>&gt;&gt; </a:t>
            </a:r>
            <a:r>
              <a:rPr lang="ko-KR" altLang="en-US" sz="1200" dirty="0" smtClean="0"/>
              <a:t>횃불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램프 등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연료 </a:t>
            </a:r>
            <a:r>
              <a:rPr lang="en-US" altLang="ko-KR" sz="1200" dirty="0" smtClean="0"/>
              <a:t>&gt;&gt; </a:t>
            </a:r>
            <a:r>
              <a:rPr lang="ko-KR" altLang="en-US" sz="1200" dirty="0" smtClean="0"/>
              <a:t>기름 </a:t>
            </a:r>
            <a:r>
              <a:rPr lang="ko-KR" altLang="en-US" sz="1200" dirty="0" smtClean="0"/>
              <a:t>등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4175987"/>
            <a:ext cx="242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기타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97883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스토리 </a:t>
            </a:r>
            <a:r>
              <a:rPr lang="ko-KR" altLang="en-US" sz="1200" dirty="0"/>
              <a:t>같은 경우 </a:t>
            </a:r>
            <a:r>
              <a:rPr lang="ko-KR" altLang="en-US" sz="1200" dirty="0" smtClean="0"/>
              <a:t>일기장 같은 </a:t>
            </a:r>
            <a:r>
              <a:rPr lang="ko-KR" altLang="en-US" sz="1200" dirty="0"/>
              <a:t>형식으로 </a:t>
            </a:r>
            <a:r>
              <a:rPr lang="ko-KR" altLang="en-US" sz="1200" dirty="0" smtClean="0"/>
              <a:t>공간에 있는 </a:t>
            </a:r>
            <a:r>
              <a:rPr lang="ko-KR" altLang="en-US" sz="1200" dirty="0"/>
              <a:t>쪽지를 모아 일기장을 완성하는 방식 </a:t>
            </a:r>
            <a:r>
              <a:rPr lang="ko-KR" altLang="en-US" sz="1200" dirty="0" err="1" smtClean="0"/>
              <a:t>괜찮을듯</a:t>
            </a:r>
            <a:r>
              <a:rPr lang="en-US" altLang="ko-KR" sz="1200" dirty="0" smtClean="0"/>
              <a:t>..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0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93388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내가 생각한 </a:t>
            </a:r>
            <a:r>
              <a:rPr lang="ko-KR" alt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컨셉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777380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주인공은 </a:t>
            </a:r>
            <a:r>
              <a:rPr lang="ko-KR" altLang="en-US" sz="1200" dirty="0" err="1" smtClean="0"/>
              <a:t>트라우마를</a:t>
            </a:r>
            <a:r>
              <a:rPr lang="ko-KR" altLang="en-US" sz="1200" dirty="0" smtClean="0"/>
              <a:t> 가지고 있음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트라우마는</a:t>
            </a:r>
            <a:r>
              <a:rPr lang="ko-KR" altLang="en-US" sz="1200" dirty="0" smtClean="0"/>
              <a:t> 밤에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적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의 형태가 되어 주인공을 공격함</a:t>
            </a:r>
            <a:endParaRPr lang="en-US" altLang="ko-KR" sz="1200" dirty="0" smtClean="0"/>
          </a:p>
          <a:p>
            <a:r>
              <a:rPr lang="en-US" altLang="ko-KR" sz="1200" dirty="0" smtClean="0"/>
              <a:t>   (‘</a:t>
            </a:r>
            <a:r>
              <a:rPr lang="ko-KR" altLang="en-US" sz="1200" dirty="0" smtClean="0"/>
              <a:t>적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에게 죽는다는 것은 주인공이 정신적인 공격에 미쳐버렸다는 것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(</a:t>
            </a:r>
            <a:r>
              <a:rPr lang="ko-KR" altLang="en-US" sz="1200" dirty="0" smtClean="0"/>
              <a:t>밤의 적들과 분위기는 모두 주인공의 </a:t>
            </a:r>
            <a:r>
              <a:rPr lang="ko-KR" altLang="en-US" sz="1200" dirty="0" err="1" smtClean="0"/>
              <a:t>트라우마가</a:t>
            </a:r>
            <a:r>
              <a:rPr lang="ko-KR" altLang="en-US" sz="1200" dirty="0" smtClean="0"/>
              <a:t> 만들어낸 것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밤이 됨과 동시에 공간들이 검은 액체로 뒤덮이거나 하면 분위기 </a:t>
            </a:r>
            <a:r>
              <a:rPr lang="ko-KR" altLang="en-US" sz="1200" dirty="0" err="1" smtClean="0"/>
              <a:t>쩔듯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게임 속 스토리는 일기장으로 확인할 수 있음</a:t>
            </a:r>
            <a:endParaRPr lang="en-US" altLang="ko-KR" sz="1200" dirty="0" smtClean="0"/>
          </a:p>
          <a:p>
            <a:r>
              <a:rPr lang="en-US" altLang="ko-KR" sz="1200" dirty="0" smtClean="0"/>
              <a:t>   (</a:t>
            </a:r>
            <a:r>
              <a:rPr lang="ko-KR" altLang="en-US" sz="1200" dirty="0" smtClean="0"/>
              <a:t>주인공의 진료기록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현대시대일 경우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주인공의 일기 등이 담겨있음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주인공은 알고 보니 자신의 </a:t>
            </a:r>
            <a:r>
              <a:rPr lang="ko-KR" altLang="en-US" sz="1200" dirty="0" err="1" smtClean="0"/>
              <a:t>트라우마를</a:t>
            </a:r>
            <a:r>
              <a:rPr lang="ko-KR" altLang="en-US" sz="1200" dirty="0" smtClean="0"/>
              <a:t> 못 견뎌 스스로를 가뒀다</a:t>
            </a:r>
            <a:r>
              <a:rPr lang="en-US" altLang="ko-KR" sz="1200" dirty="0" smtClean="0"/>
              <a:t>?(</a:t>
            </a:r>
            <a:r>
              <a:rPr lang="ko-KR" altLang="en-US" sz="1200" dirty="0" err="1" smtClean="0"/>
              <a:t>알고보니</a:t>
            </a:r>
            <a:r>
              <a:rPr lang="ko-KR" altLang="en-US" sz="1200" dirty="0" smtClean="0"/>
              <a:t> 자신이 자기를 감금</a:t>
            </a:r>
            <a:r>
              <a:rPr lang="en-US" altLang="ko-KR" sz="1200" dirty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아마 위의 모습을 그래픽으로 표현하면 </a:t>
            </a:r>
            <a:r>
              <a:rPr lang="ko-KR" altLang="en-US" sz="1200" dirty="0" err="1" smtClean="0"/>
              <a:t>호러</a:t>
            </a:r>
            <a:r>
              <a:rPr lang="ko-KR" altLang="en-US" sz="1200" dirty="0" smtClean="0"/>
              <a:t> 느낌이 날 수도</a:t>
            </a:r>
            <a:r>
              <a:rPr lang="en-US" altLang="ko-KR" sz="1200" dirty="0" smtClean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24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55776" y="2497460"/>
            <a:ext cx="3994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latin typeface="+mn-ea"/>
              </a:rPr>
              <a:t>Document End</a:t>
            </a:r>
            <a:endParaRPr lang="ko-KR" altLang="ko-KR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0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1777380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밤 동안 습격하는 적들의 공격에서 버티며 갇혀있는 공간에 대한 정보를 얻고 그 곳을 탈출하는 게임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3859515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총 </a:t>
            </a:r>
            <a:r>
              <a:rPr lang="en-US" altLang="ko-KR" sz="1200" dirty="0" smtClean="0">
                <a:latin typeface="+mn-ea"/>
              </a:rPr>
              <a:t>7</a:t>
            </a:r>
            <a:r>
              <a:rPr lang="ko-KR" altLang="en-US" sz="1200" dirty="0" smtClean="0">
                <a:latin typeface="+mn-ea"/>
              </a:rPr>
              <a:t>일의 시간 동안 낮과 밤이 반복되는 플레이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적들은 오직 밤 시간 동안 빛을 피해 플레이어를 공격함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플레이어는 </a:t>
            </a:r>
            <a:r>
              <a:rPr lang="ko-KR" altLang="en-US" sz="1200" dirty="0" err="1" smtClean="0">
                <a:latin typeface="+mn-ea"/>
              </a:rPr>
              <a:t>맵에</a:t>
            </a:r>
            <a:r>
              <a:rPr lang="ko-KR" altLang="en-US" sz="1200" dirty="0" smtClean="0">
                <a:latin typeface="+mn-ea"/>
              </a:rPr>
              <a:t> 배치되어 있는 전등과 휴대하고 있는 손전등의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빛을 이용하여 적들의 공격 속에서 살아남아야 함 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98267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게임 설명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3064813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핵심 특징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9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1777380"/>
            <a:ext cx="5624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플레이어가 </a:t>
            </a:r>
            <a:r>
              <a:rPr lang="en-US" altLang="ko-KR" sz="1200" dirty="0" smtClean="0">
                <a:latin typeface="+mn-ea"/>
              </a:rPr>
              <a:t>7</a:t>
            </a:r>
            <a:r>
              <a:rPr lang="ko-KR" altLang="en-US" sz="1200" dirty="0" smtClean="0">
                <a:latin typeface="+mn-ea"/>
              </a:rPr>
              <a:t>일 이내에 갇혀있는 실내 공간에서 탈출해야 함</a:t>
            </a:r>
            <a:endParaRPr lang="en-US" altLang="ko-KR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98543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게임 목표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3784754"/>
            <a:ext cx="562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낮 시간 동안 플레이어는 적의 공격에 버티기 위한 초석을 쌓아야 함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밤 시간 동안 플레이어는 빛이 있는 공간에서 적들의 공격을 피해야만 함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992805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세부 목표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4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1777380"/>
            <a:ext cx="6708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게임상의 </a:t>
            </a:r>
            <a:r>
              <a:rPr lang="en-US" altLang="ko-KR" sz="1200" dirty="0" smtClean="0">
                <a:latin typeface="+mn-ea"/>
              </a:rPr>
              <a:t>7</a:t>
            </a:r>
            <a:r>
              <a:rPr lang="ko-KR" altLang="en-US" sz="1200" dirty="0" smtClean="0">
                <a:latin typeface="+mn-ea"/>
              </a:rPr>
              <a:t>일까지 플레이 기회가 주어진다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낮과 밤을 가진 하루가 반복되는 </a:t>
            </a:r>
            <a:r>
              <a:rPr lang="ko-KR" altLang="en-US" sz="1200" dirty="0" err="1" smtClean="0">
                <a:latin typeface="+mn-ea"/>
              </a:rPr>
              <a:t>플로우를</a:t>
            </a:r>
            <a:r>
              <a:rPr lang="ko-KR" altLang="en-US" sz="1200" dirty="0" smtClean="0">
                <a:latin typeface="+mn-ea"/>
              </a:rPr>
              <a:t> 가지고 있으며 밤에는 적들이 존재한다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적들은 빛이 있는 공간을 </a:t>
            </a:r>
            <a:r>
              <a:rPr lang="ko-KR" altLang="en-US" sz="1200" dirty="0" err="1" smtClean="0">
                <a:latin typeface="+mn-ea"/>
              </a:rPr>
              <a:t>피하려한다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적들은 플레이어를 발견 시 공격한다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플레이어는 손전등의 빛을 적에게 일정 시간 이상 쏘아 적을 사라지게 할 수 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플레이어의 체력이 </a:t>
            </a:r>
            <a:r>
              <a:rPr lang="en-US" altLang="ko-KR" sz="1200" dirty="0" smtClean="0">
                <a:latin typeface="+mn-ea"/>
              </a:rPr>
              <a:t>0</a:t>
            </a:r>
            <a:r>
              <a:rPr lang="ko-KR" altLang="en-US" sz="1200" dirty="0" smtClean="0">
                <a:latin typeface="+mn-ea"/>
              </a:rPr>
              <a:t>이 될 경우 게임은 </a:t>
            </a:r>
            <a:r>
              <a:rPr lang="ko-KR" altLang="en-US" sz="1200" dirty="0" err="1" smtClean="0">
                <a:latin typeface="+mn-ea"/>
              </a:rPr>
              <a:t>클리어</a:t>
            </a:r>
            <a:r>
              <a:rPr lang="ko-KR" altLang="en-US" sz="1200" dirty="0" smtClean="0">
                <a:latin typeface="+mn-ea"/>
              </a:rPr>
              <a:t> 실패로 끝난다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클리어에</a:t>
            </a:r>
            <a:r>
              <a:rPr lang="ko-KR" altLang="en-US" sz="1200" dirty="0" smtClean="0">
                <a:latin typeface="+mn-ea"/>
              </a:rPr>
              <a:t> 실패할 경우 실패한 날짜의 밤 직후부터 다시 시작한다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97658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게임 기본 규칙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1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20800" y="1812484"/>
            <a:ext cx="372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C000"/>
                </a:solidFill>
                <a:latin typeface="+mn-ea"/>
              </a:rPr>
              <a:t>낮</a:t>
            </a:r>
            <a:endParaRPr lang="ko-KR" altLang="en-US" sz="24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1812484"/>
            <a:ext cx="255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밤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57434" y="4196499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시계 소리 등으로 정확한</a:t>
            </a:r>
            <a:endParaRPr lang="en-US" altLang="ko-KR" sz="900" dirty="0" smtClean="0">
              <a:latin typeface="+mn-ea"/>
            </a:endParaRPr>
          </a:p>
          <a:p>
            <a:pPr algn="ctr"/>
            <a:r>
              <a:rPr lang="ko-KR" altLang="en-US" sz="900" dirty="0" smtClean="0">
                <a:latin typeface="+mn-ea"/>
              </a:rPr>
              <a:t>시간의 경계를 알려줌 </a:t>
            </a:r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댕</a:t>
            </a:r>
            <a:r>
              <a:rPr lang="en-US" altLang="ko-KR" sz="900" dirty="0" smtClean="0">
                <a:latin typeface="+mn-ea"/>
              </a:rPr>
              <a:t>-</a:t>
            </a:r>
            <a:r>
              <a:rPr lang="ko-KR" altLang="en-US" sz="900" dirty="0" smtClean="0">
                <a:latin typeface="+mn-ea"/>
              </a:rPr>
              <a:t>댕</a:t>
            </a:r>
            <a:r>
              <a:rPr lang="en-US" altLang="ko-KR" sz="900" dirty="0" smtClean="0">
                <a:latin typeface="+mn-ea"/>
              </a:rPr>
              <a:t>-)</a:t>
            </a:r>
            <a:r>
              <a:rPr lang="ko-KR" altLang="en-US" sz="900" dirty="0" smtClean="0">
                <a:latin typeface="+mn-ea"/>
              </a:rPr>
              <a:t> 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20800" y="3284332"/>
            <a:ext cx="6286787" cy="2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334275" y="321232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635579" y="321232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5148064" y="1842101"/>
            <a:ext cx="0" cy="23432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076056" y="321232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23" idx="4"/>
            <a:endCxn id="4" idx="4"/>
          </p:cNvCxnSpPr>
          <p:nvPr/>
        </p:nvCxnSpPr>
        <p:spPr>
          <a:xfrm rot="5400000">
            <a:off x="4556935" y="205688"/>
            <a:ext cx="12700" cy="6301304"/>
          </a:xfrm>
          <a:prstGeom prst="bentConnector3">
            <a:avLst>
              <a:gd name="adj1" fmla="val 123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355535" y="4930924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반복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399035" y="2274149"/>
            <a:ext cx="0" cy="10101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3937" y="2274149"/>
            <a:ext cx="0" cy="10101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399035" y="2778205"/>
            <a:ext cx="3749027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148062" y="2778205"/>
            <a:ext cx="256587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167208" y="2812937"/>
            <a:ext cx="22262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C00000"/>
                </a:solidFill>
                <a:latin typeface="+mn-ea"/>
              </a:rPr>
              <a:t>적 존재</a:t>
            </a:r>
            <a:r>
              <a:rPr lang="en-US" altLang="ko-KR" sz="900" dirty="0" smtClean="0">
                <a:solidFill>
                  <a:srgbClr val="C00000"/>
                </a:solidFill>
                <a:latin typeface="+mn-ea"/>
              </a:rPr>
              <a:t>X</a:t>
            </a:r>
            <a:endParaRPr lang="ko-KR" altLang="en-US" sz="1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14685" y="2812937"/>
            <a:ext cx="22262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C00000"/>
                </a:solidFill>
                <a:latin typeface="+mn-ea"/>
              </a:rPr>
              <a:t>적 존재</a:t>
            </a:r>
            <a:r>
              <a:rPr lang="en-US" altLang="ko-KR" sz="900" dirty="0" smtClean="0">
                <a:solidFill>
                  <a:srgbClr val="C00000"/>
                </a:solidFill>
                <a:latin typeface="+mn-ea"/>
              </a:rPr>
              <a:t>O</a:t>
            </a:r>
            <a:endParaRPr lang="ko-KR" altLang="en-US" sz="11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52156" y="226966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밤에 버티기 위한 물건들을 모으고</a:t>
            </a:r>
            <a:endParaRPr lang="en-US" altLang="ko-KR" sz="900" dirty="0" smtClean="0">
              <a:latin typeface="+mn-ea"/>
            </a:endParaRPr>
          </a:p>
          <a:p>
            <a:pPr algn="ctr"/>
            <a:r>
              <a:rPr lang="ko-KR" altLang="en-US" sz="900" dirty="0" smtClean="0">
                <a:latin typeface="+mn-ea"/>
              </a:rPr>
              <a:t>공간</a:t>
            </a:r>
            <a:r>
              <a:rPr lang="ko-KR" altLang="en-US" sz="900" dirty="0" smtClean="0">
                <a:latin typeface="+mn-ea"/>
              </a:rPr>
              <a:t>에서 탈출하기 위한 초석 깔아두는 시간</a:t>
            </a:r>
            <a:endParaRPr lang="ko-KR" altLang="en-US" sz="1100" dirty="0" smtClean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4236" y="2267278"/>
            <a:ext cx="2327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공격해오는 적들에게서 버텨야 하는 시간</a:t>
            </a:r>
            <a:endParaRPr lang="ko-KR" altLang="en-US" sz="11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38862" y="697260"/>
            <a:ext cx="242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latin typeface="+mn-ea"/>
              </a:rPr>
              <a:t>플로우</a:t>
            </a:r>
            <a:endParaRPr lang="ko-KR" altLang="en-US" sz="4000" b="1" dirty="0">
              <a:latin typeface="+mn-ea"/>
            </a:endParaRPr>
          </a:p>
        </p:txBody>
      </p:sp>
      <p:cxnSp>
        <p:nvCxnSpPr>
          <p:cNvPr id="66" name="꺾인 연결선 65"/>
          <p:cNvCxnSpPr/>
          <p:nvPr/>
        </p:nvCxnSpPr>
        <p:spPr>
          <a:xfrm flipV="1">
            <a:off x="6588224" y="1662331"/>
            <a:ext cx="701236" cy="61049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092280" y="1561356"/>
            <a:ext cx="20517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  <a:latin typeface="+mn-ea"/>
              </a:rPr>
              <a:t>손전등</a:t>
            </a:r>
            <a:r>
              <a:rPr lang="en-US" altLang="ko-KR" sz="70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rgbClr val="C00000"/>
                </a:solidFill>
                <a:latin typeface="+mn-ea"/>
              </a:rPr>
              <a:t>전등</a:t>
            </a:r>
            <a:r>
              <a:rPr lang="en-US" altLang="ko-KR" sz="70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rgbClr val="C00000"/>
                </a:solidFill>
                <a:latin typeface="+mn-ea"/>
              </a:rPr>
              <a:t>배터리</a:t>
            </a:r>
            <a:r>
              <a:rPr lang="en-US" altLang="ko-KR" sz="700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rgbClr val="C00000"/>
                </a:solidFill>
                <a:latin typeface="+mn-ea"/>
              </a:rPr>
              <a:t>연료 등을 통해</a:t>
            </a:r>
            <a:endParaRPr lang="ko-KR" altLang="en-US" sz="7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1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38862" y="697260"/>
            <a:ext cx="242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latin typeface="+mn-ea"/>
              </a:rPr>
              <a:t>맵</a:t>
            </a:r>
            <a:r>
              <a:rPr lang="ko-KR" altLang="en-US" sz="4000" b="1" dirty="0" smtClean="0">
                <a:latin typeface="+mn-ea"/>
              </a:rPr>
              <a:t> 구조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81626" y="3339368"/>
            <a:ext cx="1006803" cy="211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>
                <a:latin typeface="+mn-ea"/>
              </a:rPr>
              <a:t>첫 번째 탈출구간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46249" y="1750690"/>
            <a:ext cx="3835889" cy="2789738"/>
            <a:chOff x="3463189" y="2053218"/>
            <a:chExt cx="2304256" cy="1675823"/>
          </a:xfrm>
        </p:grpSpPr>
        <p:sp>
          <p:nvSpPr>
            <p:cNvPr id="4" name="직사각형 3"/>
            <p:cNvSpPr/>
            <p:nvPr/>
          </p:nvSpPr>
          <p:spPr>
            <a:xfrm>
              <a:off x="3751221" y="2949961"/>
              <a:ext cx="792088" cy="576064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14137" y="2445905"/>
              <a:ext cx="1668148" cy="116342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63189" y="2053218"/>
              <a:ext cx="2304256" cy="1675823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286102" y="2497425"/>
            <a:ext cx="1006803" cy="211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두</a:t>
            </a:r>
            <a:r>
              <a:rPr lang="ko-KR" altLang="en-US" sz="1000" b="1" dirty="0" smtClean="0">
                <a:latin typeface="+mn-ea"/>
              </a:rPr>
              <a:t> 번째 탈출구간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1625" y="1845819"/>
            <a:ext cx="1006803" cy="211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세</a:t>
            </a:r>
            <a:r>
              <a:rPr lang="ko-KR" altLang="en-US" sz="1000" b="1" dirty="0" smtClean="0">
                <a:latin typeface="+mn-ea"/>
              </a:rPr>
              <a:t> 번째 탈출구간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32874" y="1825295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 smtClean="0">
                <a:latin typeface="+mn-ea"/>
              </a:rPr>
              <a:t>엔딩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47566" y="4717845"/>
            <a:ext cx="56111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플레이어가 이동할 수 있는 공간이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점차적으로 확장되는 형식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514080" y="2497425"/>
            <a:ext cx="1024176" cy="7147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67445" y="1864050"/>
            <a:ext cx="625699" cy="4354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2201006" y="3558090"/>
            <a:ext cx="2091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4272363" y="3514203"/>
            <a:ext cx="94012" cy="940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12375" y="3458062"/>
            <a:ext cx="125147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 smtClean="0">
                <a:latin typeface="+mn-ea"/>
              </a:rPr>
              <a:t>프로토타입</a:t>
            </a:r>
            <a:r>
              <a:rPr lang="ko-KR" altLang="en-US" sz="700" dirty="0" smtClean="0">
                <a:latin typeface="+mn-ea"/>
              </a:rPr>
              <a:t> 때 만들 규모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7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63173"/>
              </p:ext>
            </p:extLst>
          </p:nvPr>
        </p:nvGraphicFramePr>
        <p:xfrm>
          <a:off x="1516194" y="913284"/>
          <a:ext cx="6096000" cy="1881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574"/>
                <a:gridCol w="5128426"/>
              </a:tblGrid>
              <a:tr h="418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등장 용어 정의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플레이어가 조종하는 캐릭터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적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플레이어를 공격하는 캐릭터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손전등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플레이어가 항상 휴대하며 일정 방향으로 빛을 내뿜는 오브젝트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맵에</a:t>
                      </a:r>
                      <a:r>
                        <a:rPr lang="ko-KR" altLang="en-US" sz="1000" dirty="0" smtClean="0"/>
                        <a:t> 배치되어</a:t>
                      </a:r>
                      <a:r>
                        <a:rPr lang="ko-KR" altLang="en-US" sz="1000" baseline="0" dirty="0" smtClean="0"/>
                        <a:t> 있으며 연료와 상호작용하여 </a:t>
                      </a:r>
                      <a:r>
                        <a:rPr lang="ko-KR" altLang="en-US" sz="1000" baseline="0" dirty="0" err="1" smtClean="0"/>
                        <a:t>다방향으로</a:t>
                      </a:r>
                      <a:r>
                        <a:rPr lang="ko-KR" altLang="en-US" sz="1000" baseline="0" dirty="0" smtClean="0"/>
                        <a:t> 빛을 내뿜는 오브젝트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맵에</a:t>
                      </a:r>
                      <a:r>
                        <a:rPr lang="ko-KR" altLang="en-US" sz="1000" dirty="0" smtClean="0"/>
                        <a:t> 배치되어 있으며 전등과 상호작용하는 오브젝트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맵에</a:t>
                      </a:r>
                      <a:r>
                        <a:rPr lang="ko-KR" altLang="en-US" sz="1000" dirty="0" smtClean="0"/>
                        <a:t> 배치되어 있으며 시간을 알리는 오브젝트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5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933886"/>
            <a:ext cx="242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플레이어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777380"/>
            <a:ext cx="5624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플레이어는 걷기가 </a:t>
            </a:r>
            <a:r>
              <a:rPr lang="ko-KR" altLang="en-US" sz="1200" dirty="0" smtClean="0"/>
              <a:t>기본이동이며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뛰기를 할 경우 체력이 소모됨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플레이어는 </a:t>
            </a:r>
            <a:r>
              <a:rPr lang="ko-KR" altLang="en-US" sz="1200" dirty="0"/>
              <a:t>게임 시작 시 손전등만 가지고 </a:t>
            </a:r>
            <a:r>
              <a:rPr lang="ko-KR" altLang="en-US" sz="1200" dirty="0" smtClean="0"/>
              <a:t>시작함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플레이어는 </a:t>
            </a:r>
            <a:r>
              <a:rPr lang="ko-KR" altLang="en-US" sz="1200" dirty="0"/>
              <a:t>손전등을 휴대할 수 있어서 </a:t>
            </a:r>
            <a:r>
              <a:rPr lang="ko-KR" altLang="en-US" sz="1200" dirty="0" smtClean="0"/>
              <a:t>언제든지 </a:t>
            </a:r>
            <a:r>
              <a:rPr lang="ko-KR" altLang="en-US" sz="1200" dirty="0"/>
              <a:t>사용할 수 있음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플레이어는 </a:t>
            </a:r>
            <a:r>
              <a:rPr lang="ko-KR" altLang="en-US" sz="1200" dirty="0"/>
              <a:t>적들에게 한번에 일정치 이상의 공격을 받을 경우 사망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플레이어의 손실된 체력은 </a:t>
            </a:r>
            <a:r>
              <a:rPr lang="ko-KR" altLang="en-US" sz="1200" dirty="0"/>
              <a:t>아침이 오면 다시 복구됨 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280837"/>
            <a:ext cx="242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적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4124331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적들은 빛에 닿으면 체력이 깎임</a:t>
            </a:r>
            <a:r>
              <a:rPr lang="en-US" altLang="ko-KR" sz="1200" dirty="0"/>
              <a:t>, </a:t>
            </a:r>
            <a:r>
              <a:rPr lang="ko-KR" altLang="en-US" sz="1200" dirty="0"/>
              <a:t>체력이 모두 소진되면 사라짐 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적들은 </a:t>
            </a:r>
            <a:r>
              <a:rPr lang="ko-KR" altLang="en-US" sz="1200" dirty="0"/>
              <a:t>빛이 있는 곳은 </a:t>
            </a:r>
            <a:r>
              <a:rPr lang="ko-KR" altLang="en-US" sz="1200" dirty="0" smtClean="0"/>
              <a:t>피하려고 함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적들은 밤에 활동하며 아침이 </a:t>
            </a:r>
            <a:r>
              <a:rPr lang="ko-KR" altLang="en-US" sz="1200" dirty="0"/>
              <a:t>오면 사라짐</a:t>
            </a:r>
            <a:endParaRPr lang="ko-KR" altLang="en-US" sz="1200" dirty="0"/>
          </a:p>
          <a:p>
            <a:r>
              <a:rPr lang="ko-KR" altLang="en-US" sz="1200" dirty="0"/>
              <a:t> 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Ex</a:t>
            </a:r>
            <a:r>
              <a:rPr lang="en-US" altLang="ko-KR" sz="1200" dirty="0"/>
              <a:t>&gt; </a:t>
            </a:r>
            <a:r>
              <a:rPr lang="ko-KR" altLang="en-US" sz="1200" dirty="0"/>
              <a:t>플레이어가 </a:t>
            </a:r>
            <a:r>
              <a:rPr lang="ko-KR" altLang="en-US" sz="1200" dirty="0" smtClean="0"/>
              <a:t>공격 당하던 </a:t>
            </a:r>
            <a:r>
              <a:rPr lang="ko-KR" altLang="en-US" sz="1200" dirty="0"/>
              <a:t>상황에서 아침이 오면 적들이 사라지면서 </a:t>
            </a:r>
            <a:r>
              <a:rPr lang="ko-KR" altLang="en-US" sz="1200" dirty="0" smtClean="0"/>
              <a:t>공격 당하던 </a:t>
            </a:r>
            <a:r>
              <a:rPr lang="ko-KR" altLang="en-US" sz="1200" dirty="0"/>
              <a:t>상황도 사라짐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날짜가 </a:t>
            </a:r>
            <a:r>
              <a:rPr lang="ko-KR" altLang="en-US" sz="1200" dirty="0"/>
              <a:t>진행될 때마다 적들의 </a:t>
            </a:r>
            <a:r>
              <a:rPr lang="ko-KR" altLang="en-US" sz="1200" dirty="0" smtClean="0"/>
              <a:t>개체 수는 </a:t>
            </a:r>
            <a:r>
              <a:rPr lang="ko-KR" altLang="en-US" sz="1200" dirty="0"/>
              <a:t>많아짐</a:t>
            </a:r>
            <a:r>
              <a:rPr lang="en-US" altLang="ko-KR" sz="1200" dirty="0"/>
              <a:t>(</a:t>
            </a:r>
            <a:r>
              <a:rPr lang="ko-KR" altLang="en-US" sz="1200" dirty="0"/>
              <a:t>플레이어에 대한 압박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6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 flipH="1">
            <a:off x="251520" y="49188"/>
            <a:ext cx="720080" cy="267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6243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40966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35689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0411" y="49188"/>
            <a:ext cx="720080" cy="2674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12" y="0"/>
            <a:ext cx="9159612" cy="49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7544" y="974536"/>
            <a:ext cx="242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손전등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77738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일정 제한된 각도의 방향에만 빛을 쏠 수 있음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손전등에는 </a:t>
            </a:r>
            <a:r>
              <a:rPr lang="ko-KR" altLang="en-US" sz="1200" dirty="0"/>
              <a:t>배터리가 필요함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손전등을 </a:t>
            </a:r>
            <a:r>
              <a:rPr lang="ko-KR" altLang="en-US" sz="1200" dirty="0"/>
              <a:t>쓸 경우 배터리가 닳음</a:t>
            </a:r>
            <a:r>
              <a:rPr lang="en-US" altLang="ko-KR" sz="1200" dirty="0"/>
              <a:t>(</a:t>
            </a:r>
            <a:r>
              <a:rPr lang="ko-KR" altLang="en-US" sz="1200" dirty="0"/>
              <a:t>전부 닳을 경우에 손전등이 꺼짐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136821"/>
            <a:ext cx="242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전등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39665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공간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맵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일정 </a:t>
            </a:r>
            <a:r>
              <a:rPr lang="ko-KR" altLang="en-US" sz="1200" dirty="0" smtClean="0"/>
              <a:t>개수가 각 위치에 </a:t>
            </a:r>
            <a:r>
              <a:rPr lang="ko-KR" altLang="en-US" sz="1200" dirty="0"/>
              <a:t>배치되어 있음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연료를 </a:t>
            </a:r>
            <a:r>
              <a:rPr lang="ko-KR" altLang="en-US" sz="1200" dirty="0"/>
              <a:t>넣어 전등에 빛을 밝힐 수 </a:t>
            </a:r>
            <a:r>
              <a:rPr lang="ko-KR" altLang="en-US" sz="1200" dirty="0" smtClean="0"/>
              <a:t>있음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On/Off</a:t>
            </a:r>
            <a:r>
              <a:rPr lang="ko-KR" altLang="en-US" sz="1200" dirty="0" smtClean="0"/>
              <a:t>를 조정할 수 있음</a:t>
            </a:r>
            <a:endParaRPr lang="ko-KR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전등을 밝힐 </a:t>
            </a:r>
            <a:r>
              <a:rPr lang="ko-KR" altLang="en-US" sz="1200" dirty="0"/>
              <a:t>경우 연료가 일정 속도로 </a:t>
            </a:r>
            <a:r>
              <a:rPr lang="ko-KR" altLang="en-US" sz="1200" dirty="0" smtClean="0"/>
              <a:t>닳음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내구도가 있어 일정 횟수 이상 연료가 닳으면 사용할 수 없게 하는 방법 생각 중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8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687</Words>
  <Application>Microsoft Office PowerPoint</Application>
  <PresentationFormat>화면 슬라이드 쇼(16:10)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정희진</cp:lastModifiedBy>
  <cp:revision>58</cp:revision>
  <dcterms:created xsi:type="dcterms:W3CDTF">2016-09-08T11:04:11Z</dcterms:created>
  <dcterms:modified xsi:type="dcterms:W3CDTF">2018-01-03T19:01:18Z</dcterms:modified>
</cp:coreProperties>
</file>