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3"/>
  </p:notesMasterIdLst>
  <p:sldIdLst>
    <p:sldId id="363" r:id="rId2"/>
    <p:sldId id="307" r:id="rId3"/>
    <p:sldId id="391" r:id="rId4"/>
    <p:sldId id="392" r:id="rId5"/>
    <p:sldId id="393" r:id="rId6"/>
    <p:sldId id="409" r:id="rId7"/>
    <p:sldId id="397" r:id="rId8"/>
    <p:sldId id="401" r:id="rId9"/>
    <p:sldId id="411" r:id="rId10"/>
    <p:sldId id="412" r:id="rId11"/>
    <p:sldId id="415" r:id="rId12"/>
    <p:sldId id="377" r:id="rId13"/>
    <p:sldId id="373" r:id="rId14"/>
    <p:sldId id="374" r:id="rId15"/>
    <p:sldId id="413" r:id="rId16"/>
    <p:sldId id="418" r:id="rId17"/>
    <p:sldId id="414" r:id="rId18"/>
    <p:sldId id="410" r:id="rId19"/>
    <p:sldId id="334" r:id="rId20"/>
    <p:sldId id="416" r:id="rId21"/>
    <p:sldId id="417" r:id="rId22"/>
  </p:sldIdLst>
  <p:sldSz cx="9144000" cy="6858000" type="screen4x3"/>
  <p:notesSz cx="6788150" cy="9923463"/>
  <p:embeddedFontLst>
    <p:embeddedFont>
      <p:font typeface="맑은 고딕" panose="020B0503020000020004" pitchFamily="50" charset="-127"/>
      <p:regular r:id="rId24"/>
      <p:bold r:id="rId25"/>
    </p:embeddedFont>
    <p:embeddedFont>
      <p:font typeface="Calibri" panose="020F0502020204030204" pitchFamily="34" charset="0"/>
      <p:regular r:id="rId26"/>
      <p:bold r:id="rId27"/>
      <p:italic r:id="rId28"/>
      <p:boldItalic r:id="rId29"/>
    </p:embeddedFont>
    <p:embeddedFont>
      <p:font typeface="HY헤드라인M" panose="02030600000101010101" pitchFamily="18" charset="-127"/>
      <p:regular r:id="rId30"/>
    </p:embeddedFont>
    <p:embeddedFont>
      <p:font typeface="나눔고딕코딩" panose="020D0009000000000000" pitchFamily="49" charset="-127"/>
      <p:regular r:id="rId31"/>
      <p:bold r:id="rId32"/>
    </p:embeddedFont>
    <p:embeddedFont>
      <p:font typeface="Arial Unicode MS" panose="020B0604020202020204" pitchFamily="50" charset="-127"/>
      <p:regular r:id="rId33"/>
    </p:embeddedFont>
    <p:embeddedFont>
      <p:font typeface="Helvetica" panose="020B0604020202020204" pitchFamily="34" charset="0"/>
      <p:regular r:id="rId34"/>
      <p:bold r:id="rId35"/>
      <p:italic r:id="rId36"/>
      <p:boldItalic r:id="rId37"/>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userDrawn="1">
          <p15:clr>
            <a:srgbClr val="A4A3A4"/>
          </p15:clr>
        </p15:guide>
        <p15:guide id="2" pos="21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878" autoAdjust="0"/>
  </p:normalViewPr>
  <p:slideViewPr>
    <p:cSldViewPr>
      <p:cViewPr varScale="1">
        <p:scale>
          <a:sx n="93" d="100"/>
          <a:sy n="93" d="100"/>
        </p:scale>
        <p:origin x="1518" y="6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79" d="100"/>
          <a:sy n="79" d="100"/>
        </p:scale>
        <p:origin x="-2100" y="-96"/>
      </p:cViewPr>
      <p:guideLst>
        <p:guide orient="horz" pos="3125"/>
        <p:guide pos="21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1532" cy="496173"/>
          </a:xfrm>
          <a:prstGeom prst="rect">
            <a:avLst/>
          </a:prstGeom>
        </p:spPr>
        <p:txBody>
          <a:bodyPr vert="horz" lIns="91367" tIns="45683" rIns="91367" bIns="45683" rtlCol="0"/>
          <a:lstStyle>
            <a:lvl1pPr algn="l">
              <a:defRPr sz="1200"/>
            </a:lvl1pPr>
          </a:lstStyle>
          <a:p>
            <a:endParaRPr lang="ko-KR" altLang="en-US"/>
          </a:p>
        </p:txBody>
      </p:sp>
      <p:sp>
        <p:nvSpPr>
          <p:cNvPr id="3" name="날짜 개체 틀 2"/>
          <p:cNvSpPr>
            <a:spLocks noGrp="1"/>
          </p:cNvSpPr>
          <p:nvPr>
            <p:ph type="dt" idx="1"/>
          </p:nvPr>
        </p:nvSpPr>
        <p:spPr>
          <a:xfrm>
            <a:off x="3845048" y="0"/>
            <a:ext cx="2941532" cy="496173"/>
          </a:xfrm>
          <a:prstGeom prst="rect">
            <a:avLst/>
          </a:prstGeom>
        </p:spPr>
        <p:txBody>
          <a:bodyPr vert="horz" lIns="91367" tIns="45683" rIns="91367" bIns="45683" rtlCol="0"/>
          <a:lstStyle>
            <a:lvl1pPr algn="r">
              <a:defRPr sz="1200"/>
            </a:lvl1pPr>
          </a:lstStyle>
          <a:p>
            <a:fld id="{EC5D8BB4-F9F7-42AF-91B5-F58789880A54}" type="datetimeFigureOut">
              <a:rPr lang="ko-KR" altLang="en-US" smtClean="0"/>
              <a:pPr/>
              <a:t>2013-09-17</a:t>
            </a:fld>
            <a:endParaRPr lang="ko-KR" altLang="en-US"/>
          </a:p>
        </p:txBody>
      </p:sp>
      <p:sp>
        <p:nvSpPr>
          <p:cNvPr id="4" name="슬라이드 이미지 개체 틀 3"/>
          <p:cNvSpPr>
            <a:spLocks noGrp="1" noRot="1" noChangeAspect="1"/>
          </p:cNvSpPr>
          <p:nvPr>
            <p:ph type="sldImg" idx="2"/>
          </p:nvPr>
        </p:nvSpPr>
        <p:spPr>
          <a:xfrm>
            <a:off x="914400" y="744538"/>
            <a:ext cx="4959350" cy="3721100"/>
          </a:xfrm>
          <a:prstGeom prst="rect">
            <a:avLst/>
          </a:prstGeom>
          <a:noFill/>
          <a:ln w="12700">
            <a:solidFill>
              <a:prstClr val="black"/>
            </a:solidFill>
          </a:ln>
        </p:spPr>
        <p:txBody>
          <a:bodyPr vert="horz" lIns="91367" tIns="45683" rIns="91367" bIns="45683" rtlCol="0" anchor="ctr"/>
          <a:lstStyle/>
          <a:p>
            <a:endParaRPr lang="ko-KR" altLang="en-US"/>
          </a:p>
        </p:txBody>
      </p:sp>
      <p:sp>
        <p:nvSpPr>
          <p:cNvPr id="5" name="슬라이드 노트 개체 틀 4"/>
          <p:cNvSpPr>
            <a:spLocks noGrp="1"/>
          </p:cNvSpPr>
          <p:nvPr>
            <p:ph type="body" sz="quarter" idx="3"/>
          </p:nvPr>
        </p:nvSpPr>
        <p:spPr>
          <a:xfrm>
            <a:off x="678815" y="4713645"/>
            <a:ext cx="5430520" cy="4465558"/>
          </a:xfrm>
          <a:prstGeom prst="rect">
            <a:avLst/>
          </a:prstGeom>
        </p:spPr>
        <p:txBody>
          <a:bodyPr vert="horz" lIns="91367" tIns="45683" rIns="91367" bIns="45683"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25567"/>
            <a:ext cx="2941532" cy="496173"/>
          </a:xfrm>
          <a:prstGeom prst="rect">
            <a:avLst/>
          </a:prstGeom>
        </p:spPr>
        <p:txBody>
          <a:bodyPr vert="horz" lIns="91367" tIns="45683" rIns="91367" bIns="45683"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45048" y="9425567"/>
            <a:ext cx="2941532" cy="496173"/>
          </a:xfrm>
          <a:prstGeom prst="rect">
            <a:avLst/>
          </a:prstGeom>
        </p:spPr>
        <p:txBody>
          <a:bodyPr vert="horz" lIns="91367" tIns="45683" rIns="91367" bIns="45683" rtlCol="0" anchor="b"/>
          <a:lstStyle>
            <a:lvl1pPr algn="r">
              <a:defRPr sz="1200"/>
            </a:lvl1pPr>
          </a:lstStyle>
          <a:p>
            <a:fld id="{630DE30E-BEA1-4274-ACA5-755779479033}" type="slidenum">
              <a:rPr lang="ko-KR" altLang="en-US" smtClean="0"/>
              <a:pPr/>
              <a:t>‹#›</a:t>
            </a:fld>
            <a:endParaRPr lang="ko-KR" altLang="en-US"/>
          </a:p>
        </p:txBody>
      </p:sp>
    </p:spTree>
    <p:extLst>
      <p:ext uri="{BB962C8B-B14F-4D97-AF65-F5344CB8AC3E}">
        <p14:creationId xmlns:p14="http://schemas.microsoft.com/office/powerpoint/2010/main" val="258107748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84829FF2-5533-40FC-8AEA-E097920589FF}" type="slidenum">
              <a:rPr lang="ko-KR" altLang="en-US" smtClean="0"/>
              <a:pPr>
                <a:defRPr/>
              </a:pPr>
              <a:t>1</a:t>
            </a:fld>
            <a:endParaRPr lang="ko-KR" altLang="en-US"/>
          </a:p>
        </p:txBody>
      </p:sp>
    </p:spTree>
    <p:extLst>
      <p:ext uri="{BB962C8B-B14F-4D97-AF65-F5344CB8AC3E}">
        <p14:creationId xmlns:p14="http://schemas.microsoft.com/office/powerpoint/2010/main" val="1925325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aseline="0" dirty="0" smtClean="0"/>
          </a:p>
        </p:txBody>
      </p:sp>
      <p:sp>
        <p:nvSpPr>
          <p:cNvPr id="4" name="슬라이드 번호 개체 틀 3"/>
          <p:cNvSpPr>
            <a:spLocks noGrp="1"/>
          </p:cNvSpPr>
          <p:nvPr>
            <p:ph type="sldNum" sz="quarter" idx="10"/>
          </p:nvPr>
        </p:nvSpPr>
        <p:spPr/>
        <p:txBody>
          <a:bodyPr/>
          <a:lstStyle/>
          <a:p>
            <a:fld id="{630DE30E-BEA1-4274-ACA5-755779479033}" type="slidenum">
              <a:rPr lang="ko-KR" altLang="en-US" smtClean="0"/>
              <a:pPr/>
              <a:t>2</a:t>
            </a:fld>
            <a:endParaRPr lang="ko-KR" altLang="en-US"/>
          </a:p>
        </p:txBody>
      </p:sp>
    </p:spTree>
    <p:extLst>
      <p:ext uri="{BB962C8B-B14F-4D97-AF65-F5344CB8AC3E}">
        <p14:creationId xmlns:p14="http://schemas.microsoft.com/office/powerpoint/2010/main" val="768009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latin typeface="Arial" panose="020B0604020202020204" pitchFamily="34" charset="0"/>
                <a:cs typeface="Arial" panose="020B0604020202020204" pitchFamily="34" charset="0"/>
              </a:rPr>
              <a:t>In routing, the forwarding plane, sometimes called the data plane, defines the part of the router architecture that decides what to do with packets arriving on an inbound interface. Most commonly, it refers to a table in which the router looks up the destination address of the incoming packet and retrieves the information necessary to determine the path from the receiving element, through the internal forwarding fabric of the router, and to the proper outgoing interface(s). The IP Multimedia Subsystem architecture uses the term transport plane to describe a function roughly equivalent to the routing control plane.</a:t>
            </a:r>
            <a:endParaRPr lang="ko-KR" altLang="en-US" dirty="0">
              <a:latin typeface="Arial" panose="020B0604020202020204" pitchFamily="34" charset="0"/>
              <a:cs typeface="Arial" panose="020B0604020202020204" pitchFamily="34" charset="0"/>
            </a:endParaRPr>
          </a:p>
        </p:txBody>
      </p:sp>
      <p:sp>
        <p:nvSpPr>
          <p:cNvPr id="4" name="슬라이드 번호 개체 틀 3"/>
          <p:cNvSpPr>
            <a:spLocks noGrp="1"/>
          </p:cNvSpPr>
          <p:nvPr>
            <p:ph type="sldNum" sz="quarter" idx="10"/>
          </p:nvPr>
        </p:nvSpPr>
        <p:spPr/>
        <p:txBody>
          <a:bodyPr/>
          <a:lstStyle/>
          <a:p>
            <a:fld id="{630DE30E-BEA1-4274-ACA5-755779479033}" type="slidenum">
              <a:rPr lang="ko-KR" altLang="en-US" smtClean="0"/>
              <a:pPr/>
              <a:t>3</a:t>
            </a:fld>
            <a:endParaRPr lang="ko-KR" altLang="en-US"/>
          </a:p>
        </p:txBody>
      </p:sp>
    </p:spTree>
    <p:extLst>
      <p:ext uri="{BB962C8B-B14F-4D97-AF65-F5344CB8AC3E}">
        <p14:creationId xmlns:p14="http://schemas.microsoft.com/office/powerpoint/2010/main" val="157594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630DE30E-BEA1-4274-ACA5-755779479033}" type="slidenum">
              <a:rPr lang="ko-KR" altLang="en-US" smtClean="0"/>
              <a:pPr/>
              <a:t>4</a:t>
            </a:fld>
            <a:endParaRPr lang="ko-KR" altLang="en-US"/>
          </a:p>
        </p:txBody>
      </p:sp>
    </p:spTree>
    <p:extLst>
      <p:ext uri="{BB962C8B-B14F-4D97-AF65-F5344CB8AC3E}">
        <p14:creationId xmlns:p14="http://schemas.microsoft.com/office/powerpoint/2010/main" val="1901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Circuit Pusher utilizes floodlight rest APIs to create a bidirectional circuit, i.e., permanent flow entry, on all switches in route between two devices based on IP addresses with specified priority.</a:t>
            </a:r>
          </a:p>
          <a:p>
            <a:endParaRPr lang="en-US" altLang="ko-KR" dirty="0" smtClean="0"/>
          </a:p>
          <a:p>
            <a:pPr marL="228417" indent="-228417">
              <a:buAutoNum type="arabicPeriod"/>
            </a:pPr>
            <a:r>
              <a:rPr lang="en-US" altLang="ko-KR" dirty="0" err="1" smtClean="0"/>
              <a:t>FloodlightProvider</a:t>
            </a:r>
            <a:endParaRPr lang="en-US" altLang="ko-KR" dirty="0" smtClean="0"/>
          </a:p>
          <a:p>
            <a:pPr marL="685251" lvl="1" indent="-228417">
              <a:buAutoNum type="arabicPeriod"/>
            </a:pPr>
            <a:r>
              <a:rPr lang="en-US" altLang="ko-KR" dirty="0" smtClean="0"/>
              <a:t>Tracks switch add/removes</a:t>
            </a:r>
          </a:p>
          <a:p>
            <a:pPr marL="685251" lvl="1" indent="-228417">
              <a:buAutoNum type="arabicPeriod"/>
            </a:pPr>
            <a:r>
              <a:rPr lang="en-US" altLang="ko-KR" dirty="0" smtClean="0"/>
              <a:t>Translate </a:t>
            </a:r>
            <a:r>
              <a:rPr lang="en-US" altLang="ko-KR" dirty="0" err="1" smtClean="0"/>
              <a:t>OpenFlow</a:t>
            </a:r>
            <a:r>
              <a:rPr lang="en-US" altLang="ko-KR" dirty="0" smtClean="0"/>
              <a:t> messages to Floodlight events</a:t>
            </a:r>
          </a:p>
          <a:p>
            <a:pPr marL="228417" indent="-228417">
              <a:buAutoNum type="arabicPeriod"/>
            </a:pPr>
            <a:r>
              <a:rPr lang="en-US" altLang="ko-KR" dirty="0" err="1" smtClean="0"/>
              <a:t>LinkDiscoveryManager</a:t>
            </a:r>
            <a:endParaRPr lang="en-US" altLang="ko-KR" dirty="0" smtClean="0"/>
          </a:p>
          <a:p>
            <a:pPr marL="685251" lvl="1" indent="-228417">
              <a:buAutoNum type="arabicPeriod"/>
            </a:pPr>
            <a:r>
              <a:rPr lang="en-US" altLang="ko-KR" dirty="0" smtClean="0"/>
              <a:t>Responsible for discovering and maintaining the status of links</a:t>
            </a:r>
          </a:p>
          <a:p>
            <a:pPr marL="228417" indent="-228417">
              <a:buAutoNum type="arabicPeriod"/>
            </a:pPr>
            <a:r>
              <a:rPr lang="en-US" altLang="ko-KR" dirty="0" err="1" smtClean="0"/>
              <a:t>TopologyService</a:t>
            </a:r>
            <a:endParaRPr lang="en-US" altLang="ko-KR" dirty="0" smtClean="0"/>
          </a:p>
          <a:p>
            <a:pPr marL="685251" lvl="1" indent="-228417">
              <a:buAutoNum type="arabicPeriod"/>
            </a:pPr>
            <a:r>
              <a:rPr lang="en-US" altLang="ko-KR" dirty="0" smtClean="0"/>
              <a:t>Maintains the topology information for the controller, and find routing in the network</a:t>
            </a:r>
          </a:p>
          <a:p>
            <a:pPr marL="228417" indent="-228417">
              <a:buAutoNum type="arabicPeriod"/>
            </a:pPr>
            <a:r>
              <a:rPr lang="en-US" altLang="ko-KR" dirty="0" err="1" smtClean="0"/>
              <a:t>ThreadPool</a:t>
            </a:r>
            <a:endParaRPr lang="en-US" altLang="ko-KR" dirty="0" smtClean="0"/>
          </a:p>
          <a:p>
            <a:pPr marL="685251" lvl="1" indent="-228417">
              <a:buAutoNum type="arabicPeriod"/>
            </a:pPr>
            <a:r>
              <a:rPr lang="en-US" altLang="ko-KR" dirty="0" smtClean="0"/>
              <a:t>A wrapper for a Java’s </a:t>
            </a:r>
            <a:r>
              <a:rPr lang="en-US" altLang="ko-KR" dirty="0" err="1" smtClean="0"/>
              <a:t>ScheduledExecutorService</a:t>
            </a:r>
            <a:endParaRPr lang="en-US" altLang="ko-KR" dirty="0" smtClean="0"/>
          </a:p>
          <a:p>
            <a:pPr marL="685251" lvl="1" indent="-228417">
              <a:buAutoNum type="arabicPeriod"/>
            </a:pPr>
            <a:r>
              <a:rPr lang="en-US" altLang="ko-KR" dirty="0" smtClean="0"/>
              <a:t>Can be used to have threads be run at specific times or periodically</a:t>
            </a:r>
          </a:p>
          <a:p>
            <a:pPr marL="228417" indent="-228417">
              <a:buAutoNum type="arabicPeriod"/>
            </a:pPr>
            <a:r>
              <a:rPr lang="en-US" altLang="ko-KR" dirty="0" smtClean="0"/>
              <a:t>Packet Streamer</a:t>
            </a:r>
          </a:p>
          <a:p>
            <a:pPr marL="685251" lvl="1" indent="-228417">
              <a:buAutoNum type="arabicPeriod"/>
            </a:pPr>
            <a:r>
              <a:rPr lang="en-US" altLang="ko-KR" dirty="0" smtClean="0"/>
              <a:t>Can selectively stream </a:t>
            </a:r>
            <a:r>
              <a:rPr lang="en-US" altLang="ko-KR" dirty="0" err="1" smtClean="0"/>
              <a:t>Openflow</a:t>
            </a:r>
            <a:r>
              <a:rPr lang="en-US" altLang="ko-KR" dirty="0" smtClean="0"/>
              <a:t> packets exchanged between any switch and the controller to an observer</a:t>
            </a:r>
          </a:p>
          <a:p>
            <a:endParaRPr lang="en-US" altLang="ko-KR" dirty="0" smtClean="0"/>
          </a:p>
        </p:txBody>
      </p:sp>
      <p:sp>
        <p:nvSpPr>
          <p:cNvPr id="4" name="슬라이드 번호 개체 틀 3"/>
          <p:cNvSpPr>
            <a:spLocks noGrp="1"/>
          </p:cNvSpPr>
          <p:nvPr>
            <p:ph type="sldNum" sz="quarter" idx="10"/>
          </p:nvPr>
        </p:nvSpPr>
        <p:spPr/>
        <p:txBody>
          <a:bodyPr/>
          <a:lstStyle/>
          <a:p>
            <a:fld id="{630DE30E-BEA1-4274-ACA5-755779479033}" type="slidenum">
              <a:rPr lang="ko-KR" altLang="en-US" smtClean="0"/>
              <a:pPr/>
              <a:t>11</a:t>
            </a:fld>
            <a:endParaRPr lang="ko-KR" altLang="en-US"/>
          </a:p>
        </p:txBody>
      </p:sp>
    </p:spTree>
    <p:extLst>
      <p:ext uri="{BB962C8B-B14F-4D97-AF65-F5344CB8AC3E}">
        <p14:creationId xmlns:p14="http://schemas.microsoft.com/office/powerpoint/2010/main" val="1314159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Reactive Flow Insertion:</a:t>
            </a:r>
            <a:r>
              <a:rPr lang="en-US" altLang="ko-KR" baseline="0" dirty="0" smtClean="0"/>
              <a:t> </a:t>
            </a:r>
            <a:r>
              <a:rPr lang="ko-KR" altLang="en-US" baseline="0" dirty="0" smtClean="0"/>
              <a:t>새로운 </a:t>
            </a:r>
            <a:r>
              <a:rPr lang="en-US" altLang="ko-KR" baseline="0" dirty="0" smtClean="0"/>
              <a:t>non-matched </a:t>
            </a:r>
            <a:r>
              <a:rPr lang="ko-KR" altLang="en-US" baseline="0" dirty="0" err="1" smtClean="0"/>
              <a:t>패킷이</a:t>
            </a:r>
            <a:r>
              <a:rPr lang="ko-KR" altLang="en-US" baseline="0" dirty="0" smtClean="0"/>
              <a:t> </a:t>
            </a:r>
            <a:r>
              <a:rPr lang="en-US" altLang="ko-KR" baseline="0" dirty="0" err="1" smtClean="0"/>
              <a:t>OpenFlow</a:t>
            </a:r>
            <a:r>
              <a:rPr lang="en-US" altLang="ko-KR" baseline="0" dirty="0" smtClean="0"/>
              <a:t> </a:t>
            </a:r>
            <a:r>
              <a:rPr lang="ko-KR" altLang="en-US" baseline="0" dirty="0" smtClean="0"/>
              <a:t>스위치에 도착하여야만 새로운 </a:t>
            </a:r>
            <a:r>
              <a:rPr lang="en-US" altLang="ko-KR" baseline="0" dirty="0" smtClean="0"/>
              <a:t>Flow</a:t>
            </a:r>
            <a:r>
              <a:rPr lang="ko-KR" altLang="en-US" baseline="0" dirty="0" smtClean="0"/>
              <a:t>가 추가 되는 형태</a:t>
            </a:r>
            <a:endParaRPr lang="en-US" altLang="ko-KR" baseline="0" dirty="0" smtClean="0"/>
          </a:p>
          <a:p>
            <a:r>
              <a:rPr lang="en-US" altLang="ko-KR" baseline="0" dirty="0" smtClean="0"/>
              <a:t>Proactive Flow Insertion: </a:t>
            </a:r>
            <a:r>
              <a:rPr lang="ko-KR" altLang="en-US" baseline="0" dirty="0" smtClean="0"/>
              <a:t>새로운 </a:t>
            </a:r>
            <a:r>
              <a:rPr lang="en-US" altLang="ko-KR" baseline="0" dirty="0" smtClean="0"/>
              <a:t>packet</a:t>
            </a:r>
            <a:r>
              <a:rPr lang="ko-KR" altLang="en-US" baseline="0" dirty="0" smtClean="0"/>
              <a:t>의 도달하기도 전에 사용자는 미리 특정 </a:t>
            </a:r>
            <a:r>
              <a:rPr lang="en-US" altLang="ko-KR" baseline="0" dirty="0" smtClean="0"/>
              <a:t>Flow</a:t>
            </a:r>
            <a:r>
              <a:rPr lang="ko-KR" altLang="en-US" baseline="0" dirty="0" smtClean="0"/>
              <a:t>를 </a:t>
            </a:r>
            <a:r>
              <a:rPr lang="en-US" altLang="ko-KR" baseline="0" dirty="0" err="1" smtClean="0"/>
              <a:t>OpenFlow</a:t>
            </a:r>
            <a:r>
              <a:rPr lang="en-US" altLang="ko-KR" baseline="0" dirty="0" smtClean="0"/>
              <a:t> Switch</a:t>
            </a:r>
            <a:r>
              <a:rPr lang="ko-KR" altLang="en-US" baseline="0" dirty="0" smtClean="0"/>
              <a:t>에 추가 할 수 있다</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630DE30E-BEA1-4274-ACA5-755779479033}" type="slidenum">
              <a:rPr lang="ko-KR" altLang="en-US" smtClean="0"/>
              <a:pPr/>
              <a:t>13</a:t>
            </a:fld>
            <a:endParaRPr lang="ko-KR" altLang="en-US"/>
          </a:p>
        </p:txBody>
      </p:sp>
    </p:spTree>
    <p:extLst>
      <p:ext uri="{BB962C8B-B14F-4D97-AF65-F5344CB8AC3E}">
        <p14:creationId xmlns:p14="http://schemas.microsoft.com/office/powerpoint/2010/main" val="1539283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84829FF2-5533-40FC-8AEA-E097920589FF}" type="slidenum">
              <a:rPr lang="ko-KR" altLang="en-US" smtClean="0"/>
              <a:pPr>
                <a:defRPr/>
              </a:pPr>
              <a:t>19</a:t>
            </a:fld>
            <a:endParaRPr lang="ko-KR" altLang="en-US" dirty="0"/>
          </a:p>
        </p:txBody>
      </p:sp>
    </p:spTree>
    <p:extLst>
      <p:ext uri="{BB962C8B-B14F-4D97-AF65-F5344CB8AC3E}">
        <p14:creationId xmlns:p14="http://schemas.microsoft.com/office/powerpoint/2010/main" val="3952824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3" name="부제목 2"/>
          <p:cNvSpPr>
            <a:spLocks noGrp="1"/>
          </p:cNvSpPr>
          <p:nvPr>
            <p:ph type="subTitle" idx="1" hasCustomPrompt="1"/>
          </p:nvPr>
        </p:nvSpPr>
        <p:spPr>
          <a:xfrm>
            <a:off x="785786" y="3500438"/>
            <a:ext cx="7643866" cy="2643206"/>
          </a:xfrm>
          <a:prstGeom prst="rect">
            <a:avLst/>
          </a:prstGeom>
        </p:spPr>
        <p:txBody>
          <a:bodyPr rtlCol="0">
            <a:noAutofit/>
          </a:bodyPr>
          <a:lstStyle>
            <a:lvl1pPr marL="0" indent="0" algn="ctr" rtl="0" eaLnBrk="1" fontAlgn="auto" latinLnBrk="1" hangingPunct="1">
              <a:lnSpc>
                <a:spcPct val="80000"/>
              </a:lnSpc>
              <a:spcBef>
                <a:spcPct val="20000"/>
              </a:spcBef>
              <a:spcAft>
                <a:spcPts val="0"/>
              </a:spcAft>
              <a:buFont typeface="Arial" pitchFamily="34" charset="0"/>
              <a:buNone/>
              <a:defRPr lang="ko-KR" altLang="en-US" sz="2200" b="1" kern="1200" baseline="0">
                <a:solidFill>
                  <a:schemeClr val="tx1"/>
                </a:solidFill>
                <a:latin typeface="Arial" pitchFamily="34" charset="0"/>
                <a:ea typeface="HY헤드라인M" pitchFamily="18" charset="-127"/>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eaLnBrk="1" fontAlgn="auto" hangingPunct="1">
              <a:spcAft>
                <a:spcPts val="0"/>
              </a:spcAft>
              <a:buFont typeface="Arial" pitchFamily="34" charset="0"/>
              <a:buNone/>
              <a:defRPr/>
            </a:pPr>
            <a:r>
              <a:rPr lang="en-US" altLang="ko-KR" dirty="0" smtClean="0"/>
              <a:t>Name</a:t>
            </a:r>
            <a:br>
              <a:rPr lang="en-US" altLang="ko-KR" dirty="0" smtClean="0"/>
            </a:br>
            <a:r>
              <a:rPr lang="en-US" altLang="ko-KR" dirty="0" smtClean="0"/>
              <a:t>DPNM Lab.</a:t>
            </a:r>
            <a:br>
              <a:rPr lang="en-US" altLang="ko-KR" dirty="0" smtClean="0"/>
            </a:br>
            <a:r>
              <a:rPr lang="en-US" altLang="ko-KR" dirty="0" smtClean="0"/>
              <a:t/>
            </a:r>
            <a:br>
              <a:rPr lang="en-US" altLang="ko-KR" dirty="0" smtClean="0"/>
            </a:br>
            <a:r>
              <a:rPr lang="en-US" altLang="ko-KR" dirty="0" smtClean="0">
                <a:solidFill>
                  <a:schemeClr val="tx1"/>
                </a:solidFill>
                <a:latin typeface="Arial" pitchFamily="34" charset="0"/>
                <a:cs typeface="Arial" pitchFamily="34" charset="0"/>
              </a:rPr>
              <a:t>Dept. of Computer Science and Engineering</a:t>
            </a:r>
            <a:br>
              <a:rPr lang="en-US" altLang="ko-KR" dirty="0" smtClean="0">
                <a:solidFill>
                  <a:schemeClr val="tx1"/>
                </a:solidFill>
                <a:latin typeface="Arial" pitchFamily="34" charset="0"/>
                <a:cs typeface="Arial" pitchFamily="34" charset="0"/>
              </a:rPr>
            </a:br>
            <a:r>
              <a:rPr lang="en-US" altLang="ko-KR" dirty="0" smtClean="0">
                <a:solidFill>
                  <a:schemeClr val="tx1"/>
                </a:solidFill>
                <a:latin typeface="Arial" pitchFamily="34" charset="0"/>
                <a:cs typeface="Arial" pitchFamily="34" charset="0"/>
              </a:rPr>
              <a:t>POSTECH, Korea</a:t>
            </a:r>
            <a:br>
              <a:rPr lang="en-US" altLang="ko-KR" dirty="0" smtClean="0">
                <a:solidFill>
                  <a:schemeClr val="tx1"/>
                </a:solidFill>
                <a:latin typeface="Arial" pitchFamily="34" charset="0"/>
                <a:cs typeface="Arial" pitchFamily="34" charset="0"/>
              </a:rPr>
            </a:br>
            <a:r>
              <a:rPr lang="en-US" altLang="ko-KR" dirty="0" smtClean="0">
                <a:solidFill>
                  <a:schemeClr val="tx1"/>
                </a:solidFill>
                <a:latin typeface="Arial" pitchFamily="34" charset="0"/>
                <a:cs typeface="Arial" pitchFamily="34" charset="0"/>
              </a:rPr>
              <a:t>mail@postech.ac.kr</a:t>
            </a:r>
            <a:br>
              <a:rPr lang="en-US" altLang="ko-KR" dirty="0" smtClean="0">
                <a:solidFill>
                  <a:schemeClr val="tx1"/>
                </a:solidFill>
                <a:latin typeface="Arial" pitchFamily="34" charset="0"/>
                <a:cs typeface="Arial" pitchFamily="34" charset="0"/>
              </a:rPr>
            </a:br>
            <a:r>
              <a:rPr lang="en-US" altLang="ko-KR" dirty="0" smtClean="0">
                <a:solidFill>
                  <a:schemeClr val="tx1"/>
                </a:solidFill>
                <a:latin typeface="Arial" pitchFamily="34" charset="0"/>
                <a:cs typeface="Arial" pitchFamily="34" charset="0"/>
              </a:rPr>
              <a:t/>
            </a:r>
            <a:br>
              <a:rPr lang="en-US" altLang="ko-KR" dirty="0" smtClean="0">
                <a:solidFill>
                  <a:schemeClr val="tx1"/>
                </a:solidFill>
                <a:latin typeface="Arial" pitchFamily="34" charset="0"/>
                <a:cs typeface="Arial" pitchFamily="34" charset="0"/>
              </a:rPr>
            </a:br>
            <a:r>
              <a:rPr lang="en-US" altLang="ko-KR" dirty="0" smtClean="0"/>
              <a:t>2009. </a:t>
            </a:r>
            <a:endParaRPr lang="ko-KR" altLang="en-US" dirty="0" smtClean="0">
              <a:solidFill>
                <a:schemeClr val="tx1"/>
              </a:solidFill>
              <a:latin typeface="Arial" pitchFamily="34" charset="0"/>
              <a:cs typeface="Arial" pitchFamily="34" charset="0"/>
            </a:endParaRPr>
          </a:p>
        </p:txBody>
      </p:sp>
      <p:sp>
        <p:nvSpPr>
          <p:cNvPr id="4" name="제목 3"/>
          <p:cNvSpPr>
            <a:spLocks noGrp="1"/>
          </p:cNvSpPr>
          <p:nvPr>
            <p:ph type="title"/>
          </p:nvPr>
        </p:nvSpPr>
        <p:spPr>
          <a:xfrm>
            <a:off x="464400" y="500042"/>
            <a:ext cx="8215200" cy="2642400"/>
          </a:xfrm>
          <a:prstGeom prst="roundRect">
            <a:avLst>
              <a:gd name="adj" fmla="val 8387"/>
            </a:avLst>
          </a:prstGeom>
          <a:effectLst>
            <a:outerShdw blurRad="50800" dist="38100" algn="l" rotWithShape="0">
              <a:prstClr val="black">
                <a:alpha val="40000"/>
              </a:prstClr>
            </a:outerShdw>
          </a:effectLst>
        </p:spPr>
        <p:txBody>
          <a:bodyPr/>
          <a:lstStyle>
            <a:lvl1pPr algn="ctr">
              <a:defRPr sz="4400"/>
            </a:lvl1pPr>
          </a:lstStyle>
          <a:p>
            <a:r>
              <a:rPr lang="ko-KR" altLang="en-US" dirty="0" smtClean="0"/>
              <a:t>마스터 제목 스타일 편집</a:t>
            </a:r>
            <a:endParaRPr lang="ko-KR" alt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0" y="-2728"/>
            <a:ext cx="8215338" cy="502770"/>
          </a:xfrm>
          <a:solidFill>
            <a:srgbClr val="4972BB">
              <a:alpha val="89804"/>
            </a:srgbClr>
          </a:solidFill>
        </p:spPr>
        <p:txBody>
          <a:bodyPr/>
          <a:lstStyle>
            <a:lvl1pPr algn="l">
              <a:defRPr sz="3600" b="1" baseline="0">
                <a:solidFill>
                  <a:schemeClr val="bg1"/>
                </a:solidFill>
                <a:latin typeface="Arial" pitchFamily="34" charset="0"/>
                <a:ea typeface="HY헤드라인M" pitchFamily="18"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a:xfrm>
            <a:off x="285720" y="763589"/>
            <a:ext cx="8572560" cy="5594369"/>
          </a:xfrm>
          <a:prstGeom prst="rect">
            <a:avLst/>
          </a:prstGeom>
        </p:spPr>
        <p:txBody>
          <a:bodyPr>
            <a:normAutofit/>
          </a:bodyPr>
          <a:lstStyle>
            <a:lvl1pPr marL="396000" indent="-396000">
              <a:buFont typeface="Wingdings" pitchFamily="2" charset="2"/>
              <a:buChar char="v"/>
              <a:defRPr sz="2800" b="1" baseline="0">
                <a:solidFill>
                  <a:srgbClr val="326EBF"/>
                </a:solidFill>
                <a:latin typeface="Arial" pitchFamily="34" charset="0"/>
                <a:ea typeface="HY헤드라인M" pitchFamily="18" charset="-127"/>
              </a:defRPr>
            </a:lvl1pPr>
            <a:lvl2pPr>
              <a:buFontTx/>
              <a:buBlip>
                <a:blip r:embed="rId2"/>
              </a:buBlip>
              <a:defRPr sz="2400" b="0" baseline="0">
                <a:latin typeface="Arial" pitchFamily="34" charset="0"/>
                <a:ea typeface="HY헤드라인M" pitchFamily="18" charset="-127"/>
              </a:defRPr>
            </a:lvl2pPr>
            <a:lvl3pPr>
              <a:defRPr sz="2000" b="0" baseline="0">
                <a:latin typeface="Arial" pitchFamily="34" charset="0"/>
                <a:ea typeface="HY헤드라인M" pitchFamily="18" charset="-127"/>
              </a:defRPr>
            </a:lvl3pPr>
            <a:lvl4pPr>
              <a:defRPr sz="1800" b="0" baseline="0">
                <a:latin typeface="Arial" pitchFamily="34" charset="0"/>
                <a:ea typeface="HY헤드라인M" pitchFamily="18" charset="-127"/>
              </a:defRPr>
            </a:lvl4pPr>
            <a:lvl5pPr>
              <a:defRPr sz="1800" b="0" baseline="0">
                <a:latin typeface="Arial" pitchFamily="34" charset="0"/>
                <a:ea typeface="HY헤드라인M" pitchFamily="18" charset="-127"/>
              </a:defRPr>
            </a:lvl5pPr>
          </a:lstStyle>
          <a:p>
            <a:pPr lvl="0"/>
            <a:r>
              <a:rPr lang="ko-KR" altLang="en-US" dirty="0" smtClean="0"/>
              <a:t>마스터 텍스트 스타일을 편집합니다</a:t>
            </a:r>
          </a:p>
          <a:p>
            <a:pPr lvl="1"/>
            <a:r>
              <a:rPr lang="ko-KR" altLang="en-US" dirty="0" smtClean="0"/>
              <a:t> 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pic>
        <p:nvPicPr>
          <p:cNvPr id="4" name="Picture 6" descr="http://www.postechvision.org/image/logo/red_3.jpg"/>
          <p:cNvPicPr>
            <a:picLocks noChangeArrowheads="1"/>
          </p:cNvPicPr>
          <p:nvPr userDrawn="1"/>
        </p:nvPicPr>
        <p:blipFill>
          <a:blip r:embed="rId3" cstate="print"/>
          <a:srcRect/>
          <a:stretch>
            <a:fillRect/>
          </a:stretch>
        </p:blipFill>
        <p:spPr bwMode="auto">
          <a:xfrm>
            <a:off x="8215338" y="0"/>
            <a:ext cx="928662" cy="714356"/>
          </a:xfrm>
          <a:prstGeom prst="rect">
            <a:avLst/>
          </a:prstGeom>
          <a:noFill/>
        </p:spPr>
      </p:pic>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제목 개체 틀 1"/>
          <p:cNvSpPr>
            <a:spLocks noGrp="1"/>
          </p:cNvSpPr>
          <p:nvPr>
            <p:ph type="title"/>
          </p:nvPr>
        </p:nvSpPr>
        <p:spPr bwMode="auto">
          <a:xfrm>
            <a:off x="0" y="0"/>
            <a:ext cx="9144000" cy="500042"/>
          </a:xfrm>
          <a:prstGeom prst="rect">
            <a:avLst/>
          </a:prstGeom>
          <a:solidFill>
            <a:srgbClr val="4972BB">
              <a:alpha val="89804"/>
            </a:srgbClr>
          </a:solidFill>
          <a:ln w="9525">
            <a:noFill/>
            <a:miter lim="800000"/>
            <a:headEnd/>
            <a:tailEnd/>
          </a:ln>
        </p:spPr>
        <p:txBody>
          <a:bodyPr vert="horz" wrap="square" lIns="180000" tIns="46800" rIns="180000" bIns="45720" numCol="1" anchor="ctr" anchorCtr="0" compatLnSpc="1">
            <a:prstTxWarp prst="textNoShape">
              <a:avLst/>
            </a:prstTxWarp>
          </a:bodyPr>
          <a:lstStyle/>
          <a:p>
            <a:pPr lvl="0"/>
            <a:r>
              <a:rPr lang="ko-KR" altLang="en-US" dirty="0" smtClean="0"/>
              <a:t>마스터 제목 스타일 편집</a:t>
            </a:r>
          </a:p>
        </p:txBody>
      </p:sp>
      <p:sp>
        <p:nvSpPr>
          <p:cNvPr id="1032" name="Rectangle 8"/>
          <p:cNvSpPr>
            <a:spLocks noChangeArrowheads="1"/>
          </p:cNvSpPr>
          <p:nvPr userDrawn="1"/>
        </p:nvSpPr>
        <p:spPr bwMode="auto">
          <a:xfrm>
            <a:off x="0" y="6572272"/>
            <a:ext cx="9144000" cy="285752"/>
          </a:xfrm>
          <a:prstGeom prst="rect">
            <a:avLst/>
          </a:prstGeom>
          <a:solidFill>
            <a:srgbClr val="4972BB">
              <a:alpha val="89804"/>
            </a:srgbClr>
          </a:solidFill>
          <a:ln w="9525" algn="ctr">
            <a:noFill/>
            <a:miter lim="800000"/>
            <a:headEnd/>
            <a:tailEnd/>
          </a:ln>
          <a:effectLst/>
        </p:spPr>
        <p:txBody>
          <a:bodyPr wrap="none" anchor="ctr"/>
          <a:lstStyle/>
          <a:p>
            <a:pPr algn="ctr">
              <a:defRPr/>
            </a:pPr>
            <a:r>
              <a:rPr kumimoji="0" lang="en-US" altLang="ko-KR" sz="1400" b="1" baseline="0" dirty="0" smtClean="0">
                <a:solidFill>
                  <a:schemeClr val="bg1"/>
                </a:solidFill>
                <a:latin typeface="Arial" pitchFamily="34" charset="0"/>
                <a:ea typeface="HY헤드라인M" pitchFamily="18" charset="-127"/>
                <a:cs typeface="맑은 고딕"/>
              </a:rPr>
              <a:t>DPNM, POSTECH</a:t>
            </a:r>
            <a:r>
              <a:rPr kumimoji="0" lang="en-US" altLang="ko-KR" sz="1400" b="1" dirty="0" smtClean="0">
                <a:solidFill>
                  <a:schemeClr val="bg1"/>
                </a:solidFill>
                <a:latin typeface="Arial" pitchFamily="34" charset="0"/>
                <a:ea typeface="HY헤드라인M" pitchFamily="18" charset="-127"/>
                <a:cs typeface="맑은 고딕"/>
              </a:rPr>
              <a:t>	  	                          	</a:t>
            </a:r>
            <a:r>
              <a:rPr kumimoji="0" lang="en-US" altLang="ko-KR" sz="1400" b="1" baseline="0" dirty="0" smtClean="0">
                <a:solidFill>
                  <a:schemeClr val="bg1"/>
                </a:solidFill>
                <a:latin typeface="Arial" pitchFamily="34" charset="0"/>
                <a:ea typeface="HY헤드라인M" pitchFamily="18" charset="-127"/>
                <a:cs typeface="맑은 고딕"/>
              </a:rPr>
              <a:t>                   </a:t>
            </a:r>
            <a:r>
              <a:rPr kumimoji="0" lang="en-US" altLang="ko-KR" sz="1400" b="1" dirty="0" smtClean="0">
                <a:solidFill>
                  <a:schemeClr val="bg1"/>
                </a:solidFill>
                <a:latin typeface="Arial" pitchFamily="34" charset="0"/>
                <a:ea typeface="HY헤드라인M" pitchFamily="18" charset="-127"/>
                <a:cs typeface="맑은 고딕"/>
              </a:rPr>
              <a:t>		    </a:t>
            </a:r>
            <a:r>
              <a:rPr kumimoji="0" lang="en-US" altLang="ko-KR" sz="1400" b="1" dirty="0">
                <a:solidFill>
                  <a:schemeClr val="bg1"/>
                </a:solidFill>
                <a:latin typeface="Arial" pitchFamily="34" charset="0"/>
                <a:ea typeface="HY헤드라인M" pitchFamily="18" charset="-127"/>
                <a:cs typeface="맑은 고딕"/>
              </a:rPr>
              <a:t>		</a:t>
            </a:r>
            <a:fld id="{B7F5EAC2-D5EC-44B8-ABB9-9CE1C25C642E}" type="slidenum">
              <a:rPr kumimoji="0" lang="en-US" altLang="ko-KR" sz="1400" b="1" smtClean="0">
                <a:solidFill>
                  <a:schemeClr val="bg1"/>
                </a:solidFill>
                <a:latin typeface="Arial" pitchFamily="34" charset="0"/>
                <a:ea typeface="HY헤드라인M" pitchFamily="18" charset="-127"/>
                <a:cs typeface="맑은 고딕"/>
              </a:rPr>
              <a:pPr algn="ctr">
                <a:defRPr/>
              </a:pPr>
              <a:t>‹#›</a:t>
            </a:fld>
            <a:r>
              <a:rPr kumimoji="0" lang="en-US" altLang="ko-KR" sz="1400" b="1" dirty="0" smtClean="0">
                <a:solidFill>
                  <a:schemeClr val="bg1"/>
                </a:solidFill>
                <a:latin typeface="Arial" pitchFamily="34" charset="0"/>
                <a:ea typeface="HY헤드라인M" pitchFamily="18" charset="-127"/>
                <a:cs typeface="맑은 고딕"/>
              </a:rPr>
              <a:t>/19</a:t>
            </a:r>
            <a:endParaRPr kumimoji="0" lang="ko-KR" altLang="en-US" sz="1400" b="1" dirty="0">
              <a:solidFill>
                <a:schemeClr val="bg1"/>
              </a:solidFill>
              <a:latin typeface="Arial" pitchFamily="34" charset="0"/>
              <a:ea typeface="HY헤드라인M" pitchFamily="18" charset="-127"/>
              <a:cs typeface="맑은 고딕"/>
            </a:endParaRPr>
          </a:p>
        </p:txBody>
      </p:sp>
      <p:sp>
        <p:nvSpPr>
          <p:cNvPr id="4" name="TextBox 3"/>
          <p:cNvSpPr txBox="1"/>
          <p:nvPr userDrawn="1"/>
        </p:nvSpPr>
        <p:spPr>
          <a:xfrm>
            <a:off x="2034786" y="6572272"/>
            <a:ext cx="5328592" cy="307777"/>
          </a:xfrm>
          <a:prstGeom prst="rect">
            <a:avLst/>
          </a:prstGeom>
          <a:noFill/>
        </p:spPr>
        <p:txBody>
          <a:bodyPr wrap="square" rtlCol="0">
            <a:spAutoFit/>
          </a:bodyPr>
          <a:lstStyle/>
          <a:p>
            <a:pPr algn="ctr"/>
            <a:r>
              <a:rPr kumimoji="0" lang="en-US" altLang="ko-KR" sz="1400" b="1" dirty="0" smtClean="0">
                <a:solidFill>
                  <a:schemeClr val="bg1"/>
                </a:solidFill>
                <a:latin typeface="Arial" pitchFamily="34" charset="0"/>
                <a:ea typeface="HY헤드라인M" pitchFamily="18" charset="-127"/>
              </a:rPr>
              <a:t>ITCE</a:t>
            </a:r>
            <a:r>
              <a:rPr kumimoji="0" lang="en-US" altLang="ko-KR" sz="1400" b="1" baseline="0" dirty="0" smtClean="0">
                <a:solidFill>
                  <a:schemeClr val="bg1"/>
                </a:solidFill>
                <a:latin typeface="Arial" pitchFamily="34" charset="0"/>
                <a:ea typeface="HY헤드라인M" pitchFamily="18" charset="-127"/>
              </a:rPr>
              <a:t>600: Applications of IT Convergence</a:t>
            </a:r>
            <a:endParaRPr lang="ko-KR" altLang="en-US" sz="14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ransition>
    <p:fade/>
  </p:transition>
  <p:timing>
    <p:tnLst>
      <p:par>
        <p:cTn id="1" dur="indefinite" restart="never" nodeType="tmRoot"/>
      </p:par>
    </p:tnLst>
  </p:timing>
  <p:hf sldNum="0" hdr="0" ftr="0" dt="0"/>
  <p:txStyles>
    <p:titleStyle>
      <a:lvl1pPr algn="l" rtl="0" eaLnBrk="0" fontAlgn="base" latinLnBrk="1" hangingPunct="0">
        <a:spcBef>
          <a:spcPct val="0"/>
        </a:spcBef>
        <a:spcAft>
          <a:spcPct val="0"/>
        </a:spcAft>
        <a:defRPr lang="ko-KR" altLang="en-US" sz="3600" b="1" i="0" kern="1200" baseline="0" dirty="0" smtClean="0">
          <a:solidFill>
            <a:schemeClr val="bg1"/>
          </a:solidFill>
          <a:latin typeface="Arial" pitchFamily="34" charset="0"/>
          <a:ea typeface="HY헤드라인M" pitchFamily="18" charset="-127"/>
          <a:cs typeface="Arial Unicode MS" pitchFamily="50" charset="-127"/>
        </a:defRPr>
      </a:lvl1pPr>
      <a:lvl2pPr algn="ctr" rtl="0" eaLnBrk="0" fontAlgn="base" latinLnBrk="1" hangingPunct="0">
        <a:spcBef>
          <a:spcPct val="0"/>
        </a:spcBef>
        <a:spcAft>
          <a:spcPct val="0"/>
        </a:spcAft>
        <a:defRPr sz="4400" b="1">
          <a:solidFill>
            <a:schemeClr val="tx1"/>
          </a:solidFill>
          <a:latin typeface="Arial Unicode MS" pitchFamily="50" charset="-127"/>
          <a:ea typeface="Arial Unicode MS" pitchFamily="50" charset="-127"/>
          <a:cs typeface="Arial Unicode MS" pitchFamily="50" charset="-127"/>
        </a:defRPr>
      </a:lvl2pPr>
      <a:lvl3pPr algn="ctr" rtl="0" eaLnBrk="0" fontAlgn="base" latinLnBrk="1" hangingPunct="0">
        <a:spcBef>
          <a:spcPct val="0"/>
        </a:spcBef>
        <a:spcAft>
          <a:spcPct val="0"/>
        </a:spcAft>
        <a:defRPr sz="4400" b="1">
          <a:solidFill>
            <a:schemeClr val="tx1"/>
          </a:solidFill>
          <a:latin typeface="Arial Unicode MS" pitchFamily="50" charset="-127"/>
          <a:ea typeface="Arial Unicode MS" pitchFamily="50" charset="-127"/>
          <a:cs typeface="Arial Unicode MS" pitchFamily="50" charset="-127"/>
        </a:defRPr>
      </a:lvl3pPr>
      <a:lvl4pPr algn="ctr" rtl="0" eaLnBrk="0" fontAlgn="base" latinLnBrk="1" hangingPunct="0">
        <a:spcBef>
          <a:spcPct val="0"/>
        </a:spcBef>
        <a:spcAft>
          <a:spcPct val="0"/>
        </a:spcAft>
        <a:defRPr sz="4400" b="1">
          <a:solidFill>
            <a:schemeClr val="tx1"/>
          </a:solidFill>
          <a:latin typeface="Arial Unicode MS" pitchFamily="50" charset="-127"/>
          <a:ea typeface="Arial Unicode MS" pitchFamily="50" charset="-127"/>
          <a:cs typeface="Arial Unicode MS" pitchFamily="50" charset="-127"/>
        </a:defRPr>
      </a:lvl4pPr>
      <a:lvl5pPr algn="ctr" rtl="0" eaLnBrk="0" fontAlgn="base" latinLnBrk="1" hangingPunct="0">
        <a:spcBef>
          <a:spcPct val="0"/>
        </a:spcBef>
        <a:spcAft>
          <a:spcPct val="0"/>
        </a:spcAft>
        <a:defRPr sz="4400" b="1">
          <a:solidFill>
            <a:schemeClr val="tx1"/>
          </a:solidFill>
          <a:latin typeface="Arial Unicode MS" pitchFamily="50" charset="-127"/>
          <a:ea typeface="Arial Unicode MS" pitchFamily="50" charset="-127"/>
          <a:cs typeface="Arial Unicode MS" pitchFamily="50" charset="-127"/>
        </a:defRPr>
      </a:lvl5pPr>
      <a:lvl6pPr marL="457200" algn="ctr" rtl="0" fontAlgn="base" latinLnBrk="1">
        <a:spcBef>
          <a:spcPct val="0"/>
        </a:spcBef>
        <a:spcAft>
          <a:spcPct val="0"/>
        </a:spcAft>
        <a:defRPr sz="4400">
          <a:solidFill>
            <a:schemeClr val="tx1"/>
          </a:solidFill>
          <a:latin typeface="맑은 고딕"/>
          <a:ea typeface="맑은 고딕"/>
          <a:cs typeface="맑은 고딕"/>
        </a:defRPr>
      </a:lvl6pPr>
      <a:lvl7pPr marL="914400" algn="ctr" rtl="0" fontAlgn="base" latinLnBrk="1">
        <a:spcBef>
          <a:spcPct val="0"/>
        </a:spcBef>
        <a:spcAft>
          <a:spcPct val="0"/>
        </a:spcAft>
        <a:defRPr sz="4400">
          <a:solidFill>
            <a:schemeClr val="tx1"/>
          </a:solidFill>
          <a:latin typeface="맑은 고딕"/>
          <a:ea typeface="맑은 고딕"/>
          <a:cs typeface="맑은 고딕"/>
        </a:defRPr>
      </a:lvl7pPr>
      <a:lvl8pPr marL="1371600" algn="ctr" rtl="0" fontAlgn="base" latinLnBrk="1">
        <a:spcBef>
          <a:spcPct val="0"/>
        </a:spcBef>
        <a:spcAft>
          <a:spcPct val="0"/>
        </a:spcAft>
        <a:defRPr sz="4400">
          <a:solidFill>
            <a:schemeClr val="tx1"/>
          </a:solidFill>
          <a:latin typeface="맑은 고딕"/>
          <a:ea typeface="맑은 고딕"/>
          <a:cs typeface="맑은 고딕"/>
        </a:defRPr>
      </a:lvl8pPr>
      <a:lvl9pPr marL="1828800" algn="ctr" rtl="0" fontAlgn="base" latinLnBrk="1">
        <a:spcBef>
          <a:spcPct val="0"/>
        </a:spcBef>
        <a:spcAft>
          <a:spcPct val="0"/>
        </a:spcAft>
        <a:defRPr sz="4400">
          <a:solidFill>
            <a:schemeClr val="tx1"/>
          </a:solidFill>
          <a:latin typeface="맑은 고딕"/>
          <a:ea typeface="맑은 고딕"/>
          <a:cs typeface="맑은 고딕"/>
        </a:defRPr>
      </a:lvl9pPr>
    </p:titleStyle>
    <p:bodyStyle>
      <a:lvl1pPr marL="342900" indent="-342900" algn="l" rtl="0" eaLnBrk="0" fontAlgn="base" latinLnBrk="1" hangingPunct="0">
        <a:spcBef>
          <a:spcPct val="20000"/>
        </a:spcBef>
        <a:spcAft>
          <a:spcPct val="0"/>
        </a:spcAft>
        <a:buFont typeface="Arial" charset="0"/>
        <a:buChar char="•"/>
        <a:defRPr sz="3200" b="1" kern="1200">
          <a:solidFill>
            <a:schemeClr val="tx1"/>
          </a:solidFill>
          <a:latin typeface="+mn-ea"/>
          <a:ea typeface="+mn-ea"/>
          <a:cs typeface="Arial Unicode MS" pitchFamily="50" charset="-127"/>
        </a:defRPr>
      </a:lvl1pPr>
      <a:lvl2pPr marL="742950" indent="-285750" algn="l" rtl="0" eaLnBrk="0" fontAlgn="base" latinLnBrk="1" hangingPunct="0">
        <a:spcBef>
          <a:spcPct val="20000"/>
        </a:spcBef>
        <a:spcAft>
          <a:spcPct val="0"/>
        </a:spcAft>
        <a:buFont typeface="Arial" charset="0"/>
        <a:buChar char="–"/>
        <a:defRPr sz="2800" b="1" kern="1200">
          <a:solidFill>
            <a:schemeClr val="tx1"/>
          </a:solidFill>
          <a:latin typeface="+mn-ea"/>
          <a:ea typeface="+mn-ea"/>
          <a:cs typeface="Arial Unicode MS" pitchFamily="50" charset="-127"/>
        </a:defRPr>
      </a:lvl2pPr>
      <a:lvl3pPr marL="1143000" indent="-228600" algn="l" rtl="0" eaLnBrk="0" fontAlgn="base" latinLnBrk="1" hangingPunct="0">
        <a:spcBef>
          <a:spcPct val="20000"/>
        </a:spcBef>
        <a:spcAft>
          <a:spcPct val="0"/>
        </a:spcAft>
        <a:buFont typeface="Arial" charset="0"/>
        <a:buChar char="•"/>
        <a:defRPr sz="2400" b="1" kern="1200">
          <a:solidFill>
            <a:schemeClr val="tx1"/>
          </a:solidFill>
          <a:latin typeface="+mn-ea"/>
          <a:ea typeface="+mn-ea"/>
          <a:cs typeface="Arial Unicode MS" pitchFamily="50" charset="-127"/>
        </a:defRPr>
      </a:lvl3pPr>
      <a:lvl4pPr marL="1600200" indent="-228600" algn="l" rtl="0" eaLnBrk="0" fontAlgn="base" latinLnBrk="1" hangingPunct="0">
        <a:spcBef>
          <a:spcPct val="20000"/>
        </a:spcBef>
        <a:spcAft>
          <a:spcPct val="0"/>
        </a:spcAft>
        <a:buFont typeface="Arial" charset="0"/>
        <a:buChar char="–"/>
        <a:defRPr sz="2000" b="1" kern="1200">
          <a:solidFill>
            <a:schemeClr val="tx1"/>
          </a:solidFill>
          <a:latin typeface="+mn-ea"/>
          <a:ea typeface="+mn-ea"/>
          <a:cs typeface="Arial Unicode MS" pitchFamily="50" charset="-127"/>
        </a:defRPr>
      </a:lvl4pPr>
      <a:lvl5pPr marL="2057400" indent="-228600" algn="l" rtl="0" eaLnBrk="0" fontAlgn="base" latinLnBrk="1" hangingPunct="0">
        <a:spcBef>
          <a:spcPct val="20000"/>
        </a:spcBef>
        <a:spcAft>
          <a:spcPct val="0"/>
        </a:spcAft>
        <a:buFont typeface="Arial" charset="0"/>
        <a:buChar char="»"/>
        <a:defRPr sz="2000" b="1" kern="1200">
          <a:solidFill>
            <a:schemeClr val="tx1"/>
          </a:solidFill>
          <a:latin typeface="+mn-ea"/>
          <a:ea typeface="+mn-ea"/>
          <a:cs typeface="Arial Unicode MS" pitchFamily="50" charset="-127"/>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openvswitch.org/support/" TargetMode="External"/><Relationship Id="rId3" Type="http://schemas.openxmlformats.org/officeDocument/2006/relationships/hyperlink" Target="http://mininet.org/api/hierarchy.html" TargetMode="External"/><Relationship Id="rId7" Type="http://schemas.openxmlformats.org/officeDocument/2006/relationships/hyperlink" Target="https://www.opennetworking.org/images/stories/downloads/sdn-resources/onf-specifications/openflow/openflow-spec-v1.4.0.pdf" TargetMode="External"/><Relationship Id="rId2" Type="http://schemas.openxmlformats.org/officeDocument/2006/relationships/hyperlink" Target="http://mininet.org/download/" TargetMode="External"/><Relationship Id="rId1" Type="http://schemas.openxmlformats.org/officeDocument/2006/relationships/slideLayout" Target="../slideLayouts/slideLayout2.xml"/><Relationship Id="rId6" Type="http://schemas.openxmlformats.org/officeDocument/2006/relationships/hyperlink" Target="https://www.opennetworking.org/sdn-resources/sdn-library/whitepapers" TargetMode="External"/><Relationship Id="rId5" Type="http://schemas.openxmlformats.org/officeDocument/2006/relationships/hyperlink" Target="http://docs.projectfloodlight.org/display/floodlightcontroller" TargetMode="External"/><Relationship Id="rId4" Type="http://schemas.openxmlformats.org/officeDocument/2006/relationships/hyperlink" Target="https://github.com/mininet/mininet/wiki/Documentation" TargetMode="External"/><Relationship Id="rId9" Type="http://schemas.openxmlformats.org/officeDocument/2006/relationships/hyperlink" Target="https://github.com/gunine/ITCE600"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부제목 4"/>
          <p:cNvSpPr>
            <a:spLocks noGrp="1"/>
          </p:cNvSpPr>
          <p:nvPr>
            <p:ph type="subTitle" idx="1"/>
          </p:nvPr>
        </p:nvSpPr>
        <p:spPr>
          <a:xfrm>
            <a:off x="785786" y="3500438"/>
            <a:ext cx="7643866" cy="3024906"/>
          </a:xfrm>
        </p:spPr>
        <p:txBody>
          <a:bodyPr/>
          <a:lstStyle/>
          <a:p>
            <a:pPr>
              <a:defRPr/>
            </a:pPr>
            <a:r>
              <a:rPr lang="en-US" altLang="ko-KR" sz="2400" dirty="0" err="1" smtClean="0"/>
              <a:t>Jian</a:t>
            </a:r>
            <a:r>
              <a:rPr lang="en-US" altLang="ko-KR" sz="2400" dirty="0" smtClean="0"/>
              <a:t> Li</a:t>
            </a:r>
          </a:p>
          <a:p>
            <a:pPr>
              <a:defRPr/>
            </a:pPr>
            <a:endParaRPr lang="en-US" sz="1800" dirty="0"/>
          </a:p>
          <a:p>
            <a:pPr>
              <a:defRPr/>
            </a:pPr>
            <a:r>
              <a:rPr lang="en-US" sz="2000" dirty="0" smtClean="0"/>
              <a:t>Supervisor: Prof. Jae </a:t>
            </a:r>
            <a:r>
              <a:rPr lang="en-US" sz="2000" dirty="0" err="1" smtClean="0"/>
              <a:t>Hyoung</a:t>
            </a:r>
            <a:r>
              <a:rPr lang="en-US" sz="2000" dirty="0" smtClean="0"/>
              <a:t> </a:t>
            </a:r>
            <a:r>
              <a:rPr lang="en-US" sz="2000" dirty="0" err="1" smtClean="0"/>
              <a:t>Yoo</a:t>
            </a:r>
            <a:endParaRPr lang="en-US" sz="2000" dirty="0" smtClean="0"/>
          </a:p>
          <a:p>
            <a:pPr>
              <a:defRPr/>
            </a:pPr>
            <a:endParaRPr lang="en-US" sz="1800" dirty="0" smtClean="0"/>
          </a:p>
          <a:p>
            <a:pPr>
              <a:defRPr/>
            </a:pPr>
            <a:r>
              <a:rPr lang="en-US" altLang="ko-KR" sz="2000" dirty="0"/>
              <a:t>Division of IT Convergence </a:t>
            </a:r>
            <a:r>
              <a:rPr lang="en-US" altLang="ko-KR" sz="2000" dirty="0" smtClean="0"/>
              <a:t>Engineering</a:t>
            </a:r>
          </a:p>
          <a:p>
            <a:pPr>
              <a:defRPr/>
            </a:pPr>
            <a:endParaRPr lang="en-US" sz="2000" dirty="0" smtClean="0"/>
          </a:p>
          <a:p>
            <a:pPr>
              <a:defRPr/>
            </a:pPr>
            <a:r>
              <a:rPr lang="en-US" sz="2000" dirty="0" smtClean="0"/>
              <a:t>POSTECH, Korea</a:t>
            </a:r>
          </a:p>
          <a:p>
            <a:pPr>
              <a:defRPr/>
            </a:pPr>
            <a:r>
              <a:rPr lang="en-US" altLang="ko-KR" sz="2000" dirty="0" smtClean="0"/>
              <a:t>gunine</a:t>
            </a:r>
            <a:r>
              <a:rPr lang="en-US" sz="2000" dirty="0" smtClean="0"/>
              <a:t>@postech.ac.kr</a:t>
            </a:r>
          </a:p>
          <a:p>
            <a:pPr>
              <a:defRPr/>
            </a:pPr>
            <a:endParaRPr lang="en-US" sz="2000" dirty="0" smtClean="0"/>
          </a:p>
          <a:p>
            <a:pPr>
              <a:defRPr/>
            </a:pPr>
            <a:r>
              <a:rPr lang="en-US" sz="1800" dirty="0" smtClean="0"/>
              <a:t>2013. 09. 17</a:t>
            </a:r>
            <a:endParaRPr lang="ko-KR" altLang="en-US" sz="1800" dirty="0"/>
          </a:p>
        </p:txBody>
      </p:sp>
      <p:sp>
        <p:nvSpPr>
          <p:cNvPr id="4" name="제목 3"/>
          <p:cNvSpPr>
            <a:spLocks noGrp="1"/>
          </p:cNvSpPr>
          <p:nvPr>
            <p:ph type="title"/>
          </p:nvPr>
        </p:nvSpPr>
        <p:spPr/>
        <p:txBody>
          <a:bodyPr/>
          <a:lstStyle/>
          <a:p>
            <a:r>
              <a:rPr lang="en-US" altLang="ko-KR" sz="4000" dirty="0" smtClean="0"/>
              <a:t>A Guide to </a:t>
            </a:r>
            <a:r>
              <a:rPr lang="en-US" altLang="ko-KR" sz="4000" dirty="0" err="1" smtClean="0"/>
              <a:t>OpenFlow</a:t>
            </a:r>
            <a:r>
              <a:rPr lang="en-US" altLang="ko-KR" sz="4000" dirty="0" smtClean="0"/>
              <a:t> </a:t>
            </a:r>
            <a:br>
              <a:rPr lang="en-US" altLang="ko-KR" sz="4000" dirty="0" smtClean="0"/>
            </a:br>
            <a:r>
              <a:rPr lang="en-US" altLang="ko-KR" sz="4000" dirty="0" smtClean="0"/>
              <a:t>Test-bed Setup</a:t>
            </a:r>
            <a:endParaRPr lang="ko-KR" altLang="en-US" sz="3200" baseline="30000" dirty="0"/>
          </a:p>
        </p:txBody>
      </p:sp>
    </p:spTree>
    <p:extLst>
      <p:ext uri="{BB962C8B-B14F-4D97-AF65-F5344CB8AC3E}">
        <p14:creationId xmlns:p14="http://schemas.microsoft.com/office/powerpoint/2010/main" val="318161068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Mininet</a:t>
            </a:r>
            <a:r>
              <a:rPr lang="en-US" altLang="ko-KR" dirty="0"/>
              <a:t> </a:t>
            </a:r>
            <a:r>
              <a:rPr lang="en-US" altLang="ko-KR" dirty="0" smtClean="0"/>
              <a:t>Tutorial (3/3</a:t>
            </a:r>
            <a:r>
              <a:rPr lang="en-US" altLang="ko-KR" dirty="0"/>
              <a:t>)</a:t>
            </a:r>
            <a:endParaRPr lang="ko-KR" altLang="en-US" dirty="0"/>
          </a:p>
        </p:txBody>
      </p:sp>
      <p:sp>
        <p:nvSpPr>
          <p:cNvPr id="3" name="내용 개체 틀 2"/>
          <p:cNvSpPr>
            <a:spLocks noGrp="1"/>
          </p:cNvSpPr>
          <p:nvPr>
            <p:ph idx="1"/>
          </p:nvPr>
        </p:nvSpPr>
        <p:spPr>
          <a:xfrm>
            <a:off x="285720" y="763589"/>
            <a:ext cx="8678768" cy="5594369"/>
          </a:xfrm>
        </p:spPr>
        <p:txBody>
          <a:bodyPr>
            <a:normAutofit/>
          </a:bodyPr>
          <a:lstStyle/>
          <a:p>
            <a:r>
              <a:rPr lang="en-US" altLang="ko-KR" sz="2400" dirty="0" err="1" smtClean="0"/>
              <a:t>Mininet</a:t>
            </a:r>
            <a:r>
              <a:rPr lang="en-US" altLang="ko-KR" sz="2400" dirty="0" smtClean="0"/>
              <a:t> Application Programming Interface (API) Usage</a:t>
            </a:r>
          </a:p>
          <a:p>
            <a:pPr lvl="1"/>
            <a:r>
              <a:rPr lang="en-US" altLang="ko-KR" sz="2000" dirty="0" err="1" smtClean="0"/>
              <a:t>mininet.node.Node</a:t>
            </a:r>
            <a:endParaRPr lang="en-US" altLang="ko-KR" sz="2000" dirty="0" smtClean="0"/>
          </a:p>
          <a:p>
            <a:pPr lvl="2"/>
            <a:r>
              <a:rPr lang="en-US" altLang="ko-KR" sz="1600" dirty="0" smtClean="0"/>
              <a:t>A shell interface for obtain/assign information from/to a certain node</a:t>
            </a:r>
          </a:p>
          <a:p>
            <a:pPr lvl="1"/>
            <a:r>
              <a:rPr lang="en-US" altLang="ko-KR" sz="2000" dirty="0" err="1" smtClean="0"/>
              <a:t>mininet.topo.Topo</a:t>
            </a:r>
            <a:endParaRPr lang="en-US" altLang="ko-KR" sz="2000" dirty="0" smtClean="0"/>
          </a:p>
          <a:p>
            <a:pPr lvl="2"/>
            <a:r>
              <a:rPr lang="en-US" altLang="ko-KR" sz="1600" dirty="0" smtClean="0"/>
              <a:t>Data center network representation for structured multi-trees</a:t>
            </a:r>
          </a:p>
        </p:txBody>
      </p:sp>
      <p:graphicFrame>
        <p:nvGraphicFramePr>
          <p:cNvPr id="4" name="표 3"/>
          <p:cNvGraphicFramePr>
            <a:graphicFrameLocks noGrp="1"/>
          </p:cNvGraphicFramePr>
          <p:nvPr>
            <p:extLst>
              <p:ext uri="{D42A27DB-BD31-4B8C-83A1-F6EECF244321}">
                <p14:modId xmlns:p14="http://schemas.microsoft.com/office/powerpoint/2010/main" val="2928805868"/>
              </p:ext>
            </p:extLst>
          </p:nvPr>
        </p:nvGraphicFramePr>
        <p:xfrm>
          <a:off x="1115616" y="2564904"/>
          <a:ext cx="7632848" cy="3870960"/>
        </p:xfrm>
        <a:graphic>
          <a:graphicData uri="http://schemas.openxmlformats.org/drawingml/2006/table">
            <a:tbl>
              <a:tblPr firstRow="1" bandRow="1">
                <a:tableStyleId>{5C22544A-7EE6-4342-B048-85BDC9FD1C3A}</a:tableStyleId>
              </a:tblPr>
              <a:tblGrid>
                <a:gridCol w="824244"/>
                <a:gridCol w="1263988"/>
                <a:gridCol w="5544616"/>
              </a:tblGrid>
              <a:tr h="248755">
                <a:tc>
                  <a:txBody>
                    <a:bodyPr/>
                    <a:lstStyle/>
                    <a:p>
                      <a:pPr latinLnBrk="1"/>
                      <a:r>
                        <a:rPr lang="en-US" altLang="ko-KR" sz="1400" dirty="0" smtClean="0">
                          <a:latin typeface="Arial" panose="020B0604020202020204" pitchFamily="34" charset="0"/>
                          <a:cs typeface="Arial" panose="020B0604020202020204" pitchFamily="34" charset="0"/>
                        </a:rPr>
                        <a:t>Class</a:t>
                      </a:r>
                      <a:endParaRPr lang="ko-KR" altLang="en-US" sz="1400" dirty="0">
                        <a:latin typeface="Arial" panose="020B0604020202020204" pitchFamily="34" charset="0"/>
                        <a:cs typeface="Arial" panose="020B0604020202020204" pitchFamily="34" charset="0"/>
                      </a:endParaRPr>
                    </a:p>
                  </a:txBody>
                  <a:tcPr anchor="ctr"/>
                </a:tc>
                <a:tc>
                  <a:txBody>
                    <a:bodyPr/>
                    <a:lstStyle/>
                    <a:p>
                      <a:pPr latinLnBrk="1"/>
                      <a:r>
                        <a:rPr lang="en-US" altLang="ko-KR" sz="1400" dirty="0" smtClean="0">
                          <a:latin typeface="Arial" panose="020B0604020202020204" pitchFamily="34" charset="0"/>
                          <a:cs typeface="Arial" panose="020B0604020202020204" pitchFamily="34" charset="0"/>
                        </a:rPr>
                        <a:t>Method</a:t>
                      </a:r>
                      <a:endParaRPr lang="ko-KR" altLang="en-US" sz="1400" dirty="0">
                        <a:latin typeface="Arial" panose="020B0604020202020204" pitchFamily="34" charset="0"/>
                        <a:cs typeface="Arial" panose="020B0604020202020204" pitchFamily="34" charset="0"/>
                      </a:endParaRPr>
                    </a:p>
                  </a:txBody>
                  <a:tcPr anchor="ctr"/>
                </a:tc>
                <a:tc>
                  <a:txBody>
                    <a:bodyPr/>
                    <a:lstStyle/>
                    <a:p>
                      <a:pPr latinLnBrk="1"/>
                      <a:r>
                        <a:rPr lang="en-US" altLang="ko-KR" sz="1400" dirty="0" smtClean="0">
                          <a:latin typeface="Arial" panose="020B0604020202020204" pitchFamily="34" charset="0"/>
                          <a:cs typeface="Arial" panose="020B0604020202020204" pitchFamily="34" charset="0"/>
                        </a:rPr>
                        <a:t>Description</a:t>
                      </a:r>
                      <a:endParaRPr lang="ko-KR" altLang="en-US" sz="1400" dirty="0">
                        <a:latin typeface="Arial" panose="020B0604020202020204" pitchFamily="34" charset="0"/>
                        <a:cs typeface="Arial" panose="020B0604020202020204" pitchFamily="34" charset="0"/>
                      </a:endParaRPr>
                    </a:p>
                  </a:txBody>
                  <a:tcPr anchor="ctr"/>
                </a:tc>
              </a:tr>
              <a:tr h="248755">
                <a:tc rowSpan="7">
                  <a:txBody>
                    <a:bodyPr/>
                    <a:lstStyle/>
                    <a:p>
                      <a:pPr algn="ctr" latinLnBrk="1"/>
                      <a:r>
                        <a:rPr lang="en-US" altLang="ko-KR" sz="1400" dirty="0" err="1" smtClean="0">
                          <a:latin typeface="Arial" panose="020B0604020202020204" pitchFamily="34" charset="0"/>
                          <a:cs typeface="Arial" panose="020B0604020202020204" pitchFamily="34" charset="0"/>
                        </a:rPr>
                        <a:t>Topo</a:t>
                      </a:r>
                      <a:endParaRPr lang="ko-KR" altLang="en-US" sz="1400" dirty="0">
                        <a:latin typeface="Arial" panose="020B0604020202020204" pitchFamily="34" charset="0"/>
                        <a:cs typeface="Arial" panose="020B0604020202020204" pitchFamily="34" charset="0"/>
                      </a:endParaRPr>
                    </a:p>
                  </a:txBody>
                  <a:tcPr anchor="ctr"/>
                </a:tc>
                <a:tc>
                  <a:txBody>
                    <a:bodyPr/>
                    <a:lstStyle/>
                    <a:p>
                      <a:pPr latinLnBrk="1"/>
                      <a:r>
                        <a:rPr lang="en-US" altLang="ko-KR" sz="1400" dirty="0" err="1" smtClean="0">
                          <a:latin typeface="Arial" panose="020B0604020202020204" pitchFamily="34" charset="0"/>
                          <a:cs typeface="Arial" panose="020B0604020202020204" pitchFamily="34" charset="0"/>
                        </a:rPr>
                        <a:t>addHost</a:t>
                      </a:r>
                      <a:endParaRPr lang="ko-KR" altLang="en-US" sz="1400" dirty="0">
                        <a:latin typeface="Arial" panose="020B0604020202020204" pitchFamily="34" charset="0"/>
                        <a:cs typeface="Arial" panose="020B0604020202020204" pitchFamily="34" charset="0"/>
                      </a:endParaRPr>
                    </a:p>
                  </a:txBody>
                  <a:tcPr anchor="ctr"/>
                </a:tc>
                <a:tc>
                  <a:txBody>
                    <a:bodyPr/>
                    <a:lstStyle/>
                    <a:p>
                      <a:pPr latinLnBrk="1"/>
                      <a:r>
                        <a:rPr lang="en-US" altLang="ko-KR" sz="1400" dirty="0" smtClean="0">
                          <a:latin typeface="Arial" panose="020B0604020202020204" pitchFamily="34" charset="0"/>
                          <a:cs typeface="Arial" panose="020B0604020202020204" pitchFamily="34" charset="0"/>
                        </a:rPr>
                        <a:t>Add a</a:t>
                      </a:r>
                      <a:r>
                        <a:rPr lang="en-US" altLang="ko-KR" sz="1400" baseline="0" dirty="0" smtClean="0">
                          <a:latin typeface="Arial" panose="020B0604020202020204" pitchFamily="34" charset="0"/>
                          <a:cs typeface="Arial" panose="020B0604020202020204" pitchFamily="34" charset="0"/>
                        </a:rPr>
                        <a:t> host to topology, get dictionary type as second parameter for specifying detailed options such as IP, MAC and etc.</a:t>
                      </a:r>
                      <a:endParaRPr lang="ko-KR" altLang="en-US" sz="1400" dirty="0">
                        <a:latin typeface="Arial" panose="020B0604020202020204" pitchFamily="34" charset="0"/>
                        <a:cs typeface="Arial" panose="020B0604020202020204" pitchFamily="34" charset="0"/>
                      </a:endParaRPr>
                    </a:p>
                  </a:txBody>
                  <a:tcPr/>
                </a:tc>
              </a:tr>
              <a:tr h="248755">
                <a:tc vMerge="1">
                  <a:txBody>
                    <a:bodyPr/>
                    <a:lstStyle/>
                    <a:p>
                      <a:pPr latinLnBrk="1"/>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err="1" smtClean="0">
                          <a:latin typeface="Arial" panose="020B0604020202020204" pitchFamily="34" charset="0"/>
                          <a:cs typeface="Arial" panose="020B0604020202020204" pitchFamily="34" charset="0"/>
                        </a:rPr>
                        <a:t>addSwitch</a:t>
                      </a:r>
                      <a:endParaRPr lang="ko-KR" altLang="en-US" sz="1400" dirty="0">
                        <a:latin typeface="Arial" panose="020B0604020202020204" pitchFamily="34" charset="0"/>
                        <a:cs typeface="Arial" panose="020B0604020202020204" pitchFamily="34" charset="0"/>
                      </a:endParaRPr>
                    </a:p>
                  </a:txBody>
                  <a:tcPr anchor="ctr"/>
                </a:tc>
                <a:tc>
                  <a:txBody>
                    <a:bodyPr/>
                    <a:lstStyle/>
                    <a:p>
                      <a:pPr latinLnBrk="1"/>
                      <a:r>
                        <a:rPr lang="en-US" altLang="ko-KR" sz="1400" dirty="0" smtClean="0">
                          <a:latin typeface="Arial" panose="020B0604020202020204" pitchFamily="34" charset="0"/>
                          <a:cs typeface="Arial" panose="020B0604020202020204" pitchFamily="34" charset="0"/>
                        </a:rPr>
                        <a:t>Add a switch to topology, switch</a:t>
                      </a:r>
                      <a:r>
                        <a:rPr lang="en-US" altLang="ko-KR" sz="1400" baseline="0" dirty="0" smtClean="0">
                          <a:latin typeface="Arial" panose="020B0604020202020204" pitchFamily="34" charset="0"/>
                          <a:cs typeface="Arial" panose="020B0604020202020204" pitchFamily="34" charset="0"/>
                        </a:rPr>
                        <a:t> has no IP/MAC, identified by DPID</a:t>
                      </a:r>
                      <a:endParaRPr lang="ko-KR" altLang="en-US" sz="1400" dirty="0">
                        <a:latin typeface="Arial" panose="020B0604020202020204" pitchFamily="34" charset="0"/>
                        <a:cs typeface="Arial" panose="020B0604020202020204" pitchFamily="34" charset="0"/>
                      </a:endParaRPr>
                    </a:p>
                  </a:txBody>
                  <a:tcPr/>
                </a:tc>
              </a:tr>
              <a:tr h="248755">
                <a:tc vMerge="1">
                  <a:txBody>
                    <a:bodyPr/>
                    <a:lstStyle/>
                    <a:p>
                      <a:pPr latinLnBrk="1"/>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err="1" smtClean="0">
                          <a:latin typeface="Arial" panose="020B0604020202020204" pitchFamily="34" charset="0"/>
                          <a:cs typeface="Arial" panose="020B0604020202020204" pitchFamily="34" charset="0"/>
                        </a:rPr>
                        <a:t>addLink</a:t>
                      </a:r>
                      <a:endParaRPr lang="ko-KR" altLang="en-US" sz="14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Arial" panose="020B0604020202020204" pitchFamily="34" charset="0"/>
                          <a:cs typeface="Arial" panose="020B0604020202020204" pitchFamily="34" charset="0"/>
                        </a:rPr>
                        <a:t>Link two nodes into together</a:t>
                      </a:r>
                      <a:endParaRPr lang="ko-KR" altLang="en-US" sz="1400" dirty="0" smtClean="0">
                        <a:latin typeface="Arial" panose="020B0604020202020204" pitchFamily="34" charset="0"/>
                        <a:cs typeface="Arial" panose="020B0604020202020204" pitchFamily="34" charset="0"/>
                      </a:endParaRPr>
                    </a:p>
                  </a:txBody>
                  <a:tcPr/>
                </a:tc>
              </a:tr>
              <a:tr h="248755">
                <a:tc vMerge="1">
                  <a:txBody>
                    <a:bodyPr/>
                    <a:lstStyle/>
                    <a:p>
                      <a:pPr latinLnBrk="1"/>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err="1" smtClean="0">
                          <a:latin typeface="Arial" panose="020B0604020202020204" pitchFamily="34" charset="0"/>
                          <a:cs typeface="Arial" panose="020B0604020202020204" pitchFamily="34" charset="0"/>
                        </a:rPr>
                        <a:t>addNode</a:t>
                      </a:r>
                      <a:endParaRPr lang="ko-KR" altLang="en-US" sz="14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Arial" panose="020B0604020202020204" pitchFamily="34" charset="0"/>
                          <a:cs typeface="Arial" panose="020B0604020202020204" pitchFamily="34" charset="0"/>
                        </a:rPr>
                        <a:t>Add</a:t>
                      </a:r>
                      <a:r>
                        <a:rPr lang="en-US" altLang="ko-KR" sz="1400" baseline="0" dirty="0" smtClean="0">
                          <a:latin typeface="Arial" panose="020B0604020202020204" pitchFamily="34" charset="0"/>
                          <a:cs typeface="Arial" panose="020B0604020202020204" pitchFamily="34" charset="0"/>
                        </a:rPr>
                        <a:t> a node to topology</a:t>
                      </a:r>
                      <a:endParaRPr lang="ko-KR" altLang="en-US" sz="1400" dirty="0" smtClean="0">
                        <a:latin typeface="Arial" panose="020B0604020202020204" pitchFamily="34" charset="0"/>
                        <a:cs typeface="Arial" panose="020B0604020202020204" pitchFamily="34" charset="0"/>
                      </a:endParaRPr>
                    </a:p>
                  </a:txBody>
                  <a:tcPr/>
                </a:tc>
              </a:tr>
              <a:tr h="248755">
                <a:tc vMerge="1">
                  <a:txBody>
                    <a:bodyPr/>
                    <a:lstStyle/>
                    <a:p>
                      <a:pPr latinLnBrk="1"/>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err="1" smtClean="0">
                          <a:latin typeface="Arial" panose="020B0604020202020204" pitchFamily="34" charset="0"/>
                          <a:cs typeface="Arial" panose="020B0604020202020204" pitchFamily="34" charset="0"/>
                        </a:rPr>
                        <a:t>addPort</a:t>
                      </a:r>
                      <a:endParaRPr lang="ko-KR" altLang="en-US" sz="14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Arial" panose="020B0604020202020204" pitchFamily="34" charset="0"/>
                          <a:cs typeface="Arial" panose="020B0604020202020204" pitchFamily="34" charset="0"/>
                        </a:rPr>
                        <a:t>Generate port mapping for new edge</a:t>
                      </a:r>
                      <a:endParaRPr lang="ko-KR" altLang="en-US" sz="1400" dirty="0" smtClean="0">
                        <a:latin typeface="Arial" panose="020B0604020202020204" pitchFamily="34" charset="0"/>
                        <a:cs typeface="Arial" panose="020B0604020202020204" pitchFamily="34" charset="0"/>
                      </a:endParaRPr>
                    </a:p>
                  </a:txBody>
                  <a:tcPr/>
                </a:tc>
              </a:tr>
              <a:tr h="248755">
                <a:tc vMerge="1">
                  <a:txBody>
                    <a:bodyPr/>
                    <a:lstStyle/>
                    <a:p>
                      <a:pPr latinLnBrk="1"/>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switches</a:t>
                      </a:r>
                      <a:endParaRPr lang="ko-KR" altLang="en-US" sz="14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Arial" panose="020B0604020202020204" pitchFamily="34" charset="0"/>
                          <a:cs typeface="Arial" panose="020B0604020202020204" pitchFamily="34" charset="0"/>
                        </a:rPr>
                        <a:t>Return all switches</a:t>
                      </a:r>
                      <a:endParaRPr lang="ko-KR" altLang="en-US" sz="1400" dirty="0" smtClean="0">
                        <a:latin typeface="Arial" panose="020B0604020202020204" pitchFamily="34" charset="0"/>
                        <a:cs typeface="Arial" panose="020B0604020202020204" pitchFamily="34" charset="0"/>
                      </a:endParaRPr>
                    </a:p>
                  </a:txBody>
                  <a:tcPr/>
                </a:tc>
              </a:tr>
              <a:tr h="248755">
                <a:tc vMerge="1">
                  <a:txBody>
                    <a:bodyPr/>
                    <a:lstStyle/>
                    <a:p>
                      <a:pPr latinLnBrk="1"/>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hosts</a:t>
                      </a:r>
                      <a:endParaRPr lang="ko-KR" altLang="en-US" sz="14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Arial" panose="020B0604020202020204" pitchFamily="34" charset="0"/>
                          <a:cs typeface="Arial" panose="020B0604020202020204" pitchFamily="34" charset="0"/>
                        </a:rPr>
                        <a:t>Return all hosts</a:t>
                      </a:r>
                      <a:endParaRPr lang="ko-KR" altLang="en-US" sz="1400" dirty="0" smtClean="0">
                        <a:latin typeface="Arial" panose="020B0604020202020204" pitchFamily="34" charset="0"/>
                        <a:cs typeface="Arial" panose="020B0604020202020204" pitchFamily="34" charset="0"/>
                      </a:endParaRPr>
                    </a:p>
                  </a:txBody>
                  <a:tcPr/>
                </a:tc>
              </a:tr>
              <a:tr h="248755">
                <a:tc rowSpan="4">
                  <a:txBody>
                    <a:bodyPr/>
                    <a:lstStyle/>
                    <a:p>
                      <a:pPr algn="ctr" latinLnBrk="1"/>
                      <a:r>
                        <a:rPr lang="en-US" altLang="ko-KR" sz="1400" dirty="0" smtClean="0">
                          <a:latin typeface="Arial" panose="020B0604020202020204" pitchFamily="34" charset="0"/>
                          <a:cs typeface="Arial" panose="020B0604020202020204" pitchFamily="34" charset="0"/>
                        </a:rPr>
                        <a:t>Node</a:t>
                      </a:r>
                      <a:endParaRPr lang="ko-KR" altLang="en-US" sz="1400" dirty="0">
                        <a:latin typeface="Arial" panose="020B0604020202020204" pitchFamily="34" charset="0"/>
                        <a:cs typeface="Arial" panose="020B0604020202020204" pitchFamily="34" charset="0"/>
                      </a:endParaRPr>
                    </a:p>
                  </a:txBody>
                  <a:tcPr anchor="ctr"/>
                </a:tc>
                <a:tc>
                  <a:txBody>
                    <a:bodyPr/>
                    <a:lstStyle/>
                    <a:p>
                      <a:pPr latinLnBrk="1"/>
                      <a:r>
                        <a:rPr lang="en-US" altLang="ko-KR" sz="1400" dirty="0" smtClean="0">
                          <a:latin typeface="Arial" panose="020B0604020202020204" pitchFamily="34" charset="0"/>
                          <a:cs typeface="Arial" panose="020B0604020202020204" pitchFamily="34" charset="0"/>
                        </a:rPr>
                        <a:t>MAC/</a:t>
                      </a:r>
                      <a:r>
                        <a:rPr lang="en-US" altLang="ko-KR" sz="1400" dirty="0" err="1" smtClean="0">
                          <a:latin typeface="Arial" panose="020B0604020202020204" pitchFamily="34" charset="0"/>
                          <a:cs typeface="Arial" panose="020B0604020202020204" pitchFamily="34" charset="0"/>
                        </a:rPr>
                        <a:t>setMAC</a:t>
                      </a:r>
                      <a:endParaRPr lang="ko-KR" altLang="en-US" sz="14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Arial" panose="020B0604020202020204" pitchFamily="34" charset="0"/>
                          <a:cs typeface="Arial" panose="020B0604020202020204" pitchFamily="34" charset="0"/>
                        </a:rPr>
                        <a:t>Return/Assign MAC address of a node or specific interface</a:t>
                      </a:r>
                      <a:endParaRPr lang="ko-KR" altLang="en-US" sz="1400" dirty="0" smtClean="0">
                        <a:latin typeface="Arial" panose="020B0604020202020204" pitchFamily="34" charset="0"/>
                        <a:cs typeface="Arial" panose="020B0604020202020204" pitchFamily="34" charset="0"/>
                      </a:endParaRPr>
                    </a:p>
                  </a:txBody>
                  <a:tcPr/>
                </a:tc>
              </a:tr>
              <a:tr h="248755">
                <a:tc vMerge="1">
                  <a:txBody>
                    <a:bodyPr/>
                    <a:lstStyle/>
                    <a:p>
                      <a:pPr latinLnBrk="1"/>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IP/</a:t>
                      </a:r>
                      <a:r>
                        <a:rPr lang="en-US" altLang="ko-KR" sz="1400" dirty="0" err="1" smtClean="0">
                          <a:latin typeface="Arial" panose="020B0604020202020204" pitchFamily="34" charset="0"/>
                          <a:cs typeface="Arial" panose="020B0604020202020204" pitchFamily="34" charset="0"/>
                        </a:rPr>
                        <a:t>setIP</a:t>
                      </a:r>
                      <a:endParaRPr lang="ko-KR" altLang="en-US" sz="14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Arial" panose="020B0604020202020204" pitchFamily="34" charset="0"/>
                          <a:cs typeface="Arial" panose="020B0604020202020204" pitchFamily="34" charset="0"/>
                        </a:rPr>
                        <a:t>Return/Assign IP address of a node or</a:t>
                      </a:r>
                      <a:r>
                        <a:rPr lang="en-US" altLang="ko-KR" sz="1400" baseline="0" dirty="0" smtClean="0">
                          <a:latin typeface="Arial" panose="020B0604020202020204" pitchFamily="34" charset="0"/>
                          <a:cs typeface="Arial" panose="020B0604020202020204" pitchFamily="34" charset="0"/>
                        </a:rPr>
                        <a:t> specific interface</a:t>
                      </a:r>
                      <a:endParaRPr lang="ko-KR" altLang="en-US" sz="1400" dirty="0" smtClean="0">
                        <a:latin typeface="Arial" panose="020B0604020202020204" pitchFamily="34" charset="0"/>
                        <a:cs typeface="Arial" panose="020B0604020202020204" pitchFamily="34" charset="0"/>
                      </a:endParaRPr>
                    </a:p>
                  </a:txBody>
                  <a:tcPr/>
                </a:tc>
              </a:tr>
              <a:tr h="248755">
                <a:tc vMerge="1">
                  <a:txBody>
                    <a:bodyPr/>
                    <a:lstStyle/>
                    <a:p>
                      <a:pPr latinLnBrk="1"/>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err="1" smtClean="0">
                          <a:latin typeface="Arial" panose="020B0604020202020204" pitchFamily="34" charset="0"/>
                          <a:cs typeface="Arial" panose="020B0604020202020204" pitchFamily="34" charset="0"/>
                        </a:rPr>
                        <a:t>cmd</a:t>
                      </a:r>
                      <a:endParaRPr lang="ko-KR" altLang="en-US" sz="14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Arial" panose="020B0604020202020204" pitchFamily="34" charset="0"/>
                          <a:cs typeface="Arial" panose="020B0604020202020204" pitchFamily="34" charset="0"/>
                        </a:rPr>
                        <a:t>Send</a:t>
                      </a:r>
                      <a:r>
                        <a:rPr lang="en-US" altLang="ko-KR" sz="1400" baseline="0" dirty="0" smtClean="0">
                          <a:latin typeface="Arial" panose="020B0604020202020204" pitchFamily="34" charset="0"/>
                          <a:cs typeface="Arial" panose="020B0604020202020204" pitchFamily="34" charset="0"/>
                        </a:rPr>
                        <a:t> a command, wait for output, and return it</a:t>
                      </a:r>
                      <a:endParaRPr lang="ko-KR" altLang="en-US" sz="1400" dirty="0" smtClean="0">
                        <a:latin typeface="Arial" panose="020B0604020202020204" pitchFamily="34" charset="0"/>
                        <a:cs typeface="Arial" panose="020B0604020202020204" pitchFamily="34" charset="0"/>
                      </a:endParaRPr>
                    </a:p>
                  </a:txBody>
                  <a:tcPr/>
                </a:tc>
              </a:tr>
              <a:tr h="248755">
                <a:tc vMerge="1">
                  <a:txBody>
                    <a:bodyPr/>
                    <a:lstStyle/>
                    <a:p>
                      <a:pPr latinLnBrk="1"/>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terminate</a:t>
                      </a:r>
                      <a:endParaRPr lang="ko-KR" altLang="en-US" sz="14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Arial" panose="020B0604020202020204" pitchFamily="34" charset="0"/>
                          <a:cs typeface="Arial" panose="020B0604020202020204" pitchFamily="34" charset="0"/>
                        </a:rPr>
                        <a:t>Send kill signal to Node and clean up after it</a:t>
                      </a:r>
                      <a:endParaRPr lang="ko-KR" altLang="en-US" sz="1400" dirty="0" smtClean="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61832561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Floodlight Overview (1/2)</a:t>
            </a:r>
            <a:endParaRPr lang="ko-KR" altLang="en-US" dirty="0"/>
          </a:p>
        </p:txBody>
      </p:sp>
      <p:sp>
        <p:nvSpPr>
          <p:cNvPr id="3" name="내용 개체 틀 2"/>
          <p:cNvSpPr>
            <a:spLocks noGrp="1"/>
          </p:cNvSpPr>
          <p:nvPr>
            <p:ph idx="1"/>
          </p:nvPr>
        </p:nvSpPr>
        <p:spPr>
          <a:xfrm>
            <a:off x="285720" y="620688"/>
            <a:ext cx="8572560" cy="1115278"/>
          </a:xfrm>
        </p:spPr>
        <p:txBody>
          <a:bodyPr>
            <a:normAutofit lnSpcReduction="10000"/>
          </a:bodyPr>
          <a:lstStyle/>
          <a:p>
            <a:r>
              <a:rPr lang="en-US" altLang="ko-KR" sz="2400" dirty="0" smtClean="0"/>
              <a:t>Floodlight Architecture</a:t>
            </a:r>
          </a:p>
          <a:p>
            <a:pPr lvl="1"/>
            <a:r>
              <a:rPr lang="en-US" altLang="ko-KR" sz="1800" dirty="0" smtClean="0"/>
              <a:t>Floodlight controller</a:t>
            </a:r>
          </a:p>
          <a:p>
            <a:pPr lvl="1"/>
            <a:r>
              <a:rPr lang="en-US" altLang="ko-KR" sz="1800" dirty="0" smtClean="0"/>
              <a:t>Application built as Java modules, application built over the REST API</a:t>
            </a:r>
            <a:endParaRPr lang="ko-KR" altLang="en-US" sz="1800" dirty="0"/>
          </a:p>
        </p:txBody>
      </p:sp>
      <p:sp>
        <p:nvSpPr>
          <p:cNvPr id="22" name="모서리가 둥근 직사각형 21"/>
          <p:cNvSpPr/>
          <p:nvPr/>
        </p:nvSpPr>
        <p:spPr bwMode="auto">
          <a:xfrm>
            <a:off x="3553002" y="3093180"/>
            <a:ext cx="5400600" cy="3391068"/>
          </a:xfrm>
          <a:prstGeom prst="roundRect">
            <a:avLst>
              <a:gd name="adj" fmla="val 4381"/>
            </a:avLst>
          </a:prstGeom>
          <a:ln w="25400">
            <a:headEnd/>
            <a:tailEnd/>
          </a:ln>
          <a:effectLst/>
        </p:spPr>
        <p:style>
          <a:lnRef idx="1">
            <a:schemeClr val="accent1"/>
          </a:lnRef>
          <a:fillRef idx="2">
            <a:schemeClr val="accent1"/>
          </a:fillRef>
          <a:effectRef idx="1">
            <a:schemeClr val="accent1"/>
          </a:effectRef>
          <a:fontRef idx="minor">
            <a:schemeClr val="dk1"/>
          </a:fontRef>
        </p:style>
        <p:txBody>
          <a:bodyPr wrap="none" lIns="91380" tIns="45692" rIns="91380" bIns="45692" rtlCol="0" anchor="t"/>
          <a:lstStyle/>
          <a:p>
            <a:pPr algn="ctr"/>
            <a:r>
              <a:rPr lang="en-US" altLang="ko-KR" b="1" dirty="0" smtClean="0">
                <a:solidFill>
                  <a:schemeClr val="accent1">
                    <a:lumMod val="50000"/>
                  </a:schemeClr>
                </a:solidFill>
                <a:latin typeface="Arial" panose="020B0604020202020204" pitchFamily="34" charset="0"/>
                <a:cs typeface="Arial" panose="020B0604020202020204" pitchFamily="34" charset="0"/>
              </a:rPr>
              <a:t>Floodlight Controller</a:t>
            </a:r>
            <a:endParaRPr lang="ko-KR" altLang="en-US" b="1" dirty="0">
              <a:solidFill>
                <a:schemeClr val="accent1">
                  <a:lumMod val="50000"/>
                </a:schemeClr>
              </a:solidFill>
              <a:latin typeface="Arial" panose="020B0604020202020204" pitchFamily="34" charset="0"/>
              <a:cs typeface="Arial" panose="020B0604020202020204" pitchFamily="34" charset="0"/>
            </a:endParaRPr>
          </a:p>
        </p:txBody>
      </p:sp>
      <p:sp>
        <p:nvSpPr>
          <p:cNvPr id="4" name="모서리가 둥근 직사각형 3"/>
          <p:cNvSpPr/>
          <p:nvPr/>
        </p:nvSpPr>
        <p:spPr bwMode="auto">
          <a:xfrm>
            <a:off x="3675246" y="3597236"/>
            <a:ext cx="936104" cy="648072"/>
          </a:xfrm>
          <a:prstGeom prst="round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Module</a:t>
            </a:r>
            <a:br>
              <a:rPr lang="en-US" altLang="ko-KR" sz="1400" dirty="0" smtClean="0">
                <a:latin typeface="Arial" panose="020B0604020202020204" pitchFamily="34" charset="0"/>
                <a:cs typeface="Arial" panose="020B0604020202020204" pitchFamily="34" charset="0"/>
              </a:rPr>
            </a:br>
            <a:r>
              <a:rPr lang="en-US" altLang="ko-KR" sz="1400" dirty="0" smtClean="0">
                <a:latin typeface="Arial" panose="020B0604020202020204" pitchFamily="34" charset="0"/>
                <a:cs typeface="Arial" panose="020B0604020202020204" pitchFamily="34" charset="0"/>
              </a:rPr>
              <a:t>Manager</a:t>
            </a:r>
            <a:endParaRPr lang="ko-KR" altLang="en-US" sz="1400" dirty="0">
              <a:latin typeface="Arial" panose="020B0604020202020204" pitchFamily="34" charset="0"/>
              <a:cs typeface="Arial" panose="020B0604020202020204" pitchFamily="34" charset="0"/>
            </a:endParaRPr>
          </a:p>
        </p:txBody>
      </p:sp>
      <p:sp>
        <p:nvSpPr>
          <p:cNvPr id="5" name="모서리가 둥근 직사각형 4"/>
          <p:cNvSpPr/>
          <p:nvPr/>
        </p:nvSpPr>
        <p:spPr bwMode="auto">
          <a:xfrm>
            <a:off x="4683358" y="3597236"/>
            <a:ext cx="792088" cy="648072"/>
          </a:xfrm>
          <a:prstGeom prst="round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Thread</a:t>
            </a:r>
            <a:br>
              <a:rPr lang="en-US" altLang="ko-KR" sz="1400" dirty="0" smtClean="0">
                <a:latin typeface="Arial" panose="020B0604020202020204" pitchFamily="34" charset="0"/>
                <a:cs typeface="Arial" panose="020B0604020202020204" pitchFamily="34" charset="0"/>
              </a:rPr>
            </a:br>
            <a:r>
              <a:rPr lang="en-US" altLang="ko-KR" sz="1400" dirty="0" smtClean="0">
                <a:latin typeface="Arial" panose="020B0604020202020204" pitchFamily="34" charset="0"/>
                <a:cs typeface="Arial" panose="020B0604020202020204" pitchFamily="34" charset="0"/>
              </a:rPr>
              <a:t>Pool</a:t>
            </a:r>
            <a:endParaRPr lang="ko-KR" altLang="en-US" sz="1400" dirty="0">
              <a:latin typeface="Arial" panose="020B0604020202020204" pitchFamily="34" charset="0"/>
              <a:cs typeface="Arial" panose="020B0604020202020204" pitchFamily="34" charset="0"/>
            </a:endParaRPr>
          </a:p>
        </p:txBody>
      </p:sp>
      <p:sp>
        <p:nvSpPr>
          <p:cNvPr id="6" name="모서리가 둥근 직사각형 5"/>
          <p:cNvSpPr/>
          <p:nvPr/>
        </p:nvSpPr>
        <p:spPr bwMode="auto">
          <a:xfrm>
            <a:off x="5547454" y="3597236"/>
            <a:ext cx="936104" cy="648072"/>
          </a:xfrm>
          <a:prstGeom prst="round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Packet</a:t>
            </a:r>
            <a:br>
              <a:rPr lang="en-US" altLang="ko-KR" sz="1400" dirty="0" smtClean="0">
                <a:latin typeface="Arial" panose="020B0604020202020204" pitchFamily="34" charset="0"/>
                <a:cs typeface="Arial" panose="020B0604020202020204" pitchFamily="34" charset="0"/>
              </a:rPr>
            </a:br>
            <a:r>
              <a:rPr lang="en-US" altLang="ko-KR" sz="1400" dirty="0" smtClean="0">
                <a:latin typeface="Arial" panose="020B0604020202020204" pitchFamily="34" charset="0"/>
                <a:cs typeface="Arial" panose="020B0604020202020204" pitchFamily="34" charset="0"/>
              </a:rPr>
              <a:t>Streamer</a:t>
            </a:r>
            <a:endParaRPr lang="ko-KR" altLang="en-US" sz="1400" dirty="0">
              <a:latin typeface="Arial" panose="020B0604020202020204" pitchFamily="34" charset="0"/>
              <a:cs typeface="Arial" panose="020B0604020202020204" pitchFamily="34" charset="0"/>
            </a:endParaRPr>
          </a:p>
        </p:txBody>
      </p:sp>
      <p:sp>
        <p:nvSpPr>
          <p:cNvPr id="7" name="모서리가 둥근 직사각형 6"/>
          <p:cNvSpPr/>
          <p:nvPr/>
        </p:nvSpPr>
        <p:spPr bwMode="auto">
          <a:xfrm>
            <a:off x="6555566" y="3597236"/>
            <a:ext cx="720080" cy="648072"/>
          </a:xfrm>
          <a:prstGeom prst="round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lIns="91380" tIns="45692" rIns="91380" bIns="45692" rtlCol="0" anchor="ctr"/>
          <a:lstStyle/>
          <a:p>
            <a:pPr algn="ctr"/>
            <a:r>
              <a:rPr lang="en-US" altLang="ko-KR" sz="1400" dirty="0" err="1" smtClean="0">
                <a:latin typeface="Arial" panose="020B0604020202020204" pitchFamily="34" charset="0"/>
                <a:cs typeface="Arial" panose="020B0604020202020204" pitchFamily="34" charset="0"/>
              </a:rPr>
              <a:t>Jython</a:t>
            </a:r>
            <a:r>
              <a:rPr lang="en-US" altLang="ko-KR" sz="1400" dirty="0" smtClean="0">
                <a:latin typeface="Arial" panose="020B0604020202020204" pitchFamily="34" charset="0"/>
                <a:cs typeface="Arial" panose="020B0604020202020204" pitchFamily="34" charset="0"/>
              </a:rPr>
              <a:t/>
            </a:r>
            <a:br>
              <a:rPr lang="en-US" altLang="ko-KR" sz="1400" dirty="0" smtClean="0">
                <a:latin typeface="Arial" panose="020B0604020202020204" pitchFamily="34" charset="0"/>
                <a:cs typeface="Arial" panose="020B0604020202020204" pitchFamily="34" charset="0"/>
              </a:rPr>
            </a:br>
            <a:r>
              <a:rPr lang="en-US" altLang="ko-KR" sz="1400" dirty="0" smtClean="0">
                <a:latin typeface="Arial" panose="020B0604020202020204" pitchFamily="34" charset="0"/>
                <a:cs typeface="Arial" panose="020B0604020202020204" pitchFamily="34" charset="0"/>
              </a:rPr>
              <a:t>Sever</a:t>
            </a:r>
            <a:endParaRPr lang="ko-KR" altLang="en-US" sz="1400" dirty="0">
              <a:latin typeface="Arial" panose="020B0604020202020204" pitchFamily="34" charset="0"/>
              <a:cs typeface="Arial" panose="020B0604020202020204" pitchFamily="34" charset="0"/>
            </a:endParaRPr>
          </a:p>
        </p:txBody>
      </p:sp>
      <p:sp>
        <p:nvSpPr>
          <p:cNvPr id="8" name="모서리가 둥근 직사각형 7"/>
          <p:cNvSpPr/>
          <p:nvPr/>
        </p:nvSpPr>
        <p:spPr bwMode="auto">
          <a:xfrm>
            <a:off x="7354346" y="3597236"/>
            <a:ext cx="720080" cy="648072"/>
          </a:xfrm>
          <a:prstGeom prst="round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Web</a:t>
            </a:r>
            <a:br>
              <a:rPr lang="en-US" altLang="ko-KR" sz="1400" dirty="0" smtClean="0">
                <a:latin typeface="Arial" panose="020B0604020202020204" pitchFamily="34" charset="0"/>
                <a:cs typeface="Arial" panose="020B0604020202020204" pitchFamily="34" charset="0"/>
              </a:rPr>
            </a:br>
            <a:r>
              <a:rPr lang="en-US" altLang="ko-KR" sz="1400" dirty="0" smtClean="0">
                <a:latin typeface="Arial" panose="020B0604020202020204" pitchFamily="34" charset="0"/>
                <a:cs typeface="Arial" panose="020B0604020202020204" pitchFamily="34" charset="0"/>
              </a:rPr>
              <a:t>UI</a:t>
            </a:r>
            <a:endParaRPr lang="ko-KR" altLang="en-US" sz="1400" dirty="0">
              <a:latin typeface="Arial" panose="020B0604020202020204" pitchFamily="34" charset="0"/>
              <a:cs typeface="Arial" panose="020B0604020202020204" pitchFamily="34" charset="0"/>
            </a:endParaRPr>
          </a:p>
        </p:txBody>
      </p:sp>
      <p:sp>
        <p:nvSpPr>
          <p:cNvPr id="9" name="모서리가 둥근 직사각형 8"/>
          <p:cNvSpPr/>
          <p:nvPr/>
        </p:nvSpPr>
        <p:spPr bwMode="auto">
          <a:xfrm>
            <a:off x="8146434" y="3597236"/>
            <a:ext cx="648072" cy="648072"/>
          </a:xfrm>
          <a:prstGeom prst="round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Unit</a:t>
            </a:r>
            <a:br>
              <a:rPr lang="en-US" altLang="ko-KR" sz="1400" dirty="0" smtClean="0">
                <a:latin typeface="Arial" panose="020B0604020202020204" pitchFamily="34" charset="0"/>
                <a:cs typeface="Arial" panose="020B0604020202020204" pitchFamily="34" charset="0"/>
              </a:rPr>
            </a:br>
            <a:r>
              <a:rPr lang="en-US" altLang="ko-KR" sz="1400" dirty="0" smtClean="0">
                <a:latin typeface="Arial" panose="020B0604020202020204" pitchFamily="34" charset="0"/>
                <a:cs typeface="Arial" panose="020B0604020202020204" pitchFamily="34" charset="0"/>
              </a:rPr>
              <a:t>Tests</a:t>
            </a:r>
            <a:endParaRPr lang="ko-KR" altLang="en-US" sz="1400" dirty="0">
              <a:latin typeface="Arial" panose="020B0604020202020204" pitchFamily="34" charset="0"/>
              <a:cs typeface="Arial" panose="020B0604020202020204" pitchFamily="34" charset="0"/>
            </a:endParaRPr>
          </a:p>
        </p:txBody>
      </p:sp>
      <p:sp>
        <p:nvSpPr>
          <p:cNvPr id="10" name="모서리가 둥근 직사각형 9"/>
          <p:cNvSpPr/>
          <p:nvPr/>
        </p:nvSpPr>
        <p:spPr bwMode="auto">
          <a:xfrm>
            <a:off x="3675246" y="4389324"/>
            <a:ext cx="936104" cy="648072"/>
          </a:xfrm>
          <a:prstGeom prst="round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Device</a:t>
            </a:r>
            <a:br>
              <a:rPr lang="en-US" altLang="ko-KR" sz="1400" dirty="0" smtClean="0">
                <a:latin typeface="Arial" panose="020B0604020202020204" pitchFamily="34" charset="0"/>
                <a:cs typeface="Arial" panose="020B0604020202020204" pitchFamily="34" charset="0"/>
              </a:rPr>
            </a:br>
            <a:r>
              <a:rPr lang="en-US" altLang="ko-KR" sz="1400" dirty="0" smtClean="0">
                <a:latin typeface="Arial" panose="020B0604020202020204" pitchFamily="34" charset="0"/>
                <a:cs typeface="Arial" panose="020B0604020202020204" pitchFamily="34" charset="0"/>
              </a:rPr>
              <a:t>Manager</a:t>
            </a:r>
            <a:endParaRPr lang="ko-KR" altLang="en-US" sz="1400" dirty="0">
              <a:latin typeface="Arial" panose="020B0604020202020204" pitchFamily="34" charset="0"/>
              <a:cs typeface="Arial" panose="020B0604020202020204" pitchFamily="34" charset="0"/>
            </a:endParaRPr>
          </a:p>
        </p:txBody>
      </p:sp>
      <p:sp>
        <p:nvSpPr>
          <p:cNvPr id="11" name="모서리가 둥근 직사각형 10"/>
          <p:cNvSpPr/>
          <p:nvPr/>
        </p:nvSpPr>
        <p:spPr bwMode="auto">
          <a:xfrm>
            <a:off x="4683358" y="4389324"/>
            <a:ext cx="936104" cy="648072"/>
          </a:xfrm>
          <a:prstGeom prst="round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Topology</a:t>
            </a:r>
            <a:br>
              <a:rPr lang="en-US" altLang="ko-KR" sz="1400" dirty="0" smtClean="0">
                <a:latin typeface="Arial" panose="020B0604020202020204" pitchFamily="34" charset="0"/>
                <a:cs typeface="Arial" panose="020B0604020202020204" pitchFamily="34" charset="0"/>
              </a:rPr>
            </a:br>
            <a:r>
              <a:rPr lang="en-US" altLang="ko-KR" sz="1400" dirty="0" smtClean="0">
                <a:latin typeface="Arial" panose="020B0604020202020204" pitchFamily="34" charset="0"/>
                <a:cs typeface="Arial" panose="020B0604020202020204" pitchFamily="34" charset="0"/>
              </a:rPr>
              <a:t>Service</a:t>
            </a:r>
            <a:endParaRPr lang="ko-KR" altLang="en-US" sz="1400" dirty="0">
              <a:latin typeface="Arial" panose="020B0604020202020204" pitchFamily="34" charset="0"/>
              <a:cs typeface="Arial" panose="020B0604020202020204" pitchFamily="34" charset="0"/>
            </a:endParaRPr>
          </a:p>
        </p:txBody>
      </p:sp>
      <p:sp>
        <p:nvSpPr>
          <p:cNvPr id="12" name="모서리가 둥근 직사각형 11"/>
          <p:cNvSpPr/>
          <p:nvPr/>
        </p:nvSpPr>
        <p:spPr bwMode="auto">
          <a:xfrm>
            <a:off x="5691470" y="4389324"/>
            <a:ext cx="936104" cy="648072"/>
          </a:xfrm>
          <a:prstGeom prst="round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Link</a:t>
            </a:r>
            <a:br>
              <a:rPr lang="en-US" altLang="ko-KR" sz="1400" dirty="0" smtClean="0">
                <a:latin typeface="Arial" panose="020B0604020202020204" pitchFamily="34" charset="0"/>
                <a:cs typeface="Arial" panose="020B0604020202020204" pitchFamily="34" charset="0"/>
              </a:rPr>
            </a:br>
            <a:r>
              <a:rPr lang="en-US" altLang="ko-KR" sz="1400" dirty="0" smtClean="0">
                <a:latin typeface="Arial" panose="020B0604020202020204" pitchFamily="34" charset="0"/>
                <a:cs typeface="Arial" panose="020B0604020202020204" pitchFamily="34" charset="0"/>
              </a:rPr>
              <a:t>Discovery</a:t>
            </a:r>
            <a:endParaRPr lang="ko-KR" altLang="en-US" sz="1400" dirty="0">
              <a:latin typeface="Arial" panose="020B0604020202020204" pitchFamily="34" charset="0"/>
              <a:cs typeface="Arial" panose="020B0604020202020204" pitchFamily="34" charset="0"/>
            </a:endParaRPr>
          </a:p>
        </p:txBody>
      </p:sp>
      <p:sp>
        <p:nvSpPr>
          <p:cNvPr id="13" name="모서리가 둥근 직사각형 12"/>
          <p:cNvSpPr/>
          <p:nvPr/>
        </p:nvSpPr>
        <p:spPr bwMode="auto">
          <a:xfrm>
            <a:off x="6699582" y="4389324"/>
            <a:ext cx="1008112" cy="648072"/>
          </a:xfrm>
          <a:prstGeom prst="round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Flow</a:t>
            </a:r>
            <a:br>
              <a:rPr lang="en-US" altLang="ko-KR" sz="1400" dirty="0" smtClean="0">
                <a:latin typeface="Arial" panose="020B0604020202020204" pitchFamily="34" charset="0"/>
                <a:cs typeface="Arial" panose="020B0604020202020204" pitchFamily="34" charset="0"/>
              </a:rPr>
            </a:br>
            <a:r>
              <a:rPr lang="en-US" altLang="ko-KR" sz="1400" dirty="0" smtClean="0">
                <a:latin typeface="Arial" panose="020B0604020202020204" pitchFamily="34" charset="0"/>
                <a:cs typeface="Arial" panose="020B0604020202020204" pitchFamily="34" charset="0"/>
              </a:rPr>
              <a:t>Cache</a:t>
            </a:r>
            <a:endParaRPr lang="ko-KR" altLang="en-US" sz="1400" dirty="0">
              <a:latin typeface="Arial" panose="020B0604020202020204" pitchFamily="34" charset="0"/>
              <a:cs typeface="Arial" panose="020B0604020202020204" pitchFamily="34" charset="0"/>
            </a:endParaRPr>
          </a:p>
        </p:txBody>
      </p:sp>
      <p:sp>
        <p:nvSpPr>
          <p:cNvPr id="14" name="모서리가 둥근 직사각형 13"/>
          <p:cNvSpPr/>
          <p:nvPr/>
        </p:nvSpPr>
        <p:spPr bwMode="auto">
          <a:xfrm>
            <a:off x="7779702" y="4389324"/>
            <a:ext cx="1008112" cy="1008112"/>
          </a:xfrm>
          <a:prstGeom prst="roundRect">
            <a:avLst>
              <a:gd name="adj" fmla="val 14507"/>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lIns="91380" tIns="45692" rIns="91380" bIns="45692" rtlCol="0" anchor="t"/>
          <a:lstStyle/>
          <a:p>
            <a:pPr algn="ctr"/>
            <a:r>
              <a:rPr lang="en-US" altLang="ko-KR" sz="1400" dirty="0" smtClean="0">
                <a:latin typeface="Arial" panose="020B0604020202020204" pitchFamily="34" charset="0"/>
                <a:cs typeface="Arial" panose="020B0604020202020204" pitchFamily="34" charset="0"/>
              </a:rPr>
              <a:t>Storage</a:t>
            </a:r>
            <a:endParaRPr lang="ko-KR" altLang="en-US" sz="1400" dirty="0">
              <a:latin typeface="Arial" panose="020B0604020202020204" pitchFamily="34" charset="0"/>
              <a:cs typeface="Arial" panose="020B0604020202020204" pitchFamily="34" charset="0"/>
            </a:endParaRPr>
          </a:p>
        </p:txBody>
      </p:sp>
      <p:sp>
        <p:nvSpPr>
          <p:cNvPr id="15" name="모서리가 둥근 직사각형 14"/>
          <p:cNvSpPr/>
          <p:nvPr/>
        </p:nvSpPr>
        <p:spPr bwMode="auto">
          <a:xfrm>
            <a:off x="3675246" y="5159640"/>
            <a:ext cx="4032448" cy="1173900"/>
          </a:xfrm>
          <a:prstGeom prst="roundRect">
            <a:avLst/>
          </a:prstGeom>
          <a:ln w="25400">
            <a:headEnd/>
            <a:tailEnd/>
          </a:ln>
          <a:effectLst/>
        </p:spPr>
        <p:style>
          <a:lnRef idx="1">
            <a:schemeClr val="accent5"/>
          </a:lnRef>
          <a:fillRef idx="2">
            <a:schemeClr val="accent5"/>
          </a:fillRef>
          <a:effectRef idx="1">
            <a:schemeClr val="accent5"/>
          </a:effectRef>
          <a:fontRef idx="minor">
            <a:schemeClr val="dk1"/>
          </a:fontRef>
        </p:style>
        <p:txBody>
          <a:bodyPr wrap="none" lIns="91380" tIns="45692" rIns="91380" bIns="45692" rtlCol="0" anchor="t"/>
          <a:lstStyle/>
          <a:p>
            <a:pPr algn="ctr"/>
            <a:r>
              <a:rPr lang="en-US" altLang="ko-KR" sz="1400" b="1" dirty="0" err="1" smtClean="0">
                <a:solidFill>
                  <a:schemeClr val="accent5">
                    <a:lumMod val="50000"/>
                  </a:schemeClr>
                </a:solidFill>
                <a:latin typeface="Arial" panose="020B0604020202020204" pitchFamily="34" charset="0"/>
                <a:cs typeface="Arial" panose="020B0604020202020204" pitchFamily="34" charset="0"/>
              </a:rPr>
              <a:t>OpenFlow</a:t>
            </a:r>
            <a:r>
              <a:rPr lang="en-US" altLang="ko-KR" sz="1400" b="1" dirty="0" smtClean="0">
                <a:solidFill>
                  <a:schemeClr val="accent5">
                    <a:lumMod val="50000"/>
                  </a:schemeClr>
                </a:solidFill>
                <a:latin typeface="Arial" panose="020B0604020202020204" pitchFamily="34" charset="0"/>
                <a:cs typeface="Arial" panose="020B0604020202020204" pitchFamily="34" charset="0"/>
              </a:rPr>
              <a:t> Services</a:t>
            </a:r>
            <a:endParaRPr lang="ko-KR" altLang="en-US" sz="1400" b="1" dirty="0">
              <a:solidFill>
                <a:schemeClr val="accent5">
                  <a:lumMod val="50000"/>
                </a:schemeClr>
              </a:solidFill>
              <a:latin typeface="Arial" panose="020B0604020202020204" pitchFamily="34" charset="0"/>
              <a:cs typeface="Arial" panose="020B0604020202020204" pitchFamily="34" charset="0"/>
            </a:endParaRPr>
          </a:p>
        </p:txBody>
      </p:sp>
      <p:sp>
        <p:nvSpPr>
          <p:cNvPr id="17" name="모서리가 둥근 직사각형 16"/>
          <p:cNvSpPr/>
          <p:nvPr/>
        </p:nvSpPr>
        <p:spPr bwMode="auto">
          <a:xfrm>
            <a:off x="7779702" y="5489660"/>
            <a:ext cx="1008112" cy="843880"/>
          </a:xfrm>
          <a:prstGeom prst="roundRect">
            <a:avLst>
              <a:gd name="adj" fmla="val 18011"/>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Counter</a:t>
            </a:r>
            <a:br>
              <a:rPr lang="en-US" altLang="ko-KR" sz="1400" dirty="0" smtClean="0">
                <a:latin typeface="Arial" panose="020B0604020202020204" pitchFamily="34" charset="0"/>
                <a:cs typeface="Arial" panose="020B0604020202020204" pitchFamily="34" charset="0"/>
              </a:rPr>
            </a:br>
            <a:r>
              <a:rPr lang="en-US" altLang="ko-KR" sz="1400" dirty="0" smtClean="0">
                <a:latin typeface="Arial" panose="020B0604020202020204" pitchFamily="34" charset="0"/>
                <a:cs typeface="Arial" panose="020B0604020202020204" pitchFamily="34" charset="0"/>
              </a:rPr>
              <a:t>Store</a:t>
            </a:r>
            <a:endParaRPr lang="ko-KR" altLang="en-US" sz="1400" dirty="0">
              <a:latin typeface="Arial" panose="020B0604020202020204" pitchFamily="34" charset="0"/>
              <a:cs typeface="Arial" panose="020B0604020202020204" pitchFamily="34" charset="0"/>
            </a:endParaRPr>
          </a:p>
        </p:txBody>
      </p:sp>
      <p:sp>
        <p:nvSpPr>
          <p:cNvPr id="18" name="모서리가 둥근 직사각형 17"/>
          <p:cNvSpPr/>
          <p:nvPr/>
        </p:nvSpPr>
        <p:spPr bwMode="auto">
          <a:xfrm>
            <a:off x="3793299" y="5584996"/>
            <a:ext cx="936104" cy="648072"/>
          </a:xfrm>
          <a:prstGeom prst="roundRect">
            <a:avLst/>
          </a:prstGeom>
          <a:ln>
            <a:headEnd/>
            <a:tailEnd/>
          </a:ln>
          <a:effectLst/>
        </p:spPr>
        <p:style>
          <a:lnRef idx="1">
            <a:schemeClr val="accent5"/>
          </a:lnRef>
          <a:fillRef idx="3">
            <a:schemeClr val="accent5"/>
          </a:fillRef>
          <a:effectRef idx="2">
            <a:schemeClr val="accent5"/>
          </a:effectRef>
          <a:fontRef idx="minor">
            <a:schemeClr val="lt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Switches</a:t>
            </a:r>
            <a:endParaRPr lang="ko-KR" altLang="en-US" sz="1400" dirty="0">
              <a:latin typeface="Arial" panose="020B0604020202020204" pitchFamily="34" charset="0"/>
              <a:cs typeface="Arial" panose="020B0604020202020204" pitchFamily="34" charset="0"/>
            </a:endParaRPr>
          </a:p>
        </p:txBody>
      </p:sp>
      <p:sp>
        <p:nvSpPr>
          <p:cNvPr id="19" name="모서리가 둥근 직사각형 18"/>
          <p:cNvSpPr/>
          <p:nvPr/>
        </p:nvSpPr>
        <p:spPr bwMode="auto">
          <a:xfrm>
            <a:off x="4827374" y="5591688"/>
            <a:ext cx="936104" cy="648072"/>
          </a:xfrm>
          <a:prstGeom prst="roundRect">
            <a:avLst/>
          </a:prstGeom>
          <a:ln>
            <a:headEnd/>
            <a:tailEnd/>
          </a:ln>
          <a:effectLst/>
        </p:spPr>
        <p:style>
          <a:lnRef idx="1">
            <a:schemeClr val="accent5"/>
          </a:lnRef>
          <a:fillRef idx="3">
            <a:schemeClr val="accent5"/>
          </a:fillRef>
          <a:effectRef idx="2">
            <a:schemeClr val="accent5"/>
          </a:effectRef>
          <a:fontRef idx="minor">
            <a:schemeClr val="lt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Controller</a:t>
            </a:r>
            <a:br>
              <a:rPr lang="en-US" altLang="ko-KR" sz="1400" dirty="0" smtClean="0">
                <a:latin typeface="Arial" panose="020B0604020202020204" pitchFamily="34" charset="0"/>
                <a:cs typeface="Arial" panose="020B0604020202020204" pitchFamily="34" charset="0"/>
              </a:rPr>
            </a:br>
            <a:r>
              <a:rPr lang="en-US" altLang="ko-KR" sz="1400" dirty="0" smtClean="0">
                <a:latin typeface="Arial" panose="020B0604020202020204" pitchFamily="34" charset="0"/>
                <a:cs typeface="Arial" panose="020B0604020202020204" pitchFamily="34" charset="0"/>
              </a:rPr>
              <a:t>Memory</a:t>
            </a:r>
            <a:endParaRPr lang="ko-KR" altLang="en-US" sz="1400" dirty="0">
              <a:latin typeface="Arial" panose="020B0604020202020204" pitchFamily="34" charset="0"/>
              <a:cs typeface="Arial" panose="020B0604020202020204" pitchFamily="34" charset="0"/>
            </a:endParaRPr>
          </a:p>
        </p:txBody>
      </p:sp>
      <p:sp>
        <p:nvSpPr>
          <p:cNvPr id="20" name="모서리가 둥근 직사각형 19"/>
          <p:cNvSpPr/>
          <p:nvPr/>
        </p:nvSpPr>
        <p:spPr bwMode="auto">
          <a:xfrm>
            <a:off x="5881531" y="5591688"/>
            <a:ext cx="792088" cy="648072"/>
          </a:xfrm>
          <a:prstGeom prst="roundRect">
            <a:avLst/>
          </a:prstGeom>
          <a:ln>
            <a:headEnd/>
            <a:tailEnd/>
          </a:ln>
          <a:effectLst/>
        </p:spPr>
        <p:style>
          <a:lnRef idx="1">
            <a:schemeClr val="accent5"/>
          </a:lnRef>
          <a:fillRef idx="3">
            <a:schemeClr val="accent5"/>
          </a:fillRef>
          <a:effectRef idx="2">
            <a:schemeClr val="accent5"/>
          </a:effectRef>
          <a:fontRef idx="minor">
            <a:schemeClr val="lt1"/>
          </a:fontRef>
        </p:style>
        <p:txBody>
          <a:bodyPr wrap="none" lIns="91380" tIns="45692" rIns="91380" bIns="45692" rtlCol="0" anchor="ctr"/>
          <a:lstStyle/>
          <a:p>
            <a:pPr algn="ctr"/>
            <a:r>
              <a:rPr lang="en-US" altLang="ko-KR" sz="1400" dirty="0" err="1" smtClean="0">
                <a:latin typeface="Arial" panose="020B0604020202020204" pitchFamily="34" charset="0"/>
                <a:cs typeface="Arial" panose="020B0604020202020204" pitchFamily="34" charset="0"/>
              </a:rPr>
              <a:t>PerfMon</a:t>
            </a:r>
            <a:endParaRPr lang="ko-KR" altLang="en-US" sz="1400" dirty="0">
              <a:latin typeface="Arial" panose="020B0604020202020204" pitchFamily="34" charset="0"/>
              <a:cs typeface="Arial" panose="020B0604020202020204" pitchFamily="34" charset="0"/>
            </a:endParaRPr>
          </a:p>
        </p:txBody>
      </p:sp>
      <p:sp>
        <p:nvSpPr>
          <p:cNvPr id="21" name="모서리가 둥근 직사각형 20"/>
          <p:cNvSpPr/>
          <p:nvPr/>
        </p:nvSpPr>
        <p:spPr bwMode="auto">
          <a:xfrm>
            <a:off x="6791672" y="5591688"/>
            <a:ext cx="792088" cy="648072"/>
          </a:xfrm>
          <a:prstGeom prst="roundRect">
            <a:avLst/>
          </a:prstGeom>
          <a:ln>
            <a:headEnd/>
            <a:tailEnd/>
          </a:ln>
          <a:effectLst/>
        </p:spPr>
        <p:style>
          <a:lnRef idx="1">
            <a:schemeClr val="accent5"/>
          </a:lnRef>
          <a:fillRef idx="3">
            <a:schemeClr val="accent5"/>
          </a:fillRef>
          <a:effectRef idx="2">
            <a:schemeClr val="accent5"/>
          </a:effectRef>
          <a:fontRef idx="minor">
            <a:schemeClr val="lt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Trace</a:t>
            </a:r>
            <a:endParaRPr lang="ko-KR" altLang="en-US" sz="1400" dirty="0">
              <a:latin typeface="Arial" panose="020B0604020202020204" pitchFamily="34" charset="0"/>
              <a:cs typeface="Arial" panose="020B0604020202020204" pitchFamily="34" charset="0"/>
            </a:endParaRPr>
          </a:p>
        </p:txBody>
      </p:sp>
      <p:sp>
        <p:nvSpPr>
          <p:cNvPr id="23" name="모서리가 둥근 직사각형 22"/>
          <p:cNvSpPr/>
          <p:nvPr/>
        </p:nvSpPr>
        <p:spPr bwMode="auto">
          <a:xfrm>
            <a:off x="3088296" y="3088986"/>
            <a:ext cx="360040" cy="3391068"/>
          </a:xfrm>
          <a:prstGeom prst="roundRect">
            <a:avLst>
              <a:gd name="adj" fmla="val 24857"/>
            </a:avLst>
          </a:prstGeom>
          <a:ln w="25400">
            <a:headEnd/>
            <a:tailEnd/>
          </a:ln>
          <a:effectLst/>
        </p:spPr>
        <p:style>
          <a:lnRef idx="1">
            <a:schemeClr val="accent6"/>
          </a:lnRef>
          <a:fillRef idx="2">
            <a:schemeClr val="accent6"/>
          </a:fillRef>
          <a:effectRef idx="1">
            <a:schemeClr val="accent6"/>
          </a:effectRef>
          <a:fontRef idx="minor">
            <a:schemeClr val="dk1"/>
          </a:fontRef>
        </p:style>
        <p:txBody>
          <a:bodyPr vert="vert270" wrap="none" lIns="91380" tIns="45692" rIns="91380" bIns="45692" rtlCol="0" anchor="ctr"/>
          <a:lstStyle/>
          <a:p>
            <a:pPr algn="ctr"/>
            <a:r>
              <a:rPr lang="en-US" altLang="ko-KR" b="1" dirty="0" smtClean="0">
                <a:solidFill>
                  <a:schemeClr val="accent6">
                    <a:lumMod val="50000"/>
                  </a:schemeClr>
                </a:solidFill>
                <a:latin typeface="Arial" panose="020B0604020202020204" pitchFamily="34" charset="0"/>
                <a:cs typeface="Arial" panose="020B0604020202020204" pitchFamily="34" charset="0"/>
              </a:rPr>
              <a:t>Java API</a:t>
            </a:r>
            <a:endParaRPr lang="ko-KR" altLang="en-US" b="1" dirty="0">
              <a:solidFill>
                <a:schemeClr val="accent6">
                  <a:lumMod val="50000"/>
                </a:schemeClr>
              </a:solidFill>
              <a:latin typeface="Arial" panose="020B0604020202020204" pitchFamily="34" charset="0"/>
              <a:cs typeface="Arial" panose="020B0604020202020204" pitchFamily="34" charset="0"/>
            </a:endParaRPr>
          </a:p>
        </p:txBody>
      </p:sp>
      <p:sp>
        <p:nvSpPr>
          <p:cNvPr id="25" name="모서리가 둥근 직사각형 24"/>
          <p:cNvSpPr/>
          <p:nvPr/>
        </p:nvSpPr>
        <p:spPr bwMode="auto">
          <a:xfrm>
            <a:off x="7887714" y="4735132"/>
            <a:ext cx="792088" cy="236948"/>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Memory</a:t>
            </a:r>
            <a:endParaRPr lang="ko-KR" altLang="en-US" sz="1400" dirty="0">
              <a:latin typeface="Arial" panose="020B0604020202020204" pitchFamily="34" charset="0"/>
              <a:cs typeface="Arial" panose="020B0604020202020204" pitchFamily="34" charset="0"/>
            </a:endParaRPr>
          </a:p>
        </p:txBody>
      </p:sp>
      <p:sp>
        <p:nvSpPr>
          <p:cNvPr id="27" name="모서리가 둥근 직사각형 26"/>
          <p:cNvSpPr/>
          <p:nvPr/>
        </p:nvSpPr>
        <p:spPr bwMode="auto">
          <a:xfrm>
            <a:off x="7891060" y="5044088"/>
            <a:ext cx="792088" cy="236948"/>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lIns="91380" tIns="45692" rIns="91380" bIns="45692" rtlCol="0" anchor="ctr"/>
          <a:lstStyle/>
          <a:p>
            <a:pPr algn="ctr"/>
            <a:r>
              <a:rPr lang="en-US" altLang="ko-KR" sz="1400" dirty="0" err="1" smtClean="0">
                <a:latin typeface="Arial" panose="020B0604020202020204" pitchFamily="34" charset="0"/>
                <a:cs typeface="Arial" panose="020B0604020202020204" pitchFamily="34" charset="0"/>
              </a:rPr>
              <a:t>NoSQL</a:t>
            </a:r>
            <a:endParaRPr lang="ko-KR" altLang="en-US" sz="1400" dirty="0">
              <a:latin typeface="Arial" panose="020B0604020202020204" pitchFamily="34" charset="0"/>
              <a:cs typeface="Arial" panose="020B0604020202020204" pitchFamily="34" charset="0"/>
            </a:endParaRPr>
          </a:p>
        </p:txBody>
      </p:sp>
      <p:sp>
        <p:nvSpPr>
          <p:cNvPr id="28" name="모서리가 둥근 직사각형 27"/>
          <p:cNvSpPr/>
          <p:nvPr/>
        </p:nvSpPr>
        <p:spPr bwMode="auto">
          <a:xfrm>
            <a:off x="182858" y="3088986"/>
            <a:ext cx="2818353" cy="3391068"/>
          </a:xfrm>
          <a:prstGeom prst="roundRect">
            <a:avLst>
              <a:gd name="adj" fmla="val 5540"/>
            </a:avLst>
          </a:prstGeom>
          <a:ln w="25400">
            <a:headEnd/>
            <a:tailEnd/>
          </a:ln>
          <a:effectLst/>
        </p:spPr>
        <p:style>
          <a:lnRef idx="1">
            <a:schemeClr val="accent4"/>
          </a:lnRef>
          <a:fillRef idx="2">
            <a:schemeClr val="accent4"/>
          </a:fillRef>
          <a:effectRef idx="1">
            <a:schemeClr val="accent4"/>
          </a:effectRef>
          <a:fontRef idx="minor">
            <a:schemeClr val="dk1"/>
          </a:fontRef>
        </p:style>
        <p:txBody>
          <a:bodyPr wrap="none" lIns="91380" tIns="45692" rIns="91380" bIns="45692" rtlCol="0" anchor="t"/>
          <a:lstStyle/>
          <a:p>
            <a:pPr algn="ctr"/>
            <a:r>
              <a:rPr lang="en-US" altLang="ko-KR" b="1" dirty="0" smtClean="0">
                <a:solidFill>
                  <a:schemeClr val="accent4">
                    <a:lumMod val="50000"/>
                  </a:schemeClr>
                </a:solidFill>
                <a:latin typeface="Arial" panose="020B0604020202020204" pitchFamily="34" charset="0"/>
                <a:cs typeface="Arial" panose="020B0604020202020204" pitchFamily="34" charset="0"/>
              </a:rPr>
              <a:t>Module Applications</a:t>
            </a:r>
            <a:endParaRPr lang="ko-KR" altLang="en-US" b="1" dirty="0">
              <a:solidFill>
                <a:schemeClr val="accent4">
                  <a:lumMod val="50000"/>
                </a:schemeClr>
              </a:solidFill>
              <a:latin typeface="Arial" panose="020B0604020202020204" pitchFamily="34" charset="0"/>
              <a:cs typeface="Arial" panose="020B0604020202020204" pitchFamily="34" charset="0"/>
            </a:endParaRPr>
          </a:p>
        </p:txBody>
      </p:sp>
      <p:sp>
        <p:nvSpPr>
          <p:cNvPr id="29" name="모서리가 둥근 직사각형 28"/>
          <p:cNvSpPr/>
          <p:nvPr/>
        </p:nvSpPr>
        <p:spPr bwMode="auto">
          <a:xfrm>
            <a:off x="290869" y="3590544"/>
            <a:ext cx="1178091" cy="474745"/>
          </a:xfrm>
          <a:prstGeom prst="roundRect">
            <a:avLst/>
          </a:prstGeom>
          <a:ln>
            <a:headEnd/>
            <a:tailEnd/>
          </a:ln>
          <a:effectLst/>
        </p:spPr>
        <p:style>
          <a:lnRef idx="1">
            <a:schemeClr val="accent4"/>
          </a:lnRef>
          <a:fillRef idx="3">
            <a:schemeClr val="accent4"/>
          </a:fillRef>
          <a:effectRef idx="2">
            <a:schemeClr val="accent4"/>
          </a:effectRef>
          <a:fontRef idx="minor">
            <a:schemeClr val="lt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VNF</a:t>
            </a:r>
            <a:endParaRPr lang="ko-KR" altLang="en-US" sz="1400" dirty="0">
              <a:latin typeface="Arial" panose="020B0604020202020204" pitchFamily="34" charset="0"/>
              <a:cs typeface="Arial" panose="020B0604020202020204" pitchFamily="34" charset="0"/>
            </a:endParaRPr>
          </a:p>
        </p:txBody>
      </p:sp>
      <p:sp>
        <p:nvSpPr>
          <p:cNvPr id="30" name="모서리가 둥근 직사각형 29"/>
          <p:cNvSpPr/>
          <p:nvPr/>
        </p:nvSpPr>
        <p:spPr bwMode="auto">
          <a:xfrm>
            <a:off x="290870" y="4130603"/>
            <a:ext cx="1178090" cy="474745"/>
          </a:xfrm>
          <a:prstGeom prst="roundRect">
            <a:avLst/>
          </a:prstGeom>
          <a:ln>
            <a:headEnd/>
            <a:tailEnd/>
          </a:ln>
          <a:effectLst/>
        </p:spPr>
        <p:style>
          <a:lnRef idx="1">
            <a:schemeClr val="accent4"/>
          </a:lnRef>
          <a:fillRef idx="3">
            <a:schemeClr val="accent4"/>
          </a:fillRef>
          <a:effectRef idx="2">
            <a:schemeClr val="accent4"/>
          </a:effectRef>
          <a:fontRef idx="minor">
            <a:schemeClr val="lt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Firewall</a:t>
            </a:r>
            <a:endParaRPr lang="ko-KR" altLang="en-US" sz="1400" dirty="0">
              <a:latin typeface="Arial" panose="020B0604020202020204" pitchFamily="34" charset="0"/>
              <a:cs typeface="Arial" panose="020B0604020202020204" pitchFamily="34" charset="0"/>
            </a:endParaRPr>
          </a:p>
        </p:txBody>
      </p:sp>
      <p:sp>
        <p:nvSpPr>
          <p:cNvPr id="31" name="모서리가 둥근 직사각형 30"/>
          <p:cNvSpPr/>
          <p:nvPr/>
        </p:nvSpPr>
        <p:spPr bwMode="auto">
          <a:xfrm>
            <a:off x="1587014" y="3597236"/>
            <a:ext cx="1296144" cy="1008112"/>
          </a:xfrm>
          <a:prstGeom prst="roundRect">
            <a:avLst>
              <a:gd name="adj" fmla="val 12348"/>
            </a:avLst>
          </a:prstGeom>
          <a:ln>
            <a:headEnd/>
            <a:tailEnd/>
          </a:ln>
          <a:effectLst/>
        </p:spPr>
        <p:style>
          <a:lnRef idx="1">
            <a:schemeClr val="accent4"/>
          </a:lnRef>
          <a:fillRef idx="3">
            <a:schemeClr val="accent4"/>
          </a:fillRef>
          <a:effectRef idx="2">
            <a:schemeClr val="accent4"/>
          </a:effectRef>
          <a:fontRef idx="minor">
            <a:schemeClr val="lt1"/>
          </a:fontRef>
        </p:style>
        <p:txBody>
          <a:bodyPr wrap="none" lIns="91380" tIns="45692" rIns="91380" bIns="45692" rtlCol="0" anchor="ctr"/>
          <a:lstStyle/>
          <a:p>
            <a:pPr algn="ctr"/>
            <a:r>
              <a:rPr lang="en-US" altLang="ko-KR" sz="1400" dirty="0" err="1" smtClean="0">
                <a:latin typeface="Arial" panose="020B0604020202020204" pitchFamily="34" charset="0"/>
                <a:cs typeface="Arial" panose="020B0604020202020204" pitchFamily="34" charset="0"/>
              </a:rPr>
              <a:t>StaticFlow</a:t>
            </a:r>
            <a:r>
              <a:rPr lang="en-US" altLang="ko-KR" sz="1400" dirty="0" smtClean="0">
                <a:latin typeface="Arial" panose="020B0604020202020204" pitchFamily="34" charset="0"/>
                <a:cs typeface="Arial" panose="020B0604020202020204" pitchFamily="34" charset="0"/>
              </a:rPr>
              <a:t/>
            </a:r>
            <a:br>
              <a:rPr lang="en-US" altLang="ko-KR" sz="1400" dirty="0" smtClean="0">
                <a:latin typeface="Arial" panose="020B0604020202020204" pitchFamily="34" charset="0"/>
                <a:cs typeface="Arial" panose="020B0604020202020204" pitchFamily="34" charset="0"/>
              </a:rPr>
            </a:br>
            <a:r>
              <a:rPr lang="en-US" altLang="ko-KR" sz="1400" dirty="0" err="1" smtClean="0">
                <a:latin typeface="Arial" panose="020B0604020202020204" pitchFamily="34" charset="0"/>
                <a:cs typeface="Arial" panose="020B0604020202020204" pitchFamily="34" charset="0"/>
              </a:rPr>
              <a:t>EntryPusher</a:t>
            </a:r>
            <a:endParaRPr lang="ko-KR" altLang="en-US" sz="1400" dirty="0">
              <a:latin typeface="Arial" panose="020B0604020202020204" pitchFamily="34" charset="0"/>
              <a:cs typeface="Arial" panose="020B0604020202020204" pitchFamily="34" charset="0"/>
            </a:endParaRPr>
          </a:p>
        </p:txBody>
      </p:sp>
      <p:sp>
        <p:nvSpPr>
          <p:cNvPr id="33" name="모서리가 둥근 직사각형 32"/>
          <p:cNvSpPr/>
          <p:nvPr/>
        </p:nvSpPr>
        <p:spPr bwMode="auto">
          <a:xfrm>
            <a:off x="290870" y="4677356"/>
            <a:ext cx="1178090" cy="596988"/>
          </a:xfrm>
          <a:prstGeom prst="roundRect">
            <a:avLst/>
          </a:prstGeom>
          <a:ln>
            <a:headEnd/>
            <a:tailEnd/>
          </a:ln>
          <a:effectLst/>
        </p:spPr>
        <p:style>
          <a:lnRef idx="1">
            <a:schemeClr val="accent4"/>
          </a:lnRef>
          <a:fillRef idx="3">
            <a:schemeClr val="accent4"/>
          </a:fillRef>
          <a:effectRef idx="2">
            <a:schemeClr val="accent4"/>
          </a:effectRef>
          <a:fontRef idx="minor">
            <a:schemeClr val="lt1"/>
          </a:fontRef>
        </p:style>
        <p:txBody>
          <a:bodyPr wrap="none" lIns="91380" tIns="45692" rIns="91380" bIns="45692" rtlCol="0" anchor="ctr"/>
          <a:lstStyle/>
          <a:p>
            <a:pPr algn="ctr"/>
            <a:r>
              <a:rPr lang="en-US" altLang="ko-KR" sz="1400" dirty="0" err="1" smtClean="0">
                <a:latin typeface="Arial" panose="020B0604020202020204" pitchFamily="34" charset="0"/>
                <a:cs typeface="Arial" panose="020B0604020202020204" pitchFamily="34" charset="0"/>
              </a:rPr>
              <a:t>PortDown</a:t>
            </a:r>
            <a:r>
              <a:rPr lang="en-US" altLang="ko-KR" sz="1400" dirty="0" smtClean="0">
                <a:latin typeface="Arial" panose="020B0604020202020204" pitchFamily="34" charset="0"/>
                <a:cs typeface="Arial" panose="020B0604020202020204" pitchFamily="34" charset="0"/>
              </a:rPr>
              <a:t/>
            </a:r>
            <a:br>
              <a:rPr lang="en-US" altLang="ko-KR" sz="1400" dirty="0" smtClean="0">
                <a:latin typeface="Arial" panose="020B0604020202020204" pitchFamily="34" charset="0"/>
                <a:cs typeface="Arial" panose="020B0604020202020204" pitchFamily="34" charset="0"/>
              </a:rPr>
            </a:br>
            <a:r>
              <a:rPr lang="en-US" altLang="ko-KR" sz="1400" dirty="0" smtClean="0">
                <a:latin typeface="Arial" panose="020B0604020202020204" pitchFamily="34" charset="0"/>
                <a:cs typeface="Arial" panose="020B0604020202020204" pitchFamily="34" charset="0"/>
              </a:rPr>
              <a:t>Reconciliation</a:t>
            </a:r>
            <a:endParaRPr lang="ko-KR" altLang="en-US" sz="1400" dirty="0">
              <a:latin typeface="Arial" panose="020B0604020202020204" pitchFamily="34" charset="0"/>
              <a:cs typeface="Arial" panose="020B0604020202020204" pitchFamily="34" charset="0"/>
            </a:endParaRPr>
          </a:p>
        </p:txBody>
      </p:sp>
      <p:sp>
        <p:nvSpPr>
          <p:cNvPr id="34" name="모서리가 둥근 직사각형 33"/>
          <p:cNvSpPr/>
          <p:nvPr/>
        </p:nvSpPr>
        <p:spPr bwMode="auto">
          <a:xfrm>
            <a:off x="1587014" y="4677356"/>
            <a:ext cx="1296144" cy="596988"/>
          </a:xfrm>
          <a:prstGeom prst="roundRect">
            <a:avLst/>
          </a:prstGeom>
          <a:ln>
            <a:headEnd/>
            <a:tailEnd/>
          </a:ln>
          <a:effectLst/>
        </p:spPr>
        <p:style>
          <a:lnRef idx="1">
            <a:schemeClr val="accent4"/>
          </a:lnRef>
          <a:fillRef idx="3">
            <a:schemeClr val="accent4"/>
          </a:fillRef>
          <a:effectRef idx="2">
            <a:schemeClr val="accent4"/>
          </a:effectRef>
          <a:fontRef idx="minor">
            <a:schemeClr val="lt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Forwarding</a:t>
            </a:r>
            <a:endParaRPr lang="ko-KR" altLang="en-US" sz="1400" dirty="0">
              <a:latin typeface="Arial" panose="020B0604020202020204" pitchFamily="34" charset="0"/>
              <a:cs typeface="Arial" panose="020B0604020202020204" pitchFamily="34" charset="0"/>
            </a:endParaRPr>
          </a:p>
        </p:txBody>
      </p:sp>
      <p:sp>
        <p:nvSpPr>
          <p:cNvPr id="35" name="모서리가 둥근 직사각형 34"/>
          <p:cNvSpPr/>
          <p:nvPr/>
        </p:nvSpPr>
        <p:spPr bwMode="auto">
          <a:xfrm>
            <a:off x="290870" y="5336315"/>
            <a:ext cx="1178090" cy="533367"/>
          </a:xfrm>
          <a:prstGeom prst="roundRect">
            <a:avLst/>
          </a:prstGeom>
          <a:ln>
            <a:headEnd/>
            <a:tailEnd/>
          </a:ln>
          <a:effectLst/>
        </p:spPr>
        <p:style>
          <a:lnRef idx="1">
            <a:schemeClr val="accent4"/>
          </a:lnRef>
          <a:fillRef idx="3">
            <a:schemeClr val="accent4"/>
          </a:fillRef>
          <a:effectRef idx="2">
            <a:schemeClr val="accent4"/>
          </a:effectRef>
          <a:fontRef idx="minor">
            <a:schemeClr val="lt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Hub</a:t>
            </a:r>
            <a:endParaRPr lang="ko-KR" altLang="en-US" sz="1400" dirty="0">
              <a:latin typeface="Arial" panose="020B0604020202020204" pitchFamily="34" charset="0"/>
              <a:cs typeface="Arial" panose="020B0604020202020204" pitchFamily="34" charset="0"/>
            </a:endParaRPr>
          </a:p>
        </p:txBody>
      </p:sp>
      <p:sp>
        <p:nvSpPr>
          <p:cNvPr id="37" name="모서리가 둥근 직사각형 36"/>
          <p:cNvSpPr/>
          <p:nvPr/>
        </p:nvSpPr>
        <p:spPr bwMode="auto">
          <a:xfrm>
            <a:off x="1587014" y="5336314"/>
            <a:ext cx="1296144" cy="533368"/>
          </a:xfrm>
          <a:prstGeom prst="roundRect">
            <a:avLst/>
          </a:prstGeom>
          <a:ln>
            <a:headEnd/>
            <a:tailEnd/>
          </a:ln>
          <a:effectLst/>
        </p:spPr>
        <p:style>
          <a:lnRef idx="1">
            <a:schemeClr val="accent4"/>
          </a:lnRef>
          <a:fillRef idx="3">
            <a:schemeClr val="accent4"/>
          </a:fillRef>
          <a:effectRef idx="2">
            <a:schemeClr val="accent4"/>
          </a:effectRef>
          <a:fontRef idx="minor">
            <a:schemeClr val="lt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Learning</a:t>
            </a:r>
            <a:br>
              <a:rPr lang="en-US" altLang="ko-KR" sz="1400" dirty="0" smtClean="0">
                <a:latin typeface="Arial" panose="020B0604020202020204" pitchFamily="34" charset="0"/>
                <a:cs typeface="Arial" panose="020B0604020202020204" pitchFamily="34" charset="0"/>
              </a:rPr>
            </a:br>
            <a:r>
              <a:rPr lang="en-US" altLang="ko-KR" sz="1400" dirty="0" smtClean="0">
                <a:latin typeface="Arial" panose="020B0604020202020204" pitchFamily="34" charset="0"/>
                <a:cs typeface="Arial" panose="020B0604020202020204" pitchFamily="34" charset="0"/>
              </a:rPr>
              <a:t>Switch</a:t>
            </a:r>
            <a:endParaRPr lang="ko-KR" altLang="en-US" sz="1400" dirty="0">
              <a:latin typeface="Arial" panose="020B0604020202020204" pitchFamily="34" charset="0"/>
              <a:cs typeface="Arial" panose="020B0604020202020204" pitchFamily="34" charset="0"/>
            </a:endParaRPr>
          </a:p>
        </p:txBody>
      </p:sp>
      <p:sp>
        <p:nvSpPr>
          <p:cNvPr id="38" name="모서리가 둥근 직사각형 37"/>
          <p:cNvSpPr/>
          <p:nvPr/>
        </p:nvSpPr>
        <p:spPr bwMode="auto">
          <a:xfrm>
            <a:off x="179512" y="1731720"/>
            <a:ext cx="8768206" cy="802974"/>
          </a:xfrm>
          <a:prstGeom prst="roundRect">
            <a:avLst>
              <a:gd name="adj" fmla="val 17741"/>
            </a:avLst>
          </a:prstGeom>
          <a:ln w="25400">
            <a:headEnd/>
            <a:tailEnd/>
          </a:ln>
          <a:effectLst/>
        </p:spPr>
        <p:style>
          <a:lnRef idx="1">
            <a:schemeClr val="accent2"/>
          </a:lnRef>
          <a:fillRef idx="2">
            <a:schemeClr val="accent2"/>
          </a:fillRef>
          <a:effectRef idx="1">
            <a:schemeClr val="accent2"/>
          </a:effectRef>
          <a:fontRef idx="minor">
            <a:schemeClr val="dk1"/>
          </a:fontRef>
        </p:style>
        <p:txBody>
          <a:bodyPr wrap="none" lIns="91380" tIns="45692" rIns="91380" bIns="45692" rtlCol="0" anchor="ctr"/>
          <a:lstStyle/>
          <a:p>
            <a:pPr algn="r"/>
            <a:r>
              <a:rPr lang="en-US" altLang="ko-KR" b="1" dirty="0" smtClean="0">
                <a:solidFill>
                  <a:schemeClr val="accent2">
                    <a:lumMod val="50000"/>
                  </a:schemeClr>
                </a:solidFill>
                <a:latin typeface="Arial" panose="020B0604020202020204" pitchFamily="34" charset="0"/>
                <a:cs typeface="Arial" panose="020B0604020202020204" pitchFamily="34" charset="0"/>
              </a:rPr>
              <a:t>REST Applications</a:t>
            </a:r>
            <a:endParaRPr lang="ko-KR" altLang="en-US" b="1" dirty="0">
              <a:solidFill>
                <a:schemeClr val="accent2">
                  <a:lumMod val="50000"/>
                </a:schemeClr>
              </a:solidFill>
              <a:latin typeface="Arial" panose="020B0604020202020204" pitchFamily="34" charset="0"/>
              <a:cs typeface="Arial" panose="020B0604020202020204" pitchFamily="34" charset="0"/>
            </a:endParaRPr>
          </a:p>
        </p:txBody>
      </p:sp>
      <p:sp>
        <p:nvSpPr>
          <p:cNvPr id="39" name="모서리가 둥근 직사각형 38"/>
          <p:cNvSpPr/>
          <p:nvPr/>
        </p:nvSpPr>
        <p:spPr bwMode="auto">
          <a:xfrm>
            <a:off x="308718" y="1827054"/>
            <a:ext cx="1494320" cy="617207"/>
          </a:xfrm>
          <a:prstGeom prst="roundRect">
            <a:avLst/>
          </a:prstGeom>
          <a:ln>
            <a:headEnd/>
            <a:tailEnd/>
          </a:ln>
          <a:effectLst/>
        </p:spPr>
        <p:style>
          <a:lnRef idx="1">
            <a:schemeClr val="accent2"/>
          </a:lnRef>
          <a:fillRef idx="3">
            <a:schemeClr val="accent2"/>
          </a:fillRef>
          <a:effectRef idx="2">
            <a:schemeClr val="accent2"/>
          </a:effectRef>
          <a:fontRef idx="minor">
            <a:schemeClr val="lt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Circuit</a:t>
            </a:r>
            <a:br>
              <a:rPr lang="en-US" altLang="ko-KR" sz="1400" dirty="0" smtClean="0">
                <a:latin typeface="Arial" panose="020B0604020202020204" pitchFamily="34" charset="0"/>
                <a:cs typeface="Arial" panose="020B0604020202020204" pitchFamily="34" charset="0"/>
              </a:rPr>
            </a:br>
            <a:r>
              <a:rPr lang="en-US" altLang="ko-KR" sz="1400" dirty="0" smtClean="0">
                <a:latin typeface="Arial" panose="020B0604020202020204" pitchFamily="34" charset="0"/>
                <a:cs typeface="Arial" panose="020B0604020202020204" pitchFamily="34" charset="0"/>
              </a:rPr>
              <a:t>Pusher (python)</a:t>
            </a:r>
            <a:endParaRPr lang="ko-KR" altLang="en-US" sz="1400" dirty="0">
              <a:latin typeface="Arial" panose="020B0604020202020204" pitchFamily="34" charset="0"/>
              <a:cs typeface="Arial" panose="020B0604020202020204" pitchFamily="34" charset="0"/>
            </a:endParaRPr>
          </a:p>
        </p:txBody>
      </p:sp>
      <p:sp>
        <p:nvSpPr>
          <p:cNvPr id="40" name="모서리가 둥근 직사각형 39"/>
          <p:cNvSpPr/>
          <p:nvPr/>
        </p:nvSpPr>
        <p:spPr bwMode="auto">
          <a:xfrm>
            <a:off x="1892893" y="1832192"/>
            <a:ext cx="1900405" cy="617207"/>
          </a:xfrm>
          <a:prstGeom prst="roundRect">
            <a:avLst/>
          </a:prstGeom>
          <a:ln>
            <a:headEnd/>
            <a:tailEnd/>
          </a:ln>
          <a:effectLst/>
        </p:spPr>
        <p:style>
          <a:lnRef idx="1">
            <a:schemeClr val="accent2"/>
          </a:lnRef>
          <a:fillRef idx="3">
            <a:schemeClr val="accent2"/>
          </a:fillRef>
          <a:effectRef idx="2">
            <a:schemeClr val="accent2"/>
          </a:effectRef>
          <a:fontRef idx="minor">
            <a:schemeClr val="lt1"/>
          </a:fontRef>
        </p:style>
        <p:txBody>
          <a:bodyPr wrap="none" lIns="91380" tIns="45692" rIns="91380" bIns="45692" rtlCol="0" anchor="ctr"/>
          <a:lstStyle/>
          <a:p>
            <a:pPr algn="ctr"/>
            <a:r>
              <a:rPr lang="en-US" altLang="ko-KR" sz="1400" dirty="0" err="1" smtClean="0">
                <a:latin typeface="Arial" panose="020B0604020202020204" pitchFamily="34" charset="0"/>
                <a:cs typeface="Arial" panose="020B0604020202020204" pitchFamily="34" charset="0"/>
              </a:rPr>
              <a:t>OpenStackQuantum</a:t>
            </a:r>
            <a:r>
              <a:rPr lang="en-US" altLang="ko-KR" sz="1400" dirty="0">
                <a:latin typeface="Arial" panose="020B0604020202020204" pitchFamily="34" charset="0"/>
                <a:cs typeface="Arial" panose="020B0604020202020204" pitchFamily="34" charset="0"/>
              </a:rPr>
              <a:t/>
            </a:r>
            <a:br>
              <a:rPr lang="en-US" altLang="ko-KR" sz="1400" dirty="0">
                <a:latin typeface="Arial" panose="020B0604020202020204" pitchFamily="34" charset="0"/>
                <a:cs typeface="Arial" panose="020B0604020202020204" pitchFamily="34" charset="0"/>
              </a:rPr>
            </a:br>
            <a:r>
              <a:rPr lang="en-US" altLang="ko-KR" sz="1400" dirty="0" smtClean="0">
                <a:latin typeface="Arial" panose="020B0604020202020204" pitchFamily="34" charset="0"/>
                <a:cs typeface="Arial" panose="020B0604020202020204" pitchFamily="34" charset="0"/>
              </a:rPr>
              <a:t>Plugin (python)</a:t>
            </a:r>
            <a:endParaRPr lang="ko-KR" altLang="en-US" sz="1400" dirty="0">
              <a:latin typeface="Arial" panose="020B0604020202020204" pitchFamily="34" charset="0"/>
              <a:cs typeface="Arial" panose="020B0604020202020204" pitchFamily="34" charset="0"/>
            </a:endParaRPr>
          </a:p>
        </p:txBody>
      </p:sp>
      <p:sp>
        <p:nvSpPr>
          <p:cNvPr id="41" name="모서리가 둥근 직사각형 40"/>
          <p:cNvSpPr/>
          <p:nvPr/>
        </p:nvSpPr>
        <p:spPr bwMode="auto">
          <a:xfrm>
            <a:off x="3891270" y="1834593"/>
            <a:ext cx="1800200" cy="617207"/>
          </a:xfrm>
          <a:prstGeom prst="roundRect">
            <a:avLst/>
          </a:prstGeom>
          <a:ln>
            <a:headEnd/>
            <a:tailEnd/>
          </a:ln>
          <a:effectLst/>
        </p:spPr>
        <p:style>
          <a:lnRef idx="1">
            <a:schemeClr val="accent2"/>
          </a:lnRef>
          <a:fillRef idx="3">
            <a:schemeClr val="accent2"/>
          </a:fillRef>
          <a:effectRef idx="2">
            <a:schemeClr val="accent2"/>
          </a:effectRef>
          <a:fontRef idx="minor">
            <a:schemeClr val="lt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Your Applications</a:t>
            </a:r>
            <a:br>
              <a:rPr lang="en-US" altLang="ko-KR" sz="1400" dirty="0" smtClean="0">
                <a:latin typeface="Arial" panose="020B0604020202020204" pitchFamily="34" charset="0"/>
                <a:cs typeface="Arial" panose="020B0604020202020204" pitchFamily="34" charset="0"/>
              </a:rPr>
            </a:br>
            <a:r>
              <a:rPr lang="en-US" altLang="ko-KR" sz="1400" dirty="0" smtClean="0">
                <a:latin typeface="Arial" panose="020B0604020202020204" pitchFamily="34" charset="0"/>
                <a:cs typeface="Arial" panose="020B0604020202020204" pitchFamily="34" charset="0"/>
              </a:rPr>
              <a:t>… </a:t>
            </a:r>
            <a:r>
              <a:rPr lang="en-US" altLang="ko-KR" sz="1400" dirty="0" smtClean="0">
                <a:latin typeface="Arial" panose="020B0604020202020204" pitchFamily="34" charset="0"/>
                <a:cs typeface="Arial" panose="020B0604020202020204" pitchFamily="34" charset="0"/>
                <a:sym typeface="Wingdings" panose="05000000000000000000" pitchFamily="2" charset="2"/>
              </a:rPr>
              <a:t></a:t>
            </a:r>
            <a:endParaRPr lang="ko-KR" altLang="en-US" sz="1400" dirty="0">
              <a:latin typeface="Arial" panose="020B0604020202020204" pitchFamily="34" charset="0"/>
              <a:cs typeface="Arial" panose="020B0604020202020204" pitchFamily="34" charset="0"/>
            </a:endParaRPr>
          </a:p>
        </p:txBody>
      </p:sp>
      <p:cxnSp>
        <p:nvCxnSpPr>
          <p:cNvPr id="32" name="꺾인 연결선 31"/>
          <p:cNvCxnSpPr>
            <a:stCxn id="39" idx="2"/>
            <a:endCxn id="31" idx="0"/>
          </p:cNvCxnSpPr>
          <p:nvPr/>
        </p:nvCxnSpPr>
        <p:spPr>
          <a:xfrm rot="16200000" flipH="1">
            <a:off x="1068995" y="2431144"/>
            <a:ext cx="1152975" cy="1179208"/>
          </a:xfrm>
          <a:prstGeom prst="bentConnector3">
            <a:avLst>
              <a:gd name="adj1" fmla="val 33005"/>
            </a:avLst>
          </a:prstGeom>
          <a:ln w="25400">
            <a:gradFill>
              <a:gsLst>
                <a:gs pos="0">
                  <a:schemeClr val="accent2"/>
                </a:gs>
                <a:gs pos="100000">
                  <a:schemeClr val="accent4"/>
                </a:gs>
              </a:gsLst>
              <a:lin ang="5400000" scaled="1"/>
            </a:gradFill>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24" name="모서리가 둥근 직사각형 23"/>
          <p:cNvSpPr/>
          <p:nvPr/>
        </p:nvSpPr>
        <p:spPr bwMode="auto">
          <a:xfrm rot="5400000">
            <a:off x="4384366" y="-1574838"/>
            <a:ext cx="360040" cy="8766663"/>
          </a:xfrm>
          <a:prstGeom prst="roundRect">
            <a:avLst>
              <a:gd name="adj" fmla="val 24857"/>
            </a:avLst>
          </a:prstGeom>
          <a:gradFill>
            <a:gsLst>
              <a:gs pos="0">
                <a:schemeClr val="accent3">
                  <a:tint val="50000"/>
                  <a:satMod val="300000"/>
                  <a:alpha val="50000"/>
                </a:schemeClr>
              </a:gs>
              <a:gs pos="35000">
                <a:schemeClr val="accent3">
                  <a:tint val="37000"/>
                  <a:satMod val="300000"/>
                </a:schemeClr>
              </a:gs>
              <a:gs pos="100000">
                <a:schemeClr val="accent3">
                  <a:tint val="15000"/>
                  <a:satMod val="350000"/>
                </a:schemeClr>
              </a:gs>
            </a:gsLst>
          </a:gradFill>
          <a:ln w="25400">
            <a:headEnd/>
            <a:tailEnd/>
          </a:ln>
          <a:effectLst/>
        </p:spPr>
        <p:style>
          <a:lnRef idx="1">
            <a:schemeClr val="accent3"/>
          </a:lnRef>
          <a:fillRef idx="2">
            <a:schemeClr val="accent3"/>
          </a:fillRef>
          <a:effectRef idx="1">
            <a:schemeClr val="accent3"/>
          </a:effectRef>
          <a:fontRef idx="minor">
            <a:schemeClr val="dk1"/>
          </a:fontRef>
        </p:style>
        <p:txBody>
          <a:bodyPr vert="vert270" wrap="none" lIns="91380" tIns="45692" rIns="91380" bIns="45692" rtlCol="0" anchor="ctr"/>
          <a:lstStyle/>
          <a:p>
            <a:pPr algn="ctr"/>
            <a:r>
              <a:rPr lang="en-US" altLang="ko-KR" b="1" dirty="0" smtClean="0">
                <a:solidFill>
                  <a:schemeClr val="accent3">
                    <a:lumMod val="50000"/>
                  </a:schemeClr>
                </a:solidFill>
                <a:latin typeface="Arial" panose="020B0604020202020204" pitchFamily="34" charset="0"/>
                <a:cs typeface="Arial" panose="020B0604020202020204" pitchFamily="34" charset="0"/>
              </a:rPr>
              <a:t>REST API (Implement </a:t>
            </a:r>
            <a:r>
              <a:rPr lang="en-US" altLang="ko-KR" b="1" dirty="0" err="1" smtClean="0">
                <a:solidFill>
                  <a:schemeClr val="accent3">
                    <a:lumMod val="50000"/>
                  </a:schemeClr>
                </a:solidFill>
                <a:latin typeface="Arial" panose="020B0604020202020204" pitchFamily="34" charset="0"/>
                <a:cs typeface="Arial" panose="020B0604020202020204" pitchFamily="34" charset="0"/>
              </a:rPr>
              <a:t>Restlet</a:t>
            </a:r>
            <a:r>
              <a:rPr lang="en-US" altLang="ko-KR" b="1" dirty="0" smtClean="0">
                <a:solidFill>
                  <a:schemeClr val="accent3">
                    <a:lumMod val="50000"/>
                  </a:schemeClr>
                </a:solidFill>
                <a:latin typeface="Arial" panose="020B0604020202020204" pitchFamily="34" charset="0"/>
                <a:cs typeface="Arial" panose="020B0604020202020204" pitchFamily="34" charset="0"/>
              </a:rPr>
              <a:t> Routable Interface)</a:t>
            </a:r>
            <a:endParaRPr lang="ko-KR" altLang="en-US" b="1" dirty="0">
              <a:solidFill>
                <a:schemeClr val="accent3">
                  <a:lumMod val="50000"/>
                </a:schemeClr>
              </a:solidFill>
              <a:latin typeface="Arial" panose="020B0604020202020204" pitchFamily="34" charset="0"/>
              <a:cs typeface="Arial" panose="020B0604020202020204" pitchFamily="34" charset="0"/>
            </a:endParaRPr>
          </a:p>
        </p:txBody>
      </p:sp>
      <p:sp>
        <p:nvSpPr>
          <p:cNvPr id="43" name="모서리가 둥근 직사각형 42"/>
          <p:cNvSpPr/>
          <p:nvPr/>
        </p:nvSpPr>
        <p:spPr bwMode="auto">
          <a:xfrm>
            <a:off x="302495" y="4134195"/>
            <a:ext cx="1178090" cy="474745"/>
          </a:xfrm>
          <a:prstGeom prst="roundRect">
            <a:avLst/>
          </a:prstGeom>
          <a:noFill/>
          <a:ln w="38100">
            <a:solidFill>
              <a:srgbClr val="FFFF00"/>
            </a:solidFill>
            <a:prstDash val="dash"/>
            <a:headEnd/>
            <a:tailEnd/>
          </a:ln>
          <a:effectLst/>
        </p:spPr>
        <p:style>
          <a:lnRef idx="1">
            <a:schemeClr val="accent4"/>
          </a:lnRef>
          <a:fillRef idx="3">
            <a:schemeClr val="accent4"/>
          </a:fillRef>
          <a:effectRef idx="2">
            <a:schemeClr val="accent4"/>
          </a:effectRef>
          <a:fontRef idx="minor">
            <a:schemeClr val="lt1"/>
          </a:fontRef>
        </p:style>
        <p:txBody>
          <a:bodyPr wrap="none" lIns="91380" tIns="45692" rIns="91380" bIns="45692" rtlCol="0" anchor="ctr"/>
          <a:lstStyle/>
          <a:p>
            <a:pPr algn="ctr"/>
            <a:endParaRPr lang="ko-KR" altLang="en-US" sz="1400" dirty="0">
              <a:latin typeface="Arial" panose="020B0604020202020204" pitchFamily="34" charset="0"/>
              <a:cs typeface="Arial" panose="020B0604020202020204" pitchFamily="34" charset="0"/>
            </a:endParaRPr>
          </a:p>
        </p:txBody>
      </p:sp>
      <p:sp>
        <p:nvSpPr>
          <p:cNvPr id="44" name="모서리가 둥근 직사각형 43"/>
          <p:cNvSpPr/>
          <p:nvPr/>
        </p:nvSpPr>
        <p:spPr bwMode="auto">
          <a:xfrm>
            <a:off x="1606502" y="3597236"/>
            <a:ext cx="1266614" cy="1018150"/>
          </a:xfrm>
          <a:prstGeom prst="roundRect">
            <a:avLst/>
          </a:prstGeom>
          <a:noFill/>
          <a:ln w="38100">
            <a:solidFill>
              <a:srgbClr val="FFFF00"/>
            </a:solidFill>
            <a:prstDash val="dash"/>
            <a:headEnd/>
            <a:tailEnd/>
          </a:ln>
          <a:effectLst/>
        </p:spPr>
        <p:style>
          <a:lnRef idx="1">
            <a:schemeClr val="accent4"/>
          </a:lnRef>
          <a:fillRef idx="3">
            <a:schemeClr val="accent4"/>
          </a:fillRef>
          <a:effectRef idx="2">
            <a:schemeClr val="accent4"/>
          </a:effectRef>
          <a:fontRef idx="minor">
            <a:schemeClr val="lt1"/>
          </a:fontRef>
        </p:style>
        <p:txBody>
          <a:bodyPr wrap="none" lIns="91380" tIns="45692" rIns="91380" bIns="45692" rtlCol="0" anchor="ctr"/>
          <a:lstStyle/>
          <a:p>
            <a:pPr algn="ctr"/>
            <a:endParaRPr lang="ko-KR"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30251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Floodlight Overview </a:t>
            </a:r>
            <a:r>
              <a:rPr lang="en-US" altLang="ko-KR" dirty="0" smtClean="0"/>
              <a:t>(2/2</a:t>
            </a:r>
            <a:r>
              <a:rPr lang="en-US" altLang="ko-KR" dirty="0"/>
              <a:t>)</a:t>
            </a:r>
            <a:endParaRPr lang="ko-KR" altLang="en-US" dirty="0"/>
          </a:p>
        </p:txBody>
      </p:sp>
      <p:sp>
        <p:nvSpPr>
          <p:cNvPr id="3" name="내용 개체 틀 2"/>
          <p:cNvSpPr>
            <a:spLocks noGrp="1"/>
          </p:cNvSpPr>
          <p:nvPr>
            <p:ph idx="1"/>
          </p:nvPr>
        </p:nvSpPr>
        <p:spPr>
          <a:xfrm>
            <a:off x="285720" y="763589"/>
            <a:ext cx="8572560" cy="5905771"/>
          </a:xfrm>
        </p:spPr>
        <p:txBody>
          <a:bodyPr>
            <a:normAutofit lnSpcReduction="10000"/>
          </a:bodyPr>
          <a:lstStyle/>
          <a:p>
            <a:r>
              <a:rPr lang="en-US" altLang="ko-KR" sz="2400" dirty="0"/>
              <a:t>Application Modules</a:t>
            </a:r>
          </a:p>
          <a:p>
            <a:pPr lvl="1"/>
            <a:r>
              <a:rPr lang="en-US" altLang="ko-KR" sz="2000" dirty="0"/>
              <a:t>Forwarding: default reactive packet forwarding application</a:t>
            </a:r>
            <a:endParaRPr lang="en-US" altLang="ko-KR" sz="1600" dirty="0"/>
          </a:p>
          <a:p>
            <a:pPr lvl="1"/>
            <a:r>
              <a:rPr lang="en-US" altLang="ko-KR" sz="2000" dirty="0"/>
              <a:t>Static Flow Entry Pusher</a:t>
            </a:r>
          </a:p>
          <a:p>
            <a:pPr lvl="2"/>
            <a:r>
              <a:rPr lang="en-US" altLang="ko-KR" sz="1600" dirty="0"/>
              <a:t>Install specific flow entry (match + action) to a specific switch</a:t>
            </a:r>
          </a:p>
          <a:p>
            <a:pPr lvl="1"/>
            <a:r>
              <a:rPr lang="en-US" altLang="ko-KR" sz="2000" dirty="0"/>
              <a:t>Firewall</a:t>
            </a:r>
          </a:p>
          <a:p>
            <a:pPr lvl="2"/>
            <a:r>
              <a:rPr lang="en-US" altLang="ko-KR" sz="1600" dirty="0"/>
              <a:t>An application to apply ACL rules to allow/deny traffic based on specified match</a:t>
            </a:r>
          </a:p>
          <a:p>
            <a:pPr lvl="1"/>
            <a:r>
              <a:rPr lang="en-US" altLang="ko-KR" sz="2000" dirty="0"/>
              <a:t>Port Down Reconciliation: reconcile flows across a network</a:t>
            </a:r>
          </a:p>
          <a:p>
            <a:pPr lvl="1"/>
            <a:r>
              <a:rPr lang="en-US" altLang="ko-KR" sz="2000" dirty="0" smtClean="0"/>
              <a:t>Virtual </a:t>
            </a:r>
            <a:r>
              <a:rPr lang="en-US" altLang="ko-KR" sz="2000" dirty="0"/>
              <a:t>Network </a:t>
            </a:r>
            <a:r>
              <a:rPr lang="en-US" altLang="ko-KR" sz="2000" dirty="0" smtClean="0"/>
              <a:t>Filter (VNF)</a:t>
            </a:r>
            <a:endParaRPr lang="en-US" altLang="ko-KR" sz="2000" dirty="0"/>
          </a:p>
          <a:p>
            <a:pPr lvl="2"/>
            <a:r>
              <a:rPr lang="en-US" altLang="ko-KR" sz="1600" dirty="0"/>
              <a:t>Simple MAC-based network isolation application</a:t>
            </a:r>
          </a:p>
          <a:p>
            <a:r>
              <a:rPr lang="en-US" altLang="ko-KR" sz="2400" dirty="0" smtClean="0"/>
              <a:t>REST Applications</a:t>
            </a:r>
          </a:p>
          <a:p>
            <a:pPr lvl="1"/>
            <a:r>
              <a:rPr lang="en-US" altLang="ko-KR" sz="2000" dirty="0" smtClean="0"/>
              <a:t>The REST API is the recommended interface to develop applications utilizing Floodlight supported features</a:t>
            </a:r>
          </a:p>
          <a:p>
            <a:r>
              <a:rPr lang="en-US" altLang="ko-KR" sz="2400" dirty="0" smtClean="0"/>
              <a:t>Core REST APIs</a:t>
            </a:r>
          </a:p>
          <a:p>
            <a:pPr lvl="1"/>
            <a:r>
              <a:rPr lang="en-US" altLang="ko-KR" sz="2000" dirty="0" smtClean="0"/>
              <a:t>Static Flow Pusher REST API</a:t>
            </a:r>
          </a:p>
          <a:p>
            <a:pPr lvl="2"/>
            <a:r>
              <a:rPr lang="en-US" altLang="ko-KR" sz="1600" dirty="0" smtClean="0"/>
              <a:t>Allow the user to proactively insert/delete/list the flows to </a:t>
            </a:r>
            <a:r>
              <a:rPr lang="en-US" altLang="ko-KR" sz="1600" dirty="0" err="1" smtClean="0"/>
              <a:t>OpenFlow</a:t>
            </a:r>
            <a:r>
              <a:rPr lang="en-US" altLang="ko-KR" sz="1600" dirty="0" smtClean="0"/>
              <a:t> switch</a:t>
            </a:r>
          </a:p>
          <a:p>
            <a:pPr lvl="1"/>
            <a:r>
              <a:rPr lang="en-US" altLang="ko-KR" sz="2000" dirty="0" smtClean="0"/>
              <a:t>Firewall REST API</a:t>
            </a:r>
          </a:p>
          <a:p>
            <a:pPr lvl="2"/>
            <a:r>
              <a:rPr lang="en-US" altLang="ko-KR" sz="1600" dirty="0" smtClean="0"/>
              <a:t>Allow the user to insert/delete/list rules for firewall</a:t>
            </a:r>
          </a:p>
          <a:p>
            <a:endParaRPr lang="ko-KR" altLang="en-US" dirty="0"/>
          </a:p>
        </p:txBody>
      </p:sp>
      <p:sp>
        <p:nvSpPr>
          <p:cNvPr id="4" name="모서리가 둥근 직사각형 3"/>
          <p:cNvSpPr/>
          <p:nvPr/>
        </p:nvSpPr>
        <p:spPr bwMode="auto">
          <a:xfrm>
            <a:off x="827584" y="5042652"/>
            <a:ext cx="7560840" cy="648072"/>
          </a:xfrm>
          <a:prstGeom prst="roundRect">
            <a:avLst/>
          </a:prstGeom>
          <a:noFill/>
          <a:ln w="25400" algn="ctr">
            <a:solidFill>
              <a:srgbClr val="FF0000"/>
            </a:solidFill>
            <a:miter lim="800000"/>
            <a:headEnd/>
            <a:tailEnd/>
          </a:ln>
          <a:effectLst/>
        </p:spPr>
        <p:txBody>
          <a:bodyPr wrap="none" lIns="91380" tIns="45692" rIns="91380" bIns="45692" rtlCol="0" anchor="ctr"/>
          <a:lstStyle/>
          <a:p>
            <a:pPr algn="ctr"/>
            <a:endParaRPr lang="ko-KR" altLang="en-US"/>
          </a:p>
        </p:txBody>
      </p:sp>
    </p:spTree>
    <p:extLst>
      <p:ext uri="{BB962C8B-B14F-4D97-AF65-F5344CB8AC3E}">
        <p14:creationId xmlns:p14="http://schemas.microsoft.com/office/powerpoint/2010/main" val="5522550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Static Flow Pusher (1/2)</a:t>
            </a:r>
            <a:endParaRPr lang="ko-KR" altLang="en-US" dirty="0"/>
          </a:p>
        </p:txBody>
      </p:sp>
      <p:sp>
        <p:nvSpPr>
          <p:cNvPr id="3" name="내용 개체 틀 2"/>
          <p:cNvSpPr>
            <a:spLocks noGrp="1"/>
          </p:cNvSpPr>
          <p:nvPr>
            <p:ph idx="1"/>
          </p:nvPr>
        </p:nvSpPr>
        <p:spPr>
          <a:xfrm>
            <a:off x="285720" y="763589"/>
            <a:ext cx="8572560" cy="3070101"/>
          </a:xfrm>
        </p:spPr>
        <p:txBody>
          <a:bodyPr>
            <a:normAutofit lnSpcReduction="10000"/>
          </a:bodyPr>
          <a:lstStyle/>
          <a:p>
            <a:r>
              <a:rPr lang="en-US" altLang="ko-KR" sz="2400" dirty="0" smtClean="0"/>
              <a:t>Definition</a:t>
            </a:r>
          </a:p>
          <a:p>
            <a:pPr lvl="1"/>
            <a:r>
              <a:rPr lang="en-US" altLang="ko-KR" sz="2000" dirty="0" smtClean="0"/>
              <a:t>A Floodlight module, exposed via REST API, that allows a user to manually insert flows into an </a:t>
            </a:r>
            <a:r>
              <a:rPr lang="en-US" altLang="ko-KR" sz="2000" dirty="0" err="1" smtClean="0"/>
              <a:t>OpenFlow</a:t>
            </a:r>
            <a:r>
              <a:rPr lang="en-US" altLang="ko-KR" sz="2000" dirty="0" smtClean="0"/>
              <a:t> switch</a:t>
            </a:r>
          </a:p>
          <a:p>
            <a:r>
              <a:rPr lang="en-US" altLang="ko-KR" sz="2400" dirty="0" smtClean="0"/>
              <a:t>Reactive Flow Insertion (by Controller Automatically)</a:t>
            </a:r>
          </a:p>
          <a:p>
            <a:pPr lvl="1"/>
            <a:r>
              <a:rPr lang="en-US" altLang="ko-KR" sz="2000" dirty="0" smtClean="0"/>
              <a:t>A non-matched packet header is sent to the controller</a:t>
            </a:r>
          </a:p>
          <a:p>
            <a:pPr lvl="1"/>
            <a:r>
              <a:rPr lang="en-US" altLang="ko-KR" sz="2000" dirty="0"/>
              <a:t>A</a:t>
            </a:r>
            <a:r>
              <a:rPr lang="en-US" altLang="ko-KR" sz="2000" dirty="0" smtClean="0"/>
              <a:t>n appropriate flow is inserted based on the header information</a:t>
            </a:r>
          </a:p>
          <a:p>
            <a:r>
              <a:rPr lang="en-US" altLang="ko-KR" sz="2400" dirty="0"/>
              <a:t>Proactive Flow </a:t>
            </a:r>
            <a:r>
              <a:rPr lang="en-US" altLang="ko-KR" sz="2400" dirty="0" smtClean="0"/>
              <a:t>Insertion (by User Manually)</a:t>
            </a:r>
            <a:endParaRPr lang="en-US" altLang="ko-KR" sz="2400" dirty="0"/>
          </a:p>
          <a:p>
            <a:pPr lvl="1"/>
            <a:r>
              <a:rPr lang="en-US" altLang="ko-KR" sz="2000" dirty="0" smtClean="0"/>
              <a:t>Flows are </a:t>
            </a:r>
            <a:r>
              <a:rPr lang="en-US" altLang="ko-KR" sz="2000" dirty="0"/>
              <a:t>inserted proactively </a:t>
            </a:r>
            <a:r>
              <a:rPr lang="en-US" altLang="ko-KR" sz="2000" dirty="0" smtClean="0"/>
              <a:t>to </a:t>
            </a:r>
            <a:r>
              <a:rPr lang="en-US" altLang="ko-KR" sz="2000" dirty="0"/>
              <a:t>switches before packet </a:t>
            </a:r>
            <a:r>
              <a:rPr lang="en-US" altLang="ko-KR" sz="2000" dirty="0" smtClean="0"/>
              <a:t>arrive</a:t>
            </a:r>
            <a:endParaRPr lang="en-US" altLang="ko-KR" sz="2000" dirty="0"/>
          </a:p>
        </p:txBody>
      </p:sp>
      <p:pic>
        <p:nvPicPr>
          <p:cNvPr id="5" name="Picture 5" descr="ICON_NetworkSwitch_Q308"/>
          <p:cNvPicPr>
            <a:picLocks noChangeAspect="1" noChangeArrowheads="1"/>
          </p:cNvPicPr>
          <p:nvPr/>
        </p:nvPicPr>
        <p:blipFill>
          <a:blip r:embed="rId3"/>
          <a:srcRect/>
          <a:stretch>
            <a:fillRect/>
          </a:stretch>
        </p:blipFill>
        <p:spPr bwMode="auto">
          <a:xfrm>
            <a:off x="2744640" y="5024325"/>
            <a:ext cx="884564" cy="630778"/>
          </a:xfrm>
          <a:prstGeom prst="rect">
            <a:avLst/>
          </a:prstGeom>
          <a:noFill/>
          <a:ln w="9525">
            <a:noFill/>
            <a:miter lim="800000"/>
            <a:headEnd/>
            <a:tailEnd/>
          </a:ln>
        </p:spPr>
      </p:pic>
      <p:pic>
        <p:nvPicPr>
          <p:cNvPr id="6" name="Picture 9" descr="C:\Users\testuser\AppData\Local\Temp\VMwareDnD\9aa2d99f\VMW_09Q3_ICON_ExternalDrive.png"/>
          <p:cNvPicPr>
            <a:picLocks noChangeAspect="1" noChangeArrowheads="1"/>
          </p:cNvPicPr>
          <p:nvPr/>
        </p:nvPicPr>
        <p:blipFill>
          <a:blip r:embed="rId4"/>
          <a:srcRect/>
          <a:stretch>
            <a:fillRect/>
          </a:stretch>
        </p:blipFill>
        <p:spPr bwMode="auto">
          <a:xfrm>
            <a:off x="965659" y="4869160"/>
            <a:ext cx="681292" cy="941107"/>
          </a:xfrm>
          <a:prstGeom prst="rect">
            <a:avLst/>
          </a:prstGeom>
          <a:noFill/>
        </p:spPr>
      </p:pic>
      <p:pic>
        <p:nvPicPr>
          <p:cNvPr id="7" name="Picture 9" descr="C:\Users\testuser\AppData\Local\Temp\VMwareDnD\9aa2d99f\VMW_09Q3_ICON_ExternalDrive.png"/>
          <p:cNvPicPr>
            <a:picLocks noChangeAspect="1" noChangeArrowheads="1"/>
          </p:cNvPicPr>
          <p:nvPr/>
        </p:nvPicPr>
        <p:blipFill>
          <a:blip r:embed="rId4"/>
          <a:srcRect/>
          <a:stretch>
            <a:fillRect/>
          </a:stretch>
        </p:blipFill>
        <p:spPr bwMode="auto">
          <a:xfrm>
            <a:off x="7860483" y="4866579"/>
            <a:ext cx="681292" cy="941107"/>
          </a:xfrm>
          <a:prstGeom prst="rect">
            <a:avLst/>
          </a:prstGeom>
          <a:noFill/>
        </p:spPr>
      </p:pic>
      <p:pic>
        <p:nvPicPr>
          <p:cNvPr id="8" name="Picture 5" descr="ICON_NetworkSwitch_Q308"/>
          <p:cNvPicPr>
            <a:picLocks noChangeAspect="1" noChangeArrowheads="1"/>
          </p:cNvPicPr>
          <p:nvPr/>
        </p:nvPicPr>
        <p:blipFill>
          <a:blip r:embed="rId3"/>
          <a:srcRect/>
          <a:stretch>
            <a:fillRect/>
          </a:stretch>
        </p:blipFill>
        <p:spPr bwMode="auto">
          <a:xfrm>
            <a:off x="5624960" y="5024325"/>
            <a:ext cx="884564" cy="630778"/>
          </a:xfrm>
          <a:prstGeom prst="rect">
            <a:avLst/>
          </a:prstGeom>
          <a:noFill/>
          <a:ln w="9525">
            <a:noFill/>
            <a:miter lim="800000"/>
            <a:headEnd/>
            <a:tailEnd/>
          </a:ln>
        </p:spPr>
      </p:pic>
      <p:cxnSp>
        <p:nvCxnSpPr>
          <p:cNvPr id="10" name="직선 연결선 9"/>
          <p:cNvCxnSpPr>
            <a:stCxn id="6" idx="3"/>
            <a:endCxn id="5" idx="1"/>
          </p:cNvCxnSpPr>
          <p:nvPr/>
        </p:nvCxnSpPr>
        <p:spPr>
          <a:xfrm>
            <a:off x="1646951" y="5339714"/>
            <a:ext cx="1097689" cy="0"/>
          </a:xfrm>
          <a:prstGeom prst="line">
            <a:avLst/>
          </a:prstGeom>
          <a:ln w="25400">
            <a:headEnd type="none"/>
            <a:tailEnd type="triangle" w="lg" len="lg"/>
          </a:ln>
        </p:spPr>
        <p:style>
          <a:lnRef idx="1">
            <a:schemeClr val="dk1"/>
          </a:lnRef>
          <a:fillRef idx="0">
            <a:schemeClr val="dk1"/>
          </a:fillRef>
          <a:effectRef idx="0">
            <a:schemeClr val="dk1"/>
          </a:effectRef>
          <a:fontRef idx="minor">
            <a:schemeClr val="tx1"/>
          </a:fontRef>
        </p:style>
      </p:cxnSp>
      <p:cxnSp>
        <p:nvCxnSpPr>
          <p:cNvPr id="11" name="직선 연결선 10"/>
          <p:cNvCxnSpPr>
            <a:stCxn id="5" idx="3"/>
            <a:endCxn id="8" idx="1"/>
          </p:cNvCxnSpPr>
          <p:nvPr/>
        </p:nvCxnSpPr>
        <p:spPr>
          <a:xfrm>
            <a:off x="3629204" y="5339714"/>
            <a:ext cx="1995756" cy="0"/>
          </a:xfrm>
          <a:prstGeom prst="line">
            <a:avLst/>
          </a:prstGeom>
          <a:ln w="25400">
            <a:headEnd type="none"/>
            <a:tailEnd type="triangle" w="lg" len="lg"/>
          </a:ln>
        </p:spPr>
        <p:style>
          <a:lnRef idx="1">
            <a:schemeClr val="dk1"/>
          </a:lnRef>
          <a:fillRef idx="0">
            <a:schemeClr val="dk1"/>
          </a:fillRef>
          <a:effectRef idx="0">
            <a:schemeClr val="dk1"/>
          </a:effectRef>
          <a:fontRef idx="minor">
            <a:schemeClr val="tx1"/>
          </a:fontRef>
        </p:style>
      </p:cxnSp>
      <p:cxnSp>
        <p:nvCxnSpPr>
          <p:cNvPr id="14" name="직선 연결선 13"/>
          <p:cNvCxnSpPr>
            <a:stCxn id="8" idx="3"/>
            <a:endCxn id="7" idx="1"/>
          </p:cNvCxnSpPr>
          <p:nvPr/>
        </p:nvCxnSpPr>
        <p:spPr>
          <a:xfrm flipV="1">
            <a:off x="6509524" y="5337133"/>
            <a:ext cx="1350959" cy="2581"/>
          </a:xfrm>
          <a:prstGeom prst="line">
            <a:avLst/>
          </a:prstGeom>
          <a:ln w="25400">
            <a:headEnd type="none"/>
            <a:tailEnd type="triangle" w="lg" len="lg"/>
          </a:ln>
        </p:spPr>
        <p:style>
          <a:lnRef idx="1">
            <a:schemeClr val="dk1"/>
          </a:lnRef>
          <a:fillRef idx="0">
            <a:schemeClr val="dk1"/>
          </a:fillRef>
          <a:effectRef idx="0">
            <a:schemeClr val="dk1"/>
          </a:effectRef>
          <a:fontRef idx="minor">
            <a:schemeClr val="tx1"/>
          </a:fontRef>
        </p:style>
      </p:cxnSp>
      <p:sp>
        <p:nvSpPr>
          <p:cNvPr id="17" name="모서리가 둥근 직사각형 16"/>
          <p:cNvSpPr/>
          <p:nvPr/>
        </p:nvSpPr>
        <p:spPr bwMode="auto">
          <a:xfrm>
            <a:off x="4472832" y="3717033"/>
            <a:ext cx="1532636" cy="648072"/>
          </a:xfrm>
          <a:prstGeom prst="round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lIns="91380" tIns="45692" rIns="91380" bIns="45692" rtlCol="0" anchor="ctr"/>
          <a:lstStyle/>
          <a:p>
            <a:pPr algn="ctr"/>
            <a:r>
              <a:rPr lang="en-US" altLang="ko-KR" sz="1600" dirty="0" err="1" smtClean="0">
                <a:latin typeface="Arial" panose="020B0604020202020204" pitchFamily="34" charset="0"/>
                <a:cs typeface="Arial" panose="020B0604020202020204" pitchFamily="34" charset="0"/>
              </a:rPr>
              <a:t>OpenFlow</a:t>
            </a:r>
            <a:r>
              <a:rPr lang="en-US" altLang="ko-KR" sz="1600" dirty="0">
                <a:latin typeface="Arial" panose="020B0604020202020204" pitchFamily="34" charset="0"/>
                <a:cs typeface="Arial" panose="020B0604020202020204" pitchFamily="34" charset="0"/>
              </a:rPr>
              <a:t/>
            </a:r>
            <a:br>
              <a:rPr lang="en-US" altLang="ko-KR" sz="1600" dirty="0">
                <a:latin typeface="Arial" panose="020B0604020202020204" pitchFamily="34" charset="0"/>
                <a:cs typeface="Arial" panose="020B0604020202020204" pitchFamily="34" charset="0"/>
              </a:rPr>
            </a:br>
            <a:r>
              <a:rPr lang="en-US" altLang="ko-KR" sz="1600" dirty="0" smtClean="0">
                <a:latin typeface="Arial" panose="020B0604020202020204" pitchFamily="34" charset="0"/>
                <a:cs typeface="Arial" panose="020B0604020202020204" pitchFamily="34" charset="0"/>
              </a:rPr>
              <a:t>Controller</a:t>
            </a:r>
            <a:endParaRPr lang="ko-KR" altLang="en-US" sz="1600" dirty="0">
              <a:latin typeface="Arial" panose="020B0604020202020204" pitchFamily="34" charset="0"/>
              <a:cs typeface="Arial" panose="020B0604020202020204" pitchFamily="34" charset="0"/>
            </a:endParaRPr>
          </a:p>
        </p:txBody>
      </p:sp>
      <p:cxnSp>
        <p:nvCxnSpPr>
          <p:cNvPr id="21" name="구부러진 연결선 20"/>
          <p:cNvCxnSpPr>
            <a:stCxn id="5" idx="0"/>
            <a:endCxn id="17" idx="1"/>
          </p:cNvCxnSpPr>
          <p:nvPr/>
        </p:nvCxnSpPr>
        <p:spPr>
          <a:xfrm rot="5400000" flipH="1" flipV="1">
            <a:off x="3338249" y="3889742"/>
            <a:ext cx="983256" cy="1285910"/>
          </a:xfrm>
          <a:prstGeom prst="curvedConnector2">
            <a:avLst/>
          </a:prstGeom>
          <a:ln w="25400">
            <a:prstDash val="dash"/>
            <a:headEnd type="none"/>
            <a:tailEnd type="triangle" w="lg" len="lg"/>
          </a:ln>
        </p:spPr>
        <p:style>
          <a:lnRef idx="1">
            <a:schemeClr val="dk1"/>
          </a:lnRef>
          <a:fillRef idx="0">
            <a:schemeClr val="dk1"/>
          </a:fillRef>
          <a:effectRef idx="0">
            <a:schemeClr val="dk1"/>
          </a:effectRef>
          <a:fontRef idx="minor">
            <a:schemeClr val="tx1"/>
          </a:fontRef>
        </p:style>
      </p:cxnSp>
      <p:cxnSp>
        <p:nvCxnSpPr>
          <p:cNvPr id="23" name="구부러진 연결선 22"/>
          <p:cNvCxnSpPr>
            <a:stCxn id="17" idx="2"/>
            <a:endCxn id="5" idx="3"/>
          </p:cNvCxnSpPr>
          <p:nvPr/>
        </p:nvCxnSpPr>
        <p:spPr>
          <a:xfrm rot="5400000">
            <a:off x="3946873" y="4047436"/>
            <a:ext cx="974609" cy="1609946"/>
          </a:xfrm>
          <a:prstGeom prst="curvedConnector2">
            <a:avLst/>
          </a:prstGeom>
          <a:ln w="25400">
            <a:prstDash val="dash"/>
            <a:headEnd type="none"/>
            <a:tailEnd type="triangle" w="lg" len="lg"/>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211608" y="5130695"/>
            <a:ext cx="761747" cy="369332"/>
          </a:xfrm>
          <a:prstGeom prst="rect">
            <a:avLst/>
          </a:prstGeom>
          <a:noFill/>
        </p:spPr>
        <p:txBody>
          <a:bodyPr wrap="none" rtlCol="0">
            <a:spAutoFit/>
          </a:bodyPr>
          <a:lstStyle/>
          <a:p>
            <a:r>
              <a:rPr lang="en-US" altLang="ko-KR" dirty="0" smtClean="0">
                <a:latin typeface="Arial" panose="020B0604020202020204" pitchFamily="34" charset="0"/>
                <a:cs typeface="Arial" panose="020B0604020202020204" pitchFamily="34" charset="0"/>
              </a:rPr>
              <a:t>host1</a:t>
            </a:r>
            <a:endParaRPr lang="ko-KR" altLang="en-US" dirty="0">
              <a:latin typeface="Arial" panose="020B0604020202020204" pitchFamily="34" charset="0"/>
              <a:cs typeface="Arial" panose="020B0604020202020204" pitchFamily="34" charset="0"/>
            </a:endParaRPr>
          </a:p>
        </p:txBody>
      </p:sp>
      <p:sp>
        <p:nvSpPr>
          <p:cNvPr id="26" name="TextBox 25"/>
          <p:cNvSpPr txBox="1"/>
          <p:nvPr/>
        </p:nvSpPr>
        <p:spPr>
          <a:xfrm>
            <a:off x="8477406" y="5152466"/>
            <a:ext cx="761747" cy="369332"/>
          </a:xfrm>
          <a:prstGeom prst="rect">
            <a:avLst/>
          </a:prstGeom>
          <a:noFill/>
        </p:spPr>
        <p:txBody>
          <a:bodyPr wrap="none" rtlCol="0">
            <a:spAutoFit/>
          </a:bodyPr>
          <a:lstStyle/>
          <a:p>
            <a:r>
              <a:rPr lang="en-US" altLang="ko-KR" dirty="0" smtClean="0">
                <a:latin typeface="Arial" panose="020B0604020202020204" pitchFamily="34" charset="0"/>
                <a:cs typeface="Arial" panose="020B0604020202020204" pitchFamily="34" charset="0"/>
              </a:rPr>
              <a:t>host2</a:t>
            </a:r>
            <a:endParaRPr lang="ko-KR" altLang="en-US" dirty="0">
              <a:latin typeface="Arial" panose="020B0604020202020204" pitchFamily="34" charset="0"/>
              <a:cs typeface="Arial" panose="020B0604020202020204" pitchFamily="34" charset="0"/>
            </a:endParaRPr>
          </a:p>
        </p:txBody>
      </p:sp>
      <p:sp>
        <p:nvSpPr>
          <p:cNvPr id="27" name="TextBox 26"/>
          <p:cNvSpPr txBox="1"/>
          <p:nvPr/>
        </p:nvSpPr>
        <p:spPr>
          <a:xfrm>
            <a:off x="3535335" y="5343794"/>
            <a:ext cx="954107" cy="369332"/>
          </a:xfrm>
          <a:prstGeom prst="rect">
            <a:avLst/>
          </a:prstGeom>
          <a:noFill/>
        </p:spPr>
        <p:txBody>
          <a:bodyPr wrap="none" rtlCol="0">
            <a:spAutoFit/>
          </a:bodyPr>
          <a:lstStyle/>
          <a:p>
            <a:r>
              <a:rPr lang="en-US" altLang="ko-KR" dirty="0" smtClean="0">
                <a:latin typeface="Arial" panose="020B0604020202020204" pitchFamily="34" charset="0"/>
                <a:cs typeface="Arial" panose="020B0604020202020204" pitchFamily="34" charset="0"/>
              </a:rPr>
              <a:t>switch1</a:t>
            </a:r>
            <a:endParaRPr lang="ko-KR" altLang="en-US" dirty="0">
              <a:latin typeface="Arial" panose="020B0604020202020204" pitchFamily="34" charset="0"/>
              <a:cs typeface="Arial" panose="020B0604020202020204" pitchFamily="34" charset="0"/>
            </a:endParaRPr>
          </a:p>
        </p:txBody>
      </p:sp>
      <p:sp>
        <p:nvSpPr>
          <p:cNvPr id="28" name="TextBox 27"/>
          <p:cNvSpPr txBox="1"/>
          <p:nvPr/>
        </p:nvSpPr>
        <p:spPr>
          <a:xfrm>
            <a:off x="6396729" y="5349143"/>
            <a:ext cx="954107" cy="369332"/>
          </a:xfrm>
          <a:prstGeom prst="rect">
            <a:avLst/>
          </a:prstGeom>
          <a:noFill/>
        </p:spPr>
        <p:txBody>
          <a:bodyPr wrap="none" rtlCol="0">
            <a:spAutoFit/>
          </a:bodyPr>
          <a:lstStyle/>
          <a:p>
            <a:r>
              <a:rPr lang="en-US" altLang="ko-KR" dirty="0" smtClean="0">
                <a:latin typeface="Arial" panose="020B0604020202020204" pitchFamily="34" charset="0"/>
                <a:cs typeface="Arial" panose="020B0604020202020204" pitchFamily="34" charset="0"/>
              </a:rPr>
              <a:t>switch2</a:t>
            </a:r>
            <a:endParaRPr lang="ko-KR" altLang="en-US" dirty="0">
              <a:latin typeface="Arial" panose="020B0604020202020204" pitchFamily="34" charset="0"/>
              <a:cs typeface="Arial" panose="020B0604020202020204" pitchFamily="34" charset="0"/>
            </a:endParaRPr>
          </a:p>
        </p:txBody>
      </p:sp>
      <p:sp>
        <p:nvSpPr>
          <p:cNvPr id="29" name="TextBox 28"/>
          <p:cNvSpPr txBox="1"/>
          <p:nvPr/>
        </p:nvSpPr>
        <p:spPr>
          <a:xfrm>
            <a:off x="2941223" y="3861049"/>
            <a:ext cx="697627" cy="584775"/>
          </a:xfrm>
          <a:prstGeom prst="rect">
            <a:avLst/>
          </a:prstGeom>
          <a:noFill/>
        </p:spPr>
        <p:txBody>
          <a:bodyPr wrap="none" rtlCol="0">
            <a:spAutoFit/>
          </a:bodyPr>
          <a:lstStyle/>
          <a:p>
            <a:pPr algn="ctr"/>
            <a:r>
              <a:rPr lang="en-US" altLang="ko-KR" sz="1600" dirty="0" smtClean="0">
                <a:latin typeface="Arial" panose="020B0604020202020204" pitchFamily="34" charset="0"/>
                <a:cs typeface="Arial" panose="020B0604020202020204" pitchFamily="34" charset="0"/>
              </a:rPr>
              <a:t>query</a:t>
            </a:r>
            <a:br>
              <a:rPr lang="en-US" altLang="ko-KR" sz="1600" dirty="0" smtClean="0">
                <a:latin typeface="Arial" panose="020B0604020202020204" pitchFamily="34" charset="0"/>
                <a:cs typeface="Arial" panose="020B0604020202020204" pitchFamily="34" charset="0"/>
              </a:rPr>
            </a:br>
            <a:r>
              <a:rPr lang="en-US" altLang="ko-KR" sz="1600" dirty="0" smtClean="0">
                <a:latin typeface="Arial" panose="020B0604020202020204" pitchFamily="34" charset="0"/>
                <a:cs typeface="Arial" panose="020B0604020202020204" pitchFamily="34" charset="0"/>
              </a:rPr>
              <a:t>route</a:t>
            </a:r>
            <a:endParaRPr lang="ko-KR" altLang="en-US" sz="1600" dirty="0">
              <a:latin typeface="Arial" panose="020B0604020202020204" pitchFamily="34" charset="0"/>
              <a:cs typeface="Arial" panose="020B0604020202020204" pitchFamily="34" charset="0"/>
            </a:endParaRPr>
          </a:p>
        </p:txBody>
      </p:sp>
      <p:sp>
        <p:nvSpPr>
          <p:cNvPr id="30" name="TextBox 29"/>
          <p:cNvSpPr txBox="1"/>
          <p:nvPr/>
        </p:nvSpPr>
        <p:spPr>
          <a:xfrm>
            <a:off x="4039480" y="4500410"/>
            <a:ext cx="686406" cy="584775"/>
          </a:xfrm>
          <a:prstGeom prst="rect">
            <a:avLst/>
          </a:prstGeom>
          <a:noFill/>
        </p:spPr>
        <p:txBody>
          <a:bodyPr wrap="none" rtlCol="0">
            <a:spAutoFit/>
          </a:bodyPr>
          <a:lstStyle/>
          <a:p>
            <a:pPr algn="ctr"/>
            <a:r>
              <a:rPr lang="en-US" altLang="ko-KR" sz="1600" dirty="0" smtClean="0">
                <a:latin typeface="Arial" panose="020B0604020202020204" pitchFamily="34" charset="0"/>
                <a:cs typeface="Arial" panose="020B0604020202020204" pitchFamily="34" charset="0"/>
              </a:rPr>
              <a:t>insert</a:t>
            </a:r>
            <a:br>
              <a:rPr lang="en-US" altLang="ko-KR" sz="1600" dirty="0" smtClean="0">
                <a:latin typeface="Arial" panose="020B0604020202020204" pitchFamily="34" charset="0"/>
                <a:cs typeface="Arial" panose="020B0604020202020204" pitchFamily="34" charset="0"/>
              </a:rPr>
            </a:br>
            <a:r>
              <a:rPr lang="en-US" altLang="ko-KR" sz="1600" dirty="0" smtClean="0">
                <a:latin typeface="Arial" panose="020B0604020202020204" pitchFamily="34" charset="0"/>
                <a:cs typeface="Arial" panose="020B0604020202020204" pitchFamily="34" charset="0"/>
              </a:rPr>
              <a:t>flows</a:t>
            </a:r>
            <a:endParaRPr lang="ko-KR" altLang="en-US" sz="1600" dirty="0">
              <a:latin typeface="Arial" panose="020B0604020202020204" pitchFamily="34" charset="0"/>
              <a:cs typeface="Arial" panose="020B0604020202020204" pitchFamily="34" charset="0"/>
            </a:endParaRPr>
          </a:p>
        </p:txBody>
      </p:sp>
      <p:sp>
        <p:nvSpPr>
          <p:cNvPr id="31" name="모서리가 둥근 사각형 설명선 30"/>
          <p:cNvSpPr/>
          <p:nvPr/>
        </p:nvSpPr>
        <p:spPr bwMode="auto">
          <a:xfrm>
            <a:off x="494606" y="3645024"/>
            <a:ext cx="2379964" cy="1152129"/>
          </a:xfrm>
          <a:prstGeom prst="wedgeRoundRectCallout">
            <a:avLst>
              <a:gd name="adj1" fmla="val 58246"/>
              <a:gd name="adj2" fmla="val 69417"/>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wrap="none" lIns="91380" tIns="45692" rIns="91380" bIns="45692" rtlCol="0" anchor="ctr"/>
          <a:lstStyle/>
          <a:p>
            <a:pPr algn="ctr"/>
            <a:endParaRPr lang="ko-KR" altLang="en-US"/>
          </a:p>
        </p:txBody>
      </p:sp>
      <p:sp>
        <p:nvSpPr>
          <p:cNvPr id="32" name="모서리가 둥근 사각형 설명선 31"/>
          <p:cNvSpPr/>
          <p:nvPr/>
        </p:nvSpPr>
        <p:spPr bwMode="auto">
          <a:xfrm>
            <a:off x="6221492" y="3653387"/>
            <a:ext cx="2376264" cy="1152129"/>
          </a:xfrm>
          <a:prstGeom prst="wedgeRoundRectCallout">
            <a:avLst>
              <a:gd name="adj1" fmla="val -49616"/>
              <a:gd name="adj2" fmla="val 80341"/>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wrap="none" lIns="91380" tIns="45692" rIns="91380" bIns="45692" rtlCol="0" anchor="ctr"/>
          <a:lstStyle/>
          <a:p>
            <a:pPr algn="ctr"/>
            <a:endParaRPr lang="ko-KR" altLang="en-US"/>
          </a:p>
        </p:txBody>
      </p:sp>
      <p:graphicFrame>
        <p:nvGraphicFramePr>
          <p:cNvPr id="33" name="표 32"/>
          <p:cNvGraphicFramePr>
            <a:graphicFrameLocks noGrp="1"/>
          </p:cNvGraphicFramePr>
          <p:nvPr>
            <p:extLst>
              <p:ext uri="{D42A27DB-BD31-4B8C-83A1-F6EECF244321}">
                <p14:modId xmlns:p14="http://schemas.microsoft.com/office/powerpoint/2010/main" val="2585763995"/>
              </p:ext>
            </p:extLst>
          </p:nvPr>
        </p:nvGraphicFramePr>
        <p:xfrm>
          <a:off x="639067" y="3809821"/>
          <a:ext cx="2105573" cy="640080"/>
        </p:xfrm>
        <a:graphic>
          <a:graphicData uri="http://schemas.openxmlformats.org/drawingml/2006/table">
            <a:tbl>
              <a:tblPr firstRow="1" bandRow="1">
                <a:tableStyleId>{5C22544A-7EE6-4342-B048-85BDC9FD1C3A}</a:tableStyleId>
              </a:tblPr>
              <a:tblGrid>
                <a:gridCol w="592737"/>
                <a:gridCol w="614507"/>
                <a:gridCol w="602090"/>
                <a:gridCol w="296239"/>
              </a:tblGrid>
              <a:tr h="210654">
                <a:tc>
                  <a:txBody>
                    <a:bodyPr/>
                    <a:lstStyle/>
                    <a:p>
                      <a:pPr latinLnBrk="1"/>
                      <a:r>
                        <a:rPr lang="en-US" altLang="ko-KR" sz="800" dirty="0" smtClean="0"/>
                        <a:t>SRC</a:t>
                      </a:r>
                      <a:endParaRPr lang="ko-KR" altLang="en-US" sz="800" dirty="0"/>
                    </a:p>
                  </a:txBody>
                  <a:tcPr/>
                </a:tc>
                <a:tc>
                  <a:txBody>
                    <a:bodyPr/>
                    <a:lstStyle/>
                    <a:p>
                      <a:pPr latinLnBrk="1"/>
                      <a:r>
                        <a:rPr lang="en-US" altLang="ko-KR" sz="800" dirty="0" smtClean="0"/>
                        <a:t>DST</a:t>
                      </a:r>
                      <a:endParaRPr lang="ko-KR" altLang="en-US" sz="800" dirty="0"/>
                    </a:p>
                  </a:txBody>
                  <a:tcPr/>
                </a:tc>
                <a:tc>
                  <a:txBody>
                    <a:bodyPr/>
                    <a:lstStyle/>
                    <a:p>
                      <a:pPr latinLnBrk="1"/>
                      <a:r>
                        <a:rPr lang="en-US" altLang="ko-KR" sz="800" dirty="0" smtClean="0"/>
                        <a:t>ACTION</a:t>
                      </a:r>
                      <a:endParaRPr lang="ko-KR" altLang="en-US" sz="800" dirty="0"/>
                    </a:p>
                  </a:txBody>
                  <a:tcPr/>
                </a:tc>
                <a:tc>
                  <a:txBody>
                    <a:bodyPr/>
                    <a:lstStyle/>
                    <a:p>
                      <a:pPr latinLnBrk="1"/>
                      <a:r>
                        <a:rPr lang="en-US" altLang="ko-KR" sz="800" dirty="0" smtClean="0"/>
                        <a:t>…</a:t>
                      </a:r>
                      <a:endParaRPr lang="ko-KR" altLang="en-US" sz="800" dirty="0"/>
                    </a:p>
                  </a:txBody>
                  <a:tcPr/>
                </a:tc>
              </a:tr>
              <a:tr h="210654">
                <a:tc>
                  <a:txBody>
                    <a:bodyPr/>
                    <a:lstStyle/>
                    <a:p>
                      <a:pPr latinLnBrk="1"/>
                      <a:endParaRPr lang="ko-KR" altLang="en-US" sz="800" dirty="0"/>
                    </a:p>
                  </a:txBody>
                  <a:tcPr/>
                </a:tc>
                <a:tc>
                  <a:txBody>
                    <a:bodyPr/>
                    <a:lstStyle/>
                    <a:p>
                      <a:pPr latinLnBrk="1"/>
                      <a:endParaRPr lang="ko-KR" altLang="en-US" sz="800" dirty="0"/>
                    </a:p>
                  </a:txBody>
                  <a:tcPr/>
                </a:tc>
                <a:tc>
                  <a:txBody>
                    <a:bodyPr/>
                    <a:lstStyle/>
                    <a:p>
                      <a:pPr latinLnBrk="1"/>
                      <a:endParaRPr lang="ko-KR" altLang="en-US" sz="800" dirty="0"/>
                    </a:p>
                  </a:txBody>
                  <a:tcPr/>
                </a:tc>
                <a:tc>
                  <a:txBody>
                    <a:bodyPr/>
                    <a:lstStyle/>
                    <a:p>
                      <a:pPr latinLnBrk="1"/>
                      <a:endParaRPr lang="ko-KR" altLang="en-US" sz="800"/>
                    </a:p>
                  </a:txBody>
                  <a:tcPr/>
                </a:tc>
              </a:tr>
              <a:tr h="210654">
                <a:tc>
                  <a:txBody>
                    <a:bodyPr/>
                    <a:lstStyle/>
                    <a:p>
                      <a:pPr latinLnBrk="1"/>
                      <a:endParaRPr lang="ko-KR" altLang="en-US" sz="800"/>
                    </a:p>
                  </a:txBody>
                  <a:tcPr/>
                </a:tc>
                <a:tc>
                  <a:txBody>
                    <a:bodyPr/>
                    <a:lstStyle/>
                    <a:p>
                      <a:pPr latinLnBrk="1"/>
                      <a:endParaRPr lang="ko-KR" altLang="en-US" sz="800"/>
                    </a:p>
                  </a:txBody>
                  <a:tcPr/>
                </a:tc>
                <a:tc>
                  <a:txBody>
                    <a:bodyPr/>
                    <a:lstStyle/>
                    <a:p>
                      <a:pPr latinLnBrk="1"/>
                      <a:endParaRPr lang="ko-KR" altLang="en-US" sz="800"/>
                    </a:p>
                  </a:txBody>
                  <a:tcPr/>
                </a:tc>
                <a:tc>
                  <a:txBody>
                    <a:bodyPr/>
                    <a:lstStyle/>
                    <a:p>
                      <a:pPr latinLnBrk="1"/>
                      <a:endParaRPr lang="ko-KR" altLang="en-US" sz="800" dirty="0"/>
                    </a:p>
                  </a:txBody>
                  <a:tcPr/>
                </a:tc>
              </a:tr>
            </a:tbl>
          </a:graphicData>
        </a:graphic>
      </p:graphicFrame>
      <p:graphicFrame>
        <p:nvGraphicFramePr>
          <p:cNvPr id="34" name="표 33"/>
          <p:cNvGraphicFramePr>
            <a:graphicFrameLocks noGrp="1"/>
          </p:cNvGraphicFramePr>
          <p:nvPr>
            <p:extLst>
              <p:ext uri="{D42A27DB-BD31-4B8C-83A1-F6EECF244321}">
                <p14:modId xmlns:p14="http://schemas.microsoft.com/office/powerpoint/2010/main" val="3708510657"/>
              </p:ext>
            </p:extLst>
          </p:nvPr>
        </p:nvGraphicFramePr>
        <p:xfrm>
          <a:off x="636648" y="3807883"/>
          <a:ext cx="2107992" cy="655320"/>
        </p:xfrm>
        <a:graphic>
          <a:graphicData uri="http://schemas.openxmlformats.org/drawingml/2006/table">
            <a:tbl>
              <a:tblPr firstRow="1" bandRow="1">
                <a:tableStyleId>{5C22544A-7EE6-4342-B048-85BDC9FD1C3A}</a:tableStyleId>
              </a:tblPr>
              <a:tblGrid>
                <a:gridCol w="593418"/>
                <a:gridCol w="615213"/>
                <a:gridCol w="602782"/>
                <a:gridCol w="296579"/>
              </a:tblGrid>
              <a:tr h="210654">
                <a:tc>
                  <a:txBody>
                    <a:bodyPr/>
                    <a:lstStyle/>
                    <a:p>
                      <a:pPr latinLnBrk="1"/>
                      <a:r>
                        <a:rPr lang="en-US" altLang="ko-KR" sz="800" dirty="0" smtClean="0"/>
                        <a:t>SRC</a:t>
                      </a:r>
                      <a:endParaRPr lang="ko-KR" altLang="en-US" sz="800" dirty="0"/>
                    </a:p>
                  </a:txBody>
                  <a:tcPr/>
                </a:tc>
                <a:tc>
                  <a:txBody>
                    <a:bodyPr/>
                    <a:lstStyle/>
                    <a:p>
                      <a:pPr latinLnBrk="1"/>
                      <a:r>
                        <a:rPr lang="en-US" altLang="ko-KR" sz="800" dirty="0" smtClean="0"/>
                        <a:t>DST</a:t>
                      </a:r>
                      <a:endParaRPr lang="ko-KR" altLang="en-US" sz="800" dirty="0"/>
                    </a:p>
                  </a:txBody>
                  <a:tcPr/>
                </a:tc>
                <a:tc>
                  <a:txBody>
                    <a:bodyPr/>
                    <a:lstStyle/>
                    <a:p>
                      <a:pPr latinLnBrk="1"/>
                      <a:r>
                        <a:rPr lang="en-US" altLang="ko-KR" sz="800" dirty="0" smtClean="0"/>
                        <a:t>ACTION</a:t>
                      </a:r>
                      <a:endParaRPr lang="ko-KR" altLang="en-US" sz="800" dirty="0"/>
                    </a:p>
                  </a:txBody>
                  <a:tcPr/>
                </a:tc>
                <a:tc>
                  <a:txBody>
                    <a:bodyPr/>
                    <a:lstStyle/>
                    <a:p>
                      <a:pPr latinLnBrk="1"/>
                      <a:r>
                        <a:rPr lang="en-US" altLang="ko-KR" sz="800" dirty="0" smtClean="0"/>
                        <a:t>…</a:t>
                      </a:r>
                      <a:endParaRPr lang="ko-KR" altLang="en-US" sz="800" dirty="0"/>
                    </a:p>
                  </a:txBody>
                  <a:tcPr/>
                </a:tc>
              </a:tr>
              <a:tr h="210654">
                <a:tc>
                  <a:txBody>
                    <a:bodyPr/>
                    <a:lstStyle/>
                    <a:p>
                      <a:pPr algn="ctr" latinLnBrk="1"/>
                      <a:r>
                        <a:rPr lang="en-US" altLang="ko-KR" sz="900" dirty="0" smtClean="0"/>
                        <a:t>h1_IP</a:t>
                      </a:r>
                      <a:endParaRPr lang="ko-KR" altLang="en-US" sz="900" dirty="0"/>
                    </a:p>
                  </a:txBody>
                  <a:tcPr/>
                </a:tc>
                <a:tc>
                  <a:txBody>
                    <a:bodyPr/>
                    <a:lstStyle/>
                    <a:p>
                      <a:pPr algn="ctr" latinLnBrk="1"/>
                      <a:r>
                        <a:rPr lang="en-US" altLang="ko-KR" sz="900" dirty="0" smtClean="0"/>
                        <a:t>h2_IP</a:t>
                      </a:r>
                      <a:endParaRPr lang="ko-KR" altLang="en-US" sz="900" dirty="0"/>
                    </a:p>
                  </a:txBody>
                  <a:tcPr/>
                </a:tc>
                <a:tc>
                  <a:txBody>
                    <a:bodyPr/>
                    <a:lstStyle/>
                    <a:p>
                      <a:pPr algn="ctr" latinLnBrk="1"/>
                      <a:r>
                        <a:rPr lang="en-US" altLang="ko-KR" sz="900" dirty="0" smtClean="0"/>
                        <a:t>port 2</a:t>
                      </a:r>
                      <a:endParaRPr lang="ko-KR" altLang="en-US" sz="900" dirty="0"/>
                    </a:p>
                  </a:txBody>
                  <a:tcPr/>
                </a:tc>
                <a:tc>
                  <a:txBody>
                    <a:bodyPr/>
                    <a:lstStyle/>
                    <a:p>
                      <a:pPr algn="ctr" latinLnBrk="1"/>
                      <a:endParaRPr lang="ko-KR" altLang="en-US" sz="800" dirty="0"/>
                    </a:p>
                  </a:txBody>
                  <a:tcPr/>
                </a:tc>
              </a:tr>
              <a:tr h="210654">
                <a:tc>
                  <a:txBody>
                    <a:bodyPr/>
                    <a:lstStyle/>
                    <a:p>
                      <a:pPr latinLnBrk="1"/>
                      <a:endParaRPr lang="ko-KR" altLang="en-US" sz="800" dirty="0"/>
                    </a:p>
                  </a:txBody>
                  <a:tcPr/>
                </a:tc>
                <a:tc>
                  <a:txBody>
                    <a:bodyPr/>
                    <a:lstStyle/>
                    <a:p>
                      <a:pPr latinLnBrk="1"/>
                      <a:endParaRPr lang="ko-KR" altLang="en-US" sz="800" dirty="0"/>
                    </a:p>
                  </a:txBody>
                  <a:tcPr/>
                </a:tc>
                <a:tc>
                  <a:txBody>
                    <a:bodyPr/>
                    <a:lstStyle/>
                    <a:p>
                      <a:pPr latinLnBrk="1"/>
                      <a:endParaRPr lang="ko-KR" altLang="en-US" sz="800" dirty="0"/>
                    </a:p>
                  </a:txBody>
                  <a:tcPr/>
                </a:tc>
                <a:tc>
                  <a:txBody>
                    <a:bodyPr/>
                    <a:lstStyle/>
                    <a:p>
                      <a:pPr latinLnBrk="1"/>
                      <a:endParaRPr lang="ko-KR" altLang="en-US" sz="800" dirty="0"/>
                    </a:p>
                  </a:txBody>
                  <a:tcPr/>
                </a:tc>
              </a:tr>
            </a:tbl>
          </a:graphicData>
        </a:graphic>
      </p:graphicFrame>
      <p:graphicFrame>
        <p:nvGraphicFramePr>
          <p:cNvPr id="35" name="표 34"/>
          <p:cNvGraphicFramePr>
            <a:graphicFrameLocks noGrp="1"/>
          </p:cNvGraphicFramePr>
          <p:nvPr>
            <p:extLst>
              <p:ext uri="{D42A27DB-BD31-4B8C-83A1-F6EECF244321}">
                <p14:modId xmlns:p14="http://schemas.microsoft.com/office/powerpoint/2010/main" val="1643780620"/>
              </p:ext>
            </p:extLst>
          </p:nvPr>
        </p:nvGraphicFramePr>
        <p:xfrm>
          <a:off x="6343736" y="3809589"/>
          <a:ext cx="2082576" cy="655320"/>
        </p:xfrm>
        <a:graphic>
          <a:graphicData uri="http://schemas.openxmlformats.org/drawingml/2006/table">
            <a:tbl>
              <a:tblPr firstRow="1" bandRow="1">
                <a:tableStyleId>{5C22544A-7EE6-4342-B048-85BDC9FD1C3A}</a:tableStyleId>
              </a:tblPr>
              <a:tblGrid>
                <a:gridCol w="586263"/>
                <a:gridCol w="607795"/>
                <a:gridCol w="595514"/>
                <a:gridCol w="293004"/>
              </a:tblGrid>
              <a:tr h="210654">
                <a:tc>
                  <a:txBody>
                    <a:bodyPr/>
                    <a:lstStyle/>
                    <a:p>
                      <a:pPr latinLnBrk="1"/>
                      <a:r>
                        <a:rPr lang="en-US" altLang="ko-KR" sz="800" dirty="0" smtClean="0"/>
                        <a:t>SRC</a:t>
                      </a:r>
                      <a:endParaRPr lang="ko-KR" altLang="en-US" sz="800" dirty="0"/>
                    </a:p>
                  </a:txBody>
                  <a:tcPr/>
                </a:tc>
                <a:tc>
                  <a:txBody>
                    <a:bodyPr/>
                    <a:lstStyle/>
                    <a:p>
                      <a:pPr latinLnBrk="1"/>
                      <a:r>
                        <a:rPr lang="en-US" altLang="ko-KR" sz="800" dirty="0" smtClean="0"/>
                        <a:t>DST</a:t>
                      </a:r>
                      <a:endParaRPr lang="ko-KR" altLang="en-US" sz="800" dirty="0"/>
                    </a:p>
                  </a:txBody>
                  <a:tcPr/>
                </a:tc>
                <a:tc>
                  <a:txBody>
                    <a:bodyPr/>
                    <a:lstStyle/>
                    <a:p>
                      <a:pPr latinLnBrk="1"/>
                      <a:r>
                        <a:rPr lang="en-US" altLang="ko-KR" sz="800" dirty="0" smtClean="0"/>
                        <a:t>ACTION</a:t>
                      </a:r>
                      <a:endParaRPr lang="ko-KR" altLang="en-US" sz="800" dirty="0"/>
                    </a:p>
                  </a:txBody>
                  <a:tcPr/>
                </a:tc>
                <a:tc>
                  <a:txBody>
                    <a:bodyPr/>
                    <a:lstStyle/>
                    <a:p>
                      <a:pPr latinLnBrk="1"/>
                      <a:r>
                        <a:rPr lang="en-US" altLang="ko-KR" sz="800" dirty="0" smtClean="0"/>
                        <a:t>…</a:t>
                      </a:r>
                      <a:endParaRPr lang="ko-KR" altLang="en-US" sz="800" dirty="0"/>
                    </a:p>
                  </a:txBody>
                  <a:tcPr/>
                </a:tc>
              </a:tr>
              <a:tr h="210654">
                <a:tc>
                  <a:txBody>
                    <a:bodyPr/>
                    <a:lstStyle/>
                    <a:p>
                      <a:pPr algn="ctr" latinLnBrk="1"/>
                      <a:r>
                        <a:rPr lang="en-US" altLang="ko-KR" sz="900" dirty="0" smtClean="0"/>
                        <a:t>h1_IP</a:t>
                      </a:r>
                      <a:endParaRPr lang="ko-KR" altLang="en-US" sz="900" dirty="0"/>
                    </a:p>
                  </a:txBody>
                  <a:tcPr/>
                </a:tc>
                <a:tc>
                  <a:txBody>
                    <a:bodyPr/>
                    <a:lstStyle/>
                    <a:p>
                      <a:pPr algn="ctr" latinLnBrk="1"/>
                      <a:r>
                        <a:rPr lang="en-US" altLang="ko-KR" sz="900" dirty="0" smtClean="0"/>
                        <a:t>h2_IP</a:t>
                      </a:r>
                      <a:endParaRPr lang="ko-KR" altLang="en-US" sz="900" dirty="0"/>
                    </a:p>
                  </a:txBody>
                  <a:tcPr/>
                </a:tc>
                <a:tc>
                  <a:txBody>
                    <a:bodyPr/>
                    <a:lstStyle/>
                    <a:p>
                      <a:pPr algn="ctr" latinLnBrk="1"/>
                      <a:r>
                        <a:rPr lang="en-US" altLang="ko-KR" sz="900" dirty="0" smtClean="0"/>
                        <a:t>port</a:t>
                      </a:r>
                      <a:r>
                        <a:rPr lang="en-US" altLang="ko-KR" sz="900" baseline="0" dirty="0" smtClean="0"/>
                        <a:t> 2</a:t>
                      </a:r>
                      <a:endParaRPr lang="ko-KR" altLang="en-US" sz="900" dirty="0"/>
                    </a:p>
                  </a:txBody>
                  <a:tcPr/>
                </a:tc>
                <a:tc>
                  <a:txBody>
                    <a:bodyPr/>
                    <a:lstStyle/>
                    <a:p>
                      <a:pPr algn="ctr" latinLnBrk="1"/>
                      <a:endParaRPr lang="ko-KR" altLang="en-US" sz="800" dirty="0"/>
                    </a:p>
                  </a:txBody>
                  <a:tcPr/>
                </a:tc>
              </a:tr>
              <a:tr h="210654">
                <a:tc>
                  <a:txBody>
                    <a:bodyPr/>
                    <a:lstStyle/>
                    <a:p>
                      <a:pPr latinLnBrk="1"/>
                      <a:endParaRPr lang="ko-KR" altLang="en-US" sz="800"/>
                    </a:p>
                  </a:txBody>
                  <a:tcPr/>
                </a:tc>
                <a:tc>
                  <a:txBody>
                    <a:bodyPr/>
                    <a:lstStyle/>
                    <a:p>
                      <a:pPr latinLnBrk="1"/>
                      <a:endParaRPr lang="ko-KR" altLang="en-US" sz="800" dirty="0"/>
                    </a:p>
                  </a:txBody>
                  <a:tcPr/>
                </a:tc>
                <a:tc>
                  <a:txBody>
                    <a:bodyPr/>
                    <a:lstStyle/>
                    <a:p>
                      <a:pPr latinLnBrk="1"/>
                      <a:endParaRPr lang="ko-KR" altLang="en-US" sz="800"/>
                    </a:p>
                  </a:txBody>
                  <a:tcPr/>
                </a:tc>
                <a:tc>
                  <a:txBody>
                    <a:bodyPr/>
                    <a:lstStyle/>
                    <a:p>
                      <a:pPr latinLnBrk="1"/>
                      <a:endParaRPr lang="ko-KR" altLang="en-US" sz="800" dirty="0"/>
                    </a:p>
                  </a:txBody>
                  <a:tcPr/>
                </a:tc>
              </a:tr>
            </a:tbl>
          </a:graphicData>
        </a:graphic>
      </p:graphicFrame>
      <p:sp>
        <p:nvSpPr>
          <p:cNvPr id="9" name="직사각형 8"/>
          <p:cNvSpPr/>
          <p:nvPr/>
        </p:nvSpPr>
        <p:spPr bwMode="auto">
          <a:xfrm>
            <a:off x="1763688" y="5106450"/>
            <a:ext cx="720080" cy="179941"/>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380" tIns="45692" rIns="91380" bIns="45692" rtlCol="0" anchor="ctr"/>
          <a:lstStyle/>
          <a:p>
            <a:pPr algn="ctr"/>
            <a:endParaRPr lang="ko-KR" altLang="en-US"/>
          </a:p>
        </p:txBody>
      </p:sp>
      <p:cxnSp>
        <p:nvCxnSpPr>
          <p:cNvPr id="13" name="직선 연결선 12"/>
          <p:cNvCxnSpPr/>
          <p:nvPr/>
        </p:nvCxnSpPr>
        <p:spPr>
          <a:xfrm>
            <a:off x="1995618" y="5106450"/>
            <a:ext cx="0" cy="179941"/>
          </a:xfrm>
          <a:prstGeom prst="line">
            <a:avLst/>
          </a:prstGeom>
          <a:ln w="25400">
            <a:headEnd type="none"/>
            <a:tailEnd type="none"/>
          </a:ln>
        </p:spPr>
        <p:style>
          <a:lnRef idx="1">
            <a:schemeClr val="dk1"/>
          </a:lnRef>
          <a:fillRef idx="0">
            <a:schemeClr val="dk1"/>
          </a:fillRef>
          <a:effectRef idx="0">
            <a:schemeClr val="dk1"/>
          </a:effectRef>
          <a:fontRef idx="minor">
            <a:schemeClr val="tx1"/>
          </a:fontRef>
        </p:style>
      </p:cxnSp>
      <p:cxnSp>
        <p:nvCxnSpPr>
          <p:cNvPr id="36" name="직선 연결선 35"/>
          <p:cNvCxnSpPr/>
          <p:nvPr/>
        </p:nvCxnSpPr>
        <p:spPr>
          <a:xfrm>
            <a:off x="2246478" y="5110804"/>
            <a:ext cx="0" cy="179941"/>
          </a:xfrm>
          <a:prstGeom prst="line">
            <a:avLst/>
          </a:prstGeom>
          <a:ln w="25400">
            <a:headEnd type="none"/>
            <a:tailEnd type="none"/>
          </a:ln>
        </p:spPr>
        <p:style>
          <a:lnRef idx="1">
            <a:schemeClr val="dk1"/>
          </a:lnRef>
          <a:fillRef idx="0">
            <a:schemeClr val="dk1"/>
          </a:fillRef>
          <a:effectRef idx="0">
            <a:schemeClr val="dk1"/>
          </a:effectRef>
          <a:fontRef idx="minor">
            <a:schemeClr val="tx1"/>
          </a:fontRef>
        </p:style>
      </p:cxnSp>
      <p:sp>
        <p:nvSpPr>
          <p:cNvPr id="37" name="직사각형 36"/>
          <p:cNvSpPr/>
          <p:nvPr/>
        </p:nvSpPr>
        <p:spPr bwMode="auto">
          <a:xfrm>
            <a:off x="2219073" y="5733256"/>
            <a:ext cx="457455" cy="2767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SRC</a:t>
            </a:r>
            <a:endParaRPr lang="ko-KR" altLang="en-US" sz="1400" dirty="0">
              <a:latin typeface="Arial" panose="020B0604020202020204" pitchFamily="34" charset="0"/>
              <a:cs typeface="Arial" panose="020B0604020202020204" pitchFamily="34" charset="0"/>
            </a:endParaRPr>
          </a:p>
        </p:txBody>
      </p:sp>
      <p:sp>
        <p:nvSpPr>
          <p:cNvPr id="39" name="직사각형 38"/>
          <p:cNvSpPr/>
          <p:nvPr/>
        </p:nvSpPr>
        <p:spPr bwMode="auto">
          <a:xfrm>
            <a:off x="1763688" y="5734431"/>
            <a:ext cx="457455" cy="2767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380" tIns="45692" rIns="91380" bIns="45692" rtlCol="0" anchor="b"/>
          <a:lstStyle/>
          <a:p>
            <a:pPr algn="ctr"/>
            <a:r>
              <a:rPr lang="en-US" altLang="ko-KR" dirty="0" smtClean="0"/>
              <a:t>…</a:t>
            </a:r>
            <a:endParaRPr lang="ko-KR" altLang="en-US" dirty="0"/>
          </a:p>
        </p:txBody>
      </p:sp>
      <p:sp>
        <p:nvSpPr>
          <p:cNvPr id="40" name="직사각형 39"/>
          <p:cNvSpPr/>
          <p:nvPr/>
        </p:nvSpPr>
        <p:spPr bwMode="auto">
          <a:xfrm>
            <a:off x="2676456" y="5734431"/>
            <a:ext cx="457455" cy="2767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DST</a:t>
            </a:r>
            <a:endParaRPr lang="ko-KR" altLang="en-US" sz="1400" dirty="0">
              <a:latin typeface="Arial" panose="020B0604020202020204" pitchFamily="34" charset="0"/>
              <a:cs typeface="Arial" panose="020B0604020202020204" pitchFamily="34" charset="0"/>
            </a:endParaRPr>
          </a:p>
        </p:txBody>
      </p:sp>
      <p:sp>
        <p:nvSpPr>
          <p:cNvPr id="41" name="직사각형 40"/>
          <p:cNvSpPr/>
          <p:nvPr/>
        </p:nvSpPr>
        <p:spPr bwMode="auto">
          <a:xfrm>
            <a:off x="3133911" y="5734431"/>
            <a:ext cx="1256035" cy="2767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380" tIns="45692" rIns="91380" bIns="45692" rtlCol="0" anchor="ctr"/>
          <a:lstStyle/>
          <a:p>
            <a:pPr algn="ctr"/>
            <a:r>
              <a:rPr lang="en-US" altLang="ko-KR" sz="1400" dirty="0" smtClean="0">
                <a:latin typeface="Arial" panose="020B0604020202020204" pitchFamily="34" charset="0"/>
                <a:cs typeface="Arial" panose="020B0604020202020204" pitchFamily="34" charset="0"/>
              </a:rPr>
              <a:t>ETHER_TYPE</a:t>
            </a:r>
            <a:endParaRPr lang="ko-KR" altLang="en-US" sz="1400" dirty="0">
              <a:latin typeface="Arial" panose="020B0604020202020204" pitchFamily="34" charset="0"/>
              <a:cs typeface="Arial" panose="020B0604020202020204" pitchFamily="34" charset="0"/>
            </a:endParaRPr>
          </a:p>
        </p:txBody>
      </p:sp>
      <p:sp>
        <p:nvSpPr>
          <p:cNvPr id="42" name="직사각형 41"/>
          <p:cNvSpPr/>
          <p:nvPr/>
        </p:nvSpPr>
        <p:spPr bwMode="auto">
          <a:xfrm>
            <a:off x="4387523" y="5734431"/>
            <a:ext cx="457455" cy="2767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380" tIns="45692" rIns="91380" bIns="45692" rtlCol="0" anchor="b"/>
          <a:lstStyle/>
          <a:p>
            <a:pPr algn="ctr"/>
            <a:r>
              <a:rPr lang="en-US" altLang="ko-KR" dirty="0" smtClean="0"/>
              <a:t>…</a:t>
            </a:r>
            <a:endParaRPr lang="ko-KR" altLang="en-US" dirty="0"/>
          </a:p>
        </p:txBody>
      </p:sp>
      <p:sp>
        <p:nvSpPr>
          <p:cNvPr id="16" name="오른쪽 중괄호 15"/>
          <p:cNvSpPr/>
          <p:nvPr/>
        </p:nvSpPr>
        <p:spPr>
          <a:xfrm rot="5400000">
            <a:off x="3207495" y="4577480"/>
            <a:ext cx="193673" cy="3081290"/>
          </a:xfrm>
          <a:prstGeom prst="rightBrace">
            <a:avLst/>
          </a:prstGeom>
          <a:ln w="25400">
            <a:headEnd type="none"/>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43" name="직사각형 42"/>
          <p:cNvSpPr/>
          <p:nvPr/>
        </p:nvSpPr>
        <p:spPr bwMode="auto">
          <a:xfrm>
            <a:off x="4849399" y="5733256"/>
            <a:ext cx="1297666" cy="2767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380" tIns="45692" rIns="91380" bIns="45692" rtlCol="0" anchor="b"/>
          <a:lstStyle/>
          <a:p>
            <a:pPr algn="ctr"/>
            <a:r>
              <a:rPr lang="en-US" altLang="ko-KR" sz="1400" dirty="0" smtClean="0">
                <a:latin typeface="Arial" panose="020B0604020202020204" pitchFamily="34" charset="0"/>
                <a:cs typeface="Arial" panose="020B0604020202020204" pitchFamily="34" charset="0"/>
              </a:rPr>
              <a:t>PAYLOAD</a:t>
            </a:r>
            <a:endParaRPr lang="ko-KR" altLang="en-US" dirty="0">
              <a:latin typeface="Arial" panose="020B0604020202020204" pitchFamily="34" charset="0"/>
              <a:cs typeface="Arial" panose="020B0604020202020204" pitchFamily="34" charset="0"/>
            </a:endParaRPr>
          </a:p>
        </p:txBody>
      </p:sp>
      <p:sp>
        <p:nvSpPr>
          <p:cNvPr id="44" name="TextBox 43"/>
          <p:cNvSpPr txBox="1"/>
          <p:nvPr/>
        </p:nvSpPr>
        <p:spPr>
          <a:xfrm>
            <a:off x="2483768" y="6185724"/>
            <a:ext cx="1672253" cy="369332"/>
          </a:xfrm>
          <a:prstGeom prst="rect">
            <a:avLst/>
          </a:prstGeom>
          <a:noFill/>
        </p:spPr>
        <p:txBody>
          <a:bodyPr wrap="none" rtlCol="0">
            <a:spAutoFit/>
          </a:bodyPr>
          <a:lstStyle/>
          <a:p>
            <a:r>
              <a:rPr lang="en-US" altLang="ko-KR" dirty="0" smtClean="0">
                <a:latin typeface="Arial" panose="020B0604020202020204" pitchFamily="34" charset="0"/>
                <a:cs typeface="Arial" panose="020B0604020202020204" pitchFamily="34" charset="0"/>
              </a:rPr>
              <a:t>packet header</a:t>
            </a:r>
            <a:endParaRPr lang="ko-KR" altLang="en-US" dirty="0">
              <a:latin typeface="Arial" panose="020B0604020202020204" pitchFamily="34" charset="0"/>
              <a:cs typeface="Arial" panose="020B0604020202020204" pitchFamily="34" charset="0"/>
            </a:endParaRPr>
          </a:p>
        </p:txBody>
      </p:sp>
      <p:sp>
        <p:nvSpPr>
          <p:cNvPr id="45" name="오른쪽 중괄호 44"/>
          <p:cNvSpPr/>
          <p:nvPr/>
        </p:nvSpPr>
        <p:spPr>
          <a:xfrm rot="5400000">
            <a:off x="5398279" y="5472408"/>
            <a:ext cx="199905" cy="1297666"/>
          </a:xfrm>
          <a:prstGeom prst="rightBrace">
            <a:avLst/>
          </a:prstGeom>
          <a:ln w="25400">
            <a:headEnd type="none"/>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46" name="TextBox 45"/>
          <p:cNvSpPr txBox="1"/>
          <p:nvPr/>
        </p:nvSpPr>
        <p:spPr>
          <a:xfrm>
            <a:off x="4710580" y="6186570"/>
            <a:ext cx="1736373" cy="369332"/>
          </a:xfrm>
          <a:prstGeom prst="rect">
            <a:avLst/>
          </a:prstGeom>
          <a:noFill/>
        </p:spPr>
        <p:txBody>
          <a:bodyPr wrap="none" rtlCol="0">
            <a:spAutoFit/>
          </a:bodyPr>
          <a:lstStyle/>
          <a:p>
            <a:r>
              <a:rPr lang="en-US" altLang="ko-KR" dirty="0" smtClean="0">
                <a:latin typeface="Arial" panose="020B0604020202020204" pitchFamily="34" charset="0"/>
                <a:cs typeface="Arial" panose="020B0604020202020204" pitchFamily="34" charset="0"/>
              </a:rPr>
              <a:t>packet payload</a:t>
            </a:r>
            <a:endParaRPr lang="ko-KR" altLang="en-US" dirty="0">
              <a:latin typeface="Arial" panose="020B0604020202020204" pitchFamily="34" charset="0"/>
              <a:cs typeface="Arial" panose="020B0604020202020204" pitchFamily="34" charset="0"/>
            </a:endParaRPr>
          </a:p>
        </p:txBody>
      </p:sp>
      <p:sp>
        <p:nvSpPr>
          <p:cNvPr id="19" name="타원 18"/>
          <p:cNvSpPr/>
          <p:nvPr/>
        </p:nvSpPr>
        <p:spPr bwMode="auto">
          <a:xfrm>
            <a:off x="1953086" y="5034958"/>
            <a:ext cx="344134" cy="312808"/>
          </a:xfrm>
          <a:prstGeom prst="ellipse">
            <a:avLst/>
          </a:prstGeom>
          <a:noFill/>
          <a:ln w="25400" algn="ctr">
            <a:solidFill>
              <a:srgbClr val="FF0000"/>
            </a:solidFill>
            <a:miter lim="800000"/>
            <a:headEnd/>
            <a:tailEnd/>
          </a:ln>
          <a:effectLst/>
        </p:spPr>
        <p:txBody>
          <a:bodyPr wrap="none" lIns="91380" tIns="45692" rIns="91380" bIns="45692" rtlCol="0" anchor="ctr"/>
          <a:lstStyle/>
          <a:p>
            <a:pPr algn="ctr"/>
            <a:endParaRPr lang="ko-KR" altLang="en-US"/>
          </a:p>
        </p:txBody>
      </p:sp>
      <p:cxnSp>
        <p:nvCxnSpPr>
          <p:cNvPr id="22" name="구부러진 연결선 21"/>
          <p:cNvCxnSpPr>
            <a:stCxn id="19" idx="4"/>
            <a:endCxn id="39" idx="1"/>
          </p:cNvCxnSpPr>
          <p:nvPr/>
        </p:nvCxnSpPr>
        <p:spPr>
          <a:xfrm rot="5400000">
            <a:off x="1681907" y="5429548"/>
            <a:ext cx="525028" cy="361465"/>
          </a:xfrm>
          <a:prstGeom prst="curvedConnector4">
            <a:avLst>
              <a:gd name="adj1" fmla="val 36823"/>
              <a:gd name="adj2" fmla="val 163243"/>
            </a:avLst>
          </a:prstGeom>
          <a:ln w="25400">
            <a:headEnd type="non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668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500"/>
                                        <p:tgtEl>
                                          <p:spTgt spid="46"/>
                                        </p:tgtEl>
                                      </p:cBhvr>
                                    </p:animEffect>
                                  </p:childTnLst>
                                </p:cTn>
                              </p:par>
                              <p:par>
                                <p:cTn id="52" presetID="10"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500"/>
                                        <p:tgtEl>
                                          <p:spTgt spid="1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fade">
                                      <p:cBhvr>
                                        <p:cTn id="8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9" grpId="0" animBg="1"/>
      <p:bldP spid="37" grpId="0" animBg="1"/>
      <p:bldP spid="39" grpId="0" animBg="1"/>
      <p:bldP spid="40" grpId="0" animBg="1"/>
      <p:bldP spid="41" grpId="0" animBg="1"/>
      <p:bldP spid="42" grpId="0" animBg="1"/>
      <p:bldP spid="16" grpId="0" animBg="1"/>
      <p:bldP spid="43" grpId="0" animBg="1"/>
      <p:bldP spid="44" grpId="0"/>
      <p:bldP spid="45" grpId="0" animBg="1"/>
      <p:bldP spid="46" grpId="0"/>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Static Flow Pusher </a:t>
            </a:r>
            <a:r>
              <a:rPr lang="en-US" altLang="ko-KR" dirty="0" smtClean="0"/>
              <a:t>(2/2)</a:t>
            </a:r>
            <a:endParaRPr lang="ko-KR" altLang="en-US" dirty="0"/>
          </a:p>
        </p:txBody>
      </p:sp>
      <p:sp>
        <p:nvSpPr>
          <p:cNvPr id="3" name="내용 개체 틀 2"/>
          <p:cNvSpPr>
            <a:spLocks noGrp="1"/>
          </p:cNvSpPr>
          <p:nvPr>
            <p:ph idx="1"/>
          </p:nvPr>
        </p:nvSpPr>
        <p:spPr/>
        <p:txBody>
          <a:bodyPr>
            <a:normAutofit/>
          </a:bodyPr>
          <a:lstStyle/>
          <a:p>
            <a:r>
              <a:rPr lang="en-US" altLang="ko-KR" sz="2400" dirty="0"/>
              <a:t>Static Flow Pusher API</a:t>
            </a:r>
            <a:endParaRPr lang="ko-KR" altLang="en-US" sz="2400" dirty="0"/>
          </a:p>
          <a:p>
            <a:endParaRPr lang="en-US" altLang="ko-KR" sz="2400" dirty="0" smtClean="0"/>
          </a:p>
          <a:p>
            <a:endParaRPr lang="en-US" altLang="ko-KR" sz="2400" dirty="0"/>
          </a:p>
          <a:p>
            <a:endParaRPr lang="en-US" altLang="ko-KR" sz="2400" dirty="0" smtClean="0"/>
          </a:p>
          <a:p>
            <a:r>
              <a:rPr lang="en-US" altLang="ko-KR" sz="2400" dirty="0" smtClean="0"/>
              <a:t>REST API Example</a:t>
            </a:r>
          </a:p>
          <a:p>
            <a:pPr lvl="1"/>
            <a:r>
              <a:rPr lang="en-US" altLang="ko-KR" sz="2000" dirty="0" smtClean="0"/>
              <a:t>Insert a flow on </a:t>
            </a:r>
            <a:r>
              <a:rPr lang="en-US" altLang="ko-KR" sz="2000" dirty="0" smtClean="0">
                <a:solidFill>
                  <a:srgbClr val="FF0000"/>
                </a:solidFill>
              </a:rPr>
              <a:t>switch 1</a:t>
            </a:r>
            <a:r>
              <a:rPr lang="en-US" altLang="ko-KR" sz="2000" dirty="0" smtClean="0"/>
              <a:t> (</a:t>
            </a:r>
            <a:r>
              <a:rPr lang="en-US" altLang="ko-KR" sz="2000" dirty="0" smtClean="0">
                <a:solidFill>
                  <a:srgbClr val="002060"/>
                </a:solidFill>
              </a:rPr>
              <a:t>in </a:t>
            </a:r>
            <a:r>
              <a:rPr lang="en-US" altLang="ko-KR" sz="2000" dirty="0" smtClean="0">
                <a:solidFill>
                  <a:srgbClr val="002060"/>
                </a:solidFill>
                <a:sym typeface="Wingdings" panose="05000000000000000000" pitchFamily="2" charset="2"/>
              </a:rPr>
              <a:t> port 1</a:t>
            </a:r>
            <a:r>
              <a:rPr lang="en-US" altLang="ko-KR" sz="2000" dirty="0" smtClean="0">
                <a:sym typeface="Wingdings" panose="05000000000000000000" pitchFamily="2" charset="2"/>
              </a:rPr>
              <a:t>, </a:t>
            </a:r>
            <a:r>
              <a:rPr lang="en-US" altLang="ko-KR" sz="2000" dirty="0" smtClean="0">
                <a:solidFill>
                  <a:srgbClr val="00B050"/>
                </a:solidFill>
                <a:sym typeface="Wingdings" panose="05000000000000000000" pitchFamily="2" charset="2"/>
              </a:rPr>
              <a:t>out  port 2</a:t>
            </a:r>
            <a:r>
              <a:rPr lang="en-US" altLang="ko-KR" sz="2000" dirty="0" smtClean="0">
                <a:sym typeface="Wingdings" panose="05000000000000000000" pitchFamily="2" charset="2"/>
              </a:rPr>
              <a:t>)</a:t>
            </a:r>
          </a:p>
          <a:p>
            <a:pPr lvl="1"/>
            <a:endParaRPr lang="en-US" altLang="ko-KR" sz="2000" dirty="0">
              <a:sym typeface="Wingdings" panose="05000000000000000000" pitchFamily="2" charset="2"/>
            </a:endParaRPr>
          </a:p>
          <a:p>
            <a:pPr lvl="1"/>
            <a:endParaRPr lang="en-US" altLang="ko-KR" sz="2000" dirty="0" smtClean="0">
              <a:sym typeface="Wingdings" panose="05000000000000000000" pitchFamily="2" charset="2"/>
            </a:endParaRPr>
          </a:p>
          <a:p>
            <a:pPr lvl="3"/>
            <a:endParaRPr lang="en-US" altLang="ko-KR" sz="1400" dirty="0" smtClean="0">
              <a:sym typeface="Wingdings" panose="05000000000000000000" pitchFamily="2" charset="2"/>
            </a:endParaRPr>
          </a:p>
          <a:p>
            <a:pPr lvl="1"/>
            <a:r>
              <a:rPr lang="en-US" altLang="ko-KR" sz="2000" dirty="0" smtClean="0">
                <a:sym typeface="Wingdings" panose="05000000000000000000" pitchFamily="2" charset="2"/>
              </a:rPr>
              <a:t>List all inserted flows</a:t>
            </a:r>
            <a:endParaRPr lang="en-US" altLang="ko-KR" sz="2000" dirty="0">
              <a:sym typeface="Wingdings" panose="05000000000000000000" pitchFamily="2" charset="2"/>
            </a:endParaRPr>
          </a:p>
          <a:p>
            <a:pPr lvl="1"/>
            <a:endParaRPr lang="en-US" altLang="ko-KR" sz="2000" dirty="0" smtClean="0">
              <a:sym typeface="Wingdings" panose="05000000000000000000" pitchFamily="2" charset="2"/>
            </a:endParaRPr>
          </a:p>
          <a:p>
            <a:pPr lvl="1"/>
            <a:endParaRPr lang="en-US" altLang="ko-KR" sz="2000" dirty="0">
              <a:sym typeface="Wingdings" panose="05000000000000000000" pitchFamily="2" charset="2"/>
            </a:endParaRPr>
          </a:p>
          <a:p>
            <a:pPr lvl="1"/>
            <a:r>
              <a:rPr lang="en-US" altLang="ko-KR" sz="2000" dirty="0" smtClean="0">
                <a:sym typeface="Wingdings" panose="05000000000000000000" pitchFamily="2" charset="2"/>
              </a:rPr>
              <a:t>Delete a static flow by </a:t>
            </a:r>
            <a:r>
              <a:rPr lang="en-US" altLang="ko-KR" sz="2000" dirty="0" smtClean="0">
                <a:solidFill>
                  <a:srgbClr val="FF0000"/>
                </a:solidFill>
                <a:sym typeface="Wingdings" panose="05000000000000000000" pitchFamily="2" charset="2"/>
              </a:rPr>
              <a:t>its name ‘flow-mod-1’</a:t>
            </a:r>
          </a:p>
          <a:p>
            <a:pPr lvl="1"/>
            <a:endParaRPr lang="en-US" altLang="ko-KR" sz="2000" dirty="0">
              <a:solidFill>
                <a:srgbClr val="FF0000"/>
              </a:solidFill>
              <a:sym typeface="Wingdings" panose="05000000000000000000" pitchFamily="2" charset="2"/>
            </a:endParaRPr>
          </a:p>
          <a:p>
            <a:pPr lvl="1"/>
            <a:endParaRPr lang="en-US" altLang="ko-KR" sz="2000" dirty="0" smtClean="0">
              <a:solidFill>
                <a:srgbClr val="FF0000"/>
              </a:solidFill>
              <a:sym typeface="Wingdings" panose="05000000000000000000" pitchFamily="2" charset="2"/>
            </a:endParaRPr>
          </a:p>
          <a:p>
            <a:pPr marL="0" indent="0">
              <a:buNone/>
            </a:pPr>
            <a:endParaRPr lang="en-US" altLang="ko-KR" dirty="0" smtClean="0">
              <a:solidFill>
                <a:srgbClr val="FF0000"/>
              </a:solidFill>
              <a:sym typeface="Wingdings" panose="05000000000000000000" pitchFamily="2" charset="2"/>
            </a:endParaRPr>
          </a:p>
          <a:p>
            <a:pPr lvl="1"/>
            <a:endParaRPr lang="en-US" altLang="ko-KR" sz="2000" dirty="0">
              <a:solidFill>
                <a:srgbClr val="FF0000"/>
              </a:solidFill>
              <a:sym typeface="Wingdings" panose="05000000000000000000" pitchFamily="2" charset="2"/>
            </a:endParaRPr>
          </a:p>
          <a:p>
            <a:pPr lvl="1"/>
            <a:endParaRPr lang="en-US" altLang="ko-KR" sz="2000" dirty="0" smtClean="0">
              <a:solidFill>
                <a:srgbClr val="FF0000"/>
              </a:solidFill>
              <a:sym typeface="Wingdings" panose="05000000000000000000" pitchFamily="2" charset="2"/>
            </a:endParaRPr>
          </a:p>
          <a:p>
            <a:pPr lvl="1"/>
            <a:endParaRPr lang="en-US" altLang="ko-KR" sz="2000" dirty="0">
              <a:solidFill>
                <a:srgbClr val="FF0000"/>
              </a:solidFill>
              <a:sym typeface="Wingdings" panose="05000000000000000000" pitchFamily="2" charset="2"/>
            </a:endParaRPr>
          </a:p>
        </p:txBody>
      </p:sp>
      <p:sp>
        <p:nvSpPr>
          <p:cNvPr id="4" name="대각선 방향의 모서리가 둥근 사각형 3"/>
          <p:cNvSpPr/>
          <p:nvPr/>
        </p:nvSpPr>
        <p:spPr bwMode="auto">
          <a:xfrm>
            <a:off x="1165046" y="3426045"/>
            <a:ext cx="7488832" cy="825955"/>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a:solidFill>
                  <a:schemeClr val="bg1"/>
                </a:solidFill>
                <a:latin typeface="나눔고딕코딩" panose="020D0009000000000000" pitchFamily="49" charset="-127"/>
                <a:ea typeface="나눔고딕코딩" panose="020D0009000000000000" pitchFamily="49" charset="-127"/>
              </a:rPr>
              <a:t>curl -d '{"switch": "</a:t>
            </a:r>
            <a:r>
              <a:rPr lang="en-US" altLang="ko-KR" sz="1400" dirty="0">
                <a:solidFill>
                  <a:srgbClr val="FFFF00"/>
                </a:solidFill>
                <a:latin typeface="나눔고딕코딩" panose="020D0009000000000000" pitchFamily="49" charset="-127"/>
                <a:ea typeface="나눔고딕코딩" panose="020D0009000000000000" pitchFamily="49" charset="-127"/>
              </a:rPr>
              <a:t>00:00:00:00:00:00:00:01</a:t>
            </a:r>
            <a:r>
              <a:rPr lang="en-US" altLang="ko-KR" sz="1400" dirty="0">
                <a:solidFill>
                  <a:schemeClr val="bg1"/>
                </a:solidFill>
                <a:latin typeface="나눔고딕코딩" panose="020D0009000000000000" pitchFamily="49" charset="-127"/>
                <a:ea typeface="나눔고딕코딩" panose="020D0009000000000000" pitchFamily="49" charset="-127"/>
              </a:rPr>
              <a:t>", "name":"flow-mod-1", "cookie":"0", </a:t>
            </a:r>
          </a:p>
          <a:p>
            <a:r>
              <a:rPr lang="en-US" altLang="ko-KR" sz="1400" dirty="0">
                <a:solidFill>
                  <a:schemeClr val="bg1"/>
                </a:solidFill>
                <a:latin typeface="나눔고딕코딩" panose="020D0009000000000000" pitchFamily="49" charset="-127"/>
                <a:ea typeface="나눔고딕코딩" panose="020D0009000000000000" pitchFamily="49" charset="-127"/>
              </a:rPr>
              <a:t>"priority":"32768", </a:t>
            </a:r>
            <a:r>
              <a:rPr lang="en-US" altLang="ko-KR" sz="1400" dirty="0">
                <a:solidFill>
                  <a:srgbClr val="FFFF00"/>
                </a:solidFill>
                <a:latin typeface="나눔고딕코딩" panose="020D0009000000000000" pitchFamily="49" charset="-127"/>
                <a:ea typeface="나눔고딕코딩" panose="020D0009000000000000" pitchFamily="49" charset="-127"/>
              </a:rPr>
              <a:t>"ingress-port":"1"</a:t>
            </a:r>
            <a:r>
              <a:rPr lang="en-US" altLang="ko-KR" sz="1400" dirty="0">
                <a:solidFill>
                  <a:schemeClr val="bg1"/>
                </a:solidFill>
                <a:latin typeface="나눔고딕코딩" panose="020D0009000000000000" pitchFamily="49" charset="-127"/>
                <a:ea typeface="나눔고딕코딩" panose="020D0009000000000000" pitchFamily="49" charset="-127"/>
              </a:rPr>
              <a:t>,"active":"true", </a:t>
            </a:r>
            <a:r>
              <a:rPr lang="en-US" altLang="ko-KR" sz="1400" dirty="0">
                <a:solidFill>
                  <a:srgbClr val="FFFF00"/>
                </a:solidFill>
                <a:latin typeface="나눔고딕코딩" panose="020D0009000000000000" pitchFamily="49" charset="-127"/>
                <a:ea typeface="나눔고딕코딩" panose="020D0009000000000000" pitchFamily="49" charset="-127"/>
              </a:rPr>
              <a:t>"</a:t>
            </a:r>
            <a:r>
              <a:rPr lang="en-US" altLang="ko-KR" sz="1400" dirty="0" err="1">
                <a:solidFill>
                  <a:srgbClr val="FFFF00"/>
                </a:solidFill>
                <a:latin typeface="나눔고딕코딩" panose="020D0009000000000000" pitchFamily="49" charset="-127"/>
                <a:ea typeface="나눔고딕코딩" panose="020D0009000000000000" pitchFamily="49" charset="-127"/>
              </a:rPr>
              <a:t>actions":"output</a:t>
            </a:r>
            <a:r>
              <a:rPr lang="en-US" altLang="ko-KR" sz="1400" dirty="0">
                <a:solidFill>
                  <a:srgbClr val="FFFF00"/>
                </a:solidFill>
                <a:latin typeface="나눔고딕코딩" panose="020D0009000000000000" pitchFamily="49" charset="-127"/>
                <a:ea typeface="나눔고딕코딩" panose="020D0009000000000000" pitchFamily="49" charset="-127"/>
              </a:rPr>
              <a:t>=2"</a:t>
            </a:r>
            <a:r>
              <a:rPr lang="en-US" altLang="ko-KR" sz="1400" dirty="0">
                <a:solidFill>
                  <a:schemeClr val="bg1"/>
                </a:solidFill>
                <a:latin typeface="나눔고딕코딩" panose="020D0009000000000000" pitchFamily="49" charset="-127"/>
                <a:ea typeface="나눔고딕코딩" panose="020D0009000000000000" pitchFamily="49" charset="-127"/>
              </a:rPr>
              <a:t>}' </a:t>
            </a:r>
          </a:p>
          <a:p>
            <a:r>
              <a:rPr lang="en-US" altLang="ko-KR" sz="1400" dirty="0">
                <a:solidFill>
                  <a:schemeClr val="bg1"/>
                </a:solidFill>
                <a:latin typeface="나눔고딕코딩" panose="020D0009000000000000" pitchFamily="49" charset="-127"/>
                <a:ea typeface="나눔고딕코딩" panose="020D0009000000000000" pitchFamily="49" charset="-127"/>
              </a:rPr>
              <a:t>http://&lt;controller_ip&gt;:8080/.../json</a:t>
            </a:r>
            <a:endParaRPr lang="ko-KR" altLang="en-US" sz="1400" dirty="0">
              <a:solidFill>
                <a:schemeClr val="bg1"/>
              </a:solidFill>
              <a:latin typeface="나눔고딕코딩" panose="020D0009000000000000" pitchFamily="49" charset="-127"/>
              <a:ea typeface="나눔고딕코딩" panose="020D0009000000000000" pitchFamily="49" charset="-127"/>
            </a:endParaRPr>
          </a:p>
        </p:txBody>
      </p:sp>
      <p:sp>
        <p:nvSpPr>
          <p:cNvPr id="5" name="대각선 방향의 모서리가 둥근 사각형 4"/>
          <p:cNvSpPr/>
          <p:nvPr/>
        </p:nvSpPr>
        <p:spPr bwMode="auto">
          <a:xfrm>
            <a:off x="1166108" y="4813516"/>
            <a:ext cx="7488832" cy="487692"/>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a:solidFill>
                  <a:schemeClr val="bg1"/>
                </a:solidFill>
                <a:latin typeface="나눔고딕코딩" panose="020D0009000000000000" pitchFamily="49" charset="-127"/>
                <a:ea typeface="나눔고딕코딩" panose="020D0009000000000000" pitchFamily="49" charset="-127"/>
              </a:rPr>
              <a:t>curl http://&lt;controller_ip&gt;:8080/wm/core/switch/1/flow/json;</a:t>
            </a:r>
            <a:endParaRPr lang="ko-KR" altLang="en-US" sz="1400" dirty="0">
              <a:solidFill>
                <a:schemeClr val="bg1"/>
              </a:solidFill>
              <a:latin typeface="나눔고딕코딩" panose="020D0009000000000000" pitchFamily="49" charset="-127"/>
              <a:ea typeface="나눔고딕코딩" panose="020D0009000000000000" pitchFamily="49" charset="-127"/>
            </a:endParaRPr>
          </a:p>
        </p:txBody>
      </p:sp>
      <p:sp>
        <p:nvSpPr>
          <p:cNvPr id="6" name="대각선 방향의 모서리가 둥근 사각형 5"/>
          <p:cNvSpPr/>
          <p:nvPr/>
        </p:nvSpPr>
        <p:spPr bwMode="auto">
          <a:xfrm>
            <a:off x="1158648" y="5898304"/>
            <a:ext cx="7488832" cy="565306"/>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a:solidFill>
                  <a:schemeClr val="bg1"/>
                </a:solidFill>
                <a:latin typeface="나눔고딕코딩" panose="020D0009000000000000" pitchFamily="49" charset="-127"/>
                <a:ea typeface="나눔고딕코딩" panose="020D0009000000000000" pitchFamily="49" charset="-127"/>
              </a:rPr>
              <a:t>curl -X DELETE -d '{</a:t>
            </a:r>
            <a:r>
              <a:rPr lang="en-US" altLang="ko-KR" sz="1400" dirty="0">
                <a:solidFill>
                  <a:srgbClr val="FFFF00"/>
                </a:solidFill>
                <a:latin typeface="나눔고딕코딩" panose="020D0009000000000000" pitchFamily="49" charset="-127"/>
                <a:ea typeface="나눔고딕코딩" panose="020D0009000000000000" pitchFamily="49" charset="-127"/>
              </a:rPr>
              <a:t>"name":"flow-mod-1"</a:t>
            </a:r>
            <a:r>
              <a:rPr lang="en-US" altLang="ko-KR" sz="1400" dirty="0">
                <a:solidFill>
                  <a:schemeClr val="bg1"/>
                </a:solidFill>
                <a:latin typeface="나눔고딕코딩" panose="020D0009000000000000" pitchFamily="49" charset="-127"/>
                <a:ea typeface="나눔고딕코딩" panose="020D0009000000000000" pitchFamily="49" charset="-127"/>
              </a:rPr>
              <a:t>}' </a:t>
            </a:r>
            <a:br>
              <a:rPr lang="en-US" altLang="ko-KR" sz="1400" dirty="0">
                <a:solidFill>
                  <a:schemeClr val="bg1"/>
                </a:solidFill>
                <a:latin typeface="나눔고딕코딩" panose="020D0009000000000000" pitchFamily="49" charset="-127"/>
                <a:ea typeface="나눔고딕코딩" panose="020D0009000000000000" pitchFamily="49" charset="-127"/>
              </a:rPr>
            </a:br>
            <a:r>
              <a:rPr lang="en-US" altLang="ko-KR" sz="1400" dirty="0">
                <a:solidFill>
                  <a:schemeClr val="bg1"/>
                </a:solidFill>
                <a:latin typeface="나눔고딕코딩" panose="020D0009000000000000" pitchFamily="49" charset="-127"/>
                <a:ea typeface="나눔고딕코딩" panose="020D0009000000000000" pitchFamily="49" charset="-127"/>
              </a:rPr>
              <a:t>http://&lt;controller_ip&gt;:8080/wm/staticflowentrypusher/json</a:t>
            </a:r>
            <a:endParaRPr lang="ko-KR" altLang="en-US" sz="1400" dirty="0">
              <a:solidFill>
                <a:schemeClr val="bg1"/>
              </a:solidFill>
              <a:latin typeface="나눔고딕코딩" panose="020D0009000000000000" pitchFamily="49" charset="-127"/>
              <a:ea typeface="나눔고딕코딩" panose="020D0009000000000000" pitchFamily="49"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270856914"/>
              </p:ext>
            </p:extLst>
          </p:nvPr>
        </p:nvGraphicFramePr>
        <p:xfrm>
          <a:off x="755576" y="1234474"/>
          <a:ext cx="8102703" cy="1237874"/>
        </p:xfrm>
        <a:graphic>
          <a:graphicData uri="http://schemas.openxmlformats.org/drawingml/2006/table">
            <a:tbl>
              <a:tblPr firstRow="1" bandRow="1">
                <a:tableStyleId>{5C22544A-7EE6-4342-B048-85BDC9FD1C3A}</a:tableStyleId>
              </a:tblPr>
              <a:tblGrid>
                <a:gridCol w="2016224"/>
                <a:gridCol w="1872208"/>
                <a:gridCol w="4214271"/>
              </a:tblGrid>
              <a:tr h="184787">
                <a:tc>
                  <a:txBody>
                    <a:bodyPr/>
                    <a:lstStyle/>
                    <a:p>
                      <a:pPr latinLnBrk="1"/>
                      <a:r>
                        <a:rPr lang="en-US" altLang="ko-KR" sz="1400" dirty="0" smtClean="0">
                          <a:latin typeface="Arial" panose="020B0604020202020204" pitchFamily="34" charset="0"/>
                          <a:cs typeface="Arial" panose="020B0604020202020204" pitchFamily="34" charset="0"/>
                        </a:rPr>
                        <a:t>URI</a:t>
                      </a:r>
                      <a:endParaRPr lang="ko-KR" altLang="en-US" sz="1400" dirty="0">
                        <a:latin typeface="Arial" panose="020B0604020202020204" pitchFamily="34" charset="0"/>
                        <a:cs typeface="Arial" panose="020B0604020202020204" pitchFamily="34" charset="0"/>
                      </a:endParaRPr>
                    </a:p>
                  </a:txBody>
                  <a:tcPr anchor="ctr"/>
                </a:tc>
                <a:tc>
                  <a:txBody>
                    <a:bodyPr/>
                    <a:lstStyle/>
                    <a:p>
                      <a:pPr latinLnBrk="1"/>
                      <a:r>
                        <a:rPr lang="en-US" altLang="ko-KR" sz="1400" dirty="0" smtClean="0">
                          <a:latin typeface="Arial" panose="020B0604020202020204" pitchFamily="34" charset="0"/>
                          <a:cs typeface="Arial" panose="020B0604020202020204" pitchFamily="34" charset="0"/>
                        </a:rPr>
                        <a:t>Description</a:t>
                      </a:r>
                      <a:endParaRPr lang="ko-KR" altLang="en-US" sz="1400" dirty="0">
                        <a:latin typeface="Arial" panose="020B0604020202020204" pitchFamily="34" charset="0"/>
                        <a:cs typeface="Arial" panose="020B0604020202020204" pitchFamily="34" charset="0"/>
                      </a:endParaRPr>
                    </a:p>
                  </a:txBody>
                  <a:tcPr anchor="ctr"/>
                </a:tc>
                <a:tc>
                  <a:txBody>
                    <a:bodyPr/>
                    <a:lstStyle/>
                    <a:p>
                      <a:pPr latinLnBrk="1"/>
                      <a:r>
                        <a:rPr lang="en-US" altLang="ko-KR" sz="1400" dirty="0" smtClean="0">
                          <a:latin typeface="Arial" panose="020B0604020202020204" pitchFamily="34" charset="0"/>
                          <a:cs typeface="Arial" panose="020B0604020202020204" pitchFamily="34" charset="0"/>
                        </a:rPr>
                        <a:t>Arguments</a:t>
                      </a:r>
                      <a:endParaRPr lang="ko-KR" altLang="en-US" sz="1400" dirty="0">
                        <a:latin typeface="Arial" panose="020B0604020202020204" pitchFamily="34" charset="0"/>
                        <a:cs typeface="Arial" panose="020B0604020202020204" pitchFamily="34" charset="0"/>
                      </a:endParaRPr>
                    </a:p>
                  </a:txBody>
                  <a:tcPr anchor="ctr"/>
                </a:tc>
              </a:tr>
              <a:tr h="184787">
                <a:tc>
                  <a:txBody>
                    <a:bodyPr/>
                    <a:lstStyle/>
                    <a:p>
                      <a:pPr latinLnBrk="1"/>
                      <a:r>
                        <a:rPr lang="en-US" altLang="ko-KR" sz="1400" dirty="0" smtClean="0">
                          <a:latin typeface="Arial" panose="020B0604020202020204" pitchFamily="34" charset="0"/>
                          <a:cs typeface="Arial" panose="020B0604020202020204" pitchFamily="34" charset="0"/>
                        </a:rPr>
                        <a:t>/.../</a:t>
                      </a:r>
                      <a:r>
                        <a:rPr lang="en-US" altLang="ko-KR" sz="1400" dirty="0" err="1" smtClean="0">
                          <a:latin typeface="Arial" panose="020B0604020202020204" pitchFamily="34" charset="0"/>
                          <a:cs typeface="Arial" panose="020B0604020202020204" pitchFamily="34" charset="0"/>
                        </a:rPr>
                        <a:t>json</a:t>
                      </a:r>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Add/delete static flow</a:t>
                      </a:r>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nn-NO" altLang="ko-KR" sz="1400" dirty="0" smtClean="0">
                          <a:latin typeface="Arial" panose="020B0604020202020204" pitchFamily="34" charset="0"/>
                          <a:cs typeface="Arial" panose="020B0604020202020204" pitchFamily="34" charset="0"/>
                        </a:rPr>
                        <a:t>HTTP POST data (add), HTTP DELETE (deletion)</a:t>
                      </a:r>
                      <a:endParaRPr lang="ko-KR" altLang="en-US" sz="1400" dirty="0">
                        <a:latin typeface="Arial" panose="020B0604020202020204" pitchFamily="34" charset="0"/>
                        <a:cs typeface="Arial" panose="020B0604020202020204" pitchFamily="34" charset="0"/>
                      </a:endParaRPr>
                    </a:p>
                  </a:txBody>
                  <a:tcPr/>
                </a:tc>
              </a:tr>
              <a:tr h="314137">
                <a:tc>
                  <a:txBody>
                    <a:bodyPr/>
                    <a:lstStyle/>
                    <a:p>
                      <a:pPr latinLnBrk="1"/>
                      <a:r>
                        <a:rPr lang="en-US" altLang="ko-KR" sz="1400" dirty="0" smtClean="0">
                          <a:latin typeface="Arial" panose="020B0604020202020204" pitchFamily="34" charset="0"/>
                          <a:cs typeface="Arial" panose="020B0604020202020204" pitchFamily="34" charset="0"/>
                        </a:rPr>
                        <a:t>/…/list/&lt;switch&gt;/</a:t>
                      </a:r>
                      <a:r>
                        <a:rPr lang="en-US" altLang="ko-KR" sz="1400" dirty="0" err="1" smtClean="0">
                          <a:latin typeface="Arial" panose="020B0604020202020204" pitchFamily="34" charset="0"/>
                          <a:cs typeface="Arial" panose="020B0604020202020204" pitchFamily="34" charset="0"/>
                        </a:rPr>
                        <a:t>json</a:t>
                      </a:r>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List static flows</a:t>
                      </a:r>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switch: Valid Switch DPID or "all"</a:t>
                      </a:r>
                      <a:endParaRPr lang="ko-KR" altLang="en-US" sz="1400" dirty="0">
                        <a:latin typeface="Arial" panose="020B0604020202020204" pitchFamily="34" charset="0"/>
                        <a:cs typeface="Arial" panose="020B0604020202020204" pitchFamily="34" charset="0"/>
                      </a:endParaRPr>
                    </a:p>
                  </a:txBody>
                  <a:tcPr/>
                </a:tc>
              </a:tr>
              <a:tr h="314137">
                <a:tc>
                  <a:txBody>
                    <a:bodyPr/>
                    <a:lstStyle/>
                    <a:p>
                      <a:pPr latinLnBrk="1"/>
                      <a:r>
                        <a:rPr lang="en-US" altLang="ko-KR" sz="1400" dirty="0" smtClean="0">
                          <a:latin typeface="Arial" panose="020B0604020202020204" pitchFamily="34" charset="0"/>
                          <a:cs typeface="Arial" panose="020B0604020202020204" pitchFamily="34" charset="0"/>
                        </a:rPr>
                        <a:t>/…/clear/&lt;switch&gt;/</a:t>
                      </a:r>
                      <a:r>
                        <a:rPr lang="en-US" altLang="ko-KR" sz="1400" dirty="0" err="1" smtClean="0">
                          <a:latin typeface="Arial" panose="020B0604020202020204" pitchFamily="34" charset="0"/>
                          <a:cs typeface="Arial" panose="020B0604020202020204" pitchFamily="34" charset="0"/>
                        </a:rPr>
                        <a:t>json</a:t>
                      </a:r>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Clear static flows</a:t>
                      </a:r>
                      <a:endParaRPr lang="ko-KR" altLang="en-US" sz="14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Arial" panose="020B0604020202020204" pitchFamily="34" charset="0"/>
                          <a:cs typeface="Arial" panose="020B0604020202020204" pitchFamily="34" charset="0"/>
                        </a:rPr>
                        <a:t>switch: Valid Switch DPID or "all"</a:t>
                      </a:r>
                      <a:endParaRPr lang="ko-KR" altLang="en-US" sz="1400" dirty="0" smtClean="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43315673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DEMO Scenarios</a:t>
            </a:r>
            <a:endParaRPr lang="ko-KR" altLang="en-US" dirty="0"/>
          </a:p>
        </p:txBody>
      </p:sp>
      <p:sp>
        <p:nvSpPr>
          <p:cNvPr id="3" name="내용 개체 틀 2"/>
          <p:cNvSpPr>
            <a:spLocks noGrp="1"/>
          </p:cNvSpPr>
          <p:nvPr>
            <p:ph idx="1"/>
          </p:nvPr>
        </p:nvSpPr>
        <p:spPr>
          <a:xfrm>
            <a:off x="285720" y="763589"/>
            <a:ext cx="8572560" cy="3148776"/>
          </a:xfrm>
        </p:spPr>
        <p:txBody>
          <a:bodyPr>
            <a:normAutofit/>
          </a:bodyPr>
          <a:lstStyle/>
          <a:p>
            <a:r>
              <a:rPr lang="en-US" altLang="ko-KR" sz="2400" dirty="0" smtClean="0"/>
              <a:t>Construct a Customized Topology Using </a:t>
            </a:r>
            <a:r>
              <a:rPr lang="en-US" altLang="ko-KR" sz="2400" dirty="0" err="1" smtClean="0"/>
              <a:t>Mininet</a:t>
            </a:r>
            <a:endParaRPr lang="en-US" altLang="ko-KR" sz="2400" dirty="0" smtClean="0"/>
          </a:p>
          <a:p>
            <a:pPr lvl="1"/>
            <a:r>
              <a:rPr lang="en-US" altLang="ko-KR" sz="2000" dirty="0" smtClean="0"/>
              <a:t>A topology with two hosts and five switches (</a:t>
            </a:r>
            <a:r>
              <a:rPr lang="en-US" altLang="ko-KR" sz="2000" dirty="0" err="1" smtClean="0"/>
              <a:t>ovs</a:t>
            </a:r>
            <a:r>
              <a:rPr lang="en-US" altLang="ko-KR" sz="2000" dirty="0" smtClean="0"/>
              <a:t>) shown as below</a:t>
            </a:r>
          </a:p>
          <a:p>
            <a:r>
              <a:rPr lang="en-US" altLang="ko-KR" sz="2400" dirty="0" smtClean="0"/>
              <a:t>Scenario #1</a:t>
            </a:r>
          </a:p>
          <a:p>
            <a:pPr lvl="1"/>
            <a:r>
              <a:rPr lang="en-US" altLang="ko-KR" sz="2000" dirty="0" smtClean="0"/>
              <a:t>Ping from host1 to host2 in reactive manner</a:t>
            </a:r>
          </a:p>
          <a:p>
            <a:r>
              <a:rPr lang="en-US" altLang="ko-KR" sz="2400" dirty="0" smtClean="0"/>
              <a:t>Scenario #2</a:t>
            </a:r>
          </a:p>
          <a:p>
            <a:pPr lvl="1"/>
            <a:r>
              <a:rPr lang="en-US" altLang="ko-KR" sz="2000" dirty="0" smtClean="0"/>
              <a:t>Ping from host1 to host2 in proactive manner</a:t>
            </a:r>
          </a:p>
          <a:p>
            <a:pPr lvl="2"/>
            <a:r>
              <a:rPr lang="en-US" altLang="ko-KR" sz="1600" dirty="0" smtClean="0"/>
              <a:t>Choose route #1</a:t>
            </a:r>
          </a:p>
          <a:p>
            <a:pPr lvl="2"/>
            <a:r>
              <a:rPr lang="en-US" altLang="ko-KR" sz="1600" dirty="0"/>
              <a:t>C</a:t>
            </a:r>
            <a:r>
              <a:rPr lang="en-US" altLang="ko-KR" sz="1600" dirty="0" smtClean="0"/>
              <a:t>hoose route #2</a:t>
            </a:r>
          </a:p>
        </p:txBody>
      </p:sp>
      <p:pic>
        <p:nvPicPr>
          <p:cNvPr id="4" name="Picture 5" descr="ICON_NetworkSwitch_Q308"/>
          <p:cNvPicPr>
            <a:picLocks noChangeAspect="1" noChangeArrowheads="1"/>
          </p:cNvPicPr>
          <p:nvPr/>
        </p:nvPicPr>
        <p:blipFill>
          <a:blip r:embed="rId2"/>
          <a:srcRect/>
          <a:stretch>
            <a:fillRect/>
          </a:stretch>
        </p:blipFill>
        <p:spPr bwMode="auto">
          <a:xfrm>
            <a:off x="3193464" y="3927551"/>
            <a:ext cx="952245" cy="679041"/>
          </a:xfrm>
          <a:prstGeom prst="rect">
            <a:avLst/>
          </a:prstGeom>
          <a:noFill/>
          <a:ln w="9525">
            <a:noFill/>
            <a:miter lim="800000"/>
            <a:headEnd/>
            <a:tailEnd/>
          </a:ln>
        </p:spPr>
      </p:pic>
      <p:pic>
        <p:nvPicPr>
          <p:cNvPr id="5" name="Picture 5" descr="ICON_NetworkSwitch_Q308"/>
          <p:cNvPicPr>
            <a:picLocks noChangeAspect="1" noChangeArrowheads="1"/>
          </p:cNvPicPr>
          <p:nvPr/>
        </p:nvPicPr>
        <p:blipFill>
          <a:blip r:embed="rId2"/>
          <a:srcRect/>
          <a:stretch>
            <a:fillRect/>
          </a:stretch>
        </p:blipFill>
        <p:spPr bwMode="auto">
          <a:xfrm>
            <a:off x="4865789" y="3927551"/>
            <a:ext cx="952245" cy="679041"/>
          </a:xfrm>
          <a:prstGeom prst="rect">
            <a:avLst/>
          </a:prstGeom>
          <a:noFill/>
          <a:ln w="9525">
            <a:noFill/>
            <a:miter lim="800000"/>
            <a:headEnd/>
            <a:tailEnd/>
          </a:ln>
        </p:spPr>
      </p:pic>
      <p:pic>
        <p:nvPicPr>
          <p:cNvPr id="6" name="Picture 5" descr="ICON_NetworkSwitch_Q308"/>
          <p:cNvPicPr>
            <a:picLocks noChangeAspect="1" noChangeArrowheads="1"/>
          </p:cNvPicPr>
          <p:nvPr/>
        </p:nvPicPr>
        <p:blipFill>
          <a:blip r:embed="rId2"/>
          <a:srcRect/>
          <a:stretch>
            <a:fillRect/>
          </a:stretch>
        </p:blipFill>
        <p:spPr bwMode="auto">
          <a:xfrm>
            <a:off x="4123851" y="5583735"/>
            <a:ext cx="952245" cy="679041"/>
          </a:xfrm>
          <a:prstGeom prst="rect">
            <a:avLst/>
          </a:prstGeom>
          <a:noFill/>
          <a:ln w="9525">
            <a:noFill/>
            <a:miter lim="800000"/>
            <a:headEnd/>
            <a:tailEnd/>
          </a:ln>
        </p:spPr>
      </p:pic>
      <p:pic>
        <p:nvPicPr>
          <p:cNvPr id="7" name="Picture 9" descr="C:\Users\testuser\AppData\Local\Temp\VMwareDnD\9aa2d99f\VMW_09Q3_ICON_ExternalDrive.png"/>
          <p:cNvPicPr>
            <a:picLocks noChangeAspect="1" noChangeArrowheads="1"/>
          </p:cNvPicPr>
          <p:nvPr/>
        </p:nvPicPr>
        <p:blipFill>
          <a:blip r:embed="rId3"/>
          <a:srcRect/>
          <a:stretch>
            <a:fillRect/>
          </a:stretch>
        </p:blipFill>
        <p:spPr bwMode="auto">
          <a:xfrm>
            <a:off x="133297" y="4336640"/>
            <a:ext cx="733421" cy="1013115"/>
          </a:xfrm>
          <a:prstGeom prst="rect">
            <a:avLst/>
          </a:prstGeom>
          <a:noFill/>
        </p:spPr>
      </p:pic>
      <p:pic>
        <p:nvPicPr>
          <p:cNvPr id="8" name="Picture 9" descr="C:\Users\testuser\AppData\Local\Temp\VMwareDnD\9aa2d99f\VMW_09Q3_ICON_ExternalDrive.png"/>
          <p:cNvPicPr>
            <a:picLocks noChangeAspect="1" noChangeArrowheads="1"/>
          </p:cNvPicPr>
          <p:nvPr/>
        </p:nvPicPr>
        <p:blipFill>
          <a:blip r:embed="rId3"/>
          <a:srcRect/>
          <a:stretch>
            <a:fillRect/>
          </a:stretch>
        </p:blipFill>
        <p:spPr bwMode="auto">
          <a:xfrm>
            <a:off x="8287169" y="4341228"/>
            <a:ext cx="733421" cy="1013115"/>
          </a:xfrm>
          <a:prstGeom prst="rect">
            <a:avLst/>
          </a:prstGeom>
          <a:noFill/>
        </p:spPr>
      </p:pic>
      <p:cxnSp>
        <p:nvCxnSpPr>
          <p:cNvPr id="10" name="직선 연결선 9"/>
          <p:cNvCxnSpPr>
            <a:stCxn id="33" idx="3"/>
            <a:endCxn id="4" idx="1"/>
          </p:cNvCxnSpPr>
          <p:nvPr/>
        </p:nvCxnSpPr>
        <p:spPr>
          <a:xfrm flipV="1">
            <a:off x="2505666" y="4267072"/>
            <a:ext cx="687798" cy="576064"/>
          </a:xfrm>
          <a:prstGeom prst="line">
            <a:avLst/>
          </a:prstGeom>
          <a:ln w="25400">
            <a:headEnd type="none"/>
            <a:tailEnd type="none"/>
          </a:ln>
        </p:spPr>
        <p:style>
          <a:lnRef idx="1">
            <a:schemeClr val="dk1"/>
          </a:lnRef>
          <a:fillRef idx="0">
            <a:schemeClr val="dk1"/>
          </a:fillRef>
          <a:effectRef idx="0">
            <a:schemeClr val="dk1"/>
          </a:effectRef>
          <a:fontRef idx="minor">
            <a:schemeClr val="tx1"/>
          </a:fontRef>
        </p:style>
      </p:cxnSp>
      <p:cxnSp>
        <p:nvCxnSpPr>
          <p:cNvPr id="12" name="직선 연결선 11"/>
          <p:cNvCxnSpPr>
            <a:stCxn id="4" idx="3"/>
            <a:endCxn id="5" idx="1"/>
          </p:cNvCxnSpPr>
          <p:nvPr/>
        </p:nvCxnSpPr>
        <p:spPr>
          <a:xfrm>
            <a:off x="4145709" y="4267072"/>
            <a:ext cx="720080" cy="0"/>
          </a:xfrm>
          <a:prstGeom prst="line">
            <a:avLst/>
          </a:prstGeom>
          <a:ln w="25400">
            <a:headEnd type="none"/>
            <a:tailEnd type="none"/>
          </a:ln>
        </p:spPr>
        <p:style>
          <a:lnRef idx="1">
            <a:schemeClr val="dk1"/>
          </a:lnRef>
          <a:fillRef idx="0">
            <a:schemeClr val="dk1"/>
          </a:fillRef>
          <a:effectRef idx="0">
            <a:schemeClr val="dk1"/>
          </a:effectRef>
          <a:fontRef idx="minor">
            <a:schemeClr val="tx1"/>
          </a:fontRef>
        </p:style>
      </p:cxnSp>
      <p:cxnSp>
        <p:nvCxnSpPr>
          <p:cNvPr id="14" name="직선 연결선 13"/>
          <p:cNvCxnSpPr>
            <a:stCxn id="5" idx="3"/>
            <a:endCxn id="36" idx="1"/>
          </p:cNvCxnSpPr>
          <p:nvPr/>
        </p:nvCxnSpPr>
        <p:spPr>
          <a:xfrm>
            <a:off x="5818034" y="4267072"/>
            <a:ext cx="831814" cy="584283"/>
          </a:xfrm>
          <a:prstGeom prst="line">
            <a:avLst/>
          </a:prstGeom>
          <a:ln w="25400">
            <a:headEnd type="none"/>
            <a:tailEnd type="none"/>
          </a:ln>
        </p:spPr>
        <p:style>
          <a:lnRef idx="1">
            <a:schemeClr val="dk1"/>
          </a:lnRef>
          <a:fillRef idx="0">
            <a:schemeClr val="dk1"/>
          </a:fillRef>
          <a:effectRef idx="0">
            <a:schemeClr val="dk1"/>
          </a:effectRef>
          <a:fontRef idx="minor">
            <a:schemeClr val="tx1"/>
          </a:fontRef>
        </p:style>
      </p:cxnSp>
      <p:cxnSp>
        <p:nvCxnSpPr>
          <p:cNvPr id="20" name="직선 연결선 19"/>
          <p:cNvCxnSpPr>
            <a:stCxn id="33" idx="3"/>
            <a:endCxn id="6" idx="1"/>
          </p:cNvCxnSpPr>
          <p:nvPr/>
        </p:nvCxnSpPr>
        <p:spPr>
          <a:xfrm>
            <a:off x="2505666" y="4843136"/>
            <a:ext cx="1618185" cy="1080120"/>
          </a:xfrm>
          <a:prstGeom prst="line">
            <a:avLst/>
          </a:prstGeom>
          <a:ln w="25400">
            <a:headEnd type="none"/>
            <a:tailEnd type="none"/>
          </a:ln>
        </p:spPr>
        <p:style>
          <a:lnRef idx="1">
            <a:schemeClr val="dk1"/>
          </a:lnRef>
          <a:fillRef idx="0">
            <a:schemeClr val="dk1"/>
          </a:fillRef>
          <a:effectRef idx="0">
            <a:schemeClr val="dk1"/>
          </a:effectRef>
          <a:fontRef idx="minor">
            <a:schemeClr val="tx1"/>
          </a:fontRef>
        </p:style>
      </p:cxnSp>
      <p:cxnSp>
        <p:nvCxnSpPr>
          <p:cNvPr id="23" name="직선 연결선 22"/>
          <p:cNvCxnSpPr>
            <a:stCxn id="6" idx="3"/>
            <a:endCxn id="36" idx="1"/>
          </p:cNvCxnSpPr>
          <p:nvPr/>
        </p:nvCxnSpPr>
        <p:spPr>
          <a:xfrm flipV="1">
            <a:off x="5076096" y="4851355"/>
            <a:ext cx="1573752" cy="1071901"/>
          </a:xfrm>
          <a:prstGeom prst="line">
            <a:avLst/>
          </a:prstGeom>
          <a:ln w="25400">
            <a:headEnd type="none"/>
            <a:tailEnd type="non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68154" y="5343457"/>
            <a:ext cx="863706" cy="369332"/>
          </a:xfrm>
          <a:prstGeom prst="rect">
            <a:avLst/>
          </a:prstGeom>
          <a:noFill/>
        </p:spPr>
        <p:txBody>
          <a:bodyPr wrap="square" rtlCol="0">
            <a:spAutoFit/>
          </a:bodyPr>
          <a:lstStyle/>
          <a:p>
            <a:r>
              <a:rPr lang="en-US" altLang="ko-KR" dirty="0" smtClean="0">
                <a:latin typeface="Arial" panose="020B0604020202020204" pitchFamily="34" charset="0"/>
                <a:cs typeface="Arial" panose="020B0604020202020204" pitchFamily="34" charset="0"/>
              </a:rPr>
              <a:t>host1</a:t>
            </a:r>
            <a:endParaRPr lang="ko-KR" altLang="en-US" dirty="0">
              <a:latin typeface="Arial" panose="020B0604020202020204" pitchFamily="34" charset="0"/>
              <a:cs typeface="Arial" panose="020B0604020202020204" pitchFamily="34" charset="0"/>
            </a:endParaRPr>
          </a:p>
        </p:txBody>
      </p:sp>
      <p:sp>
        <p:nvSpPr>
          <p:cNvPr id="27" name="TextBox 26"/>
          <p:cNvSpPr txBox="1"/>
          <p:nvPr/>
        </p:nvSpPr>
        <p:spPr>
          <a:xfrm>
            <a:off x="8279566" y="5272175"/>
            <a:ext cx="748625" cy="369332"/>
          </a:xfrm>
          <a:prstGeom prst="rect">
            <a:avLst/>
          </a:prstGeom>
          <a:noFill/>
        </p:spPr>
        <p:txBody>
          <a:bodyPr wrap="square" rtlCol="0">
            <a:spAutoFit/>
          </a:bodyPr>
          <a:lstStyle/>
          <a:p>
            <a:r>
              <a:rPr lang="en-US" altLang="ko-KR" dirty="0" smtClean="0">
                <a:latin typeface="Arial" panose="020B0604020202020204" pitchFamily="34" charset="0"/>
                <a:cs typeface="Arial" panose="020B0604020202020204" pitchFamily="34" charset="0"/>
              </a:rPr>
              <a:t>host2</a:t>
            </a:r>
            <a:endParaRPr lang="ko-KR" altLang="en-US" dirty="0">
              <a:latin typeface="Arial" panose="020B0604020202020204" pitchFamily="34" charset="0"/>
              <a:cs typeface="Arial" panose="020B0604020202020204" pitchFamily="34" charset="0"/>
            </a:endParaRPr>
          </a:p>
        </p:txBody>
      </p:sp>
      <p:sp>
        <p:nvSpPr>
          <p:cNvPr id="28" name="TextBox 27"/>
          <p:cNvSpPr txBox="1"/>
          <p:nvPr/>
        </p:nvSpPr>
        <p:spPr>
          <a:xfrm>
            <a:off x="1601169" y="5192631"/>
            <a:ext cx="1017482" cy="369332"/>
          </a:xfrm>
          <a:prstGeom prst="rect">
            <a:avLst/>
          </a:prstGeom>
          <a:noFill/>
        </p:spPr>
        <p:txBody>
          <a:bodyPr wrap="square" rtlCol="0">
            <a:spAutoFit/>
          </a:bodyPr>
          <a:lstStyle/>
          <a:p>
            <a:r>
              <a:rPr lang="en-US" altLang="ko-KR" dirty="0" smtClean="0">
                <a:latin typeface="Arial" panose="020B0604020202020204" pitchFamily="34" charset="0"/>
                <a:cs typeface="Arial" panose="020B0604020202020204" pitchFamily="34" charset="0"/>
              </a:rPr>
              <a:t>switch1</a:t>
            </a:r>
            <a:endParaRPr lang="ko-KR" altLang="en-US" dirty="0">
              <a:latin typeface="Arial" panose="020B0604020202020204" pitchFamily="34" charset="0"/>
              <a:cs typeface="Arial" panose="020B0604020202020204" pitchFamily="34" charset="0"/>
            </a:endParaRPr>
          </a:p>
        </p:txBody>
      </p:sp>
      <p:sp>
        <p:nvSpPr>
          <p:cNvPr id="29" name="TextBox 28"/>
          <p:cNvSpPr txBox="1"/>
          <p:nvPr/>
        </p:nvSpPr>
        <p:spPr>
          <a:xfrm>
            <a:off x="3198719" y="4611660"/>
            <a:ext cx="1027085" cy="369332"/>
          </a:xfrm>
          <a:prstGeom prst="rect">
            <a:avLst/>
          </a:prstGeom>
          <a:noFill/>
        </p:spPr>
        <p:txBody>
          <a:bodyPr wrap="square" rtlCol="0">
            <a:spAutoFit/>
          </a:bodyPr>
          <a:lstStyle/>
          <a:p>
            <a:r>
              <a:rPr lang="en-US" altLang="ko-KR" dirty="0" smtClean="0">
                <a:latin typeface="Arial" panose="020B0604020202020204" pitchFamily="34" charset="0"/>
                <a:cs typeface="Arial" panose="020B0604020202020204" pitchFamily="34" charset="0"/>
              </a:rPr>
              <a:t>switch2</a:t>
            </a:r>
            <a:endParaRPr lang="ko-KR" altLang="en-US" dirty="0">
              <a:latin typeface="Arial" panose="020B0604020202020204" pitchFamily="34" charset="0"/>
              <a:cs typeface="Arial" panose="020B0604020202020204" pitchFamily="34" charset="0"/>
            </a:endParaRPr>
          </a:p>
        </p:txBody>
      </p:sp>
      <p:sp>
        <p:nvSpPr>
          <p:cNvPr id="30" name="TextBox 29"/>
          <p:cNvSpPr txBox="1"/>
          <p:nvPr/>
        </p:nvSpPr>
        <p:spPr>
          <a:xfrm>
            <a:off x="4182513" y="6238906"/>
            <a:ext cx="967422" cy="369332"/>
          </a:xfrm>
          <a:prstGeom prst="rect">
            <a:avLst/>
          </a:prstGeom>
          <a:noFill/>
        </p:spPr>
        <p:txBody>
          <a:bodyPr wrap="square" rtlCol="0">
            <a:spAutoFit/>
          </a:bodyPr>
          <a:lstStyle/>
          <a:p>
            <a:r>
              <a:rPr lang="en-US" altLang="ko-KR" dirty="0" smtClean="0">
                <a:latin typeface="Arial" panose="020B0604020202020204" pitchFamily="34" charset="0"/>
                <a:cs typeface="Arial" panose="020B0604020202020204" pitchFamily="34" charset="0"/>
              </a:rPr>
              <a:t>switch4</a:t>
            </a:r>
            <a:endParaRPr lang="ko-KR" altLang="en-US" dirty="0">
              <a:latin typeface="Arial" panose="020B0604020202020204" pitchFamily="34" charset="0"/>
              <a:cs typeface="Arial" panose="020B0604020202020204" pitchFamily="34" charset="0"/>
            </a:endParaRPr>
          </a:p>
        </p:txBody>
      </p:sp>
      <p:sp>
        <p:nvSpPr>
          <p:cNvPr id="31" name="TextBox 30"/>
          <p:cNvSpPr txBox="1"/>
          <p:nvPr/>
        </p:nvSpPr>
        <p:spPr>
          <a:xfrm>
            <a:off x="6810005" y="4051389"/>
            <a:ext cx="1235526" cy="369332"/>
          </a:xfrm>
          <a:prstGeom prst="rect">
            <a:avLst/>
          </a:prstGeom>
          <a:noFill/>
        </p:spPr>
        <p:txBody>
          <a:bodyPr wrap="square" rtlCol="0">
            <a:spAutoFit/>
          </a:bodyPr>
          <a:lstStyle/>
          <a:p>
            <a:r>
              <a:rPr lang="en-US" altLang="ko-KR" dirty="0" smtClean="0"/>
              <a:t>Route #1</a:t>
            </a:r>
            <a:endParaRPr lang="ko-KR" altLang="en-US" dirty="0"/>
          </a:p>
        </p:txBody>
      </p:sp>
      <p:sp>
        <p:nvSpPr>
          <p:cNvPr id="32" name="TextBox 31"/>
          <p:cNvSpPr txBox="1"/>
          <p:nvPr/>
        </p:nvSpPr>
        <p:spPr>
          <a:xfrm>
            <a:off x="5984214" y="6082348"/>
            <a:ext cx="1197718" cy="369332"/>
          </a:xfrm>
          <a:prstGeom prst="rect">
            <a:avLst/>
          </a:prstGeom>
          <a:noFill/>
        </p:spPr>
        <p:txBody>
          <a:bodyPr wrap="square" rtlCol="0">
            <a:spAutoFit/>
          </a:bodyPr>
          <a:lstStyle/>
          <a:p>
            <a:r>
              <a:rPr lang="en-US" altLang="ko-KR" dirty="0" smtClean="0"/>
              <a:t>Route #2</a:t>
            </a:r>
            <a:endParaRPr lang="ko-KR" altLang="en-US" dirty="0"/>
          </a:p>
        </p:txBody>
      </p:sp>
      <p:cxnSp>
        <p:nvCxnSpPr>
          <p:cNvPr id="34" name="직선 화살표 연결선 33"/>
          <p:cNvCxnSpPr>
            <a:stCxn id="31" idx="1"/>
          </p:cNvCxnSpPr>
          <p:nvPr/>
        </p:nvCxnSpPr>
        <p:spPr>
          <a:xfrm flipH="1">
            <a:off x="6183132" y="4236055"/>
            <a:ext cx="626873" cy="295097"/>
          </a:xfrm>
          <a:prstGeom prst="straightConnector1">
            <a:avLst/>
          </a:prstGeom>
          <a:ln w="25400">
            <a:headEnd type="none"/>
            <a:tailEnd type="triangle" w="lg" len="lg"/>
          </a:ln>
        </p:spPr>
        <p:style>
          <a:lnRef idx="1">
            <a:schemeClr val="dk1"/>
          </a:lnRef>
          <a:fillRef idx="0">
            <a:schemeClr val="dk1"/>
          </a:fillRef>
          <a:effectRef idx="0">
            <a:schemeClr val="dk1"/>
          </a:effectRef>
          <a:fontRef idx="minor">
            <a:schemeClr val="tx1"/>
          </a:fontRef>
        </p:style>
      </p:cxnSp>
      <p:cxnSp>
        <p:nvCxnSpPr>
          <p:cNvPr id="35" name="직선 화살표 연결선 34"/>
          <p:cNvCxnSpPr>
            <a:stCxn id="32" idx="0"/>
          </p:cNvCxnSpPr>
          <p:nvPr/>
        </p:nvCxnSpPr>
        <p:spPr>
          <a:xfrm flipH="1" flipV="1">
            <a:off x="5793833" y="5468142"/>
            <a:ext cx="789240" cy="614206"/>
          </a:xfrm>
          <a:prstGeom prst="straightConnector1">
            <a:avLst/>
          </a:prstGeom>
          <a:ln w="25400">
            <a:headEnd type="none"/>
            <a:tailEnd type="triangle" w="lg" len="lg"/>
          </a:ln>
        </p:spPr>
        <p:style>
          <a:lnRef idx="1">
            <a:schemeClr val="dk1"/>
          </a:lnRef>
          <a:fillRef idx="0">
            <a:schemeClr val="dk1"/>
          </a:fillRef>
          <a:effectRef idx="0">
            <a:schemeClr val="dk1"/>
          </a:effectRef>
          <a:fontRef idx="minor">
            <a:schemeClr val="tx1"/>
          </a:fontRef>
        </p:style>
      </p:cxnSp>
      <p:pic>
        <p:nvPicPr>
          <p:cNvPr id="33" name="Picture 5" descr="ICON_NetworkSwitch_Q308"/>
          <p:cNvPicPr>
            <a:picLocks noChangeAspect="1" noChangeArrowheads="1"/>
          </p:cNvPicPr>
          <p:nvPr/>
        </p:nvPicPr>
        <p:blipFill>
          <a:blip r:embed="rId2"/>
          <a:srcRect/>
          <a:stretch>
            <a:fillRect/>
          </a:stretch>
        </p:blipFill>
        <p:spPr bwMode="auto">
          <a:xfrm>
            <a:off x="1553421" y="4503615"/>
            <a:ext cx="952245" cy="679041"/>
          </a:xfrm>
          <a:prstGeom prst="rect">
            <a:avLst/>
          </a:prstGeom>
          <a:noFill/>
          <a:ln w="9525">
            <a:noFill/>
            <a:miter lim="800000"/>
            <a:headEnd/>
            <a:tailEnd/>
          </a:ln>
        </p:spPr>
      </p:pic>
      <p:pic>
        <p:nvPicPr>
          <p:cNvPr id="36" name="Picture 5" descr="ICON_NetworkSwitch_Q308"/>
          <p:cNvPicPr>
            <a:picLocks noChangeAspect="1" noChangeArrowheads="1"/>
          </p:cNvPicPr>
          <p:nvPr/>
        </p:nvPicPr>
        <p:blipFill>
          <a:blip r:embed="rId2"/>
          <a:srcRect/>
          <a:stretch>
            <a:fillRect/>
          </a:stretch>
        </p:blipFill>
        <p:spPr bwMode="auto">
          <a:xfrm>
            <a:off x="6649848" y="4511834"/>
            <a:ext cx="952245" cy="679041"/>
          </a:xfrm>
          <a:prstGeom prst="rect">
            <a:avLst/>
          </a:prstGeom>
          <a:noFill/>
          <a:ln w="9525">
            <a:noFill/>
            <a:miter lim="800000"/>
            <a:headEnd/>
            <a:tailEnd/>
          </a:ln>
        </p:spPr>
      </p:pic>
      <p:sp>
        <p:nvSpPr>
          <p:cNvPr id="39" name="TextBox 38"/>
          <p:cNvSpPr txBox="1"/>
          <p:nvPr/>
        </p:nvSpPr>
        <p:spPr>
          <a:xfrm>
            <a:off x="4907938" y="4619167"/>
            <a:ext cx="1027085" cy="369332"/>
          </a:xfrm>
          <a:prstGeom prst="rect">
            <a:avLst/>
          </a:prstGeom>
          <a:noFill/>
        </p:spPr>
        <p:txBody>
          <a:bodyPr wrap="square" rtlCol="0">
            <a:spAutoFit/>
          </a:bodyPr>
          <a:lstStyle/>
          <a:p>
            <a:r>
              <a:rPr lang="en-US" altLang="ko-KR" dirty="0" smtClean="0">
                <a:latin typeface="Arial" panose="020B0604020202020204" pitchFamily="34" charset="0"/>
                <a:cs typeface="Arial" panose="020B0604020202020204" pitchFamily="34" charset="0"/>
              </a:rPr>
              <a:t>switch3</a:t>
            </a:r>
            <a:endParaRPr lang="ko-KR" altLang="en-US" dirty="0">
              <a:latin typeface="Arial" panose="020B0604020202020204" pitchFamily="34" charset="0"/>
              <a:cs typeface="Arial" panose="020B0604020202020204" pitchFamily="34" charset="0"/>
            </a:endParaRPr>
          </a:p>
        </p:txBody>
      </p:sp>
      <p:sp>
        <p:nvSpPr>
          <p:cNvPr id="40" name="TextBox 39"/>
          <p:cNvSpPr txBox="1"/>
          <p:nvPr/>
        </p:nvSpPr>
        <p:spPr>
          <a:xfrm>
            <a:off x="6706679" y="5194829"/>
            <a:ext cx="967422" cy="369332"/>
          </a:xfrm>
          <a:prstGeom prst="rect">
            <a:avLst/>
          </a:prstGeom>
          <a:noFill/>
        </p:spPr>
        <p:txBody>
          <a:bodyPr wrap="square" rtlCol="0">
            <a:spAutoFit/>
          </a:bodyPr>
          <a:lstStyle/>
          <a:p>
            <a:r>
              <a:rPr lang="en-US" altLang="ko-KR" dirty="0" smtClean="0">
                <a:latin typeface="Arial" panose="020B0604020202020204" pitchFamily="34" charset="0"/>
                <a:cs typeface="Arial" panose="020B0604020202020204" pitchFamily="34" charset="0"/>
              </a:rPr>
              <a:t>switch5</a:t>
            </a:r>
            <a:endParaRPr lang="ko-KR" altLang="en-US" dirty="0">
              <a:latin typeface="Arial" panose="020B0604020202020204" pitchFamily="34" charset="0"/>
              <a:cs typeface="Arial" panose="020B0604020202020204" pitchFamily="34" charset="0"/>
            </a:endParaRPr>
          </a:p>
        </p:txBody>
      </p:sp>
      <p:cxnSp>
        <p:nvCxnSpPr>
          <p:cNvPr id="45" name="직선 연결선 44"/>
          <p:cNvCxnSpPr>
            <a:stCxn id="7" idx="3"/>
            <a:endCxn id="33" idx="1"/>
          </p:cNvCxnSpPr>
          <p:nvPr/>
        </p:nvCxnSpPr>
        <p:spPr>
          <a:xfrm flipV="1">
            <a:off x="866718" y="4843136"/>
            <a:ext cx="686703" cy="62"/>
          </a:xfrm>
          <a:prstGeom prst="line">
            <a:avLst/>
          </a:prstGeom>
          <a:ln w="25400">
            <a:headEnd type="none"/>
            <a:tailEnd type="none"/>
          </a:ln>
        </p:spPr>
        <p:style>
          <a:lnRef idx="1">
            <a:schemeClr val="dk1"/>
          </a:lnRef>
          <a:fillRef idx="0">
            <a:schemeClr val="dk1"/>
          </a:fillRef>
          <a:effectRef idx="0">
            <a:schemeClr val="dk1"/>
          </a:effectRef>
          <a:fontRef idx="minor">
            <a:schemeClr val="tx1"/>
          </a:fontRef>
        </p:style>
      </p:cxnSp>
      <p:cxnSp>
        <p:nvCxnSpPr>
          <p:cNvPr id="48" name="직선 연결선 47"/>
          <p:cNvCxnSpPr>
            <a:stCxn id="36" idx="3"/>
            <a:endCxn id="8" idx="1"/>
          </p:cNvCxnSpPr>
          <p:nvPr/>
        </p:nvCxnSpPr>
        <p:spPr>
          <a:xfrm flipV="1">
            <a:off x="7602093" y="4847786"/>
            <a:ext cx="685076" cy="3569"/>
          </a:xfrm>
          <a:prstGeom prst="line">
            <a:avLst/>
          </a:prstGeom>
          <a:ln w="25400">
            <a:headEnd type="none"/>
            <a:tailEnd type="none"/>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1331300" y="4503615"/>
            <a:ext cx="284052" cy="307777"/>
          </a:xfrm>
          <a:prstGeom prst="rect">
            <a:avLst/>
          </a:prstGeom>
          <a:noFill/>
        </p:spPr>
        <p:txBody>
          <a:bodyPr wrap="none" rtlCol="0">
            <a:spAutoFit/>
          </a:bodyPr>
          <a:lstStyle/>
          <a:p>
            <a:r>
              <a:rPr lang="en-US" altLang="ko-KR" sz="1400" dirty="0" smtClean="0">
                <a:latin typeface="Arial" panose="020B0604020202020204" pitchFamily="34" charset="0"/>
                <a:cs typeface="Arial" panose="020B0604020202020204" pitchFamily="34" charset="0"/>
              </a:rPr>
              <a:t>1</a:t>
            </a:r>
            <a:endParaRPr lang="ko-KR" altLang="en-US" sz="1400" dirty="0">
              <a:latin typeface="Arial" panose="020B0604020202020204" pitchFamily="34" charset="0"/>
              <a:cs typeface="Arial" panose="020B0604020202020204" pitchFamily="34" charset="0"/>
            </a:endParaRPr>
          </a:p>
        </p:txBody>
      </p:sp>
      <p:sp>
        <p:nvSpPr>
          <p:cNvPr id="52" name="TextBox 51"/>
          <p:cNvSpPr txBox="1"/>
          <p:nvPr/>
        </p:nvSpPr>
        <p:spPr>
          <a:xfrm>
            <a:off x="2322229" y="4450399"/>
            <a:ext cx="284052" cy="307777"/>
          </a:xfrm>
          <a:prstGeom prst="rect">
            <a:avLst/>
          </a:prstGeom>
          <a:noFill/>
        </p:spPr>
        <p:txBody>
          <a:bodyPr wrap="none" rtlCol="0">
            <a:spAutoFit/>
          </a:bodyPr>
          <a:lstStyle/>
          <a:p>
            <a:r>
              <a:rPr lang="en-US" altLang="ko-KR" sz="1400" dirty="0" smtClean="0">
                <a:latin typeface="Arial" panose="020B0604020202020204" pitchFamily="34" charset="0"/>
                <a:cs typeface="Arial" panose="020B0604020202020204" pitchFamily="34" charset="0"/>
              </a:rPr>
              <a:t>2</a:t>
            </a:r>
            <a:endParaRPr lang="ko-KR" altLang="en-US" sz="1400" dirty="0">
              <a:latin typeface="Arial" panose="020B0604020202020204" pitchFamily="34" charset="0"/>
              <a:cs typeface="Arial" panose="020B0604020202020204" pitchFamily="34" charset="0"/>
            </a:endParaRPr>
          </a:p>
        </p:txBody>
      </p:sp>
      <p:sp>
        <p:nvSpPr>
          <p:cNvPr id="53" name="TextBox 52"/>
          <p:cNvSpPr txBox="1"/>
          <p:nvPr/>
        </p:nvSpPr>
        <p:spPr>
          <a:xfrm>
            <a:off x="2413948" y="4896352"/>
            <a:ext cx="284052" cy="307777"/>
          </a:xfrm>
          <a:prstGeom prst="rect">
            <a:avLst/>
          </a:prstGeom>
          <a:noFill/>
        </p:spPr>
        <p:txBody>
          <a:bodyPr wrap="none" rtlCol="0">
            <a:spAutoFit/>
          </a:bodyPr>
          <a:lstStyle/>
          <a:p>
            <a:r>
              <a:rPr lang="en-US" altLang="ko-KR" sz="1400" dirty="0" smtClean="0">
                <a:latin typeface="Arial" panose="020B0604020202020204" pitchFamily="34" charset="0"/>
                <a:cs typeface="Arial" panose="020B0604020202020204" pitchFamily="34" charset="0"/>
              </a:rPr>
              <a:t>3</a:t>
            </a:r>
            <a:endParaRPr lang="ko-KR" altLang="en-US" sz="1400" dirty="0">
              <a:latin typeface="Arial" panose="020B0604020202020204" pitchFamily="34" charset="0"/>
              <a:cs typeface="Arial" panose="020B0604020202020204" pitchFamily="34" charset="0"/>
            </a:endParaRPr>
          </a:p>
        </p:txBody>
      </p:sp>
      <p:sp>
        <p:nvSpPr>
          <p:cNvPr id="54" name="TextBox 53"/>
          <p:cNvSpPr txBox="1"/>
          <p:nvPr/>
        </p:nvSpPr>
        <p:spPr>
          <a:xfrm>
            <a:off x="2951826" y="3980234"/>
            <a:ext cx="284052" cy="307777"/>
          </a:xfrm>
          <a:prstGeom prst="rect">
            <a:avLst/>
          </a:prstGeom>
          <a:noFill/>
        </p:spPr>
        <p:txBody>
          <a:bodyPr wrap="none" rtlCol="0">
            <a:spAutoFit/>
          </a:bodyPr>
          <a:lstStyle/>
          <a:p>
            <a:r>
              <a:rPr lang="en-US" altLang="ko-KR" sz="1400" dirty="0" smtClean="0">
                <a:latin typeface="Arial" panose="020B0604020202020204" pitchFamily="34" charset="0"/>
                <a:cs typeface="Arial" panose="020B0604020202020204" pitchFamily="34" charset="0"/>
              </a:rPr>
              <a:t>1</a:t>
            </a:r>
            <a:endParaRPr lang="ko-KR" altLang="en-US" sz="1400" dirty="0">
              <a:latin typeface="Arial" panose="020B0604020202020204" pitchFamily="34" charset="0"/>
              <a:cs typeface="Arial" panose="020B0604020202020204" pitchFamily="34" charset="0"/>
            </a:endParaRPr>
          </a:p>
        </p:txBody>
      </p:sp>
      <p:sp>
        <p:nvSpPr>
          <p:cNvPr id="55" name="TextBox 54"/>
          <p:cNvSpPr txBox="1"/>
          <p:nvPr/>
        </p:nvSpPr>
        <p:spPr>
          <a:xfrm>
            <a:off x="4040727" y="3981325"/>
            <a:ext cx="284052" cy="307777"/>
          </a:xfrm>
          <a:prstGeom prst="rect">
            <a:avLst/>
          </a:prstGeom>
          <a:noFill/>
        </p:spPr>
        <p:txBody>
          <a:bodyPr wrap="none" rtlCol="0">
            <a:spAutoFit/>
          </a:bodyPr>
          <a:lstStyle/>
          <a:p>
            <a:r>
              <a:rPr lang="en-US" altLang="ko-KR" sz="1400" dirty="0" smtClean="0">
                <a:latin typeface="Arial" panose="020B0604020202020204" pitchFamily="34" charset="0"/>
                <a:cs typeface="Arial" panose="020B0604020202020204" pitchFamily="34" charset="0"/>
              </a:rPr>
              <a:t>2</a:t>
            </a:r>
            <a:endParaRPr lang="ko-KR" altLang="en-US" sz="1400" dirty="0">
              <a:latin typeface="Arial" panose="020B0604020202020204" pitchFamily="34" charset="0"/>
              <a:cs typeface="Arial" panose="020B0604020202020204" pitchFamily="34" charset="0"/>
            </a:endParaRPr>
          </a:p>
        </p:txBody>
      </p:sp>
      <p:sp>
        <p:nvSpPr>
          <p:cNvPr id="56" name="TextBox 55"/>
          <p:cNvSpPr txBox="1"/>
          <p:nvPr/>
        </p:nvSpPr>
        <p:spPr>
          <a:xfrm>
            <a:off x="4621446" y="3970614"/>
            <a:ext cx="284052" cy="307777"/>
          </a:xfrm>
          <a:prstGeom prst="rect">
            <a:avLst/>
          </a:prstGeom>
          <a:noFill/>
        </p:spPr>
        <p:txBody>
          <a:bodyPr wrap="none" rtlCol="0">
            <a:spAutoFit/>
          </a:bodyPr>
          <a:lstStyle/>
          <a:p>
            <a:r>
              <a:rPr lang="en-US" altLang="ko-KR" sz="1400" dirty="0" smtClean="0">
                <a:latin typeface="Arial" panose="020B0604020202020204" pitchFamily="34" charset="0"/>
                <a:cs typeface="Arial" panose="020B0604020202020204" pitchFamily="34" charset="0"/>
              </a:rPr>
              <a:t>1</a:t>
            </a:r>
            <a:endParaRPr lang="ko-KR" altLang="en-US" sz="1400" dirty="0">
              <a:latin typeface="Arial" panose="020B0604020202020204" pitchFamily="34" charset="0"/>
              <a:cs typeface="Arial" panose="020B0604020202020204" pitchFamily="34" charset="0"/>
            </a:endParaRPr>
          </a:p>
        </p:txBody>
      </p:sp>
      <p:sp>
        <p:nvSpPr>
          <p:cNvPr id="57" name="TextBox 56"/>
          <p:cNvSpPr txBox="1"/>
          <p:nvPr/>
        </p:nvSpPr>
        <p:spPr>
          <a:xfrm>
            <a:off x="5727670" y="3959859"/>
            <a:ext cx="284052" cy="307777"/>
          </a:xfrm>
          <a:prstGeom prst="rect">
            <a:avLst/>
          </a:prstGeom>
          <a:noFill/>
        </p:spPr>
        <p:txBody>
          <a:bodyPr wrap="none" rtlCol="0">
            <a:spAutoFit/>
          </a:bodyPr>
          <a:lstStyle/>
          <a:p>
            <a:r>
              <a:rPr lang="en-US" altLang="ko-KR" sz="1400" dirty="0" smtClean="0">
                <a:latin typeface="Arial" panose="020B0604020202020204" pitchFamily="34" charset="0"/>
                <a:cs typeface="Arial" panose="020B0604020202020204" pitchFamily="34" charset="0"/>
              </a:rPr>
              <a:t>2</a:t>
            </a:r>
            <a:endParaRPr lang="ko-KR" altLang="en-US" sz="1400" dirty="0">
              <a:latin typeface="Arial" panose="020B0604020202020204" pitchFamily="34" charset="0"/>
              <a:cs typeface="Arial" panose="020B0604020202020204" pitchFamily="34" charset="0"/>
            </a:endParaRPr>
          </a:p>
        </p:txBody>
      </p:sp>
      <p:sp>
        <p:nvSpPr>
          <p:cNvPr id="58" name="TextBox 57"/>
          <p:cNvSpPr txBox="1"/>
          <p:nvPr/>
        </p:nvSpPr>
        <p:spPr>
          <a:xfrm>
            <a:off x="3898701" y="5526939"/>
            <a:ext cx="284052" cy="307777"/>
          </a:xfrm>
          <a:prstGeom prst="rect">
            <a:avLst/>
          </a:prstGeom>
          <a:noFill/>
        </p:spPr>
        <p:txBody>
          <a:bodyPr wrap="none" rtlCol="0">
            <a:spAutoFit/>
          </a:bodyPr>
          <a:lstStyle/>
          <a:p>
            <a:r>
              <a:rPr lang="en-US" altLang="ko-KR" sz="1400" dirty="0" smtClean="0">
                <a:latin typeface="Arial" panose="020B0604020202020204" pitchFamily="34" charset="0"/>
                <a:cs typeface="Arial" panose="020B0604020202020204" pitchFamily="34" charset="0"/>
              </a:rPr>
              <a:t>1</a:t>
            </a:r>
            <a:endParaRPr lang="ko-KR" altLang="en-US" sz="1400" dirty="0">
              <a:latin typeface="Arial" panose="020B0604020202020204" pitchFamily="34" charset="0"/>
              <a:cs typeface="Arial" panose="020B0604020202020204" pitchFamily="34" charset="0"/>
            </a:endParaRPr>
          </a:p>
        </p:txBody>
      </p:sp>
      <p:sp>
        <p:nvSpPr>
          <p:cNvPr id="59" name="TextBox 58"/>
          <p:cNvSpPr txBox="1"/>
          <p:nvPr/>
        </p:nvSpPr>
        <p:spPr>
          <a:xfrm>
            <a:off x="4900490" y="5558900"/>
            <a:ext cx="284052" cy="307777"/>
          </a:xfrm>
          <a:prstGeom prst="rect">
            <a:avLst/>
          </a:prstGeom>
          <a:noFill/>
        </p:spPr>
        <p:txBody>
          <a:bodyPr wrap="none" rtlCol="0">
            <a:spAutoFit/>
          </a:bodyPr>
          <a:lstStyle/>
          <a:p>
            <a:r>
              <a:rPr lang="en-US" altLang="ko-KR" sz="1400" dirty="0" smtClean="0">
                <a:latin typeface="Arial" panose="020B0604020202020204" pitchFamily="34" charset="0"/>
                <a:cs typeface="Arial" panose="020B0604020202020204" pitchFamily="34" charset="0"/>
              </a:rPr>
              <a:t>2</a:t>
            </a:r>
            <a:endParaRPr lang="ko-KR" altLang="en-US" sz="1400" dirty="0">
              <a:latin typeface="Arial" panose="020B0604020202020204" pitchFamily="34" charset="0"/>
              <a:cs typeface="Arial" panose="020B0604020202020204" pitchFamily="34" charset="0"/>
            </a:endParaRPr>
          </a:p>
        </p:txBody>
      </p:sp>
      <p:sp>
        <p:nvSpPr>
          <p:cNvPr id="60" name="TextBox 59"/>
          <p:cNvSpPr txBox="1"/>
          <p:nvPr/>
        </p:nvSpPr>
        <p:spPr>
          <a:xfrm>
            <a:off x="6445875" y="4482023"/>
            <a:ext cx="284052" cy="307777"/>
          </a:xfrm>
          <a:prstGeom prst="rect">
            <a:avLst/>
          </a:prstGeom>
          <a:noFill/>
        </p:spPr>
        <p:txBody>
          <a:bodyPr wrap="none" rtlCol="0">
            <a:spAutoFit/>
          </a:bodyPr>
          <a:lstStyle/>
          <a:p>
            <a:r>
              <a:rPr lang="en-US" altLang="ko-KR" sz="1400" dirty="0" smtClean="0">
                <a:latin typeface="Arial" panose="020B0604020202020204" pitchFamily="34" charset="0"/>
                <a:cs typeface="Arial" panose="020B0604020202020204" pitchFamily="34" charset="0"/>
              </a:rPr>
              <a:t>1</a:t>
            </a:r>
            <a:endParaRPr lang="ko-KR" altLang="en-US" sz="1400" dirty="0">
              <a:latin typeface="Arial" panose="020B0604020202020204" pitchFamily="34" charset="0"/>
              <a:cs typeface="Arial" panose="020B0604020202020204" pitchFamily="34" charset="0"/>
            </a:endParaRPr>
          </a:p>
        </p:txBody>
      </p:sp>
      <p:sp>
        <p:nvSpPr>
          <p:cNvPr id="61" name="TextBox 60"/>
          <p:cNvSpPr txBox="1"/>
          <p:nvPr/>
        </p:nvSpPr>
        <p:spPr>
          <a:xfrm>
            <a:off x="6479584" y="4841619"/>
            <a:ext cx="284052" cy="307777"/>
          </a:xfrm>
          <a:prstGeom prst="rect">
            <a:avLst/>
          </a:prstGeom>
          <a:noFill/>
        </p:spPr>
        <p:txBody>
          <a:bodyPr wrap="none" rtlCol="0">
            <a:spAutoFit/>
          </a:bodyPr>
          <a:lstStyle/>
          <a:p>
            <a:r>
              <a:rPr lang="en-US" altLang="ko-KR" sz="1400" dirty="0" smtClean="0">
                <a:latin typeface="Arial" panose="020B0604020202020204" pitchFamily="34" charset="0"/>
                <a:cs typeface="Arial" panose="020B0604020202020204" pitchFamily="34" charset="0"/>
              </a:rPr>
              <a:t>2</a:t>
            </a:r>
            <a:endParaRPr lang="ko-KR" altLang="en-US" sz="1400" dirty="0">
              <a:latin typeface="Arial" panose="020B0604020202020204" pitchFamily="34" charset="0"/>
              <a:cs typeface="Arial" panose="020B0604020202020204" pitchFamily="34" charset="0"/>
            </a:endParaRPr>
          </a:p>
        </p:txBody>
      </p:sp>
      <p:sp>
        <p:nvSpPr>
          <p:cNvPr id="62" name="TextBox 61"/>
          <p:cNvSpPr txBox="1"/>
          <p:nvPr/>
        </p:nvSpPr>
        <p:spPr>
          <a:xfrm>
            <a:off x="7488305" y="4542611"/>
            <a:ext cx="284052" cy="307777"/>
          </a:xfrm>
          <a:prstGeom prst="rect">
            <a:avLst/>
          </a:prstGeom>
          <a:noFill/>
        </p:spPr>
        <p:txBody>
          <a:bodyPr wrap="none" rtlCol="0">
            <a:spAutoFit/>
          </a:bodyPr>
          <a:lstStyle/>
          <a:p>
            <a:r>
              <a:rPr lang="en-US" altLang="ko-KR" sz="1400" dirty="0" smtClean="0">
                <a:latin typeface="Arial" panose="020B0604020202020204" pitchFamily="34" charset="0"/>
                <a:cs typeface="Arial" panose="020B0604020202020204" pitchFamily="34" charset="0"/>
              </a:rPr>
              <a:t>3</a:t>
            </a:r>
            <a:endParaRPr lang="ko-KR" altLang="en-US" sz="1400" dirty="0">
              <a:latin typeface="Arial" panose="020B0604020202020204" pitchFamily="34" charset="0"/>
              <a:cs typeface="Arial" panose="020B0604020202020204" pitchFamily="34" charset="0"/>
            </a:endParaRPr>
          </a:p>
        </p:txBody>
      </p:sp>
      <p:sp>
        <p:nvSpPr>
          <p:cNvPr id="63" name="TextBox 62"/>
          <p:cNvSpPr txBox="1"/>
          <p:nvPr/>
        </p:nvSpPr>
        <p:spPr>
          <a:xfrm>
            <a:off x="795995" y="4482022"/>
            <a:ext cx="284052" cy="307777"/>
          </a:xfrm>
          <a:prstGeom prst="rect">
            <a:avLst/>
          </a:prstGeom>
          <a:noFill/>
        </p:spPr>
        <p:txBody>
          <a:bodyPr wrap="none" rtlCol="0">
            <a:spAutoFit/>
          </a:bodyPr>
          <a:lstStyle/>
          <a:p>
            <a:r>
              <a:rPr lang="en-US" altLang="ko-KR" sz="1400" dirty="0" smtClean="0">
                <a:latin typeface="Arial" panose="020B0604020202020204" pitchFamily="34" charset="0"/>
                <a:cs typeface="Arial" panose="020B0604020202020204" pitchFamily="34" charset="0"/>
              </a:rPr>
              <a:t>0</a:t>
            </a:r>
            <a:endParaRPr lang="ko-KR" altLang="en-US" sz="1400" dirty="0">
              <a:latin typeface="Arial" panose="020B0604020202020204" pitchFamily="34" charset="0"/>
              <a:cs typeface="Arial" panose="020B0604020202020204" pitchFamily="34" charset="0"/>
            </a:endParaRPr>
          </a:p>
        </p:txBody>
      </p:sp>
      <p:sp>
        <p:nvSpPr>
          <p:cNvPr id="64" name="TextBox 63"/>
          <p:cNvSpPr txBox="1"/>
          <p:nvPr/>
        </p:nvSpPr>
        <p:spPr>
          <a:xfrm>
            <a:off x="8101373" y="4542610"/>
            <a:ext cx="284052" cy="307777"/>
          </a:xfrm>
          <a:prstGeom prst="rect">
            <a:avLst/>
          </a:prstGeom>
          <a:noFill/>
        </p:spPr>
        <p:txBody>
          <a:bodyPr wrap="none" rtlCol="0">
            <a:spAutoFit/>
          </a:bodyPr>
          <a:lstStyle/>
          <a:p>
            <a:r>
              <a:rPr lang="en-US" altLang="ko-KR" sz="1400" dirty="0" smtClean="0">
                <a:latin typeface="Arial" panose="020B0604020202020204" pitchFamily="34" charset="0"/>
                <a:cs typeface="Arial" panose="020B0604020202020204" pitchFamily="34" charset="0"/>
              </a:rPr>
              <a:t>0</a:t>
            </a:r>
            <a:endParaRPr lang="ko-KR" altLang="en-US" sz="1400" dirty="0">
              <a:latin typeface="Arial" panose="020B0604020202020204" pitchFamily="34" charset="0"/>
              <a:cs typeface="Arial" panose="020B0604020202020204" pitchFamily="34" charset="0"/>
            </a:endParaRPr>
          </a:p>
        </p:txBody>
      </p:sp>
      <p:sp>
        <p:nvSpPr>
          <p:cNvPr id="65" name="오른쪽 화살표 64"/>
          <p:cNvSpPr/>
          <p:nvPr/>
        </p:nvSpPr>
        <p:spPr bwMode="auto">
          <a:xfrm rot="19292625">
            <a:off x="2194612" y="3975192"/>
            <a:ext cx="768808" cy="412989"/>
          </a:xfrm>
          <a:prstGeom prst="rightArrow">
            <a:avLst/>
          </a:prstGeom>
          <a:ln>
            <a:headEnd/>
            <a:tailEnd/>
          </a:ln>
        </p:spPr>
        <p:style>
          <a:lnRef idx="1">
            <a:schemeClr val="dk1"/>
          </a:lnRef>
          <a:fillRef idx="2">
            <a:schemeClr val="dk1"/>
          </a:fillRef>
          <a:effectRef idx="1">
            <a:schemeClr val="dk1"/>
          </a:effectRef>
          <a:fontRef idx="minor">
            <a:schemeClr val="dk1"/>
          </a:fontRef>
        </p:style>
        <p:txBody>
          <a:bodyPr wrap="none" lIns="91380" tIns="45692" rIns="91380" bIns="45692" rtlCol="0" anchor="ctr"/>
          <a:lstStyle/>
          <a:p>
            <a:pPr algn="ctr"/>
            <a:endParaRPr lang="ko-KR" altLang="en-US"/>
          </a:p>
        </p:txBody>
      </p:sp>
      <p:sp>
        <p:nvSpPr>
          <p:cNvPr id="66" name="오른쪽 화살표 65"/>
          <p:cNvSpPr/>
          <p:nvPr/>
        </p:nvSpPr>
        <p:spPr bwMode="auto">
          <a:xfrm rot="1999890">
            <a:off x="2678017" y="5478464"/>
            <a:ext cx="768808" cy="412989"/>
          </a:xfrm>
          <a:prstGeom prst="rightArrow">
            <a:avLst/>
          </a:prstGeom>
          <a:ln>
            <a:headEnd/>
            <a:tailEnd/>
          </a:ln>
        </p:spPr>
        <p:style>
          <a:lnRef idx="1">
            <a:schemeClr val="dk1"/>
          </a:lnRef>
          <a:fillRef idx="2">
            <a:schemeClr val="dk1"/>
          </a:fillRef>
          <a:effectRef idx="1">
            <a:schemeClr val="dk1"/>
          </a:effectRef>
          <a:fontRef idx="minor">
            <a:schemeClr val="dk1"/>
          </a:fontRef>
        </p:style>
        <p:txBody>
          <a:bodyPr wrap="none" lIns="91380" tIns="45692" rIns="91380" bIns="45692" rtlCol="0" anchor="ctr"/>
          <a:lstStyle/>
          <a:p>
            <a:pPr algn="ctr"/>
            <a:endParaRPr lang="ko-KR" altLang="en-US"/>
          </a:p>
        </p:txBody>
      </p:sp>
    </p:spTree>
    <p:extLst>
      <p:ext uri="{BB962C8B-B14F-4D97-AF65-F5344CB8AC3E}">
        <p14:creationId xmlns:p14="http://schemas.microsoft.com/office/powerpoint/2010/main" val="2462568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DEMO Execution Procedures</a:t>
            </a:r>
            <a:endParaRPr lang="ko-KR" altLang="en-US" dirty="0"/>
          </a:p>
        </p:txBody>
      </p:sp>
      <p:sp>
        <p:nvSpPr>
          <p:cNvPr id="3" name="내용 개체 틀 2"/>
          <p:cNvSpPr>
            <a:spLocks noGrp="1"/>
          </p:cNvSpPr>
          <p:nvPr>
            <p:ph idx="1"/>
          </p:nvPr>
        </p:nvSpPr>
        <p:spPr/>
        <p:txBody>
          <a:bodyPr>
            <a:normAutofit/>
          </a:bodyPr>
          <a:lstStyle/>
          <a:p>
            <a:r>
              <a:rPr lang="en-US" altLang="ko-KR" sz="2400" dirty="0" smtClean="0"/>
              <a:t>Procedures</a:t>
            </a:r>
          </a:p>
          <a:p>
            <a:pPr lvl="1"/>
            <a:r>
              <a:rPr lang="en-US" altLang="ko-KR" sz="2000" dirty="0" smtClean="0"/>
              <a:t>Start Floodlight controller daemon</a:t>
            </a:r>
          </a:p>
          <a:p>
            <a:endParaRPr lang="en-US" altLang="ko-KR" sz="2400" dirty="0"/>
          </a:p>
          <a:p>
            <a:pPr lvl="1"/>
            <a:r>
              <a:rPr lang="en-US" altLang="ko-KR" sz="2000" dirty="0" smtClean="0"/>
              <a:t>Initialize </a:t>
            </a:r>
            <a:r>
              <a:rPr lang="en-US" altLang="ko-KR" sz="2000" dirty="0" err="1" smtClean="0"/>
              <a:t>Mininet</a:t>
            </a:r>
            <a:r>
              <a:rPr lang="en-US" altLang="ko-KR" sz="2000" dirty="0" smtClean="0"/>
              <a:t> by specifying custom topology</a:t>
            </a:r>
          </a:p>
          <a:p>
            <a:endParaRPr lang="en-US" altLang="ko-KR" sz="2400" dirty="0"/>
          </a:p>
          <a:p>
            <a:pPr lvl="1"/>
            <a:r>
              <a:rPr lang="en-US" altLang="ko-KR" sz="2000" dirty="0" smtClean="0"/>
              <a:t>Initiate a ICMP request from host1</a:t>
            </a:r>
          </a:p>
          <a:p>
            <a:pPr lvl="1"/>
            <a:endParaRPr lang="en-US" altLang="ko-KR" sz="2000" dirty="0"/>
          </a:p>
          <a:p>
            <a:pPr lvl="1"/>
            <a:r>
              <a:rPr lang="en-US" altLang="ko-KR" sz="2000" dirty="0" smtClean="0"/>
              <a:t>Restart </a:t>
            </a:r>
            <a:r>
              <a:rPr lang="en-US" altLang="ko-KR" sz="2000" dirty="0" err="1" smtClean="0"/>
              <a:t>Mininet</a:t>
            </a:r>
            <a:endParaRPr lang="en-US" altLang="ko-KR" sz="2000" dirty="0" smtClean="0"/>
          </a:p>
          <a:p>
            <a:pPr lvl="1"/>
            <a:endParaRPr lang="en-US" altLang="ko-KR" sz="2000" dirty="0"/>
          </a:p>
          <a:p>
            <a:pPr lvl="1"/>
            <a:endParaRPr lang="en-US" altLang="ko-KR" sz="2000" dirty="0" smtClean="0"/>
          </a:p>
          <a:p>
            <a:pPr lvl="1"/>
            <a:r>
              <a:rPr lang="en-US" altLang="ko-KR" sz="2000" dirty="0" smtClean="0"/>
              <a:t>Insert flow entries into flow tables through Floodlight’s REST API</a:t>
            </a:r>
          </a:p>
          <a:p>
            <a:pPr lvl="1"/>
            <a:endParaRPr lang="en-US" altLang="ko-KR" sz="2000" dirty="0"/>
          </a:p>
          <a:p>
            <a:pPr lvl="1"/>
            <a:r>
              <a:rPr lang="en-US" altLang="ko-KR" sz="2000" dirty="0" smtClean="0"/>
              <a:t>Initiate a ICMP request from host1</a:t>
            </a:r>
            <a:endParaRPr lang="ko-KR" altLang="en-US" sz="2000" dirty="0"/>
          </a:p>
        </p:txBody>
      </p:sp>
      <p:sp>
        <p:nvSpPr>
          <p:cNvPr id="4" name="대각선 방향의 모서리가 둥근 사각형 3"/>
          <p:cNvSpPr/>
          <p:nvPr/>
        </p:nvSpPr>
        <p:spPr bwMode="auto">
          <a:xfrm>
            <a:off x="1166108" y="1607028"/>
            <a:ext cx="7488832" cy="360040"/>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smtClean="0">
                <a:solidFill>
                  <a:schemeClr val="bg1"/>
                </a:solidFill>
                <a:latin typeface="나눔고딕코딩" panose="020D0009000000000000" pitchFamily="49" charset="-127"/>
                <a:ea typeface="나눔고딕코딩" panose="020D0009000000000000" pitchFamily="49" charset="-127"/>
              </a:rPr>
              <a:t># $FLOODLIGHT_PATH/floodlight.sh</a:t>
            </a:r>
            <a:endParaRPr lang="ko-KR" altLang="en-US" sz="1400" dirty="0">
              <a:solidFill>
                <a:schemeClr val="bg1"/>
              </a:solidFill>
              <a:latin typeface="나눔고딕코딩" panose="020D0009000000000000" pitchFamily="49" charset="-127"/>
              <a:ea typeface="나눔고딕코딩" panose="020D0009000000000000" pitchFamily="49" charset="-127"/>
            </a:endParaRPr>
          </a:p>
        </p:txBody>
      </p:sp>
      <p:sp>
        <p:nvSpPr>
          <p:cNvPr id="5" name="대각선 방향의 모서리가 둥근 사각형 4"/>
          <p:cNvSpPr/>
          <p:nvPr/>
        </p:nvSpPr>
        <p:spPr bwMode="auto">
          <a:xfrm>
            <a:off x="1165852" y="2420888"/>
            <a:ext cx="7488832" cy="342462"/>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smtClean="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sudo</a:t>
            </a:r>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mn</a:t>
            </a:r>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smtClean="0">
                <a:solidFill>
                  <a:schemeClr val="bg1"/>
                </a:solidFill>
                <a:latin typeface="나눔고딕코딩" panose="020D0009000000000000" pitchFamily="49" charset="-127"/>
                <a:ea typeface="나눔고딕코딩" panose="020D0009000000000000" pitchFamily="49" charset="-127"/>
              </a:rPr>
              <a:t>--custom ./topo.py --</a:t>
            </a:r>
            <a:r>
              <a:rPr lang="en-US" altLang="ko-KR" sz="1400" dirty="0" err="1" smtClean="0">
                <a:solidFill>
                  <a:schemeClr val="bg1"/>
                </a:solidFill>
                <a:latin typeface="나눔고딕코딩" panose="020D0009000000000000" pitchFamily="49" charset="-127"/>
                <a:ea typeface="나눔고딕코딩" panose="020D0009000000000000" pitchFamily="49" charset="-127"/>
              </a:rPr>
              <a:t>topo</a:t>
            </a:r>
            <a:r>
              <a:rPr lang="en-US" altLang="ko-KR" sz="1400" dirty="0" smtClean="0">
                <a:solidFill>
                  <a:schemeClr val="bg1"/>
                </a:solidFill>
                <a:latin typeface="나눔고딕코딩" panose="020D0009000000000000" pitchFamily="49" charset="-127"/>
                <a:ea typeface="나눔고딕코딩" panose="020D0009000000000000" pitchFamily="49" charset="-127"/>
              </a:rPr>
              <a:t> </a:t>
            </a:r>
            <a:r>
              <a:rPr lang="en-US" altLang="ko-KR" sz="1400" dirty="0" err="1" smtClean="0">
                <a:solidFill>
                  <a:schemeClr val="bg1"/>
                </a:solidFill>
                <a:latin typeface="나눔고딕코딩" panose="020D0009000000000000" pitchFamily="49" charset="-127"/>
                <a:ea typeface="나눔고딕코딩" panose="020D0009000000000000" pitchFamily="49" charset="-127"/>
              </a:rPr>
              <a:t>mytopo</a:t>
            </a:r>
            <a:r>
              <a:rPr lang="en-US" altLang="ko-KR" sz="1400" dirty="0" smtClean="0">
                <a:solidFill>
                  <a:schemeClr val="bg1"/>
                </a:solidFill>
                <a:latin typeface="나눔고딕코딩" panose="020D0009000000000000" pitchFamily="49" charset="-127"/>
                <a:ea typeface="나눔고딕코딩" panose="020D0009000000000000" pitchFamily="49" charset="-127"/>
              </a:rPr>
              <a:t> --controller=remote</a:t>
            </a:r>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smtClean="0">
                <a:solidFill>
                  <a:schemeClr val="bg1"/>
                </a:solidFill>
                <a:latin typeface="나눔고딕코딩" panose="020D0009000000000000" pitchFamily="49" charset="-127"/>
                <a:ea typeface="나눔고딕코딩" panose="020D0009000000000000" pitchFamily="49" charset="-127"/>
              </a:rPr>
              <a:t>ip</a:t>
            </a:r>
            <a:r>
              <a:rPr lang="en-US" altLang="ko-KR" sz="1400" dirty="0" smtClean="0">
                <a:solidFill>
                  <a:schemeClr val="bg1"/>
                </a:solidFill>
                <a:latin typeface="나눔고딕코딩" panose="020D0009000000000000" pitchFamily="49" charset="-127"/>
                <a:ea typeface="나눔고딕코딩" panose="020D0009000000000000" pitchFamily="49" charset="-127"/>
              </a:rPr>
              <a:t>=127.0.0.1 </a:t>
            </a:r>
            <a:endParaRPr lang="ko-KR" altLang="en-US" sz="1400" dirty="0">
              <a:solidFill>
                <a:schemeClr val="bg1"/>
              </a:solidFill>
              <a:latin typeface="나눔고딕코딩" panose="020D0009000000000000" pitchFamily="49" charset="-127"/>
              <a:ea typeface="나눔고딕코딩" panose="020D0009000000000000" pitchFamily="49" charset="-127"/>
            </a:endParaRPr>
          </a:p>
        </p:txBody>
      </p:sp>
      <p:sp>
        <p:nvSpPr>
          <p:cNvPr id="6" name="대각선 방향의 모서리가 둥근 사각형 5"/>
          <p:cNvSpPr/>
          <p:nvPr/>
        </p:nvSpPr>
        <p:spPr bwMode="auto">
          <a:xfrm>
            <a:off x="1170046" y="3202090"/>
            <a:ext cx="7488832" cy="342462"/>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err="1" smtClean="0">
                <a:solidFill>
                  <a:schemeClr val="bg1"/>
                </a:solidFill>
                <a:latin typeface="나눔고딕코딩" panose="020D0009000000000000" pitchFamily="49" charset="-127"/>
                <a:ea typeface="나눔고딕코딩" panose="020D0009000000000000" pitchFamily="49" charset="-127"/>
              </a:rPr>
              <a:t>mininet</a:t>
            </a:r>
            <a:r>
              <a:rPr lang="en-US" altLang="ko-KR" sz="1400" dirty="0" smtClean="0">
                <a:solidFill>
                  <a:schemeClr val="bg1"/>
                </a:solidFill>
                <a:latin typeface="나눔고딕코딩" panose="020D0009000000000000" pitchFamily="49" charset="-127"/>
                <a:ea typeface="나눔고딕코딩" panose="020D0009000000000000" pitchFamily="49" charset="-127"/>
              </a:rPr>
              <a:t>&gt; h1 ping h2</a:t>
            </a:r>
            <a:endParaRPr lang="ko-KR" altLang="en-US" sz="1400" dirty="0">
              <a:solidFill>
                <a:schemeClr val="bg1"/>
              </a:solidFill>
              <a:latin typeface="나눔고딕코딩" panose="020D0009000000000000" pitchFamily="49" charset="-127"/>
              <a:ea typeface="나눔고딕코딩" panose="020D0009000000000000" pitchFamily="49" charset="-127"/>
            </a:endParaRPr>
          </a:p>
        </p:txBody>
      </p:sp>
      <p:sp>
        <p:nvSpPr>
          <p:cNvPr id="7" name="대각선 방향의 모서리가 둥근 사각형 6"/>
          <p:cNvSpPr/>
          <p:nvPr/>
        </p:nvSpPr>
        <p:spPr bwMode="auto">
          <a:xfrm>
            <a:off x="1165852" y="3917975"/>
            <a:ext cx="7488832" cy="663153"/>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err="1" smtClean="0">
                <a:solidFill>
                  <a:schemeClr val="bg1"/>
                </a:solidFill>
                <a:latin typeface="나눔고딕코딩" panose="020D0009000000000000" pitchFamily="49" charset="-127"/>
                <a:ea typeface="나눔고딕코딩" panose="020D0009000000000000" pitchFamily="49" charset="-127"/>
              </a:rPr>
              <a:t>mininet</a:t>
            </a:r>
            <a:r>
              <a:rPr lang="en-US" altLang="ko-KR" sz="1400" dirty="0" smtClean="0">
                <a:solidFill>
                  <a:schemeClr val="bg1"/>
                </a:solidFill>
                <a:latin typeface="나눔고딕코딩" panose="020D0009000000000000" pitchFamily="49" charset="-127"/>
                <a:ea typeface="나눔고딕코딩" panose="020D0009000000000000" pitchFamily="49" charset="-127"/>
              </a:rPr>
              <a:t>&gt; exit</a:t>
            </a:r>
          </a:p>
          <a:p>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sudo</a:t>
            </a:r>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mn</a:t>
            </a:r>
            <a:r>
              <a:rPr lang="en-US" altLang="ko-KR" sz="1400" dirty="0">
                <a:solidFill>
                  <a:schemeClr val="bg1"/>
                </a:solidFill>
                <a:latin typeface="나눔고딕코딩" panose="020D0009000000000000" pitchFamily="49" charset="-127"/>
                <a:ea typeface="나눔고딕코딩" panose="020D0009000000000000" pitchFamily="49" charset="-127"/>
              </a:rPr>
              <a:t> --custom ./topo.py --</a:t>
            </a:r>
            <a:r>
              <a:rPr lang="en-US" altLang="ko-KR" sz="1400" dirty="0" err="1">
                <a:solidFill>
                  <a:schemeClr val="bg1"/>
                </a:solidFill>
                <a:latin typeface="나눔고딕코딩" panose="020D0009000000000000" pitchFamily="49" charset="-127"/>
                <a:ea typeface="나눔고딕코딩" panose="020D0009000000000000" pitchFamily="49" charset="-127"/>
              </a:rPr>
              <a:t>topo</a:t>
            </a:r>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mytopo</a:t>
            </a:r>
            <a:r>
              <a:rPr lang="en-US" altLang="ko-KR" sz="1400" dirty="0">
                <a:solidFill>
                  <a:schemeClr val="bg1"/>
                </a:solidFill>
                <a:latin typeface="나눔고딕코딩" panose="020D0009000000000000" pitchFamily="49" charset="-127"/>
                <a:ea typeface="나눔고딕코딩" panose="020D0009000000000000" pitchFamily="49" charset="-127"/>
              </a:rPr>
              <a:t> --controller=remote, </a:t>
            </a:r>
            <a:r>
              <a:rPr lang="en-US" altLang="ko-KR" sz="1400" dirty="0" err="1">
                <a:solidFill>
                  <a:schemeClr val="bg1"/>
                </a:solidFill>
                <a:latin typeface="나눔고딕코딩" panose="020D0009000000000000" pitchFamily="49" charset="-127"/>
                <a:ea typeface="나눔고딕코딩" panose="020D0009000000000000" pitchFamily="49" charset="-127"/>
              </a:rPr>
              <a:t>ip</a:t>
            </a:r>
            <a:r>
              <a:rPr lang="en-US" altLang="ko-KR" sz="1400" dirty="0">
                <a:solidFill>
                  <a:schemeClr val="bg1"/>
                </a:solidFill>
                <a:latin typeface="나눔고딕코딩" panose="020D0009000000000000" pitchFamily="49" charset="-127"/>
                <a:ea typeface="나눔고딕코딩" panose="020D0009000000000000" pitchFamily="49" charset="-127"/>
              </a:rPr>
              <a:t>=127.0.0.1 </a:t>
            </a:r>
            <a:endParaRPr lang="ko-KR" altLang="en-US" sz="1400" dirty="0">
              <a:solidFill>
                <a:schemeClr val="bg1"/>
              </a:solidFill>
              <a:latin typeface="나눔고딕코딩" panose="020D0009000000000000" pitchFamily="49" charset="-127"/>
              <a:ea typeface="나눔고딕코딩" panose="020D0009000000000000" pitchFamily="49" charset="-127"/>
            </a:endParaRPr>
          </a:p>
        </p:txBody>
      </p:sp>
      <p:sp>
        <p:nvSpPr>
          <p:cNvPr id="8" name="대각선 방향의 모서리가 둥근 사각형 7"/>
          <p:cNvSpPr/>
          <p:nvPr/>
        </p:nvSpPr>
        <p:spPr bwMode="auto">
          <a:xfrm>
            <a:off x="1165852" y="5019868"/>
            <a:ext cx="7488832" cy="342462"/>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smtClean="0">
                <a:solidFill>
                  <a:schemeClr val="bg1"/>
                </a:solidFill>
                <a:latin typeface="나눔고딕코딩" panose="020D0009000000000000" pitchFamily="49" charset="-127"/>
                <a:ea typeface="나눔고딕코딩" panose="020D0009000000000000" pitchFamily="49" charset="-127"/>
              </a:rPr>
              <a:t>$ ./simpleTopoMod.sh route1/route2</a:t>
            </a:r>
            <a:endParaRPr lang="ko-KR" altLang="en-US" sz="1400" dirty="0">
              <a:solidFill>
                <a:schemeClr val="bg1"/>
              </a:solidFill>
              <a:latin typeface="나눔고딕코딩" panose="020D0009000000000000" pitchFamily="49" charset="-127"/>
              <a:ea typeface="나눔고딕코딩" panose="020D0009000000000000" pitchFamily="49" charset="-127"/>
            </a:endParaRPr>
          </a:p>
        </p:txBody>
      </p:sp>
      <p:sp>
        <p:nvSpPr>
          <p:cNvPr id="10" name="대각선 방향의 모서리가 둥근 사각형 9"/>
          <p:cNvSpPr/>
          <p:nvPr/>
        </p:nvSpPr>
        <p:spPr bwMode="auto">
          <a:xfrm>
            <a:off x="1170046" y="5772606"/>
            <a:ext cx="7488832" cy="342462"/>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err="1" smtClean="0">
                <a:solidFill>
                  <a:schemeClr val="bg1"/>
                </a:solidFill>
                <a:latin typeface="나눔고딕코딩" panose="020D0009000000000000" pitchFamily="49" charset="-127"/>
                <a:ea typeface="나눔고딕코딩" panose="020D0009000000000000" pitchFamily="49" charset="-127"/>
              </a:rPr>
              <a:t>mininet</a:t>
            </a:r>
            <a:r>
              <a:rPr lang="en-US" altLang="ko-KR" sz="1400" dirty="0" smtClean="0">
                <a:solidFill>
                  <a:schemeClr val="bg1"/>
                </a:solidFill>
                <a:latin typeface="나눔고딕코딩" panose="020D0009000000000000" pitchFamily="49" charset="-127"/>
                <a:ea typeface="나눔고딕코딩" panose="020D0009000000000000" pitchFamily="49" charset="-127"/>
              </a:rPr>
              <a:t>&gt; h1 ping h2</a:t>
            </a:r>
            <a:endParaRPr lang="ko-KR" altLang="en-US" sz="1400" dirty="0">
              <a:solidFill>
                <a:schemeClr val="bg1"/>
              </a:solidFill>
              <a:latin typeface="나눔고딕코딩" panose="020D0009000000000000" pitchFamily="49" charset="-127"/>
              <a:ea typeface="나눔고딕코딩" panose="020D0009000000000000" pitchFamily="49" charset="-127"/>
            </a:endParaRPr>
          </a:p>
        </p:txBody>
      </p:sp>
    </p:spTree>
    <p:extLst>
      <p:ext uri="{BB962C8B-B14F-4D97-AF65-F5344CB8AC3E}">
        <p14:creationId xmlns:p14="http://schemas.microsoft.com/office/powerpoint/2010/main" val="176136726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DEMO</a:t>
            </a:r>
            <a:endParaRPr lang="ko-KR" altLang="en-US" dirty="0"/>
          </a:p>
        </p:txBody>
      </p:sp>
      <p:sp>
        <p:nvSpPr>
          <p:cNvPr id="3" name="내용 개체 틀 2"/>
          <p:cNvSpPr>
            <a:spLocks noGrp="1"/>
          </p:cNvSpPr>
          <p:nvPr>
            <p:ph idx="1"/>
          </p:nvPr>
        </p:nvSpPr>
        <p:spPr/>
        <p:txBody>
          <a:bodyPr anchor="ctr">
            <a:normAutofit/>
          </a:bodyPr>
          <a:lstStyle/>
          <a:p>
            <a:pPr marL="0" indent="0" algn="ctr">
              <a:buNone/>
            </a:pPr>
            <a:r>
              <a:rPr lang="en-US" altLang="ko-KR" sz="7200" dirty="0" smtClean="0"/>
              <a:t>DEMO</a:t>
            </a:r>
            <a:endParaRPr lang="ko-KR" altLang="en-US" sz="7200" dirty="0"/>
          </a:p>
        </p:txBody>
      </p:sp>
    </p:spTree>
    <p:extLst>
      <p:ext uri="{BB962C8B-B14F-4D97-AF65-F5344CB8AC3E}">
        <p14:creationId xmlns:p14="http://schemas.microsoft.com/office/powerpoint/2010/main" val="282994824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Reference</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sz="1800" b="0" dirty="0" smtClean="0">
                <a:solidFill>
                  <a:schemeClr val="tx1"/>
                </a:solidFill>
              </a:rPr>
              <a:t>[1] </a:t>
            </a:r>
            <a:r>
              <a:rPr lang="en-US" altLang="ko-KR" sz="1800" b="0" dirty="0" err="1" smtClean="0">
                <a:solidFill>
                  <a:schemeClr val="tx1"/>
                </a:solidFill>
              </a:rPr>
              <a:t>Mininet</a:t>
            </a:r>
            <a:r>
              <a:rPr lang="en-US" altLang="ko-KR" sz="1800" b="0" dirty="0" smtClean="0">
                <a:solidFill>
                  <a:schemeClr val="tx1"/>
                </a:solidFill>
              </a:rPr>
              <a:t> Installation, </a:t>
            </a:r>
            <a:r>
              <a:rPr lang="en-US" altLang="ko-KR" sz="1800" b="0" dirty="0" smtClean="0">
                <a:solidFill>
                  <a:schemeClr val="tx1"/>
                </a:solidFill>
                <a:hlinkClick r:id="rId2"/>
              </a:rPr>
              <a:t>http</a:t>
            </a:r>
            <a:r>
              <a:rPr lang="en-US" altLang="ko-KR" sz="1800" b="0" dirty="0">
                <a:solidFill>
                  <a:schemeClr val="tx1"/>
                </a:solidFill>
                <a:hlinkClick r:id="rId2"/>
              </a:rPr>
              <a:t>://mininet.org/download</a:t>
            </a:r>
            <a:r>
              <a:rPr lang="en-US" altLang="ko-KR" sz="1800" b="0" dirty="0" smtClean="0">
                <a:solidFill>
                  <a:schemeClr val="tx1"/>
                </a:solidFill>
                <a:hlinkClick r:id="rId2"/>
              </a:rPr>
              <a:t>/</a:t>
            </a:r>
            <a:endParaRPr lang="en-US" altLang="ko-KR" sz="1800" b="0" dirty="0" smtClean="0">
              <a:solidFill>
                <a:schemeClr val="tx1"/>
              </a:solidFill>
            </a:endParaRPr>
          </a:p>
          <a:p>
            <a:pPr marL="0" indent="0">
              <a:buNone/>
            </a:pPr>
            <a:r>
              <a:rPr lang="en-US" altLang="ko-KR" sz="1800" b="0" dirty="0" smtClean="0">
                <a:solidFill>
                  <a:schemeClr val="tx1"/>
                </a:solidFill>
              </a:rPr>
              <a:t>[2] </a:t>
            </a:r>
            <a:r>
              <a:rPr lang="en-US" altLang="ko-KR" sz="1800" b="0" dirty="0" err="1" smtClean="0">
                <a:solidFill>
                  <a:schemeClr val="tx1"/>
                </a:solidFill>
              </a:rPr>
              <a:t>Mininet</a:t>
            </a:r>
            <a:r>
              <a:rPr lang="en-US" altLang="ko-KR" sz="1800" b="0" dirty="0" smtClean="0">
                <a:solidFill>
                  <a:schemeClr val="tx1"/>
                </a:solidFill>
              </a:rPr>
              <a:t> Python API Reference Manual</a:t>
            </a:r>
            <a:r>
              <a:rPr lang="en-US" altLang="ko-KR" sz="1800" b="0" dirty="0">
                <a:solidFill>
                  <a:schemeClr val="tx1"/>
                </a:solidFill>
              </a:rPr>
              <a:t>, </a:t>
            </a:r>
            <a:r>
              <a:rPr lang="en-US" altLang="ko-KR" sz="1800" b="0" dirty="0">
                <a:solidFill>
                  <a:schemeClr val="tx1"/>
                </a:solidFill>
                <a:hlinkClick r:id="rId3"/>
              </a:rPr>
              <a:t>http://</a:t>
            </a:r>
            <a:r>
              <a:rPr lang="en-US" altLang="ko-KR" sz="1800" b="0" dirty="0" smtClean="0">
                <a:solidFill>
                  <a:schemeClr val="tx1"/>
                </a:solidFill>
                <a:hlinkClick r:id="rId3"/>
              </a:rPr>
              <a:t>mininet.org/api/hierarchy.html</a:t>
            </a:r>
            <a:r>
              <a:rPr lang="en-US" altLang="ko-KR" sz="1800" b="0" dirty="0" smtClean="0">
                <a:solidFill>
                  <a:schemeClr val="tx1"/>
                </a:solidFill>
              </a:rPr>
              <a:t> </a:t>
            </a:r>
          </a:p>
          <a:p>
            <a:pPr marL="0" indent="0">
              <a:buNone/>
            </a:pPr>
            <a:r>
              <a:rPr lang="en-US" altLang="ko-KR" sz="1800" b="0" dirty="0" smtClean="0">
                <a:solidFill>
                  <a:schemeClr val="tx1"/>
                </a:solidFill>
              </a:rPr>
              <a:t>[3] </a:t>
            </a:r>
            <a:r>
              <a:rPr lang="en-US" altLang="ko-KR" sz="1800" b="0" dirty="0" err="1" smtClean="0">
                <a:solidFill>
                  <a:schemeClr val="tx1"/>
                </a:solidFill>
              </a:rPr>
              <a:t>Mininet</a:t>
            </a:r>
            <a:r>
              <a:rPr lang="en-US" altLang="ko-KR" sz="1800" b="0" dirty="0" smtClean="0">
                <a:solidFill>
                  <a:schemeClr val="tx1"/>
                </a:solidFill>
              </a:rPr>
              <a:t> Document</a:t>
            </a:r>
            <a:r>
              <a:rPr lang="en-US" altLang="ko-KR" sz="1800" b="0" dirty="0">
                <a:solidFill>
                  <a:schemeClr val="tx1"/>
                </a:solidFill>
              </a:rPr>
              <a:t>, </a:t>
            </a:r>
            <a:r>
              <a:rPr lang="en-US" altLang="ko-KR" sz="1800" b="0" dirty="0">
                <a:solidFill>
                  <a:schemeClr val="tx1"/>
                </a:solidFill>
                <a:hlinkClick r:id="rId4"/>
              </a:rPr>
              <a:t>https://</a:t>
            </a:r>
            <a:r>
              <a:rPr lang="en-US" altLang="ko-KR" sz="1800" b="0" dirty="0" smtClean="0">
                <a:solidFill>
                  <a:schemeClr val="tx1"/>
                </a:solidFill>
                <a:hlinkClick r:id="rId4"/>
              </a:rPr>
              <a:t>github.com/mininet/mininet/wiki/Documentation</a:t>
            </a:r>
            <a:r>
              <a:rPr lang="en-US" altLang="ko-KR" sz="1800" b="0" dirty="0" smtClean="0">
                <a:solidFill>
                  <a:schemeClr val="tx1"/>
                </a:solidFill>
              </a:rPr>
              <a:t> </a:t>
            </a:r>
          </a:p>
          <a:p>
            <a:pPr marL="0" indent="0">
              <a:buNone/>
            </a:pPr>
            <a:r>
              <a:rPr lang="en-US" altLang="ko-KR" sz="1800" b="0" dirty="0" smtClean="0">
                <a:solidFill>
                  <a:schemeClr val="tx1"/>
                </a:solidFill>
              </a:rPr>
              <a:t>[4] </a:t>
            </a:r>
            <a:r>
              <a:rPr lang="en-US" altLang="ko-KR" sz="1800" b="0" dirty="0">
                <a:solidFill>
                  <a:schemeClr val="tx1"/>
                </a:solidFill>
              </a:rPr>
              <a:t>Floodlight Document, </a:t>
            </a:r>
            <a:r>
              <a:rPr lang="en-US" altLang="ko-KR" sz="1800" b="0" dirty="0">
                <a:solidFill>
                  <a:schemeClr val="tx1"/>
                </a:solidFill>
                <a:hlinkClick r:id="rId5"/>
              </a:rPr>
              <a:t>http://</a:t>
            </a:r>
            <a:r>
              <a:rPr lang="en-US" altLang="ko-KR" sz="1800" b="0" dirty="0" smtClean="0">
                <a:solidFill>
                  <a:schemeClr val="tx1"/>
                </a:solidFill>
                <a:hlinkClick r:id="rId5"/>
              </a:rPr>
              <a:t>docs.projectfloodlight.org/display/floodlightcontroller</a:t>
            </a:r>
            <a:endParaRPr lang="en-US" altLang="ko-KR" sz="1800" b="0" dirty="0" smtClean="0">
              <a:solidFill>
                <a:schemeClr val="tx1"/>
              </a:solidFill>
            </a:endParaRPr>
          </a:p>
          <a:p>
            <a:pPr marL="0" indent="0">
              <a:buNone/>
            </a:pPr>
            <a:r>
              <a:rPr lang="en-US" altLang="ko-KR" sz="1800" b="0" dirty="0" smtClean="0">
                <a:solidFill>
                  <a:schemeClr val="tx1"/>
                </a:solidFill>
              </a:rPr>
              <a:t>[</a:t>
            </a:r>
            <a:r>
              <a:rPr lang="en-US" altLang="ko-KR" sz="1800" b="0" dirty="0">
                <a:solidFill>
                  <a:schemeClr val="tx1"/>
                </a:solidFill>
              </a:rPr>
              <a:t>5</a:t>
            </a:r>
            <a:r>
              <a:rPr lang="en-US" altLang="ko-KR" sz="1800" b="0" dirty="0" smtClean="0">
                <a:solidFill>
                  <a:schemeClr val="tx1"/>
                </a:solidFill>
              </a:rPr>
              <a:t>] </a:t>
            </a:r>
            <a:r>
              <a:rPr lang="en-US" altLang="ko-KR" sz="1800" b="0" dirty="0" err="1" smtClean="0">
                <a:solidFill>
                  <a:schemeClr val="tx1"/>
                </a:solidFill>
              </a:rPr>
              <a:t>OpenFlow</a:t>
            </a:r>
            <a:r>
              <a:rPr lang="en-US" altLang="ko-KR" sz="1800" b="0" dirty="0" smtClean="0">
                <a:solidFill>
                  <a:schemeClr val="tx1"/>
                </a:solidFill>
              </a:rPr>
              <a:t> Whitepaper</a:t>
            </a:r>
            <a:r>
              <a:rPr lang="en-US" altLang="ko-KR" sz="1800" b="0" dirty="0">
                <a:solidFill>
                  <a:schemeClr val="tx1"/>
                </a:solidFill>
              </a:rPr>
              <a:t>, </a:t>
            </a:r>
            <a:r>
              <a:rPr lang="en-US" altLang="ko-KR" sz="1800" b="0" dirty="0">
                <a:solidFill>
                  <a:schemeClr val="tx1"/>
                </a:solidFill>
                <a:hlinkClick r:id="rId6"/>
              </a:rPr>
              <a:t>https://</a:t>
            </a:r>
            <a:r>
              <a:rPr lang="en-US" altLang="ko-KR" sz="1800" b="0" dirty="0" smtClean="0">
                <a:solidFill>
                  <a:schemeClr val="tx1"/>
                </a:solidFill>
                <a:hlinkClick r:id="rId6"/>
              </a:rPr>
              <a:t>www.opennetworking.org/sdn-resources/sdn-library/whitepapers</a:t>
            </a:r>
            <a:r>
              <a:rPr lang="en-US" altLang="ko-KR" sz="1800" b="0" dirty="0" smtClean="0">
                <a:solidFill>
                  <a:schemeClr val="tx1"/>
                </a:solidFill>
              </a:rPr>
              <a:t> </a:t>
            </a:r>
          </a:p>
          <a:p>
            <a:pPr marL="0" indent="0">
              <a:buNone/>
            </a:pPr>
            <a:r>
              <a:rPr lang="en-US" altLang="ko-KR" sz="1800" b="0" dirty="0" smtClean="0">
                <a:solidFill>
                  <a:schemeClr val="tx1"/>
                </a:solidFill>
              </a:rPr>
              <a:t>[6] </a:t>
            </a:r>
            <a:r>
              <a:rPr lang="en-US" altLang="ko-KR" sz="1800" b="0" dirty="0" err="1" smtClean="0">
                <a:solidFill>
                  <a:schemeClr val="tx1"/>
                </a:solidFill>
              </a:rPr>
              <a:t>OpenFlow</a:t>
            </a:r>
            <a:r>
              <a:rPr lang="en-US" altLang="ko-KR" sz="1800" b="0" dirty="0">
                <a:solidFill>
                  <a:schemeClr val="tx1"/>
                </a:solidFill>
              </a:rPr>
              <a:t> Spec 1.4.0, </a:t>
            </a:r>
            <a:r>
              <a:rPr lang="en-US" altLang="ko-KR" sz="1800" b="0" dirty="0">
                <a:solidFill>
                  <a:schemeClr val="tx1"/>
                </a:solidFill>
                <a:hlinkClick r:id="rId7"/>
              </a:rPr>
              <a:t>https://</a:t>
            </a:r>
            <a:r>
              <a:rPr lang="en-US" altLang="ko-KR" sz="1800" b="0" dirty="0" smtClean="0">
                <a:solidFill>
                  <a:schemeClr val="tx1"/>
                </a:solidFill>
                <a:hlinkClick r:id="rId7"/>
              </a:rPr>
              <a:t>www.opennetworking.org/images/stories/downloads/sdn-resources/onf-specifications/openflow/openflow-spec-v1.4.0.pdf</a:t>
            </a:r>
            <a:r>
              <a:rPr lang="en-US" altLang="ko-KR" sz="1800" b="0" dirty="0" smtClean="0">
                <a:solidFill>
                  <a:schemeClr val="tx1"/>
                </a:solidFill>
              </a:rPr>
              <a:t> </a:t>
            </a:r>
          </a:p>
          <a:p>
            <a:pPr marL="0" indent="0">
              <a:buNone/>
            </a:pPr>
            <a:r>
              <a:rPr lang="en-US" altLang="ko-KR" sz="1800" b="0" dirty="0" smtClean="0">
                <a:solidFill>
                  <a:schemeClr val="tx1"/>
                </a:solidFill>
              </a:rPr>
              <a:t>[7] </a:t>
            </a:r>
            <a:r>
              <a:rPr lang="en-US" altLang="ko-KR" sz="1800" b="0" dirty="0" err="1" smtClean="0">
                <a:solidFill>
                  <a:schemeClr val="tx1"/>
                </a:solidFill>
              </a:rPr>
              <a:t>OpenvSwitch</a:t>
            </a:r>
            <a:r>
              <a:rPr lang="en-US" altLang="ko-KR" sz="1800" b="0" dirty="0">
                <a:solidFill>
                  <a:schemeClr val="tx1"/>
                </a:solidFill>
              </a:rPr>
              <a:t> </a:t>
            </a:r>
            <a:r>
              <a:rPr lang="en-US" altLang="ko-KR" sz="1800" b="0" dirty="0" smtClean="0">
                <a:solidFill>
                  <a:schemeClr val="tx1"/>
                </a:solidFill>
              </a:rPr>
              <a:t>Document</a:t>
            </a:r>
            <a:r>
              <a:rPr lang="en-US" altLang="ko-KR" sz="1800" b="0" dirty="0">
                <a:solidFill>
                  <a:schemeClr val="tx1"/>
                </a:solidFill>
              </a:rPr>
              <a:t>, </a:t>
            </a:r>
            <a:r>
              <a:rPr lang="en-US" altLang="ko-KR" sz="1800" b="0" dirty="0">
                <a:solidFill>
                  <a:schemeClr val="tx1"/>
                </a:solidFill>
                <a:hlinkClick r:id="rId8"/>
              </a:rPr>
              <a:t>http://openvswitch.org/support</a:t>
            </a:r>
            <a:r>
              <a:rPr lang="en-US" altLang="ko-KR" sz="1800" b="0" dirty="0" smtClean="0">
                <a:solidFill>
                  <a:schemeClr val="tx1"/>
                </a:solidFill>
                <a:hlinkClick r:id="rId8"/>
              </a:rPr>
              <a:t>/</a:t>
            </a:r>
            <a:r>
              <a:rPr lang="en-US" altLang="ko-KR" sz="1800" b="0" dirty="0" smtClean="0">
                <a:solidFill>
                  <a:schemeClr val="tx1"/>
                </a:solidFill>
              </a:rPr>
              <a:t> </a:t>
            </a:r>
          </a:p>
          <a:p>
            <a:pPr marL="0" indent="0">
              <a:buNone/>
            </a:pPr>
            <a:r>
              <a:rPr lang="en-US" altLang="ko-KR" sz="1800" b="0" dirty="0" smtClean="0">
                <a:solidFill>
                  <a:schemeClr val="tx1"/>
                </a:solidFill>
              </a:rPr>
              <a:t>[8] Source Code for the DEMO</a:t>
            </a:r>
            <a:r>
              <a:rPr lang="en-US" altLang="ko-KR" sz="1800" b="0" dirty="0">
                <a:solidFill>
                  <a:schemeClr val="tx1"/>
                </a:solidFill>
              </a:rPr>
              <a:t>, </a:t>
            </a:r>
            <a:r>
              <a:rPr lang="en-US" altLang="ko-KR" sz="1800" b="0" dirty="0">
                <a:solidFill>
                  <a:schemeClr val="tx1"/>
                </a:solidFill>
                <a:hlinkClick r:id="rId9"/>
              </a:rPr>
              <a:t>https://</a:t>
            </a:r>
            <a:r>
              <a:rPr lang="en-US" altLang="ko-KR" sz="1800" b="0" dirty="0" smtClean="0">
                <a:solidFill>
                  <a:schemeClr val="tx1"/>
                </a:solidFill>
                <a:hlinkClick r:id="rId9"/>
              </a:rPr>
              <a:t>github.com/gunine/ITCE600</a:t>
            </a:r>
            <a:r>
              <a:rPr lang="en-US" altLang="ko-KR" sz="1800" b="0" dirty="0" smtClean="0">
                <a:solidFill>
                  <a:schemeClr val="tx1"/>
                </a:solidFill>
              </a:rPr>
              <a:t> </a:t>
            </a:r>
          </a:p>
        </p:txBody>
      </p:sp>
    </p:spTree>
    <p:extLst>
      <p:ext uri="{BB962C8B-B14F-4D97-AF65-F5344CB8AC3E}">
        <p14:creationId xmlns:p14="http://schemas.microsoft.com/office/powerpoint/2010/main" val="38580144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Q&amp;A</a:t>
            </a:r>
            <a:endParaRPr lang="ko-KR" altLang="en-US" dirty="0"/>
          </a:p>
        </p:txBody>
      </p:sp>
      <p:pic>
        <p:nvPicPr>
          <p:cNvPr id="5" name="Picture 2" descr="http://customersrock.files.wordpress.com/2007/05/thank-you.jpg"/>
          <p:cNvPicPr>
            <a:picLocks noChangeAspect="1" noChangeArrowheads="1"/>
          </p:cNvPicPr>
          <p:nvPr/>
        </p:nvPicPr>
        <p:blipFill>
          <a:blip r:embed="rId3" cstate="print"/>
          <a:srcRect/>
          <a:stretch>
            <a:fillRect/>
          </a:stretch>
        </p:blipFill>
        <p:spPr bwMode="auto">
          <a:xfrm>
            <a:off x="2618259" y="1773176"/>
            <a:ext cx="3893536" cy="3240000"/>
          </a:xfrm>
          <a:prstGeom prst="rect">
            <a:avLst/>
          </a:prstGeom>
        </p:spPr>
      </p:pic>
    </p:spTree>
    <p:extLst>
      <p:ext uri="{BB962C8B-B14F-4D97-AF65-F5344CB8AC3E}">
        <p14:creationId xmlns:p14="http://schemas.microsoft.com/office/powerpoint/2010/main" val="2837408521"/>
      </p:ext>
    </p:extLst>
  </p:cSld>
  <p:clrMapOvr>
    <a:masterClrMapping/>
  </p:clrMapOvr>
  <p:transition advTm="12625">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Outline</a:t>
            </a:r>
            <a:endParaRPr lang="en-CA" dirty="0"/>
          </a:p>
        </p:txBody>
      </p:sp>
      <p:sp>
        <p:nvSpPr>
          <p:cNvPr id="3" name="Content Placeholder 2"/>
          <p:cNvSpPr>
            <a:spLocks noGrp="1"/>
          </p:cNvSpPr>
          <p:nvPr>
            <p:ph idx="1"/>
          </p:nvPr>
        </p:nvSpPr>
        <p:spPr/>
        <p:txBody>
          <a:bodyPr>
            <a:normAutofit/>
          </a:bodyPr>
          <a:lstStyle/>
          <a:p>
            <a:r>
              <a:rPr lang="en-US" altLang="ko-KR" dirty="0" smtClean="0"/>
              <a:t>Introduction</a:t>
            </a:r>
          </a:p>
          <a:p>
            <a:r>
              <a:rPr lang="en-CA" dirty="0" smtClean="0"/>
              <a:t>Installation Procedures</a:t>
            </a:r>
          </a:p>
          <a:p>
            <a:pPr lvl="1"/>
            <a:r>
              <a:rPr lang="en-CA" dirty="0" err="1" smtClean="0"/>
              <a:t>Mininet</a:t>
            </a:r>
            <a:r>
              <a:rPr lang="en-CA" dirty="0" smtClean="0"/>
              <a:t> Installation</a:t>
            </a:r>
          </a:p>
          <a:p>
            <a:pPr lvl="1"/>
            <a:r>
              <a:rPr lang="en-CA" dirty="0" smtClean="0"/>
              <a:t>Floodlight Installation</a:t>
            </a:r>
          </a:p>
          <a:p>
            <a:r>
              <a:rPr lang="en-CA" dirty="0" smtClean="0"/>
              <a:t>Tutorial</a:t>
            </a:r>
          </a:p>
          <a:p>
            <a:pPr lvl="1"/>
            <a:r>
              <a:rPr lang="en-CA" dirty="0" err="1" smtClean="0"/>
              <a:t>Mininet</a:t>
            </a:r>
            <a:r>
              <a:rPr lang="en-CA" dirty="0" smtClean="0"/>
              <a:t> Tutorial</a:t>
            </a:r>
          </a:p>
          <a:p>
            <a:pPr lvl="1"/>
            <a:r>
              <a:rPr lang="en-CA" dirty="0" smtClean="0"/>
              <a:t>Floodlight Tutorial</a:t>
            </a:r>
          </a:p>
          <a:p>
            <a:r>
              <a:rPr lang="en-CA" dirty="0" smtClean="0"/>
              <a:t>Demo</a:t>
            </a:r>
          </a:p>
          <a:p>
            <a:pPr lvl="1"/>
            <a:r>
              <a:rPr lang="en-CA" dirty="0" smtClean="0"/>
              <a:t>Demo scenarios</a:t>
            </a:r>
          </a:p>
          <a:p>
            <a:pPr lvl="1"/>
            <a:r>
              <a:rPr lang="en-CA" dirty="0" smtClean="0"/>
              <a:t>Demo execution procedures</a:t>
            </a:r>
          </a:p>
          <a:p>
            <a:endParaRPr lang="en-CA" dirty="0" smtClean="0"/>
          </a:p>
          <a:p>
            <a:pPr lvl="1"/>
            <a:endParaRPr lang="en-CA" dirty="0" smtClean="0"/>
          </a:p>
          <a:p>
            <a:pPr lvl="1"/>
            <a:endParaRPr lang="en-CA" dirty="0" smtClean="0"/>
          </a:p>
          <a:p>
            <a:pPr lvl="1"/>
            <a:endParaRPr lang="en-CA" dirty="0" smtClean="0"/>
          </a:p>
        </p:txBody>
      </p:sp>
    </p:spTree>
  </p:cSld>
  <p:clrMapOvr>
    <a:masterClrMapping/>
  </p:clrMapOvr>
  <p:transition advTm="73812">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Firewall REST API (1/2)</a:t>
            </a:r>
            <a:endParaRPr lang="ko-KR" altLang="en-US" dirty="0"/>
          </a:p>
        </p:txBody>
      </p:sp>
      <p:graphicFrame>
        <p:nvGraphicFramePr>
          <p:cNvPr id="4" name="표 3"/>
          <p:cNvGraphicFramePr>
            <a:graphicFrameLocks noGrp="1"/>
          </p:cNvGraphicFramePr>
          <p:nvPr>
            <p:extLst/>
          </p:nvPr>
        </p:nvGraphicFramePr>
        <p:xfrm>
          <a:off x="323528" y="836712"/>
          <a:ext cx="8568953" cy="3149600"/>
        </p:xfrm>
        <a:graphic>
          <a:graphicData uri="http://schemas.openxmlformats.org/drawingml/2006/table">
            <a:tbl>
              <a:tblPr firstRow="1" bandRow="1">
                <a:tableStyleId>{5C22544A-7EE6-4342-B048-85BDC9FD1C3A}</a:tableStyleId>
              </a:tblPr>
              <a:tblGrid>
                <a:gridCol w="1296144"/>
                <a:gridCol w="936104"/>
                <a:gridCol w="1910982"/>
                <a:gridCol w="2193474"/>
                <a:gridCol w="2232249"/>
              </a:tblGrid>
              <a:tr h="370840">
                <a:tc>
                  <a:txBody>
                    <a:bodyPr/>
                    <a:lstStyle/>
                    <a:p>
                      <a:pPr latinLnBrk="1"/>
                      <a:r>
                        <a:rPr lang="en-US" altLang="ko-KR" sz="1400" dirty="0" smtClean="0">
                          <a:latin typeface="Arial" panose="020B0604020202020204" pitchFamily="34" charset="0"/>
                          <a:cs typeface="Arial" panose="020B0604020202020204" pitchFamily="34" charset="0"/>
                        </a:rPr>
                        <a:t>URI</a:t>
                      </a:r>
                      <a:endParaRPr lang="ko-KR" altLang="en-US" sz="1400" dirty="0">
                        <a:latin typeface="Arial" panose="020B0604020202020204" pitchFamily="34" charset="0"/>
                        <a:cs typeface="Arial" panose="020B0604020202020204" pitchFamily="34" charset="0"/>
                      </a:endParaRPr>
                    </a:p>
                  </a:txBody>
                  <a:tcPr anchor="ctr"/>
                </a:tc>
                <a:tc>
                  <a:txBody>
                    <a:bodyPr/>
                    <a:lstStyle/>
                    <a:p>
                      <a:pPr latinLnBrk="1"/>
                      <a:r>
                        <a:rPr lang="en-US" altLang="ko-KR" sz="1400" dirty="0" smtClean="0">
                          <a:latin typeface="Arial" panose="020B0604020202020204" pitchFamily="34" charset="0"/>
                          <a:cs typeface="Arial" panose="020B0604020202020204" pitchFamily="34" charset="0"/>
                        </a:rPr>
                        <a:t>Method</a:t>
                      </a:r>
                      <a:endParaRPr lang="ko-KR" altLang="en-US" sz="1400" dirty="0">
                        <a:latin typeface="Arial" panose="020B0604020202020204" pitchFamily="34" charset="0"/>
                        <a:cs typeface="Arial" panose="020B0604020202020204" pitchFamily="34" charset="0"/>
                      </a:endParaRPr>
                    </a:p>
                  </a:txBody>
                  <a:tcPr anchor="ctr"/>
                </a:tc>
                <a:tc>
                  <a:txBody>
                    <a:bodyPr/>
                    <a:lstStyle/>
                    <a:p>
                      <a:pPr latinLnBrk="1"/>
                      <a:r>
                        <a:rPr lang="en-US" altLang="ko-KR" sz="1400" dirty="0" smtClean="0">
                          <a:latin typeface="Arial" panose="020B0604020202020204" pitchFamily="34" charset="0"/>
                          <a:cs typeface="Arial" panose="020B0604020202020204" pitchFamily="34" charset="0"/>
                        </a:rPr>
                        <a:t>URI Arguments</a:t>
                      </a:r>
                      <a:endParaRPr lang="ko-KR" altLang="en-US" sz="1400" dirty="0">
                        <a:latin typeface="Arial" panose="020B0604020202020204" pitchFamily="34" charset="0"/>
                        <a:cs typeface="Arial" panose="020B0604020202020204" pitchFamily="34" charset="0"/>
                      </a:endParaRPr>
                    </a:p>
                  </a:txBody>
                  <a:tcPr anchor="ctr"/>
                </a:tc>
                <a:tc>
                  <a:txBody>
                    <a:bodyPr/>
                    <a:lstStyle/>
                    <a:p>
                      <a:pPr latinLnBrk="1"/>
                      <a:r>
                        <a:rPr lang="en-US" altLang="ko-KR" sz="1400" dirty="0" smtClean="0">
                          <a:latin typeface="Arial" panose="020B0604020202020204" pitchFamily="34" charset="0"/>
                          <a:cs typeface="Arial" panose="020B0604020202020204" pitchFamily="34" charset="0"/>
                        </a:rPr>
                        <a:t>Data</a:t>
                      </a:r>
                      <a:endParaRPr lang="ko-KR" altLang="en-US" sz="1400" dirty="0">
                        <a:latin typeface="Arial" panose="020B0604020202020204" pitchFamily="34" charset="0"/>
                        <a:cs typeface="Arial" panose="020B0604020202020204" pitchFamily="34" charset="0"/>
                      </a:endParaRPr>
                    </a:p>
                  </a:txBody>
                  <a:tcPr anchor="ctr"/>
                </a:tc>
                <a:tc>
                  <a:txBody>
                    <a:bodyPr/>
                    <a:lstStyle/>
                    <a:p>
                      <a:pPr latinLnBrk="1"/>
                      <a:r>
                        <a:rPr lang="en-US" altLang="ko-KR" sz="1400" dirty="0" smtClean="0">
                          <a:latin typeface="Arial" panose="020B0604020202020204" pitchFamily="34" charset="0"/>
                          <a:cs typeface="Arial" panose="020B0604020202020204" pitchFamily="34" charset="0"/>
                        </a:rPr>
                        <a:t>Description</a:t>
                      </a:r>
                      <a:endParaRPr lang="ko-KR" altLang="en-US" sz="1400" dirty="0">
                        <a:latin typeface="Arial" panose="020B0604020202020204" pitchFamily="34" charset="0"/>
                        <a:cs typeface="Arial" panose="020B0604020202020204" pitchFamily="34" charset="0"/>
                      </a:endParaRPr>
                    </a:p>
                  </a:txBody>
                  <a:tcPr anchor="ctr"/>
                </a:tc>
              </a:tr>
              <a:tr h="370840">
                <a:tc>
                  <a:txBody>
                    <a:bodyPr/>
                    <a:lstStyle/>
                    <a:p>
                      <a:pPr latinLnBrk="1"/>
                      <a:r>
                        <a:rPr lang="en-US" altLang="ko-KR" sz="1400" dirty="0" smtClean="0">
                          <a:latin typeface="Arial" panose="020B0604020202020204" pitchFamily="34" charset="0"/>
                          <a:cs typeface="Arial" panose="020B0604020202020204" pitchFamily="34" charset="0"/>
                        </a:rPr>
                        <a:t>/…/&lt;op&gt;/</a:t>
                      </a:r>
                      <a:r>
                        <a:rPr lang="en-US" altLang="ko-KR" sz="1400" dirty="0" err="1" smtClean="0">
                          <a:latin typeface="Arial" panose="020B0604020202020204" pitchFamily="34" charset="0"/>
                          <a:cs typeface="Arial" panose="020B0604020202020204" pitchFamily="34" charset="0"/>
                        </a:rPr>
                        <a:t>json</a:t>
                      </a:r>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GET</a:t>
                      </a:r>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op: status, enable, disable, </a:t>
                      </a:r>
                      <a:r>
                        <a:rPr lang="en-US" altLang="ko-KR" sz="1400" dirty="0" err="1" smtClean="0">
                          <a:latin typeface="Arial" panose="020B0604020202020204" pitchFamily="34" charset="0"/>
                          <a:cs typeface="Arial" panose="020B0604020202020204" pitchFamily="34" charset="0"/>
                        </a:rPr>
                        <a:t>storageRules</a:t>
                      </a:r>
                      <a:r>
                        <a:rPr lang="en-US" altLang="ko-KR" sz="1400" dirty="0" smtClean="0">
                          <a:latin typeface="Arial" panose="020B0604020202020204" pitchFamily="34" charset="0"/>
                          <a:cs typeface="Arial" panose="020B0604020202020204" pitchFamily="34" charset="0"/>
                        </a:rPr>
                        <a:t>, subnet-mask</a:t>
                      </a:r>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None</a:t>
                      </a:r>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query the status of, enable, and disable the firewall</a:t>
                      </a:r>
                      <a:endParaRPr lang="ko-KR" altLang="en-US" sz="1400" dirty="0">
                        <a:latin typeface="Arial" panose="020B0604020202020204" pitchFamily="34" charset="0"/>
                        <a:cs typeface="Arial" panose="020B0604020202020204" pitchFamily="34" charset="0"/>
                      </a:endParaRPr>
                    </a:p>
                  </a:txBody>
                  <a:tcPr/>
                </a:tc>
              </a:tr>
              <a:tr h="370840">
                <a:tc>
                  <a:txBody>
                    <a:bodyPr/>
                    <a:lstStyle/>
                    <a:p>
                      <a:pPr latinLnBrk="1"/>
                      <a:r>
                        <a:rPr lang="en-US" altLang="ko-KR" sz="1400" dirty="0" smtClean="0">
                          <a:latin typeface="Arial" panose="020B0604020202020204" pitchFamily="34" charset="0"/>
                          <a:cs typeface="Arial" panose="020B0604020202020204" pitchFamily="34" charset="0"/>
                        </a:rPr>
                        <a:t>/…/rules/</a:t>
                      </a:r>
                      <a:r>
                        <a:rPr lang="en-US" altLang="ko-KR" sz="1400" dirty="0" err="1" smtClean="0">
                          <a:latin typeface="Arial" panose="020B0604020202020204" pitchFamily="34" charset="0"/>
                          <a:cs typeface="Arial" panose="020B0604020202020204" pitchFamily="34" charset="0"/>
                        </a:rPr>
                        <a:t>json</a:t>
                      </a:r>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GET</a:t>
                      </a:r>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None</a:t>
                      </a:r>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None</a:t>
                      </a:r>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List all existing rules in </a:t>
                      </a:r>
                      <a:r>
                        <a:rPr lang="en-US" altLang="ko-KR" sz="1400" dirty="0" err="1" smtClean="0">
                          <a:latin typeface="Arial" panose="020B0604020202020204" pitchFamily="34" charset="0"/>
                          <a:cs typeface="Arial" panose="020B0604020202020204" pitchFamily="34" charset="0"/>
                        </a:rPr>
                        <a:t>json</a:t>
                      </a:r>
                      <a:r>
                        <a:rPr lang="en-US" altLang="ko-KR" sz="1400" dirty="0" smtClean="0">
                          <a:latin typeface="Arial" panose="020B0604020202020204" pitchFamily="34" charset="0"/>
                          <a:cs typeface="Arial" panose="020B0604020202020204" pitchFamily="34" charset="0"/>
                        </a:rPr>
                        <a:t> format</a:t>
                      </a:r>
                      <a:endParaRPr lang="ko-KR" altLang="en-US" sz="1400" dirty="0">
                        <a:latin typeface="Arial" panose="020B0604020202020204" pitchFamily="34" charset="0"/>
                        <a:cs typeface="Arial" panose="020B0604020202020204" pitchFamily="34" charset="0"/>
                      </a:endParaRPr>
                    </a:p>
                  </a:txBody>
                  <a:tcPr/>
                </a:tc>
              </a:tr>
              <a:tr h="370840">
                <a:tc>
                  <a:txBody>
                    <a:bodyPr/>
                    <a:lstStyle/>
                    <a:p>
                      <a:pPr latinLnBrk="1"/>
                      <a:endParaRPr lang="ko-KR" altLang="en-US" sz="140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POST</a:t>
                      </a:r>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None</a:t>
                      </a:r>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{"&lt;field 1&gt;":"&lt;value 1&gt;", "&lt;field 2&gt;":"&lt;value 2&gt;", ...}</a:t>
                      </a:r>
                    </a:p>
                    <a:p>
                      <a:pPr latinLnBrk="1"/>
                      <a:endParaRPr lang="en-US" altLang="ko-KR" sz="1400" dirty="0" smtClean="0">
                        <a:latin typeface="Arial" panose="020B0604020202020204" pitchFamily="34" charset="0"/>
                        <a:cs typeface="Arial" panose="020B0604020202020204" pitchFamily="34" charset="0"/>
                      </a:endParaRPr>
                    </a:p>
                    <a:p>
                      <a:pPr latinLnBrk="1"/>
                      <a:r>
                        <a:rPr lang="en-US" altLang="ko-KR" sz="1400" dirty="0" smtClean="0">
                          <a:latin typeface="Arial" panose="020B0604020202020204" pitchFamily="34" charset="0"/>
                          <a:cs typeface="Arial" panose="020B0604020202020204" pitchFamily="34" charset="0"/>
                        </a:rPr>
                        <a:t>Ex. "</a:t>
                      </a:r>
                      <a:r>
                        <a:rPr lang="en-US" altLang="ko-KR" sz="1400" dirty="0" err="1" smtClean="0">
                          <a:latin typeface="Arial" panose="020B0604020202020204" pitchFamily="34" charset="0"/>
                          <a:cs typeface="Arial" panose="020B0604020202020204" pitchFamily="34" charset="0"/>
                        </a:rPr>
                        <a:t>src</a:t>
                      </a:r>
                      <a:r>
                        <a:rPr lang="en-US" altLang="ko-KR" sz="1400" dirty="0" smtClean="0">
                          <a:latin typeface="Arial" panose="020B0604020202020204" pitchFamily="34" charset="0"/>
                          <a:cs typeface="Arial" panose="020B0604020202020204" pitchFamily="34" charset="0"/>
                        </a:rPr>
                        <a:t>-mac": "&lt;</a:t>
                      </a:r>
                      <a:r>
                        <a:rPr lang="en-US" altLang="ko-KR" sz="1400" dirty="0" err="1" smtClean="0">
                          <a:latin typeface="Arial" panose="020B0604020202020204" pitchFamily="34" charset="0"/>
                          <a:cs typeface="Arial" panose="020B0604020202020204" pitchFamily="34" charset="0"/>
                        </a:rPr>
                        <a:t>xx:xx:xx:xx:xx:xx</a:t>
                      </a:r>
                      <a:r>
                        <a:rPr lang="en-US" altLang="ko-KR" sz="1400" dirty="0" smtClean="0">
                          <a:latin typeface="Arial" panose="020B0604020202020204" pitchFamily="34" charset="0"/>
                          <a:cs typeface="Arial" panose="020B0604020202020204" pitchFamily="34" charset="0"/>
                        </a:rPr>
                        <a:t>&gt;"</a:t>
                      </a:r>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Create new firewall rule</a:t>
                      </a:r>
                    </a:p>
                    <a:p>
                      <a:pPr latinLnBrk="1"/>
                      <a:endParaRPr lang="en-US" altLang="ko-KR" sz="1400" dirty="0" smtClean="0">
                        <a:latin typeface="Arial" panose="020B0604020202020204" pitchFamily="34" charset="0"/>
                        <a:cs typeface="Arial" panose="020B0604020202020204" pitchFamily="34" charset="0"/>
                      </a:endParaRPr>
                    </a:p>
                    <a:p>
                      <a:pPr latinLnBrk="1"/>
                      <a:r>
                        <a:rPr lang="en-US" altLang="ko-KR" sz="1400" dirty="0" smtClean="0">
                          <a:latin typeface="Arial" panose="020B0604020202020204" pitchFamily="34" charset="0"/>
                          <a:cs typeface="Arial" panose="020B0604020202020204" pitchFamily="34" charset="0"/>
                        </a:rPr>
                        <a:t>"</a:t>
                      </a:r>
                      <a:r>
                        <a:rPr lang="en-US" altLang="ko-KR" sz="1400" dirty="0" err="1" smtClean="0">
                          <a:latin typeface="Arial" panose="020B0604020202020204" pitchFamily="34" charset="0"/>
                          <a:cs typeface="Arial" panose="020B0604020202020204" pitchFamily="34" charset="0"/>
                        </a:rPr>
                        <a:t>field":"value</a:t>
                      </a:r>
                      <a:r>
                        <a:rPr lang="en-US" altLang="ko-KR" sz="1400" dirty="0" smtClean="0">
                          <a:latin typeface="Arial" panose="020B0604020202020204" pitchFamily="34" charset="0"/>
                          <a:cs typeface="Arial" panose="020B0604020202020204" pitchFamily="34" charset="0"/>
                        </a:rPr>
                        <a:t>" pairs below in any order and combination: </a:t>
                      </a:r>
                    </a:p>
                  </a:txBody>
                  <a:tcPr/>
                </a:tc>
              </a:tr>
              <a:tr h="370840">
                <a:tc>
                  <a:txBody>
                    <a:bodyPr/>
                    <a:lstStyle/>
                    <a:p>
                      <a:pPr latinLnBrk="1"/>
                      <a:endParaRPr lang="ko-KR" altLang="en-US" sz="140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DELETE</a:t>
                      </a:r>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None</a:t>
                      </a:r>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{"&lt;</a:t>
                      </a:r>
                      <a:r>
                        <a:rPr lang="en-US" altLang="ko-KR" sz="1400" dirty="0" err="1" smtClean="0">
                          <a:latin typeface="Arial" panose="020B0604020202020204" pitchFamily="34" charset="0"/>
                          <a:cs typeface="Arial" panose="020B0604020202020204" pitchFamily="34" charset="0"/>
                        </a:rPr>
                        <a:t>ruleid</a:t>
                      </a:r>
                      <a:r>
                        <a:rPr lang="en-US" altLang="ko-KR" sz="1400" dirty="0" smtClean="0">
                          <a:latin typeface="Arial" panose="020B0604020202020204" pitchFamily="34" charset="0"/>
                          <a:cs typeface="Arial" panose="020B0604020202020204" pitchFamily="34" charset="0"/>
                        </a:rPr>
                        <a:t>&gt;":"&lt;</a:t>
                      </a:r>
                      <a:r>
                        <a:rPr lang="en-US" altLang="ko-KR" sz="1400" dirty="0" err="1" smtClean="0">
                          <a:latin typeface="Arial" panose="020B0604020202020204" pitchFamily="34" charset="0"/>
                          <a:cs typeface="Arial" panose="020B0604020202020204" pitchFamily="34" charset="0"/>
                        </a:rPr>
                        <a:t>int</a:t>
                      </a:r>
                      <a:r>
                        <a:rPr lang="en-US" altLang="ko-KR" sz="1400" dirty="0" smtClean="0">
                          <a:latin typeface="Arial" panose="020B0604020202020204" pitchFamily="34" charset="0"/>
                          <a:cs typeface="Arial" panose="020B0604020202020204" pitchFamily="34" charset="0"/>
                        </a:rPr>
                        <a:t>&gt;"}</a:t>
                      </a:r>
                      <a:endParaRPr lang="ko-KR" altLang="en-US" sz="1400" dirty="0">
                        <a:latin typeface="Arial" panose="020B0604020202020204" pitchFamily="34" charset="0"/>
                        <a:cs typeface="Arial" panose="020B0604020202020204" pitchFamily="34" charset="0"/>
                      </a:endParaRPr>
                    </a:p>
                  </a:txBody>
                  <a:tcPr/>
                </a:tc>
                <a:tc>
                  <a:txBody>
                    <a:bodyPr/>
                    <a:lstStyle/>
                    <a:p>
                      <a:pPr latinLnBrk="1"/>
                      <a:r>
                        <a:rPr lang="en-US" altLang="ko-KR" sz="1400" dirty="0" smtClean="0">
                          <a:latin typeface="Arial" panose="020B0604020202020204" pitchFamily="34" charset="0"/>
                          <a:cs typeface="Arial" panose="020B0604020202020204" pitchFamily="34" charset="0"/>
                        </a:rPr>
                        <a:t>Delete a rule by </a:t>
                      </a:r>
                      <a:r>
                        <a:rPr lang="en-US" altLang="ko-KR" sz="1400" dirty="0" err="1" smtClean="0">
                          <a:latin typeface="Arial" panose="020B0604020202020204" pitchFamily="34" charset="0"/>
                          <a:cs typeface="Arial" panose="020B0604020202020204" pitchFamily="34" charset="0"/>
                        </a:rPr>
                        <a:t>ruleid</a:t>
                      </a:r>
                      <a:endParaRPr lang="ko-KR" altLang="en-US" sz="1400" dirty="0">
                        <a:latin typeface="Arial" panose="020B0604020202020204" pitchFamily="34" charset="0"/>
                        <a:cs typeface="Arial" panose="020B0604020202020204" pitchFamily="34" charset="0"/>
                      </a:endParaRPr>
                    </a:p>
                  </a:txBody>
                  <a:tcPr/>
                </a:tc>
              </a:tr>
            </a:tbl>
          </a:graphicData>
        </a:graphic>
      </p:graphicFrame>
      <p:sp>
        <p:nvSpPr>
          <p:cNvPr id="5" name="내용 개체 틀 2"/>
          <p:cNvSpPr>
            <a:spLocks noGrp="1"/>
          </p:cNvSpPr>
          <p:nvPr>
            <p:ph idx="1"/>
          </p:nvPr>
        </p:nvSpPr>
        <p:spPr>
          <a:xfrm>
            <a:off x="285720" y="4077072"/>
            <a:ext cx="8572560" cy="2448272"/>
          </a:xfrm>
        </p:spPr>
        <p:txBody>
          <a:bodyPr>
            <a:normAutofit/>
          </a:bodyPr>
          <a:lstStyle/>
          <a:p>
            <a:r>
              <a:rPr lang="en-US" altLang="ko-KR" sz="2400" dirty="0" smtClean="0"/>
              <a:t>REST API Example</a:t>
            </a:r>
          </a:p>
          <a:p>
            <a:pPr lvl="1"/>
            <a:r>
              <a:rPr lang="en-US" altLang="ko-KR" sz="2000" dirty="0" smtClean="0"/>
              <a:t>Show whether the firewall is enabled or disabled</a:t>
            </a:r>
          </a:p>
          <a:p>
            <a:pPr marL="457200" lvl="1" indent="0">
              <a:buNone/>
            </a:pPr>
            <a:endParaRPr lang="en-US" altLang="ko-KR" dirty="0" smtClean="0">
              <a:solidFill>
                <a:srgbClr val="FF0000"/>
              </a:solidFill>
              <a:sym typeface="Wingdings" panose="05000000000000000000" pitchFamily="2" charset="2"/>
            </a:endParaRPr>
          </a:p>
          <a:p>
            <a:pPr lvl="1"/>
            <a:r>
              <a:rPr lang="en-US" altLang="ko-KR" sz="2000" dirty="0" smtClean="0">
                <a:sym typeface="Wingdings" panose="05000000000000000000" pitchFamily="2" charset="2"/>
              </a:rPr>
              <a:t>Enable or Disable the firewall</a:t>
            </a:r>
            <a:endParaRPr lang="en-US" altLang="ko-KR" sz="2000" dirty="0">
              <a:sym typeface="Wingdings" panose="05000000000000000000" pitchFamily="2" charset="2"/>
            </a:endParaRPr>
          </a:p>
          <a:p>
            <a:pPr lvl="1"/>
            <a:endParaRPr lang="en-US" altLang="ko-KR" sz="2000" dirty="0" smtClean="0">
              <a:solidFill>
                <a:srgbClr val="FF0000"/>
              </a:solidFill>
              <a:sym typeface="Wingdings" panose="05000000000000000000" pitchFamily="2" charset="2"/>
            </a:endParaRPr>
          </a:p>
          <a:p>
            <a:pPr marL="0" indent="0">
              <a:buNone/>
            </a:pPr>
            <a:endParaRPr lang="en-US" altLang="ko-KR" dirty="0" smtClean="0">
              <a:solidFill>
                <a:srgbClr val="FF0000"/>
              </a:solidFill>
              <a:sym typeface="Wingdings" panose="05000000000000000000" pitchFamily="2" charset="2"/>
            </a:endParaRPr>
          </a:p>
          <a:p>
            <a:pPr lvl="1"/>
            <a:endParaRPr lang="en-US" altLang="ko-KR" sz="2000" dirty="0">
              <a:solidFill>
                <a:srgbClr val="FF0000"/>
              </a:solidFill>
              <a:sym typeface="Wingdings" panose="05000000000000000000" pitchFamily="2" charset="2"/>
            </a:endParaRPr>
          </a:p>
          <a:p>
            <a:pPr lvl="1"/>
            <a:endParaRPr lang="en-US" altLang="ko-KR" sz="2000" dirty="0" smtClean="0">
              <a:solidFill>
                <a:srgbClr val="FF0000"/>
              </a:solidFill>
              <a:sym typeface="Wingdings" panose="05000000000000000000" pitchFamily="2" charset="2"/>
            </a:endParaRPr>
          </a:p>
          <a:p>
            <a:pPr lvl="1"/>
            <a:endParaRPr lang="en-US" altLang="ko-KR" sz="2000" dirty="0">
              <a:solidFill>
                <a:srgbClr val="FF0000"/>
              </a:solidFill>
              <a:sym typeface="Wingdings" panose="05000000000000000000" pitchFamily="2" charset="2"/>
            </a:endParaRPr>
          </a:p>
        </p:txBody>
      </p:sp>
      <p:sp>
        <p:nvSpPr>
          <p:cNvPr id="6" name="대각선 방향의 모서리가 둥근 사각형 5"/>
          <p:cNvSpPr/>
          <p:nvPr/>
        </p:nvSpPr>
        <p:spPr bwMode="auto">
          <a:xfrm>
            <a:off x="1165046" y="4853597"/>
            <a:ext cx="7488832" cy="432047"/>
          </a:xfrm>
          <a:prstGeom prst="round2DiagRect">
            <a:avLst>
              <a:gd name="adj1" fmla="val 29731"/>
              <a:gd name="adj2" fmla="val 0"/>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a:solidFill>
                  <a:schemeClr val="bg1"/>
                </a:solidFill>
                <a:latin typeface="나눔고딕코딩" panose="020D0009000000000000" pitchFamily="49" charset="-127"/>
                <a:ea typeface="나눔고딕코딩" panose="020D0009000000000000" pitchFamily="49" charset="-127"/>
              </a:rPr>
              <a:t>curl http://localhost:8080/wm/firewall/module/status/json</a:t>
            </a:r>
          </a:p>
        </p:txBody>
      </p:sp>
      <p:sp>
        <p:nvSpPr>
          <p:cNvPr id="7" name="대각선 방향의 모서리가 둥근 사각형 6"/>
          <p:cNvSpPr/>
          <p:nvPr/>
        </p:nvSpPr>
        <p:spPr bwMode="auto">
          <a:xfrm>
            <a:off x="1160772" y="5733255"/>
            <a:ext cx="7488832" cy="720081"/>
          </a:xfrm>
          <a:prstGeom prst="round2DiagRect">
            <a:avLst>
              <a:gd name="adj1" fmla="val 29731"/>
              <a:gd name="adj2" fmla="val 0"/>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a:solidFill>
                  <a:schemeClr val="bg1"/>
                </a:solidFill>
                <a:latin typeface="나눔고딕코딩" panose="020D0009000000000000" pitchFamily="49" charset="-127"/>
                <a:ea typeface="나눔고딕코딩" panose="020D0009000000000000" pitchFamily="49" charset="-127"/>
              </a:rPr>
              <a:t>curl http://localhost:8080/wm/firewall/module/enable/json</a:t>
            </a:r>
          </a:p>
          <a:p>
            <a:r>
              <a:rPr lang="en-US" altLang="ko-KR" sz="1400" dirty="0">
                <a:solidFill>
                  <a:schemeClr val="bg1"/>
                </a:solidFill>
                <a:latin typeface="나눔고딕코딩" panose="020D0009000000000000" pitchFamily="49" charset="-127"/>
                <a:ea typeface="나눔고딕코딩" panose="020D0009000000000000" pitchFamily="49" charset="-127"/>
              </a:rPr>
              <a:t>curl http://localhost:8080/wm/firewall/module/disable/json</a:t>
            </a:r>
          </a:p>
        </p:txBody>
      </p:sp>
    </p:spTree>
    <p:extLst>
      <p:ext uri="{BB962C8B-B14F-4D97-AF65-F5344CB8AC3E}">
        <p14:creationId xmlns:p14="http://schemas.microsoft.com/office/powerpoint/2010/main" val="70170854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Firewall REST API </a:t>
            </a:r>
            <a:r>
              <a:rPr lang="en-US" altLang="ko-KR" dirty="0" smtClean="0"/>
              <a:t>(2/2</a:t>
            </a:r>
            <a:r>
              <a:rPr lang="en-US" altLang="ko-KR" dirty="0"/>
              <a:t>)</a:t>
            </a:r>
            <a:endParaRPr lang="ko-KR" altLang="en-US" dirty="0"/>
          </a:p>
        </p:txBody>
      </p:sp>
      <p:sp>
        <p:nvSpPr>
          <p:cNvPr id="3" name="내용 개체 틀 2"/>
          <p:cNvSpPr>
            <a:spLocks noGrp="1"/>
          </p:cNvSpPr>
          <p:nvPr>
            <p:ph idx="1"/>
          </p:nvPr>
        </p:nvSpPr>
        <p:spPr/>
        <p:txBody>
          <a:bodyPr>
            <a:normAutofit/>
          </a:bodyPr>
          <a:lstStyle/>
          <a:p>
            <a:r>
              <a:rPr lang="en-US" altLang="ko-KR" sz="2400" dirty="0"/>
              <a:t>REST API Example</a:t>
            </a:r>
          </a:p>
          <a:p>
            <a:pPr lvl="1"/>
            <a:r>
              <a:rPr lang="en-US" altLang="ko-KR" sz="2000" dirty="0" smtClean="0"/>
              <a:t>Adding an ALLOW rule for all flows to pass </a:t>
            </a:r>
            <a:r>
              <a:rPr lang="en-US" altLang="ko-KR" sz="2000" dirty="0"/>
              <a:t>through switch </a:t>
            </a:r>
            <a:r>
              <a:rPr lang="en-US" altLang="ko-KR" sz="2000" dirty="0" smtClean="0"/>
              <a:t>00:00:00:00:00:00:00:01</a:t>
            </a:r>
          </a:p>
          <a:p>
            <a:pPr lvl="1"/>
            <a:endParaRPr lang="en-US" altLang="ko-KR" sz="2000" dirty="0"/>
          </a:p>
          <a:p>
            <a:pPr lvl="1"/>
            <a:endParaRPr lang="en-US" altLang="ko-KR" sz="2000" dirty="0" smtClean="0"/>
          </a:p>
          <a:p>
            <a:pPr lvl="1"/>
            <a:r>
              <a:rPr lang="en-US" altLang="ko-KR" sz="2000" dirty="0" smtClean="0"/>
              <a:t>Adding an ALLOW rule for all flows between IP host 10.0.0.3 and host 10.0.0.7 (default action is allow, no need to specify)</a:t>
            </a:r>
          </a:p>
          <a:p>
            <a:pPr lvl="1"/>
            <a:endParaRPr lang="en-US" altLang="ko-KR" sz="2000" dirty="0"/>
          </a:p>
          <a:p>
            <a:pPr lvl="1"/>
            <a:endParaRPr lang="en-US" altLang="ko-KR" sz="2000" dirty="0" smtClean="0"/>
          </a:p>
          <a:p>
            <a:pPr lvl="1"/>
            <a:endParaRPr lang="en-US" altLang="ko-KR" sz="2000" dirty="0"/>
          </a:p>
          <a:p>
            <a:pPr lvl="1"/>
            <a:endParaRPr lang="en-US" altLang="ko-KR" sz="2000" dirty="0" smtClean="0"/>
          </a:p>
          <a:p>
            <a:pPr lvl="1"/>
            <a:r>
              <a:rPr lang="en-US" altLang="ko-KR" sz="2000" dirty="0" smtClean="0"/>
              <a:t>Adding an ALLOW rule for UDP, and then block port 5010</a:t>
            </a:r>
          </a:p>
          <a:p>
            <a:pPr lvl="1"/>
            <a:endParaRPr lang="en-US" altLang="ko-KR" sz="2000" dirty="0" smtClean="0"/>
          </a:p>
        </p:txBody>
      </p:sp>
      <p:sp>
        <p:nvSpPr>
          <p:cNvPr id="4" name="대각선 방향의 모서리가 둥근 사각형 3"/>
          <p:cNvSpPr/>
          <p:nvPr/>
        </p:nvSpPr>
        <p:spPr bwMode="auto">
          <a:xfrm>
            <a:off x="1165046" y="1916832"/>
            <a:ext cx="7488832" cy="648072"/>
          </a:xfrm>
          <a:prstGeom prst="round2DiagRect">
            <a:avLst>
              <a:gd name="adj1" fmla="val 19653"/>
              <a:gd name="adj2" fmla="val 0"/>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a:solidFill>
                  <a:schemeClr val="bg1"/>
                </a:solidFill>
                <a:latin typeface="나눔고딕코딩" panose="020D0009000000000000" pitchFamily="49" charset="-127"/>
                <a:ea typeface="나눔고딕코딩" panose="020D0009000000000000" pitchFamily="49" charset="-127"/>
              </a:rPr>
              <a:t>curl -X POST -d '{"</a:t>
            </a:r>
            <a:r>
              <a:rPr lang="en-US" altLang="ko-KR" sz="1400" dirty="0" err="1">
                <a:solidFill>
                  <a:schemeClr val="bg1"/>
                </a:solidFill>
                <a:latin typeface="나눔고딕코딩" panose="020D0009000000000000" pitchFamily="49" charset="-127"/>
                <a:ea typeface="나눔고딕코딩" panose="020D0009000000000000" pitchFamily="49" charset="-127"/>
              </a:rPr>
              <a:t>switchid</a:t>
            </a:r>
            <a:r>
              <a:rPr lang="en-US" altLang="ko-KR" sz="1400" dirty="0">
                <a:solidFill>
                  <a:schemeClr val="bg1"/>
                </a:solidFill>
                <a:latin typeface="나눔고딕코딩" panose="020D0009000000000000" pitchFamily="49" charset="-127"/>
                <a:ea typeface="나눔고딕코딩" panose="020D0009000000000000" pitchFamily="49" charset="-127"/>
              </a:rPr>
              <a:t>": "00:00:00:00:00:00:00:01"}' </a:t>
            </a:r>
            <a:br>
              <a:rPr lang="en-US" altLang="ko-KR" sz="1400" dirty="0">
                <a:solidFill>
                  <a:schemeClr val="bg1"/>
                </a:solidFill>
                <a:latin typeface="나눔고딕코딩" panose="020D0009000000000000" pitchFamily="49" charset="-127"/>
                <a:ea typeface="나눔고딕코딩" panose="020D0009000000000000" pitchFamily="49" charset="-127"/>
              </a:rPr>
            </a:br>
            <a:r>
              <a:rPr lang="en-US" altLang="ko-KR" sz="1400" dirty="0">
                <a:solidFill>
                  <a:schemeClr val="bg1"/>
                </a:solidFill>
                <a:latin typeface="나눔고딕코딩" panose="020D0009000000000000" pitchFamily="49" charset="-127"/>
                <a:ea typeface="나눔고딕코딩" panose="020D0009000000000000" pitchFamily="49" charset="-127"/>
              </a:rPr>
              <a:t>http://localhost:8080/wm/firewall/rules/json</a:t>
            </a:r>
          </a:p>
        </p:txBody>
      </p:sp>
      <p:sp>
        <p:nvSpPr>
          <p:cNvPr id="5" name="대각선 방향의 모서리가 둥근 사각형 4"/>
          <p:cNvSpPr/>
          <p:nvPr/>
        </p:nvSpPr>
        <p:spPr bwMode="auto">
          <a:xfrm>
            <a:off x="1160772" y="3390858"/>
            <a:ext cx="7488832" cy="1262278"/>
          </a:xfrm>
          <a:prstGeom prst="round2DiagRect">
            <a:avLst>
              <a:gd name="adj1" fmla="val 14208"/>
              <a:gd name="adj2" fmla="val 0"/>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a:solidFill>
                  <a:schemeClr val="bg1"/>
                </a:solidFill>
                <a:latin typeface="나눔고딕코딩" panose="020D0009000000000000" pitchFamily="49" charset="-127"/>
                <a:ea typeface="나눔고딕코딩" panose="020D0009000000000000" pitchFamily="49" charset="-127"/>
              </a:rPr>
              <a:t>curl -X POST -d '{"</a:t>
            </a:r>
            <a:r>
              <a:rPr lang="en-US" altLang="ko-KR" sz="1400" dirty="0" err="1">
                <a:solidFill>
                  <a:schemeClr val="bg1"/>
                </a:solidFill>
                <a:latin typeface="나눔고딕코딩" panose="020D0009000000000000" pitchFamily="49" charset="-127"/>
                <a:ea typeface="나눔고딕코딩" panose="020D0009000000000000" pitchFamily="49" charset="-127"/>
              </a:rPr>
              <a:t>src-ip</a:t>
            </a:r>
            <a:r>
              <a:rPr lang="en-US" altLang="ko-KR" sz="1400" dirty="0">
                <a:solidFill>
                  <a:schemeClr val="bg1"/>
                </a:solidFill>
                <a:latin typeface="나눔고딕코딩" panose="020D0009000000000000" pitchFamily="49" charset="-127"/>
                <a:ea typeface="나눔고딕코딩" panose="020D0009000000000000" pitchFamily="49" charset="-127"/>
              </a:rPr>
              <a:t>": "10.0.0.3/32", "</a:t>
            </a:r>
            <a:r>
              <a:rPr lang="en-US" altLang="ko-KR" sz="1400" dirty="0" err="1">
                <a:solidFill>
                  <a:schemeClr val="bg1"/>
                </a:solidFill>
                <a:latin typeface="나눔고딕코딩" panose="020D0009000000000000" pitchFamily="49" charset="-127"/>
                <a:ea typeface="나눔고딕코딩" panose="020D0009000000000000" pitchFamily="49" charset="-127"/>
              </a:rPr>
              <a:t>dst-ip</a:t>
            </a:r>
            <a:r>
              <a:rPr lang="en-US" altLang="ko-KR" sz="1400" dirty="0">
                <a:solidFill>
                  <a:schemeClr val="bg1"/>
                </a:solidFill>
                <a:latin typeface="나눔고딕코딩" panose="020D0009000000000000" pitchFamily="49" charset="-127"/>
                <a:ea typeface="나눔고딕코딩" panose="020D0009000000000000" pitchFamily="49" charset="-127"/>
              </a:rPr>
              <a:t>": "10.0.0.7/32"}' </a:t>
            </a:r>
          </a:p>
          <a:p>
            <a:r>
              <a:rPr lang="en-US" altLang="ko-KR" sz="1400" dirty="0">
                <a:solidFill>
                  <a:schemeClr val="bg1"/>
                </a:solidFill>
                <a:latin typeface="나눔고딕코딩" panose="020D0009000000000000" pitchFamily="49" charset="-127"/>
                <a:ea typeface="나눔고딕코딩" panose="020D0009000000000000" pitchFamily="49" charset="-127"/>
              </a:rPr>
              <a:t>http://localhost:8080/wm/firewall/rules/json</a:t>
            </a:r>
          </a:p>
          <a:p>
            <a:endParaRPr lang="en-US" altLang="ko-KR" sz="1400" dirty="0">
              <a:solidFill>
                <a:schemeClr val="bg1"/>
              </a:solidFill>
              <a:latin typeface="나눔고딕코딩" panose="020D0009000000000000" pitchFamily="49" charset="-127"/>
              <a:ea typeface="나눔고딕코딩" panose="020D0009000000000000" pitchFamily="49" charset="-127"/>
            </a:endParaRPr>
          </a:p>
          <a:p>
            <a:r>
              <a:rPr lang="en-US" altLang="ko-KR" sz="1400" dirty="0">
                <a:solidFill>
                  <a:schemeClr val="bg1"/>
                </a:solidFill>
                <a:latin typeface="나눔고딕코딩" panose="020D0009000000000000" pitchFamily="49" charset="-127"/>
                <a:ea typeface="나눔고딕코딩" panose="020D0009000000000000" pitchFamily="49" charset="-127"/>
              </a:rPr>
              <a:t>curl -X POST -d '{"</a:t>
            </a:r>
            <a:r>
              <a:rPr lang="en-US" altLang="ko-KR" sz="1400" dirty="0" err="1">
                <a:solidFill>
                  <a:schemeClr val="bg1"/>
                </a:solidFill>
                <a:latin typeface="나눔고딕코딩" panose="020D0009000000000000" pitchFamily="49" charset="-127"/>
                <a:ea typeface="나눔고딕코딩" panose="020D0009000000000000" pitchFamily="49" charset="-127"/>
              </a:rPr>
              <a:t>src-ip</a:t>
            </a:r>
            <a:r>
              <a:rPr lang="en-US" altLang="ko-KR" sz="1400" dirty="0">
                <a:solidFill>
                  <a:schemeClr val="bg1"/>
                </a:solidFill>
                <a:latin typeface="나눔고딕코딩" panose="020D0009000000000000" pitchFamily="49" charset="-127"/>
                <a:ea typeface="나눔고딕코딩" panose="020D0009000000000000" pitchFamily="49" charset="-127"/>
              </a:rPr>
              <a:t>": "10.0.0.7/32", "</a:t>
            </a:r>
            <a:r>
              <a:rPr lang="en-US" altLang="ko-KR" sz="1400" dirty="0" err="1">
                <a:solidFill>
                  <a:schemeClr val="bg1"/>
                </a:solidFill>
                <a:latin typeface="나눔고딕코딩" panose="020D0009000000000000" pitchFamily="49" charset="-127"/>
                <a:ea typeface="나눔고딕코딩" panose="020D0009000000000000" pitchFamily="49" charset="-127"/>
              </a:rPr>
              <a:t>dst-ip</a:t>
            </a:r>
            <a:r>
              <a:rPr lang="en-US" altLang="ko-KR" sz="1400" dirty="0">
                <a:solidFill>
                  <a:schemeClr val="bg1"/>
                </a:solidFill>
                <a:latin typeface="나눔고딕코딩" panose="020D0009000000000000" pitchFamily="49" charset="-127"/>
                <a:ea typeface="나눔고딕코딩" panose="020D0009000000000000" pitchFamily="49" charset="-127"/>
              </a:rPr>
              <a:t>": "10.0.0.3/32"}' </a:t>
            </a:r>
          </a:p>
          <a:p>
            <a:r>
              <a:rPr lang="en-US" altLang="ko-KR" sz="1400" dirty="0">
                <a:solidFill>
                  <a:schemeClr val="bg1"/>
                </a:solidFill>
                <a:latin typeface="나눔고딕코딩" panose="020D0009000000000000" pitchFamily="49" charset="-127"/>
                <a:ea typeface="나눔고딕코딩" panose="020D0009000000000000" pitchFamily="49" charset="-127"/>
              </a:rPr>
              <a:t>http://localhost:8080/wm/firewall/rules/json</a:t>
            </a:r>
          </a:p>
        </p:txBody>
      </p:sp>
      <p:sp>
        <p:nvSpPr>
          <p:cNvPr id="6" name="대각선 방향의 모서리가 둥근 사각형 5"/>
          <p:cNvSpPr/>
          <p:nvPr/>
        </p:nvSpPr>
        <p:spPr bwMode="auto">
          <a:xfrm>
            <a:off x="1160772" y="5191058"/>
            <a:ext cx="7488832" cy="1262278"/>
          </a:xfrm>
          <a:prstGeom prst="round2DiagRect">
            <a:avLst>
              <a:gd name="adj1" fmla="val 17658"/>
              <a:gd name="adj2" fmla="val 0"/>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a:solidFill>
                  <a:schemeClr val="bg1"/>
                </a:solidFill>
                <a:latin typeface="나눔고딕코딩" panose="020D0009000000000000" pitchFamily="49" charset="-127"/>
                <a:ea typeface="나눔고딕코딩" panose="020D0009000000000000" pitchFamily="49" charset="-127"/>
              </a:rPr>
              <a:t>curl -X POST -d '{"</a:t>
            </a:r>
            <a:r>
              <a:rPr lang="en-US" altLang="ko-KR" sz="1400" dirty="0" err="1">
                <a:solidFill>
                  <a:schemeClr val="bg1"/>
                </a:solidFill>
                <a:latin typeface="나눔고딕코딩" panose="020D0009000000000000" pitchFamily="49" charset="-127"/>
                <a:ea typeface="나눔고딕코딩" panose="020D0009000000000000" pitchFamily="49" charset="-127"/>
              </a:rPr>
              <a:t>src-ip</a:t>
            </a:r>
            <a:r>
              <a:rPr lang="en-US" altLang="ko-KR" sz="1400" dirty="0">
                <a:solidFill>
                  <a:schemeClr val="bg1"/>
                </a:solidFill>
                <a:latin typeface="나눔고딕코딩" panose="020D0009000000000000" pitchFamily="49" charset="-127"/>
                <a:ea typeface="나눔고딕코딩" panose="020D0009000000000000" pitchFamily="49" charset="-127"/>
              </a:rPr>
              <a:t>": "10.0.0.3/32", "</a:t>
            </a:r>
            <a:r>
              <a:rPr lang="en-US" altLang="ko-KR" sz="1400" dirty="0" err="1">
                <a:solidFill>
                  <a:schemeClr val="bg1"/>
                </a:solidFill>
                <a:latin typeface="나눔고딕코딩" panose="020D0009000000000000" pitchFamily="49" charset="-127"/>
                <a:ea typeface="나눔고딕코딩" panose="020D0009000000000000" pitchFamily="49" charset="-127"/>
              </a:rPr>
              <a:t>dst-ip</a:t>
            </a:r>
            <a:r>
              <a:rPr lang="en-US" altLang="ko-KR" sz="1400" dirty="0">
                <a:solidFill>
                  <a:schemeClr val="bg1"/>
                </a:solidFill>
                <a:latin typeface="나눔고딕코딩" panose="020D0009000000000000" pitchFamily="49" charset="-127"/>
                <a:ea typeface="나눔고딕코딩" panose="020D0009000000000000" pitchFamily="49" charset="-127"/>
              </a:rPr>
              <a:t>": "10.0.0.7/32", </a:t>
            </a:r>
          </a:p>
          <a:p>
            <a:r>
              <a:rPr lang="en-US" altLang="ko-KR" sz="1400" dirty="0">
                <a:solidFill>
                  <a:schemeClr val="bg1"/>
                </a:solidFill>
                <a:latin typeface="나눔고딕코딩" panose="020D0009000000000000" pitchFamily="49" charset="-127"/>
                <a:ea typeface="나눔고딕코딩" panose="020D0009000000000000" pitchFamily="49" charset="-127"/>
              </a:rPr>
              <a:t>"</a:t>
            </a:r>
            <a:r>
              <a:rPr lang="en-US" altLang="ko-KR" sz="1400" dirty="0" err="1">
                <a:solidFill>
                  <a:schemeClr val="bg1"/>
                </a:solidFill>
                <a:latin typeface="나눔고딕코딩" panose="020D0009000000000000" pitchFamily="49" charset="-127"/>
                <a:ea typeface="나눔고딕코딩" panose="020D0009000000000000" pitchFamily="49" charset="-127"/>
              </a:rPr>
              <a:t>nw</a:t>
            </a:r>
            <a:r>
              <a:rPr lang="en-US" altLang="ko-KR" sz="1400" dirty="0">
                <a:solidFill>
                  <a:schemeClr val="bg1"/>
                </a:solidFill>
                <a:latin typeface="나눔고딕코딩" panose="020D0009000000000000" pitchFamily="49" charset="-127"/>
                <a:ea typeface="나눔고딕코딩" panose="020D0009000000000000" pitchFamily="49" charset="-127"/>
              </a:rPr>
              <a:t>-</a:t>
            </a:r>
            <a:r>
              <a:rPr lang="en-US" altLang="ko-KR" sz="1400" dirty="0" err="1">
                <a:solidFill>
                  <a:schemeClr val="bg1"/>
                </a:solidFill>
                <a:latin typeface="나눔고딕코딩" panose="020D0009000000000000" pitchFamily="49" charset="-127"/>
                <a:ea typeface="나눔고딕코딩" panose="020D0009000000000000" pitchFamily="49" charset="-127"/>
              </a:rPr>
              <a:t>proto":"UDP</a:t>
            </a:r>
            <a:r>
              <a:rPr lang="en-US" altLang="ko-KR" sz="1400" dirty="0">
                <a:solidFill>
                  <a:schemeClr val="bg1"/>
                </a:solidFill>
                <a:latin typeface="나눔고딕코딩" panose="020D0009000000000000" pitchFamily="49" charset="-127"/>
                <a:ea typeface="나눔고딕코딩" panose="020D0009000000000000" pitchFamily="49" charset="-127"/>
              </a:rPr>
              <a:t>" }' http://localhost:8080/wm/firewall/rules/json</a:t>
            </a:r>
          </a:p>
          <a:p>
            <a:endParaRPr lang="en-US" altLang="ko-KR" sz="1400" dirty="0">
              <a:solidFill>
                <a:schemeClr val="bg1"/>
              </a:solidFill>
              <a:latin typeface="나눔고딕코딩" panose="020D0009000000000000" pitchFamily="49" charset="-127"/>
              <a:ea typeface="나눔고딕코딩" panose="020D0009000000000000" pitchFamily="49" charset="-127"/>
            </a:endParaRPr>
          </a:p>
          <a:p>
            <a:r>
              <a:rPr lang="en-US" altLang="ko-KR" sz="1400" dirty="0">
                <a:solidFill>
                  <a:schemeClr val="bg1"/>
                </a:solidFill>
                <a:latin typeface="나눔고딕코딩" panose="020D0009000000000000" pitchFamily="49" charset="-127"/>
                <a:ea typeface="나눔고딕코딩" panose="020D0009000000000000" pitchFamily="49" charset="-127"/>
              </a:rPr>
              <a:t>curl -X POST -d '{"</a:t>
            </a:r>
            <a:r>
              <a:rPr lang="en-US" altLang="ko-KR" sz="1400" dirty="0" err="1">
                <a:solidFill>
                  <a:schemeClr val="bg1"/>
                </a:solidFill>
                <a:latin typeface="나눔고딕코딩" panose="020D0009000000000000" pitchFamily="49" charset="-127"/>
                <a:ea typeface="나눔고딕코딩" panose="020D0009000000000000" pitchFamily="49" charset="-127"/>
              </a:rPr>
              <a:t>src-ip</a:t>
            </a:r>
            <a:r>
              <a:rPr lang="en-US" altLang="ko-KR" sz="1400" dirty="0">
                <a:solidFill>
                  <a:schemeClr val="bg1"/>
                </a:solidFill>
                <a:latin typeface="나눔고딕코딩" panose="020D0009000000000000" pitchFamily="49" charset="-127"/>
                <a:ea typeface="나눔고딕코딩" panose="020D0009000000000000" pitchFamily="49" charset="-127"/>
              </a:rPr>
              <a:t>": "10.0.0.3/32", "</a:t>
            </a:r>
            <a:r>
              <a:rPr lang="en-US" altLang="ko-KR" sz="1400" dirty="0" err="1">
                <a:solidFill>
                  <a:schemeClr val="bg1"/>
                </a:solidFill>
                <a:latin typeface="나눔고딕코딩" panose="020D0009000000000000" pitchFamily="49" charset="-127"/>
                <a:ea typeface="나눔고딕코딩" panose="020D0009000000000000" pitchFamily="49" charset="-127"/>
              </a:rPr>
              <a:t>dst-ip</a:t>
            </a:r>
            <a:r>
              <a:rPr lang="en-US" altLang="ko-KR" sz="1400" dirty="0">
                <a:solidFill>
                  <a:schemeClr val="bg1"/>
                </a:solidFill>
                <a:latin typeface="나눔고딕코딩" panose="020D0009000000000000" pitchFamily="49" charset="-127"/>
                <a:ea typeface="나눔고딕코딩" panose="020D0009000000000000" pitchFamily="49" charset="-127"/>
              </a:rPr>
              <a:t>": "10.0.0.7/32", </a:t>
            </a:r>
          </a:p>
          <a:p>
            <a:r>
              <a:rPr lang="en-US" altLang="ko-KR" sz="1400" dirty="0">
                <a:solidFill>
                  <a:schemeClr val="bg1"/>
                </a:solidFill>
                <a:latin typeface="나눔고딕코딩" panose="020D0009000000000000" pitchFamily="49" charset="-127"/>
                <a:ea typeface="나눔고딕코딩" panose="020D0009000000000000" pitchFamily="49" charset="-127"/>
              </a:rPr>
              <a:t>"</a:t>
            </a:r>
            <a:r>
              <a:rPr lang="en-US" altLang="ko-KR" sz="1400" dirty="0" err="1">
                <a:solidFill>
                  <a:schemeClr val="bg1"/>
                </a:solidFill>
                <a:latin typeface="나눔고딕코딩" panose="020D0009000000000000" pitchFamily="49" charset="-127"/>
                <a:ea typeface="나눔고딕코딩" panose="020D0009000000000000" pitchFamily="49" charset="-127"/>
              </a:rPr>
              <a:t>nw</a:t>
            </a:r>
            <a:r>
              <a:rPr lang="en-US" altLang="ko-KR" sz="1400" dirty="0">
                <a:solidFill>
                  <a:schemeClr val="bg1"/>
                </a:solidFill>
                <a:latin typeface="나눔고딕코딩" panose="020D0009000000000000" pitchFamily="49" charset="-127"/>
                <a:ea typeface="나눔고딕코딩" panose="020D0009000000000000" pitchFamily="49" charset="-127"/>
              </a:rPr>
              <a:t>-</a:t>
            </a:r>
            <a:r>
              <a:rPr lang="en-US" altLang="ko-KR" sz="1400" dirty="0" err="1">
                <a:solidFill>
                  <a:schemeClr val="bg1"/>
                </a:solidFill>
                <a:latin typeface="나눔고딕코딩" panose="020D0009000000000000" pitchFamily="49" charset="-127"/>
                <a:ea typeface="나눔고딕코딩" panose="020D0009000000000000" pitchFamily="49" charset="-127"/>
              </a:rPr>
              <a:t>proto":"UDP</a:t>
            </a:r>
            <a:r>
              <a:rPr lang="en-US" altLang="ko-KR" sz="1400" dirty="0">
                <a:solidFill>
                  <a:schemeClr val="bg1"/>
                </a:solidFill>
                <a:latin typeface="나눔고딕코딩" panose="020D0009000000000000" pitchFamily="49" charset="-127"/>
                <a:ea typeface="나눔고딕코딩" panose="020D0009000000000000" pitchFamily="49" charset="-127"/>
              </a:rPr>
              <a:t>", "tp-src":"5010", "</a:t>
            </a:r>
            <a:r>
              <a:rPr lang="en-US" altLang="ko-KR" sz="1400" dirty="0" err="1">
                <a:solidFill>
                  <a:schemeClr val="bg1"/>
                </a:solidFill>
                <a:latin typeface="나눔고딕코딩" panose="020D0009000000000000" pitchFamily="49" charset="-127"/>
                <a:ea typeface="나눔고딕코딩" panose="020D0009000000000000" pitchFamily="49" charset="-127"/>
              </a:rPr>
              <a:t>action":"DENY</a:t>
            </a:r>
            <a:r>
              <a:rPr lang="en-US" altLang="ko-KR" sz="1400" dirty="0">
                <a:solidFill>
                  <a:schemeClr val="bg1"/>
                </a:solidFill>
                <a:latin typeface="나눔고딕코딩" panose="020D0009000000000000" pitchFamily="49" charset="-127"/>
                <a:ea typeface="나눔고딕코딩" panose="020D0009000000000000" pitchFamily="49" charset="-127"/>
              </a:rPr>
              <a:t>" }' http://.../rules/json</a:t>
            </a:r>
          </a:p>
        </p:txBody>
      </p:sp>
    </p:spTree>
    <p:extLst>
      <p:ext uri="{BB962C8B-B14F-4D97-AF65-F5344CB8AC3E}">
        <p14:creationId xmlns:p14="http://schemas.microsoft.com/office/powerpoint/2010/main" val="26136292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Introduction (1/2)</a:t>
            </a:r>
            <a:endParaRPr lang="ko-KR" altLang="en-US" dirty="0"/>
          </a:p>
        </p:txBody>
      </p:sp>
      <p:sp>
        <p:nvSpPr>
          <p:cNvPr id="3" name="내용 개체 틀 2"/>
          <p:cNvSpPr>
            <a:spLocks noGrp="1"/>
          </p:cNvSpPr>
          <p:nvPr>
            <p:ph idx="1"/>
          </p:nvPr>
        </p:nvSpPr>
        <p:spPr>
          <a:xfrm>
            <a:off x="285720" y="763589"/>
            <a:ext cx="8858280" cy="5905771"/>
          </a:xfrm>
        </p:spPr>
        <p:txBody>
          <a:bodyPr>
            <a:normAutofit/>
          </a:bodyPr>
          <a:lstStyle/>
          <a:p>
            <a:r>
              <a:rPr lang="en-US" altLang="ko-KR" sz="2400" dirty="0" err="1" smtClean="0"/>
              <a:t>OpenFlow</a:t>
            </a:r>
            <a:endParaRPr lang="en-US" altLang="ko-KR" sz="2400" dirty="0" smtClean="0"/>
          </a:p>
          <a:p>
            <a:pPr lvl="1"/>
            <a:r>
              <a:rPr lang="en-US" altLang="ko-KR" sz="2000" dirty="0" smtClean="0"/>
              <a:t>A communication protocol that gives access to the data plane of a network switch or router over the network</a:t>
            </a:r>
          </a:p>
          <a:p>
            <a:r>
              <a:rPr lang="en-US" altLang="ko-KR" sz="2400" dirty="0" err="1" smtClean="0"/>
              <a:t>OpenFlow</a:t>
            </a:r>
            <a:r>
              <a:rPr lang="en-US" altLang="ko-KR" sz="2400" dirty="0" smtClean="0"/>
              <a:t> Enabling Technologies</a:t>
            </a:r>
          </a:p>
          <a:p>
            <a:pPr lvl="1"/>
            <a:r>
              <a:rPr lang="en-US" altLang="ko-KR" sz="2000" dirty="0" err="1" smtClean="0"/>
              <a:t>Mininet</a:t>
            </a:r>
            <a:endParaRPr lang="en-US" altLang="ko-KR" sz="2000" dirty="0" smtClean="0"/>
          </a:p>
          <a:p>
            <a:pPr lvl="2"/>
            <a:r>
              <a:rPr lang="en-US" altLang="ko-KR" sz="1800" dirty="0" smtClean="0"/>
              <a:t>A network emulator runs a collection of end-hosts, switches, routers, and links on a single Linux kernel</a:t>
            </a:r>
          </a:p>
          <a:p>
            <a:pPr lvl="1"/>
            <a:r>
              <a:rPr lang="en-US" altLang="ko-KR" sz="2000" dirty="0" smtClean="0"/>
              <a:t>Open </a:t>
            </a:r>
            <a:r>
              <a:rPr lang="en-US" altLang="ko-KR" sz="2000" dirty="0" err="1" smtClean="0"/>
              <a:t>vSwitch</a:t>
            </a:r>
            <a:r>
              <a:rPr lang="en-US" altLang="ko-KR" sz="2000" dirty="0" smtClean="0"/>
              <a:t> (OVS)</a:t>
            </a:r>
          </a:p>
          <a:p>
            <a:pPr lvl="2"/>
            <a:r>
              <a:rPr lang="en-US" altLang="ko-KR" sz="1800" dirty="0" smtClean="0"/>
              <a:t>An open-source virtual switch software designed for virtual servers</a:t>
            </a:r>
          </a:p>
          <a:p>
            <a:pPr lvl="2"/>
            <a:r>
              <a:rPr lang="en-US" altLang="ko-KR" sz="1800" dirty="0" smtClean="0"/>
              <a:t>Forward traffic between different virtual hosts within same physical host</a:t>
            </a:r>
          </a:p>
          <a:p>
            <a:pPr lvl="2"/>
            <a:r>
              <a:rPr lang="en-US" altLang="ko-KR" sz="1800" dirty="0" smtClean="0"/>
              <a:t>Support </a:t>
            </a:r>
            <a:r>
              <a:rPr lang="en-US" altLang="ko-KR" sz="1800" dirty="0" err="1" smtClean="0"/>
              <a:t>OpenFlow</a:t>
            </a:r>
            <a:r>
              <a:rPr lang="en-US" altLang="ko-KR" sz="1800" dirty="0" smtClean="0"/>
              <a:t> 1.0 ~ 1.2, and 1.3 is work in progress</a:t>
            </a:r>
          </a:p>
          <a:p>
            <a:pPr lvl="1"/>
            <a:r>
              <a:rPr lang="en-US" altLang="ko-KR" sz="2000" dirty="0" smtClean="0"/>
              <a:t>Floodlight</a:t>
            </a:r>
          </a:p>
          <a:p>
            <a:pPr lvl="2"/>
            <a:r>
              <a:rPr lang="en-US" altLang="ko-KR" sz="1800" dirty="0" smtClean="0"/>
              <a:t>A </a:t>
            </a:r>
            <a:r>
              <a:rPr lang="en-US" altLang="ko-KR" sz="1800" dirty="0"/>
              <a:t>completely open, </a:t>
            </a:r>
            <a:r>
              <a:rPr lang="en-US" altLang="ko-KR" sz="1800" dirty="0" smtClean="0"/>
              <a:t>free, Java-based </a:t>
            </a:r>
            <a:r>
              <a:rPr lang="en-US" altLang="ko-KR" sz="1800" dirty="0" err="1"/>
              <a:t>OpenFlow</a:t>
            </a:r>
            <a:r>
              <a:rPr lang="en-US" altLang="ko-KR" sz="1800" dirty="0"/>
              <a:t> </a:t>
            </a:r>
            <a:r>
              <a:rPr lang="en-US" altLang="ko-KR" sz="1800" dirty="0" smtClean="0"/>
              <a:t>controller</a:t>
            </a:r>
          </a:p>
          <a:p>
            <a:pPr lvl="2"/>
            <a:r>
              <a:rPr lang="en-US" altLang="ko-KR" sz="1800" dirty="0" smtClean="0"/>
              <a:t>Include Southbound and Northbound API which implemented in Java</a:t>
            </a:r>
          </a:p>
          <a:p>
            <a:pPr lvl="2"/>
            <a:r>
              <a:rPr lang="en-US" altLang="ko-KR" sz="1800" dirty="0" smtClean="0"/>
              <a:t>The latest version of Floodlight implements </a:t>
            </a:r>
            <a:r>
              <a:rPr lang="en-US" altLang="ko-KR" sz="1800" dirty="0" err="1" smtClean="0"/>
              <a:t>OpenFlow</a:t>
            </a:r>
            <a:r>
              <a:rPr lang="en-US" altLang="ko-KR" sz="1800" dirty="0" smtClean="0"/>
              <a:t> v1.0</a:t>
            </a:r>
          </a:p>
          <a:p>
            <a:pPr lvl="3"/>
            <a:r>
              <a:rPr lang="en-US" altLang="ko-KR" sz="1600" dirty="0" err="1" smtClean="0"/>
              <a:t>OpenFlow</a:t>
            </a:r>
            <a:r>
              <a:rPr lang="en-US" altLang="ko-KR" sz="1600" dirty="0" smtClean="0"/>
              <a:t> v1.0 is implemented using Java included inside Floodlight source</a:t>
            </a:r>
            <a:endParaRPr lang="en-US" altLang="ko-KR" sz="1600" dirty="0"/>
          </a:p>
          <a:p>
            <a:pPr lvl="2"/>
            <a:endParaRPr lang="ko-KR" altLang="en-US" sz="1600" dirty="0"/>
          </a:p>
        </p:txBody>
      </p:sp>
    </p:spTree>
    <p:extLst>
      <p:ext uri="{BB962C8B-B14F-4D97-AF65-F5344CB8AC3E}">
        <p14:creationId xmlns:p14="http://schemas.microsoft.com/office/powerpoint/2010/main" val="40478045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모서리가 둥근 직사각형 54"/>
          <p:cNvSpPr/>
          <p:nvPr/>
        </p:nvSpPr>
        <p:spPr bwMode="auto">
          <a:xfrm>
            <a:off x="1187624" y="3974242"/>
            <a:ext cx="6240404" cy="2160240"/>
          </a:xfrm>
          <a:prstGeom prst="roundRect">
            <a:avLst>
              <a:gd name="adj" fmla="val 7155"/>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lIns="91380" tIns="45692" rIns="91380" bIns="45692" rtlCol="0" anchor="ctr"/>
          <a:lstStyle/>
          <a:p>
            <a:pPr algn="ctr"/>
            <a:endParaRPr lang="ko-KR" altLang="en-US"/>
          </a:p>
        </p:txBody>
      </p:sp>
      <p:sp>
        <p:nvSpPr>
          <p:cNvPr id="2" name="제목 1"/>
          <p:cNvSpPr>
            <a:spLocks noGrp="1"/>
          </p:cNvSpPr>
          <p:nvPr>
            <p:ph type="title"/>
          </p:nvPr>
        </p:nvSpPr>
        <p:spPr/>
        <p:txBody>
          <a:bodyPr/>
          <a:lstStyle/>
          <a:p>
            <a:r>
              <a:rPr lang="en-US" altLang="ko-KR" dirty="0" smtClean="0"/>
              <a:t>Introduction (2/2)</a:t>
            </a:r>
            <a:endParaRPr lang="ko-KR" altLang="en-US" dirty="0"/>
          </a:p>
        </p:txBody>
      </p:sp>
      <p:sp>
        <p:nvSpPr>
          <p:cNvPr id="3" name="내용 개체 틀 2"/>
          <p:cNvSpPr>
            <a:spLocks noGrp="1"/>
          </p:cNvSpPr>
          <p:nvPr>
            <p:ph idx="1"/>
          </p:nvPr>
        </p:nvSpPr>
        <p:spPr>
          <a:xfrm>
            <a:off x="285720" y="763589"/>
            <a:ext cx="8572560" cy="721195"/>
          </a:xfrm>
        </p:spPr>
        <p:txBody>
          <a:bodyPr/>
          <a:lstStyle/>
          <a:p>
            <a:endParaRPr lang="ko-KR" altLang="en-US"/>
          </a:p>
        </p:txBody>
      </p:sp>
      <p:grpSp>
        <p:nvGrpSpPr>
          <p:cNvPr id="4" name="그룹 3"/>
          <p:cNvGrpSpPr/>
          <p:nvPr/>
        </p:nvGrpSpPr>
        <p:grpSpPr>
          <a:xfrm>
            <a:off x="1284667" y="1340768"/>
            <a:ext cx="5964582" cy="4685979"/>
            <a:chOff x="1284667" y="1628800"/>
            <a:chExt cx="5964582" cy="4685979"/>
          </a:xfrm>
        </p:grpSpPr>
        <p:sp>
          <p:nvSpPr>
            <p:cNvPr id="5" name="Line 24"/>
            <p:cNvSpPr>
              <a:spLocks noChangeShapeType="1"/>
            </p:cNvSpPr>
            <p:nvPr/>
          </p:nvSpPr>
          <p:spPr bwMode="auto">
            <a:xfrm>
              <a:off x="3923928" y="4115214"/>
              <a:ext cx="0" cy="651044"/>
            </a:xfrm>
            <a:prstGeom prst="line">
              <a:avLst/>
            </a:prstGeom>
            <a:noFill/>
            <a:ln w="25400" cap="flat">
              <a:solidFill>
                <a:schemeClr val="tx1">
                  <a:lumMod val="75000"/>
                </a:schemeClr>
              </a:solidFill>
              <a:prstDash val="sysDot"/>
              <a:round/>
              <a:headEnd type="none" w="med" len="med"/>
              <a:tailEnd type="none" w="med" len="med"/>
            </a:ln>
            <a:effectLst>
              <a:outerShdw blurRad="38100" dist="25399" dir="5400000" algn="ctr" rotWithShape="0">
                <a:srgbClr val="FFFFFF">
                  <a:alpha val="37997"/>
                </a:srgbClr>
              </a:outerShdw>
            </a:effectLst>
          </p:spPr>
          <p:txBody>
            <a:bodyPr lIns="0" tIns="0" rIns="0" bIns="0"/>
            <a:lstStyle/>
            <a:p>
              <a:pPr marL="0" marR="0" lvl="0" indent="0" defTabSz="457146"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25405C"/>
                </a:solidFill>
                <a:effectLst/>
                <a:uLnTx/>
                <a:uFillTx/>
                <a:latin typeface="Helvetica"/>
                <a:ea typeface="ヒラギノ角ゴ ProN W3" pitchFamily="-108" charset="-128"/>
                <a:cs typeface="Helvetica"/>
                <a:sym typeface="Gill Sans" pitchFamily="-108" charset="0"/>
              </a:endParaRPr>
            </a:p>
          </p:txBody>
        </p:sp>
        <p:grpSp>
          <p:nvGrpSpPr>
            <p:cNvPr id="6" name="그룹 5"/>
            <p:cNvGrpSpPr/>
            <p:nvPr/>
          </p:nvGrpSpPr>
          <p:grpSpPr>
            <a:xfrm>
              <a:off x="2267744" y="1628800"/>
              <a:ext cx="4405572" cy="4545094"/>
              <a:chOff x="1976252" y="1340768"/>
              <a:chExt cx="5128076" cy="5290480"/>
            </a:xfrm>
          </p:grpSpPr>
          <p:sp>
            <p:nvSpPr>
              <p:cNvPr id="30" name="Vinkel 50"/>
              <p:cNvSpPr>
                <a:spLocks noChangeArrowheads="1"/>
              </p:cNvSpPr>
              <p:nvPr/>
            </p:nvSpPr>
            <p:spPr bwMode="auto">
              <a:xfrm>
                <a:off x="2010030" y="3781420"/>
                <a:ext cx="5094298" cy="546469"/>
              </a:xfrm>
              <a:prstGeom prst="roundRect">
                <a:avLst/>
              </a:prstGeom>
              <a:solidFill>
                <a:srgbClr val="2A1A5F"/>
              </a:solidFill>
              <a:ln w="25400">
                <a:solidFill>
                  <a:schemeClr val="tx1"/>
                </a:solidFill>
                <a:miter lim="800000"/>
                <a:headEnd/>
                <a:tailEnd/>
              </a:ln>
              <a:effectLst>
                <a:reflection stA="46000" endPos="12000" dir="5400000" sy="-100000" algn="bl" rotWithShape="0"/>
              </a:effectLst>
            </p:spPr>
            <p:txBody>
              <a:bodyPr lIns="91414" tIns="45707" rIns="91414" bIns="45707" anchor="ctr"/>
              <a:lstStyle/>
              <a:p>
                <a:pPr marL="0" marR="0" lvl="0" indent="-342802" algn="ctr" defTabSz="914139" eaLnBrk="1" fontAlgn="auto" latinLnBrk="0" hangingPunct="1">
                  <a:lnSpc>
                    <a:spcPct val="100000"/>
                  </a:lnSpc>
                  <a:spcBef>
                    <a:spcPts val="0"/>
                  </a:spcBef>
                  <a:spcAft>
                    <a:spcPts val="0"/>
                  </a:spcAft>
                  <a:buClrTx/>
                  <a:buSzTx/>
                  <a:buFontTx/>
                  <a:buNone/>
                  <a:tabLst/>
                  <a:defRPr/>
                </a:pPr>
                <a:r>
                  <a:rPr lang="en-US" sz="2000" b="1" kern="0" noProof="1" smtClean="0">
                    <a:solidFill>
                      <a:schemeClr val="bg1"/>
                    </a:solidFill>
                    <a:latin typeface="Helvetica"/>
                    <a:ea typeface="ヒラギノ角ゴ ProN W3"/>
                    <a:cs typeface="Helvetica"/>
                    <a:sym typeface="Times New Roman" pitchFamily="-1" charset="0"/>
                  </a:rPr>
                  <a:t>Floodlight Controller</a:t>
                </a:r>
                <a:endParaRPr kumimoji="0" sz="2000" b="1" i="0" u="none" strike="noStrike" kern="0" cap="none" spc="0" normalizeH="0" baseline="0" noProof="1">
                  <a:ln>
                    <a:noFill/>
                  </a:ln>
                  <a:solidFill>
                    <a:schemeClr val="bg1"/>
                  </a:solidFill>
                  <a:effectLst/>
                  <a:uLnTx/>
                  <a:uFillTx/>
                  <a:latin typeface="Helvetica"/>
                  <a:ea typeface="ヒラギノ角ゴ ProN W3"/>
                  <a:cs typeface="Helvetica"/>
                  <a:sym typeface="Times New Roman" pitchFamily="-1" charset="0"/>
                </a:endParaRPr>
              </a:p>
            </p:txBody>
          </p:sp>
          <p:sp>
            <p:nvSpPr>
              <p:cNvPr id="31" name="Vinkel 50"/>
              <p:cNvSpPr>
                <a:spLocks noChangeArrowheads="1"/>
              </p:cNvSpPr>
              <p:nvPr/>
            </p:nvSpPr>
            <p:spPr bwMode="auto">
              <a:xfrm>
                <a:off x="2031612" y="1794011"/>
                <a:ext cx="659870" cy="1277591"/>
              </a:xfrm>
              <a:prstGeom prst="roundRect">
                <a:avLst/>
              </a:prstGeom>
              <a:solidFill>
                <a:schemeClr val="accent6"/>
              </a:solidFill>
              <a:ln w="25400">
                <a:noFill/>
                <a:miter lim="800000"/>
                <a:headEnd/>
                <a:tailEnd/>
              </a:ln>
              <a:effectLst>
                <a:reflection stA="46000" endPos="12000" dir="5400000" sy="-100000" algn="bl" rotWithShape="0"/>
              </a:effectLst>
            </p:spPr>
            <p:txBody>
              <a:bodyPr vert="vert" lIns="91414" tIns="45707" rIns="91414" bIns="45707" anchor="ctr"/>
              <a:lstStyle/>
              <a:p>
                <a:pPr marL="0" marR="0" lvl="0" indent="-342802" algn="ctr" defTabSz="914139" eaLnBrk="1" fontAlgn="auto" latinLnBrk="0" hangingPunct="1">
                  <a:lnSpc>
                    <a:spcPct val="100000"/>
                  </a:lnSpc>
                  <a:spcBef>
                    <a:spcPts val="0"/>
                  </a:spcBef>
                  <a:spcAft>
                    <a:spcPts val="0"/>
                  </a:spcAft>
                  <a:buClrTx/>
                  <a:buSzTx/>
                  <a:buFontTx/>
                  <a:buNone/>
                  <a:tabLst>
                    <a:tab pos="60325" algn="l"/>
                  </a:tabLst>
                  <a:defRPr/>
                </a:pPr>
                <a:r>
                  <a:rPr kumimoji="0" lang="en-US" sz="1400" b="1" i="0" u="none" strike="noStrike" kern="0" cap="none" spc="0" normalizeH="0" baseline="0" noProof="1" smtClean="0">
                    <a:ln>
                      <a:noFill/>
                    </a:ln>
                    <a:solidFill>
                      <a:srgbClr val="FFFFFF"/>
                    </a:solidFill>
                    <a:effectLst/>
                    <a:uLnTx/>
                    <a:uFillTx/>
                    <a:latin typeface="Helvetica"/>
                    <a:ea typeface="ヒラギノ角ゴ ProN W3"/>
                    <a:cs typeface="Helvetica"/>
                    <a:sym typeface="Times New Roman" pitchFamily="-1" charset="0"/>
                  </a:rPr>
                  <a:t>Java</a:t>
                </a:r>
                <a:r>
                  <a:rPr kumimoji="0" lang="en-US" sz="1400" b="0" i="0" u="none" strike="noStrike" kern="0" cap="none" spc="0" normalizeH="0" baseline="0" noProof="1" smtClean="0">
                    <a:ln>
                      <a:noFill/>
                    </a:ln>
                    <a:solidFill>
                      <a:srgbClr val="FFFFFF"/>
                    </a:solidFill>
                    <a:effectLst/>
                    <a:uLnTx/>
                    <a:uFillTx/>
                    <a:latin typeface="Helvetica"/>
                    <a:ea typeface="ヒラギノ角ゴ ProN W3"/>
                    <a:cs typeface="Helvetica"/>
                    <a:sym typeface="Times New Roman" pitchFamily="-1" charset="0"/>
                  </a:rPr>
                  <a:t> App</a:t>
                </a:r>
                <a:endParaRPr kumimoji="0" sz="1400" b="0" i="0" u="none" strike="noStrike" kern="0" cap="none" spc="0" normalizeH="0" baseline="0" noProof="1">
                  <a:ln>
                    <a:noFill/>
                  </a:ln>
                  <a:solidFill>
                    <a:srgbClr val="FFFFFF"/>
                  </a:solidFill>
                  <a:effectLst/>
                  <a:uLnTx/>
                  <a:uFillTx/>
                  <a:latin typeface="Helvetica"/>
                  <a:ea typeface="ヒラギノ角ゴ ProN W3"/>
                  <a:cs typeface="Helvetica"/>
                  <a:sym typeface="Times New Roman" pitchFamily="-1" charset="0"/>
                </a:endParaRPr>
              </a:p>
            </p:txBody>
          </p:sp>
          <p:sp>
            <p:nvSpPr>
              <p:cNvPr id="32" name="Vinkel 50"/>
              <p:cNvSpPr>
                <a:spLocks noChangeArrowheads="1"/>
              </p:cNvSpPr>
              <p:nvPr/>
            </p:nvSpPr>
            <p:spPr bwMode="auto">
              <a:xfrm>
                <a:off x="2785749" y="1794011"/>
                <a:ext cx="659870" cy="1277591"/>
              </a:xfrm>
              <a:prstGeom prst="roundRect">
                <a:avLst/>
              </a:prstGeom>
              <a:solidFill>
                <a:schemeClr val="accent6"/>
              </a:solidFill>
              <a:ln w="25400">
                <a:noFill/>
                <a:miter lim="800000"/>
                <a:headEnd/>
                <a:tailEnd/>
              </a:ln>
              <a:effectLst>
                <a:reflection stA="46000" endPos="12000" dir="5400000" sy="-100000" algn="bl" rotWithShape="0"/>
              </a:effectLst>
            </p:spPr>
            <p:txBody>
              <a:bodyPr vert="vert" lIns="91414" tIns="45707" rIns="91414" bIns="45707" anchor="ctr"/>
              <a:lstStyle/>
              <a:p>
                <a:pPr marL="0" marR="0" lvl="0" indent="-342802" algn="ctr" defTabSz="914139" eaLnBrk="1" fontAlgn="auto" latinLnBrk="0" hangingPunct="1">
                  <a:lnSpc>
                    <a:spcPct val="100000"/>
                  </a:lnSpc>
                  <a:spcBef>
                    <a:spcPts val="0"/>
                  </a:spcBef>
                  <a:spcAft>
                    <a:spcPts val="0"/>
                  </a:spcAft>
                  <a:buClrTx/>
                  <a:buSzTx/>
                  <a:buFontTx/>
                  <a:buNone/>
                  <a:tabLst>
                    <a:tab pos="60325" algn="l"/>
                  </a:tabLst>
                  <a:defRPr/>
                </a:pPr>
                <a:r>
                  <a:rPr lang="en-US" sz="1400" b="1" kern="0" noProof="1" smtClean="0">
                    <a:solidFill>
                      <a:srgbClr val="FFFFFF"/>
                    </a:solidFill>
                    <a:latin typeface="Helvetica"/>
                    <a:ea typeface="ヒラギノ角ゴ ProN W3"/>
                    <a:cs typeface="Helvetica"/>
                    <a:sym typeface="Times New Roman" pitchFamily="-1" charset="0"/>
                  </a:rPr>
                  <a:t>Jython</a:t>
                </a:r>
                <a:r>
                  <a:rPr lang="en-US" sz="1400" kern="0" noProof="1" smtClean="0">
                    <a:solidFill>
                      <a:srgbClr val="FFFFFF"/>
                    </a:solidFill>
                    <a:latin typeface="Helvetica"/>
                    <a:ea typeface="ヒラギノ角ゴ ProN W3"/>
                    <a:cs typeface="Helvetica"/>
                    <a:sym typeface="Times New Roman" pitchFamily="-1" charset="0"/>
                  </a:rPr>
                  <a:t> App</a:t>
                </a:r>
                <a:endParaRPr kumimoji="0" sz="1400" b="0" i="0" u="none" strike="noStrike" kern="0" cap="none" spc="0" normalizeH="0" baseline="0" noProof="1">
                  <a:ln>
                    <a:noFill/>
                  </a:ln>
                  <a:solidFill>
                    <a:srgbClr val="FFFFFF"/>
                  </a:solidFill>
                  <a:effectLst/>
                  <a:uLnTx/>
                  <a:uFillTx/>
                  <a:latin typeface="Helvetica"/>
                  <a:ea typeface="ヒラギノ角ゴ ProN W3"/>
                  <a:cs typeface="Helvetica"/>
                  <a:sym typeface="Times New Roman" pitchFamily="-1" charset="0"/>
                </a:endParaRPr>
              </a:p>
            </p:txBody>
          </p:sp>
          <p:sp>
            <p:nvSpPr>
              <p:cNvPr id="33" name="Up-Down Arrow 13"/>
              <p:cNvSpPr/>
              <p:nvPr/>
            </p:nvSpPr>
            <p:spPr>
              <a:xfrm>
                <a:off x="2101018" y="3154608"/>
                <a:ext cx="403991" cy="581121"/>
              </a:xfrm>
              <a:prstGeom prst="upDownArrow">
                <a:avLst/>
              </a:prstGeom>
              <a:gradFill flip="none" rotWithShape="1">
                <a:gsLst>
                  <a:gs pos="0">
                    <a:schemeClr val="bg1"/>
                  </a:gs>
                  <a:gs pos="100000">
                    <a:schemeClr val="bg1">
                      <a:lumMod val="95000"/>
                    </a:schemeClr>
                  </a:gs>
                  <a:gs pos="68000">
                    <a:schemeClr val="bg1"/>
                  </a:gs>
                </a:gsLst>
                <a:path path="circle">
                  <a:fillToRect r="100000" b="100000"/>
                </a:path>
                <a:tileRect l="-100000" t="-100000"/>
              </a:gradFill>
              <a:ln w="12700" cmpd="sng">
                <a:solidFill>
                  <a:schemeClr val="bg1">
                    <a:lumMod val="65000"/>
                  </a:schemeClr>
                </a:solidFill>
              </a:ln>
              <a:effectLst>
                <a:glow rad="63500">
                  <a:schemeClr val="bg1">
                    <a:lumMod val="85000"/>
                    <a:alpha val="20000"/>
                  </a:schemeClr>
                </a:glow>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smtClean="0">
                  <a:solidFill>
                    <a:schemeClr val="tx2">
                      <a:lumMod val="50000"/>
                    </a:schemeClr>
                  </a:solidFill>
                  <a:latin typeface="Calibri"/>
                  <a:cs typeface="Calibri"/>
                </a:endParaRPr>
              </a:p>
            </p:txBody>
          </p:sp>
          <p:sp>
            <p:nvSpPr>
              <p:cNvPr id="34" name="Line 24"/>
              <p:cNvSpPr>
                <a:spLocks noChangeShapeType="1"/>
              </p:cNvSpPr>
              <p:nvPr/>
            </p:nvSpPr>
            <p:spPr bwMode="auto">
              <a:xfrm>
                <a:off x="3092139" y="4327889"/>
                <a:ext cx="0" cy="2101769"/>
              </a:xfrm>
              <a:prstGeom prst="line">
                <a:avLst/>
              </a:prstGeom>
              <a:noFill/>
              <a:ln w="25400" cap="flat">
                <a:solidFill>
                  <a:schemeClr val="tx1">
                    <a:lumMod val="75000"/>
                  </a:schemeClr>
                </a:solidFill>
                <a:prstDash val="sysDot"/>
                <a:round/>
                <a:headEnd type="none" w="med" len="med"/>
                <a:tailEnd type="none" w="med" len="med"/>
              </a:ln>
              <a:effectLst>
                <a:outerShdw blurRad="38100" dist="25399" dir="5400000" algn="ctr" rotWithShape="0">
                  <a:srgbClr val="FFFFFF">
                    <a:alpha val="37997"/>
                  </a:srgbClr>
                </a:outerShdw>
              </a:effectLst>
            </p:spPr>
            <p:txBody>
              <a:bodyPr lIns="0" tIns="0" rIns="0" bIns="0"/>
              <a:lstStyle/>
              <a:p>
                <a:pPr marL="0" marR="0" lvl="0" indent="0" defTabSz="457146"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25405C"/>
                  </a:solidFill>
                  <a:effectLst/>
                  <a:uLnTx/>
                  <a:uFillTx/>
                  <a:latin typeface="Helvetica"/>
                  <a:ea typeface="ヒラギノ角ゴ ProN W3" pitchFamily="-108" charset="-128"/>
                  <a:cs typeface="Helvetica"/>
                  <a:sym typeface="Gill Sans" pitchFamily="-108" charset="0"/>
                </a:endParaRPr>
              </a:p>
            </p:txBody>
          </p:sp>
          <p:sp>
            <p:nvSpPr>
              <p:cNvPr id="35" name="Line 24"/>
              <p:cNvSpPr>
                <a:spLocks noChangeShapeType="1"/>
              </p:cNvSpPr>
              <p:nvPr/>
            </p:nvSpPr>
            <p:spPr bwMode="auto">
              <a:xfrm>
                <a:off x="4991229" y="4327889"/>
                <a:ext cx="0" cy="1100897"/>
              </a:xfrm>
              <a:prstGeom prst="line">
                <a:avLst/>
              </a:prstGeom>
              <a:noFill/>
              <a:ln w="25400" cap="flat">
                <a:solidFill>
                  <a:schemeClr val="tx1">
                    <a:lumMod val="75000"/>
                  </a:schemeClr>
                </a:solidFill>
                <a:prstDash val="sysDot"/>
                <a:round/>
                <a:headEnd type="none" w="med" len="med"/>
                <a:tailEnd type="none" w="med" len="med"/>
              </a:ln>
              <a:effectLst>
                <a:outerShdw blurRad="38100" dist="25399" dir="5400000" algn="ctr" rotWithShape="0">
                  <a:srgbClr val="FFFFFF">
                    <a:alpha val="37997"/>
                  </a:srgbClr>
                </a:outerShdw>
              </a:effectLst>
            </p:spPr>
            <p:txBody>
              <a:bodyPr lIns="0" tIns="0" rIns="0" bIns="0"/>
              <a:lstStyle/>
              <a:p>
                <a:pPr marL="0" marR="0" lvl="0" indent="0" defTabSz="457146"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chemeClr val="accent6">
                      <a:lumMod val="75000"/>
                    </a:schemeClr>
                  </a:solidFill>
                  <a:effectLst/>
                  <a:uLnTx/>
                  <a:uFillTx/>
                  <a:latin typeface="Helvetica"/>
                  <a:ea typeface="ヒラギノ角ゴ ProN W3" pitchFamily="-108" charset="-128"/>
                  <a:cs typeface="Helvetica"/>
                  <a:sym typeface="Gill Sans" pitchFamily="-108" charset="0"/>
                </a:endParaRPr>
              </a:p>
            </p:txBody>
          </p:sp>
          <p:sp>
            <p:nvSpPr>
              <p:cNvPr id="36" name="Line 24"/>
              <p:cNvSpPr>
                <a:spLocks noChangeShapeType="1"/>
              </p:cNvSpPr>
              <p:nvPr/>
            </p:nvSpPr>
            <p:spPr bwMode="auto">
              <a:xfrm>
                <a:off x="2364082" y="4327889"/>
                <a:ext cx="0" cy="1263001"/>
              </a:xfrm>
              <a:prstGeom prst="line">
                <a:avLst/>
              </a:prstGeom>
              <a:noFill/>
              <a:ln w="25400" cap="flat">
                <a:solidFill>
                  <a:schemeClr val="tx1">
                    <a:lumMod val="75000"/>
                  </a:schemeClr>
                </a:solidFill>
                <a:prstDash val="sysDot"/>
                <a:round/>
                <a:headEnd type="none" w="med" len="med"/>
                <a:tailEnd type="none" w="med" len="med"/>
              </a:ln>
              <a:effectLst>
                <a:outerShdw blurRad="38100" dist="25399" dir="5400000" algn="ctr" rotWithShape="0">
                  <a:srgbClr val="FFFFFF">
                    <a:alpha val="37997"/>
                  </a:srgbClr>
                </a:outerShdw>
              </a:effectLst>
            </p:spPr>
            <p:txBody>
              <a:bodyPr lIns="0" tIns="0" rIns="0" bIns="0"/>
              <a:lstStyle/>
              <a:p>
                <a:pPr marL="0" marR="0" lvl="0" indent="0" defTabSz="457146"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25405C"/>
                  </a:solidFill>
                  <a:effectLst/>
                  <a:uLnTx/>
                  <a:uFillTx/>
                  <a:latin typeface="Helvetica"/>
                  <a:ea typeface="ヒラギノ角ゴ ProN W3" pitchFamily="-108" charset="-128"/>
                  <a:cs typeface="Helvetica"/>
                  <a:sym typeface="Gill Sans" pitchFamily="-108" charset="0"/>
                </a:endParaRPr>
              </a:p>
            </p:txBody>
          </p:sp>
          <p:sp>
            <p:nvSpPr>
              <p:cNvPr id="37" name="Line 27"/>
              <p:cNvSpPr>
                <a:spLocks noChangeShapeType="1"/>
              </p:cNvSpPr>
              <p:nvPr/>
            </p:nvSpPr>
            <p:spPr bwMode="auto">
              <a:xfrm flipH="1">
                <a:off x="6644830" y="4327888"/>
                <a:ext cx="0" cy="737391"/>
              </a:xfrm>
              <a:prstGeom prst="line">
                <a:avLst/>
              </a:prstGeom>
              <a:noFill/>
              <a:ln w="25400" cap="flat">
                <a:solidFill>
                  <a:schemeClr val="tx1">
                    <a:lumMod val="75000"/>
                  </a:schemeClr>
                </a:solidFill>
                <a:prstDash val="sysDot"/>
                <a:round/>
                <a:headEnd type="none" w="med" len="med"/>
                <a:tailEnd type="none" w="med" len="med"/>
              </a:ln>
              <a:effectLst>
                <a:outerShdw blurRad="38100" dist="25399" dir="5400000" algn="ctr" rotWithShape="0">
                  <a:srgbClr val="FFFFFF">
                    <a:alpha val="37997"/>
                  </a:srgbClr>
                </a:outerShdw>
              </a:effectLst>
            </p:spPr>
            <p:txBody>
              <a:bodyPr lIns="0" tIns="0" rIns="0" bIns="0"/>
              <a:lstStyle/>
              <a:p>
                <a:pPr marL="0" marR="0" lvl="0" indent="0" defTabSz="457146"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25405C"/>
                  </a:solidFill>
                  <a:effectLst/>
                  <a:uLnTx/>
                  <a:uFillTx/>
                  <a:latin typeface="Helvetica"/>
                  <a:ea typeface="ヒラギノ角ゴ ProN W3" pitchFamily="-108" charset="-128"/>
                  <a:cs typeface="Helvetica"/>
                  <a:sym typeface="Gill Sans" pitchFamily="-108" charset="0"/>
                </a:endParaRPr>
              </a:p>
            </p:txBody>
          </p:sp>
          <p:sp>
            <p:nvSpPr>
              <p:cNvPr id="38" name="Line 4"/>
              <p:cNvSpPr>
                <a:spLocks noChangeShapeType="1"/>
              </p:cNvSpPr>
              <p:nvPr/>
            </p:nvSpPr>
            <p:spPr bwMode="auto">
              <a:xfrm rot="10800000" flipH="1">
                <a:off x="2324253" y="4992762"/>
                <a:ext cx="1335451" cy="679120"/>
              </a:xfrm>
              <a:prstGeom prst="line">
                <a:avLst/>
              </a:prstGeom>
              <a:noFill/>
              <a:ln w="25400" cap="flat">
                <a:solidFill>
                  <a:srgbClr val="4F81BD"/>
                </a:solidFill>
                <a:prstDash val="solid"/>
                <a:round/>
                <a:headEnd type="none" w="med" len="med"/>
                <a:tailEnd type="none" w="med" len="med"/>
              </a:ln>
              <a:effectLst>
                <a:outerShdw blurRad="38100" dist="25399" dir="5400000" algn="ctr" rotWithShape="0">
                  <a:srgbClr val="FFFFFF">
                    <a:alpha val="37997"/>
                  </a:srgbClr>
                </a:outerShdw>
              </a:effectLst>
            </p:spPr>
            <p:txBody>
              <a:bodyPr lIns="0" tIns="0" rIns="0" bIns="0"/>
              <a:lstStyle/>
              <a:p>
                <a:pPr marL="0" marR="0" lvl="0" indent="0" defTabSz="457146"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chemeClr val="accent6">
                      <a:lumMod val="75000"/>
                    </a:schemeClr>
                  </a:solidFill>
                  <a:effectLst/>
                  <a:uLnTx/>
                  <a:uFillTx/>
                  <a:latin typeface="Helvetica"/>
                  <a:ea typeface="ヒラギノ角ゴ ProN W3" pitchFamily="-108" charset="-128"/>
                  <a:cs typeface="Helvetica"/>
                  <a:sym typeface="Gill Sans" pitchFamily="-108" charset="0"/>
                </a:endParaRPr>
              </a:p>
            </p:txBody>
          </p:sp>
          <p:sp>
            <p:nvSpPr>
              <p:cNvPr id="39" name="Line 5"/>
              <p:cNvSpPr>
                <a:spLocks noChangeShapeType="1"/>
              </p:cNvSpPr>
              <p:nvPr/>
            </p:nvSpPr>
            <p:spPr bwMode="auto">
              <a:xfrm>
                <a:off x="4161558" y="4931079"/>
                <a:ext cx="725585" cy="438700"/>
              </a:xfrm>
              <a:prstGeom prst="line">
                <a:avLst/>
              </a:prstGeom>
              <a:noFill/>
              <a:ln w="25400" cap="flat">
                <a:solidFill>
                  <a:srgbClr val="4F81BD"/>
                </a:solidFill>
                <a:prstDash val="solid"/>
                <a:round/>
                <a:headEnd type="none" w="med" len="med"/>
                <a:tailEnd type="none" w="med" len="med"/>
              </a:ln>
              <a:effectLst>
                <a:outerShdw blurRad="38100" dist="25399" dir="5400000" algn="ctr" rotWithShape="0">
                  <a:srgbClr val="FFFFFF">
                    <a:alpha val="37997"/>
                  </a:srgbClr>
                </a:outerShdw>
              </a:effectLst>
            </p:spPr>
            <p:txBody>
              <a:bodyPr lIns="0" tIns="0" rIns="0" bIns="0"/>
              <a:lstStyle/>
              <a:p>
                <a:pPr marL="0" marR="0" lvl="0" indent="0" defTabSz="457146"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chemeClr val="accent6">
                      <a:lumMod val="75000"/>
                    </a:schemeClr>
                  </a:solidFill>
                  <a:effectLst/>
                  <a:uLnTx/>
                  <a:uFillTx/>
                  <a:latin typeface="Helvetica"/>
                  <a:ea typeface="ヒラギノ角ゴ ProN W3" pitchFamily="-108" charset="-128"/>
                  <a:cs typeface="Helvetica"/>
                  <a:sym typeface="Gill Sans" pitchFamily="-108" charset="0"/>
                </a:endParaRPr>
              </a:p>
            </p:txBody>
          </p:sp>
          <p:sp>
            <p:nvSpPr>
              <p:cNvPr id="40" name="Line 7"/>
              <p:cNvSpPr>
                <a:spLocks noChangeShapeType="1"/>
              </p:cNvSpPr>
              <p:nvPr/>
            </p:nvSpPr>
            <p:spPr bwMode="auto">
              <a:xfrm>
                <a:off x="2387098" y="5827847"/>
                <a:ext cx="901430" cy="453156"/>
              </a:xfrm>
              <a:prstGeom prst="line">
                <a:avLst/>
              </a:prstGeom>
              <a:noFill/>
              <a:ln w="25400" cap="flat">
                <a:solidFill>
                  <a:srgbClr val="4F81BD"/>
                </a:solidFill>
                <a:prstDash val="solid"/>
                <a:round/>
                <a:headEnd type="none" w="med" len="med"/>
                <a:tailEnd type="none" w="med" len="med"/>
              </a:ln>
              <a:effectLst>
                <a:outerShdw blurRad="38100" dist="25399" dir="5400000" algn="ctr" rotWithShape="0">
                  <a:srgbClr val="FFFFFF">
                    <a:alpha val="37997"/>
                  </a:srgbClr>
                </a:outerShdw>
              </a:effectLst>
            </p:spPr>
            <p:txBody>
              <a:bodyPr lIns="0" tIns="0" rIns="0" bIns="0"/>
              <a:lstStyle/>
              <a:p>
                <a:pPr marL="0" marR="0" lvl="0" indent="0" defTabSz="457146"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chemeClr val="accent6">
                      <a:lumMod val="75000"/>
                    </a:schemeClr>
                  </a:solidFill>
                  <a:effectLst/>
                  <a:uLnTx/>
                  <a:uFillTx/>
                  <a:latin typeface="Helvetica"/>
                  <a:ea typeface="ヒラギノ角ゴ ProN W3" pitchFamily="-108" charset="-128"/>
                  <a:cs typeface="Helvetica"/>
                  <a:sym typeface="Gill Sans" pitchFamily="-108" charset="0"/>
                </a:endParaRPr>
              </a:p>
            </p:txBody>
          </p:sp>
          <p:sp>
            <p:nvSpPr>
              <p:cNvPr id="41" name="Line 8"/>
              <p:cNvSpPr>
                <a:spLocks noChangeShapeType="1"/>
              </p:cNvSpPr>
              <p:nvPr/>
            </p:nvSpPr>
            <p:spPr bwMode="auto">
              <a:xfrm rot="10800000" flipH="1">
                <a:off x="5310339" y="5219954"/>
                <a:ext cx="1336458" cy="370935"/>
              </a:xfrm>
              <a:prstGeom prst="line">
                <a:avLst/>
              </a:prstGeom>
              <a:noFill/>
              <a:ln w="25400" cap="flat">
                <a:solidFill>
                  <a:srgbClr val="4F81BD"/>
                </a:solidFill>
                <a:prstDash val="solid"/>
                <a:round/>
                <a:headEnd type="none" w="med" len="med"/>
                <a:tailEnd type="none" w="med" len="med"/>
              </a:ln>
              <a:effectLst>
                <a:outerShdw blurRad="38100" dist="25399" dir="5400000" algn="ctr" rotWithShape="0">
                  <a:srgbClr val="FFFFFF">
                    <a:alpha val="37997"/>
                  </a:srgbClr>
                </a:outerShdw>
              </a:effectLst>
            </p:spPr>
            <p:txBody>
              <a:bodyPr lIns="0" tIns="0" rIns="0" bIns="0"/>
              <a:lstStyle/>
              <a:p>
                <a:pPr marL="0" marR="0" lvl="0" indent="0" defTabSz="457146"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chemeClr val="accent6">
                      <a:lumMod val="75000"/>
                    </a:schemeClr>
                  </a:solidFill>
                  <a:effectLst/>
                  <a:uLnTx/>
                  <a:uFillTx/>
                  <a:latin typeface="Helvetica"/>
                  <a:ea typeface="ヒラギノ角ゴ ProN W3" pitchFamily="-108" charset="-128"/>
                  <a:cs typeface="Helvetica"/>
                  <a:sym typeface="Gill Sans" pitchFamily="-108" charset="0"/>
                </a:endParaRPr>
              </a:p>
            </p:txBody>
          </p:sp>
          <p:sp>
            <p:nvSpPr>
              <p:cNvPr id="42" name="Pentagon 30"/>
              <p:cNvSpPr>
                <a:spLocks noChangeArrowheads="1"/>
              </p:cNvSpPr>
              <p:nvPr/>
            </p:nvSpPr>
            <p:spPr bwMode="auto">
              <a:xfrm>
                <a:off x="2659930" y="6136460"/>
                <a:ext cx="893659" cy="494788"/>
              </a:xfrm>
              <a:prstGeom prst="roundRect">
                <a:avLst/>
              </a:prstGeom>
              <a:solidFill>
                <a:srgbClr val="FBE689"/>
              </a:solidFill>
              <a:ln w="9525">
                <a:noFill/>
                <a:miter lim="800000"/>
                <a:headEnd/>
                <a:tailEnd/>
              </a:ln>
              <a:effectLst>
                <a:reflection stA="46000" endPos="12000" dir="5400000" sy="-100000" algn="bl" rotWithShape="0"/>
              </a:effectLst>
            </p:spPr>
            <p:txBody>
              <a:bodyPr lIns="91414" tIns="45707" rIns="91414" bIns="45707" anchor="ctr"/>
              <a:lstStyle/>
              <a:p>
                <a:pPr marL="0" marR="0" lvl="0" indent="0" algn="ctr" defTabSz="91413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schemeClr val="accent6">
                        <a:lumMod val="75000"/>
                      </a:schemeClr>
                    </a:solidFill>
                    <a:effectLst/>
                    <a:uLnTx/>
                    <a:uFillTx/>
                    <a:latin typeface="Helvetica"/>
                    <a:ea typeface="ヒラギノ角ゴ ProN W3"/>
                    <a:cs typeface="Helvetica"/>
                    <a:sym typeface="Times New Roman" pitchFamily="-1" charset="0"/>
                  </a:rPr>
                  <a:t>OVS Switch</a:t>
                </a:r>
                <a:endParaRPr kumimoji="0" sz="1200" b="0" i="0" u="none" strike="noStrike" kern="0" cap="none" spc="0" normalizeH="0" baseline="0" noProof="1">
                  <a:ln>
                    <a:noFill/>
                  </a:ln>
                  <a:solidFill>
                    <a:schemeClr val="accent6">
                      <a:lumMod val="75000"/>
                    </a:schemeClr>
                  </a:solidFill>
                  <a:effectLst/>
                  <a:uLnTx/>
                  <a:uFillTx/>
                  <a:latin typeface="Helvetica"/>
                  <a:ea typeface="ヒラギノ角ゴ ProN W3"/>
                  <a:cs typeface="Helvetica"/>
                  <a:sym typeface="Times New Roman" pitchFamily="-1" charset="0"/>
                </a:endParaRPr>
              </a:p>
            </p:txBody>
          </p:sp>
          <p:sp>
            <p:nvSpPr>
              <p:cNvPr id="43" name="Pentagon 30"/>
              <p:cNvSpPr>
                <a:spLocks noChangeArrowheads="1"/>
              </p:cNvSpPr>
              <p:nvPr/>
            </p:nvSpPr>
            <p:spPr bwMode="auto">
              <a:xfrm>
                <a:off x="1976252" y="5492205"/>
                <a:ext cx="787610" cy="492454"/>
              </a:xfrm>
              <a:prstGeom prst="roundRect">
                <a:avLst/>
              </a:prstGeom>
              <a:solidFill>
                <a:srgbClr val="FBE689"/>
              </a:solidFill>
              <a:ln w="9525">
                <a:noFill/>
                <a:miter lim="800000"/>
                <a:headEnd/>
                <a:tailEnd/>
              </a:ln>
              <a:effectLst>
                <a:reflection stA="46000" endPos="12000" dir="5400000" sy="-100000" algn="bl" rotWithShape="0"/>
              </a:effectLst>
            </p:spPr>
            <p:txBody>
              <a:bodyPr lIns="91414" tIns="45707" rIns="91414" bIns="45707" anchor="ctr"/>
              <a:lstStyle/>
              <a:p>
                <a:pPr marL="0" marR="0" lvl="0" indent="0" algn="ctr" defTabSz="91413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schemeClr val="accent6">
                        <a:lumMod val="75000"/>
                      </a:schemeClr>
                    </a:solidFill>
                    <a:effectLst/>
                    <a:uLnTx/>
                    <a:uFillTx/>
                    <a:latin typeface="Helvetica"/>
                    <a:ea typeface="ヒラギノ角ゴ ProN W3"/>
                    <a:cs typeface="Helvetica"/>
                    <a:sym typeface="Times New Roman" pitchFamily="-1" charset="0"/>
                  </a:rPr>
                  <a:t>OVS Switch</a:t>
                </a:r>
                <a:endParaRPr kumimoji="0" sz="1200" b="0" i="0" u="none" strike="noStrike" kern="0" cap="none" spc="0" normalizeH="0" baseline="0" noProof="1">
                  <a:ln>
                    <a:noFill/>
                  </a:ln>
                  <a:solidFill>
                    <a:schemeClr val="accent6">
                      <a:lumMod val="75000"/>
                    </a:schemeClr>
                  </a:solidFill>
                  <a:effectLst/>
                  <a:uLnTx/>
                  <a:uFillTx/>
                  <a:latin typeface="Helvetica"/>
                  <a:ea typeface="ヒラギノ角ゴ ProN W3"/>
                  <a:cs typeface="Helvetica"/>
                  <a:sym typeface="Times New Roman" pitchFamily="-1" charset="0"/>
                </a:endParaRPr>
              </a:p>
            </p:txBody>
          </p:sp>
          <p:sp>
            <p:nvSpPr>
              <p:cNvPr id="44" name="Pentagon 30"/>
              <p:cNvSpPr>
                <a:spLocks noChangeArrowheads="1"/>
              </p:cNvSpPr>
              <p:nvPr/>
            </p:nvSpPr>
            <p:spPr bwMode="auto">
              <a:xfrm>
                <a:off x="4568033" y="5333729"/>
                <a:ext cx="849697" cy="525466"/>
              </a:xfrm>
              <a:prstGeom prst="roundRect">
                <a:avLst/>
              </a:prstGeom>
              <a:solidFill>
                <a:srgbClr val="FBE689"/>
              </a:solidFill>
              <a:ln w="9525">
                <a:noFill/>
                <a:miter lim="800000"/>
                <a:headEnd/>
                <a:tailEnd/>
              </a:ln>
              <a:effectLst>
                <a:reflection stA="46000" endPos="12000" dir="5400000" sy="-100000" algn="bl" rotWithShape="0"/>
              </a:effectLst>
            </p:spPr>
            <p:txBody>
              <a:bodyPr lIns="91414" tIns="45707" rIns="91414" bIns="45707" anchor="ctr"/>
              <a:lstStyle/>
              <a:p>
                <a:pPr marL="0" marR="0" lvl="0" indent="0" algn="ctr" defTabSz="914139" eaLnBrk="1" fontAlgn="auto" latinLnBrk="0" hangingPunct="1">
                  <a:lnSpc>
                    <a:spcPct val="100000"/>
                  </a:lnSpc>
                  <a:spcBef>
                    <a:spcPts val="0"/>
                  </a:spcBef>
                  <a:spcAft>
                    <a:spcPts val="0"/>
                  </a:spcAft>
                  <a:buClrTx/>
                  <a:buSzTx/>
                  <a:buFontTx/>
                  <a:buNone/>
                  <a:tabLst/>
                  <a:defRPr/>
                </a:pPr>
                <a:r>
                  <a:rPr lang="en-US" sz="1200" kern="0" noProof="1" smtClean="0">
                    <a:solidFill>
                      <a:schemeClr val="accent6">
                        <a:lumMod val="75000"/>
                      </a:schemeClr>
                    </a:solidFill>
                    <a:latin typeface="Helvetica"/>
                    <a:ea typeface="ヒラギノ角ゴ ProN W3"/>
                    <a:cs typeface="Helvetica"/>
                    <a:sym typeface="Times New Roman" pitchFamily="-1" charset="0"/>
                  </a:rPr>
                  <a:t>OVS </a:t>
                </a:r>
                <a:r>
                  <a:rPr kumimoji="0" lang="en-US" sz="1200" b="0" i="0" u="none" strike="noStrike" kern="0" cap="none" spc="0" normalizeH="0" baseline="0" noProof="1" smtClean="0">
                    <a:ln>
                      <a:noFill/>
                    </a:ln>
                    <a:solidFill>
                      <a:schemeClr val="accent6">
                        <a:lumMod val="75000"/>
                      </a:schemeClr>
                    </a:solidFill>
                    <a:effectLst/>
                    <a:uLnTx/>
                    <a:uFillTx/>
                    <a:latin typeface="Helvetica"/>
                    <a:ea typeface="ヒラギノ角ゴ ProN W3"/>
                    <a:cs typeface="Helvetica"/>
                    <a:sym typeface="Times New Roman" pitchFamily="-1" charset="0"/>
                  </a:rPr>
                  <a:t>Switch</a:t>
                </a:r>
                <a:endParaRPr kumimoji="0" sz="1200" b="0" i="0" u="none" strike="noStrike" kern="0" cap="none" spc="0" normalizeH="0" baseline="0" noProof="1">
                  <a:ln>
                    <a:noFill/>
                  </a:ln>
                  <a:solidFill>
                    <a:schemeClr val="accent6">
                      <a:lumMod val="75000"/>
                    </a:schemeClr>
                  </a:solidFill>
                  <a:effectLst/>
                  <a:uLnTx/>
                  <a:uFillTx/>
                  <a:latin typeface="Helvetica"/>
                  <a:ea typeface="ヒラギノ角ゴ ProN W3"/>
                  <a:cs typeface="Helvetica"/>
                  <a:sym typeface="Times New Roman" pitchFamily="-1" charset="0"/>
                </a:endParaRPr>
              </a:p>
            </p:txBody>
          </p:sp>
          <p:sp>
            <p:nvSpPr>
              <p:cNvPr id="45" name="Pentagon 30"/>
              <p:cNvSpPr>
                <a:spLocks noChangeArrowheads="1"/>
              </p:cNvSpPr>
              <p:nvPr/>
            </p:nvSpPr>
            <p:spPr bwMode="auto">
              <a:xfrm>
                <a:off x="6226463" y="4972273"/>
                <a:ext cx="823214" cy="548560"/>
              </a:xfrm>
              <a:prstGeom prst="roundRect">
                <a:avLst/>
              </a:prstGeom>
              <a:solidFill>
                <a:srgbClr val="FBE689"/>
              </a:solidFill>
              <a:ln w="9525">
                <a:noFill/>
                <a:miter lim="800000"/>
                <a:headEnd/>
                <a:tailEnd/>
              </a:ln>
              <a:effectLst>
                <a:reflection stA="46000" endPos="12000" dir="5400000" sy="-100000" algn="bl" rotWithShape="0"/>
              </a:effectLst>
            </p:spPr>
            <p:txBody>
              <a:bodyPr lIns="91414" tIns="45707" rIns="91414" bIns="45707" anchor="ctr"/>
              <a:lstStyle/>
              <a:p>
                <a:pPr marL="0" marR="0" lvl="0" indent="0" algn="ctr" defTabSz="91413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schemeClr val="accent6">
                        <a:lumMod val="75000"/>
                      </a:schemeClr>
                    </a:solidFill>
                    <a:effectLst/>
                    <a:uLnTx/>
                    <a:uFillTx/>
                    <a:latin typeface="Helvetica"/>
                    <a:ea typeface="ヒラギノ角ゴ ProN W3"/>
                    <a:cs typeface="Helvetica"/>
                    <a:sym typeface="Times New Roman" pitchFamily="-1" charset="0"/>
                  </a:rPr>
                  <a:t>OVS Switch</a:t>
                </a:r>
                <a:endParaRPr kumimoji="0" sz="1200" b="0" i="0" u="none" strike="noStrike" kern="0" cap="none" spc="0" normalizeH="0" baseline="0" noProof="1">
                  <a:ln>
                    <a:noFill/>
                  </a:ln>
                  <a:solidFill>
                    <a:schemeClr val="accent6">
                      <a:lumMod val="75000"/>
                    </a:schemeClr>
                  </a:solidFill>
                  <a:effectLst/>
                  <a:uLnTx/>
                  <a:uFillTx/>
                  <a:latin typeface="Helvetica"/>
                  <a:ea typeface="ヒラギノ角ゴ ProN W3"/>
                  <a:cs typeface="Helvetica"/>
                  <a:sym typeface="Times New Roman" pitchFamily="-1" charset="0"/>
                </a:endParaRPr>
              </a:p>
            </p:txBody>
          </p:sp>
          <p:sp>
            <p:nvSpPr>
              <p:cNvPr id="46" name="Up-Down Arrow 28"/>
              <p:cNvSpPr/>
              <p:nvPr/>
            </p:nvSpPr>
            <p:spPr>
              <a:xfrm>
                <a:off x="2934825" y="3154608"/>
                <a:ext cx="403991" cy="581121"/>
              </a:xfrm>
              <a:prstGeom prst="upDownArrow">
                <a:avLst/>
              </a:prstGeom>
              <a:gradFill flip="none" rotWithShape="1">
                <a:gsLst>
                  <a:gs pos="0">
                    <a:schemeClr val="bg1"/>
                  </a:gs>
                  <a:gs pos="100000">
                    <a:schemeClr val="bg1">
                      <a:lumMod val="95000"/>
                    </a:schemeClr>
                  </a:gs>
                  <a:gs pos="68000">
                    <a:schemeClr val="bg1"/>
                  </a:gs>
                </a:gsLst>
                <a:path path="circle">
                  <a:fillToRect r="100000" b="100000"/>
                </a:path>
                <a:tileRect l="-100000" t="-100000"/>
              </a:gradFill>
              <a:ln w="12700" cmpd="sng">
                <a:solidFill>
                  <a:schemeClr val="bg1">
                    <a:lumMod val="65000"/>
                  </a:schemeClr>
                </a:solidFill>
              </a:ln>
              <a:effectLst>
                <a:glow rad="63500">
                  <a:schemeClr val="bg1">
                    <a:lumMod val="85000"/>
                    <a:alpha val="20000"/>
                  </a:schemeClr>
                </a:glow>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smtClean="0">
                  <a:solidFill>
                    <a:schemeClr val="tx2">
                      <a:lumMod val="50000"/>
                    </a:schemeClr>
                  </a:solidFill>
                  <a:latin typeface="Calibri"/>
                  <a:cs typeface="Calibri"/>
                </a:endParaRPr>
              </a:p>
            </p:txBody>
          </p:sp>
          <p:sp>
            <p:nvSpPr>
              <p:cNvPr id="47" name="Up-Down Arrow 29"/>
              <p:cNvSpPr/>
              <p:nvPr/>
            </p:nvSpPr>
            <p:spPr>
              <a:xfrm>
                <a:off x="5114963" y="2368199"/>
                <a:ext cx="575292" cy="1257299"/>
              </a:xfrm>
              <a:prstGeom prst="upDownArrow">
                <a:avLst/>
              </a:prstGeom>
              <a:gradFill flip="none" rotWithShape="1">
                <a:gsLst>
                  <a:gs pos="0">
                    <a:schemeClr val="bg1"/>
                  </a:gs>
                  <a:gs pos="100000">
                    <a:schemeClr val="bg1">
                      <a:lumMod val="95000"/>
                    </a:schemeClr>
                  </a:gs>
                  <a:gs pos="68000">
                    <a:schemeClr val="bg1"/>
                  </a:gs>
                </a:gsLst>
                <a:path path="circle">
                  <a:fillToRect r="100000" b="100000"/>
                </a:path>
                <a:tileRect l="-100000" t="-100000"/>
              </a:gradFill>
              <a:ln w="12700" cmpd="sng">
                <a:solidFill>
                  <a:schemeClr val="bg1">
                    <a:lumMod val="65000"/>
                  </a:schemeClr>
                </a:solidFill>
              </a:ln>
              <a:effectLst>
                <a:glow rad="63500">
                  <a:schemeClr val="bg1">
                    <a:lumMod val="85000"/>
                    <a:alpha val="20000"/>
                  </a:schemeClr>
                </a:glow>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smtClean="0">
                  <a:solidFill>
                    <a:schemeClr val="tx2">
                      <a:lumMod val="50000"/>
                    </a:schemeClr>
                  </a:solidFill>
                  <a:latin typeface="Calibri"/>
                  <a:cs typeface="Calibri"/>
                </a:endParaRPr>
              </a:p>
            </p:txBody>
          </p:sp>
          <p:sp>
            <p:nvSpPr>
              <p:cNvPr id="48" name="Rounded Rectangle 33"/>
              <p:cNvSpPr/>
              <p:nvPr/>
            </p:nvSpPr>
            <p:spPr>
              <a:xfrm>
                <a:off x="4887142" y="1340768"/>
                <a:ext cx="934937" cy="850900"/>
              </a:xfrm>
              <a:prstGeom prst="roundRect">
                <a:avLst/>
              </a:prstGeom>
              <a:solidFill>
                <a:schemeClr val="accent6"/>
              </a:solidFill>
              <a:ln w="12700" cmpd="sng">
                <a:solidFill>
                  <a:schemeClr val="bg1">
                    <a:lumMod val="65000"/>
                  </a:schemeClr>
                </a:solidFill>
              </a:ln>
              <a:effectLst>
                <a:glow rad="63500">
                  <a:schemeClr val="bg1">
                    <a:lumMod val="85000"/>
                    <a:alpha val="20000"/>
                  </a:schemeClr>
                </a:glow>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FFFF"/>
                    </a:solidFill>
                    <a:latin typeface="Calibri"/>
                    <a:cs typeface="Calibri"/>
                  </a:rPr>
                  <a:t>Static </a:t>
                </a:r>
                <a:br>
                  <a:rPr lang="en-US" sz="1400" dirty="0" smtClean="0">
                    <a:solidFill>
                      <a:srgbClr val="FFFFFF"/>
                    </a:solidFill>
                    <a:latin typeface="Calibri"/>
                    <a:cs typeface="Calibri"/>
                  </a:rPr>
                </a:br>
                <a:r>
                  <a:rPr lang="en-US" sz="1400" dirty="0" smtClean="0">
                    <a:solidFill>
                      <a:srgbClr val="FFFFFF"/>
                    </a:solidFill>
                    <a:latin typeface="Calibri"/>
                    <a:cs typeface="Calibri"/>
                  </a:rPr>
                  <a:t>Flow </a:t>
                </a:r>
                <a:br>
                  <a:rPr lang="en-US" sz="1400" dirty="0" smtClean="0">
                    <a:solidFill>
                      <a:srgbClr val="FFFFFF"/>
                    </a:solidFill>
                    <a:latin typeface="Calibri"/>
                    <a:cs typeface="Calibri"/>
                  </a:rPr>
                </a:br>
                <a:r>
                  <a:rPr lang="en-US" sz="1400" dirty="0" smtClean="0">
                    <a:solidFill>
                      <a:srgbClr val="FFFFFF"/>
                    </a:solidFill>
                    <a:latin typeface="Calibri"/>
                    <a:cs typeface="Calibri"/>
                  </a:rPr>
                  <a:t>Pusher</a:t>
                </a:r>
              </a:p>
            </p:txBody>
          </p:sp>
          <p:sp>
            <p:nvSpPr>
              <p:cNvPr id="49" name="Rounded Rectangle 35"/>
              <p:cNvSpPr/>
              <p:nvPr/>
            </p:nvSpPr>
            <p:spPr>
              <a:xfrm>
                <a:off x="3876007" y="1340768"/>
                <a:ext cx="934937" cy="850900"/>
              </a:xfrm>
              <a:prstGeom prst="roundRect">
                <a:avLst/>
              </a:prstGeom>
              <a:solidFill>
                <a:schemeClr val="accent6"/>
              </a:solidFill>
              <a:ln w="12700" cmpd="sng">
                <a:solidFill>
                  <a:schemeClr val="bg1">
                    <a:lumMod val="65000"/>
                  </a:schemeClr>
                </a:solidFill>
              </a:ln>
              <a:effectLst>
                <a:glow rad="63500">
                  <a:schemeClr val="bg1">
                    <a:lumMod val="85000"/>
                    <a:alpha val="20000"/>
                  </a:schemeClr>
                </a:glow>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FFFF"/>
                    </a:solidFill>
                    <a:latin typeface="Calibri"/>
                    <a:cs typeface="Calibri"/>
                  </a:rPr>
                  <a:t>REST-</a:t>
                </a:r>
                <a:br>
                  <a:rPr lang="en-US" sz="1400" dirty="0" smtClean="0">
                    <a:solidFill>
                      <a:srgbClr val="FFFFFF"/>
                    </a:solidFill>
                    <a:latin typeface="Calibri"/>
                    <a:cs typeface="Calibri"/>
                  </a:rPr>
                </a:br>
                <a:r>
                  <a:rPr lang="en-US" sz="1400" dirty="0" smtClean="0">
                    <a:solidFill>
                      <a:srgbClr val="FFFFFF"/>
                    </a:solidFill>
                    <a:latin typeface="Calibri"/>
                    <a:cs typeface="Calibri"/>
                  </a:rPr>
                  <a:t>based </a:t>
                </a:r>
                <a:br>
                  <a:rPr lang="en-US" sz="1400" dirty="0" smtClean="0">
                    <a:solidFill>
                      <a:srgbClr val="FFFFFF"/>
                    </a:solidFill>
                    <a:latin typeface="Calibri"/>
                    <a:cs typeface="Calibri"/>
                  </a:rPr>
                </a:br>
                <a:r>
                  <a:rPr lang="en-US" sz="1400" dirty="0" smtClean="0">
                    <a:solidFill>
                      <a:srgbClr val="FFFFFF"/>
                    </a:solidFill>
                    <a:latin typeface="Calibri"/>
                    <a:cs typeface="Calibri"/>
                  </a:rPr>
                  <a:t>App</a:t>
                </a:r>
              </a:p>
            </p:txBody>
          </p:sp>
          <p:sp>
            <p:nvSpPr>
              <p:cNvPr id="50" name="Up-Down Arrow 36"/>
              <p:cNvSpPr/>
              <p:nvPr/>
            </p:nvSpPr>
            <p:spPr>
              <a:xfrm>
                <a:off x="4126708" y="2373102"/>
                <a:ext cx="575292" cy="1257299"/>
              </a:xfrm>
              <a:prstGeom prst="upDownArrow">
                <a:avLst/>
              </a:prstGeom>
              <a:gradFill flip="none" rotWithShape="1">
                <a:gsLst>
                  <a:gs pos="0">
                    <a:schemeClr val="bg1"/>
                  </a:gs>
                  <a:gs pos="100000">
                    <a:schemeClr val="bg1">
                      <a:lumMod val="95000"/>
                    </a:schemeClr>
                  </a:gs>
                  <a:gs pos="68000">
                    <a:schemeClr val="bg1"/>
                  </a:gs>
                </a:gsLst>
                <a:path path="circle">
                  <a:fillToRect r="100000" b="100000"/>
                </a:path>
                <a:tileRect l="-100000" t="-100000"/>
              </a:gradFill>
              <a:ln w="12700" cmpd="sng">
                <a:solidFill>
                  <a:schemeClr val="bg1">
                    <a:lumMod val="65000"/>
                  </a:schemeClr>
                </a:solidFill>
              </a:ln>
              <a:effectLst>
                <a:glow rad="63500">
                  <a:schemeClr val="bg1">
                    <a:lumMod val="85000"/>
                    <a:alpha val="20000"/>
                  </a:schemeClr>
                </a:glow>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smtClean="0">
                  <a:solidFill>
                    <a:schemeClr val="tx2">
                      <a:lumMod val="50000"/>
                    </a:schemeClr>
                  </a:solidFill>
                  <a:latin typeface="Calibri"/>
                  <a:cs typeface="Calibri"/>
                </a:endParaRPr>
              </a:p>
            </p:txBody>
          </p:sp>
        </p:grpSp>
        <p:sp>
          <p:nvSpPr>
            <p:cNvPr id="7" name="TextBox 6"/>
            <p:cNvSpPr txBox="1"/>
            <p:nvPr/>
          </p:nvSpPr>
          <p:spPr>
            <a:xfrm>
              <a:off x="5364088" y="4205515"/>
              <a:ext cx="1851854" cy="369332"/>
            </a:xfrm>
            <a:prstGeom prst="rect">
              <a:avLst/>
            </a:prstGeom>
            <a:noFill/>
          </p:spPr>
          <p:txBody>
            <a:bodyPr wrap="none" rtlCol="0">
              <a:spAutoFit/>
            </a:bodyPr>
            <a:lstStyle/>
            <a:p>
              <a:r>
                <a:rPr lang="en-US" altLang="ko-KR" dirty="0" smtClean="0">
                  <a:latin typeface="Arial" panose="020B0604020202020204" pitchFamily="34" charset="0"/>
                  <a:cs typeface="Arial" panose="020B0604020202020204" pitchFamily="34" charset="0"/>
                </a:rPr>
                <a:t>Southbound API</a:t>
              </a:r>
              <a:endParaRPr lang="ko-KR" altLang="en-US" dirty="0">
                <a:latin typeface="Arial" panose="020B0604020202020204" pitchFamily="34" charset="0"/>
                <a:cs typeface="Arial" panose="020B0604020202020204" pitchFamily="34" charset="0"/>
              </a:endParaRPr>
            </a:p>
          </p:txBody>
        </p:sp>
        <p:sp>
          <p:nvSpPr>
            <p:cNvPr id="8" name="TextBox 7"/>
            <p:cNvSpPr txBox="1"/>
            <p:nvPr/>
          </p:nvSpPr>
          <p:spPr>
            <a:xfrm>
              <a:off x="5402560" y="3341107"/>
              <a:ext cx="1813382" cy="369332"/>
            </a:xfrm>
            <a:prstGeom prst="rect">
              <a:avLst/>
            </a:prstGeom>
            <a:noFill/>
          </p:spPr>
          <p:txBody>
            <a:bodyPr wrap="none" rtlCol="0">
              <a:spAutoFit/>
            </a:bodyPr>
            <a:lstStyle/>
            <a:p>
              <a:r>
                <a:rPr lang="en-US" altLang="ko-KR" dirty="0" smtClean="0">
                  <a:latin typeface="Arial" panose="020B0604020202020204" pitchFamily="34" charset="0"/>
                  <a:cs typeface="Arial" panose="020B0604020202020204" pitchFamily="34" charset="0"/>
                </a:rPr>
                <a:t>Northbound API</a:t>
              </a:r>
              <a:endParaRPr lang="ko-KR" altLang="en-US" dirty="0">
                <a:latin typeface="Arial" panose="020B0604020202020204" pitchFamily="34" charset="0"/>
                <a:cs typeface="Arial" panose="020B0604020202020204" pitchFamily="34" charset="0"/>
              </a:endParaRPr>
            </a:p>
          </p:txBody>
        </p:sp>
        <p:sp>
          <p:nvSpPr>
            <p:cNvPr id="9" name="Pentagon 30"/>
            <p:cNvSpPr>
              <a:spLocks noChangeArrowheads="1"/>
            </p:cNvSpPr>
            <p:nvPr/>
          </p:nvSpPr>
          <p:spPr bwMode="auto">
            <a:xfrm>
              <a:off x="3553986" y="4547261"/>
              <a:ext cx="729982" cy="451432"/>
            </a:xfrm>
            <a:prstGeom prst="roundRect">
              <a:avLst/>
            </a:prstGeom>
            <a:solidFill>
              <a:srgbClr val="FBE689"/>
            </a:solidFill>
            <a:ln w="9525">
              <a:noFill/>
              <a:miter lim="800000"/>
              <a:headEnd/>
              <a:tailEnd/>
            </a:ln>
            <a:effectLst>
              <a:reflection stA="46000" endPos="12000" dir="5400000" sy="-100000" algn="bl" rotWithShape="0"/>
            </a:effectLst>
          </p:spPr>
          <p:txBody>
            <a:bodyPr lIns="91414" tIns="45707" rIns="91414" bIns="45707" anchor="ctr"/>
            <a:lstStyle/>
            <a:p>
              <a:pPr marL="0" marR="0" lvl="0" indent="0" algn="ctr" defTabSz="914139" eaLnBrk="1" fontAlgn="auto" latinLnBrk="0" hangingPunct="1">
                <a:lnSpc>
                  <a:spcPct val="100000"/>
                </a:lnSpc>
                <a:spcBef>
                  <a:spcPts val="0"/>
                </a:spcBef>
                <a:spcAft>
                  <a:spcPts val="0"/>
                </a:spcAft>
                <a:buClrTx/>
                <a:buSzTx/>
                <a:buFontTx/>
                <a:buNone/>
                <a:tabLst/>
                <a:defRPr/>
              </a:pPr>
              <a:r>
                <a:rPr lang="en-US" sz="1200" kern="0" noProof="1" smtClean="0">
                  <a:solidFill>
                    <a:schemeClr val="accent6">
                      <a:lumMod val="75000"/>
                    </a:schemeClr>
                  </a:solidFill>
                  <a:latin typeface="Helvetica"/>
                  <a:ea typeface="ヒラギノ角ゴ ProN W3"/>
                  <a:cs typeface="Helvetica"/>
                  <a:sym typeface="Times New Roman" pitchFamily="-1" charset="0"/>
                </a:rPr>
                <a:t>OVS </a:t>
              </a:r>
              <a:r>
                <a:rPr kumimoji="0" lang="en-US" sz="1200" b="0" i="0" u="none" strike="noStrike" kern="0" cap="none" spc="0" normalizeH="0" baseline="0" noProof="1" smtClean="0">
                  <a:ln>
                    <a:noFill/>
                  </a:ln>
                  <a:solidFill>
                    <a:schemeClr val="accent6">
                      <a:lumMod val="75000"/>
                    </a:schemeClr>
                  </a:solidFill>
                  <a:effectLst/>
                  <a:uLnTx/>
                  <a:uFillTx/>
                  <a:latin typeface="Helvetica"/>
                  <a:ea typeface="ヒラギノ角ゴ ProN W3"/>
                  <a:cs typeface="Helvetica"/>
                  <a:sym typeface="Times New Roman" pitchFamily="-1" charset="0"/>
                </a:rPr>
                <a:t>Switch</a:t>
              </a:r>
              <a:endParaRPr kumimoji="0" sz="1200" b="0" i="0" u="none" strike="noStrike" kern="0" cap="none" spc="0" normalizeH="0" baseline="0" noProof="1">
                <a:ln>
                  <a:noFill/>
                </a:ln>
                <a:solidFill>
                  <a:schemeClr val="accent6">
                    <a:lumMod val="75000"/>
                  </a:schemeClr>
                </a:solidFill>
                <a:effectLst/>
                <a:uLnTx/>
                <a:uFillTx/>
                <a:latin typeface="Helvetica"/>
                <a:ea typeface="ヒラギノ角ゴ ProN W3"/>
                <a:cs typeface="Helvetica"/>
                <a:sym typeface="Times New Roman" pitchFamily="-1" charset="0"/>
              </a:endParaRPr>
            </a:p>
          </p:txBody>
        </p:sp>
        <p:sp>
          <p:nvSpPr>
            <p:cNvPr id="10" name="타원 9"/>
            <p:cNvSpPr/>
            <p:nvPr/>
          </p:nvSpPr>
          <p:spPr bwMode="auto">
            <a:xfrm>
              <a:off x="2228201" y="5851311"/>
              <a:ext cx="432048" cy="432048"/>
            </a:xfrm>
            <a:prstGeom prst="ellipse">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lIns="91380" tIns="45692" rIns="91380" bIns="45692" rtlCol="0" anchor="ctr"/>
            <a:lstStyle/>
            <a:p>
              <a:pPr algn="ctr"/>
              <a:r>
                <a:rPr lang="en-US" altLang="ko-KR" sz="1200" dirty="0" smtClean="0">
                  <a:solidFill>
                    <a:schemeClr val="accent3">
                      <a:lumMod val="50000"/>
                    </a:schemeClr>
                  </a:solidFill>
                  <a:latin typeface="Arial" panose="020B0604020202020204" pitchFamily="34" charset="0"/>
                  <a:cs typeface="Arial" panose="020B0604020202020204" pitchFamily="34" charset="0"/>
                </a:rPr>
                <a:t>Host</a:t>
              </a:r>
              <a:endParaRPr lang="ko-KR" altLang="en-US" sz="1200" dirty="0">
                <a:solidFill>
                  <a:schemeClr val="accent3">
                    <a:lumMod val="50000"/>
                  </a:schemeClr>
                </a:solidFill>
                <a:latin typeface="Arial" panose="020B0604020202020204" pitchFamily="34" charset="0"/>
                <a:cs typeface="Arial" panose="020B0604020202020204" pitchFamily="34" charset="0"/>
              </a:endParaRPr>
            </a:p>
          </p:txBody>
        </p:sp>
        <p:sp>
          <p:nvSpPr>
            <p:cNvPr id="11" name="타원 10"/>
            <p:cNvSpPr/>
            <p:nvPr/>
          </p:nvSpPr>
          <p:spPr bwMode="auto">
            <a:xfrm>
              <a:off x="1667663" y="4688729"/>
              <a:ext cx="432048" cy="432048"/>
            </a:xfrm>
            <a:prstGeom prst="ellipse">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lIns="91380" tIns="45692" rIns="91380" bIns="45692" rtlCol="0" anchor="ctr"/>
            <a:lstStyle/>
            <a:p>
              <a:pPr algn="ctr"/>
              <a:r>
                <a:rPr lang="en-US" altLang="ko-KR" sz="1200" dirty="0" smtClean="0">
                  <a:solidFill>
                    <a:schemeClr val="accent3">
                      <a:lumMod val="50000"/>
                    </a:schemeClr>
                  </a:solidFill>
                  <a:latin typeface="Arial" panose="020B0604020202020204" pitchFamily="34" charset="0"/>
                  <a:cs typeface="Arial" panose="020B0604020202020204" pitchFamily="34" charset="0"/>
                </a:rPr>
                <a:t>Host</a:t>
              </a:r>
              <a:endParaRPr lang="ko-KR" altLang="en-US" sz="1200" dirty="0">
                <a:solidFill>
                  <a:schemeClr val="accent3">
                    <a:lumMod val="50000"/>
                  </a:schemeClr>
                </a:solidFill>
                <a:latin typeface="Arial" panose="020B0604020202020204" pitchFamily="34" charset="0"/>
                <a:cs typeface="Arial" panose="020B0604020202020204" pitchFamily="34" charset="0"/>
              </a:endParaRPr>
            </a:p>
          </p:txBody>
        </p:sp>
        <p:sp>
          <p:nvSpPr>
            <p:cNvPr id="12" name="타원 11"/>
            <p:cNvSpPr/>
            <p:nvPr/>
          </p:nvSpPr>
          <p:spPr bwMode="auto">
            <a:xfrm>
              <a:off x="1284667" y="5266909"/>
              <a:ext cx="432048" cy="432048"/>
            </a:xfrm>
            <a:prstGeom prst="ellipse">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lIns="91380" tIns="45692" rIns="91380" bIns="45692" rtlCol="0" anchor="ctr"/>
            <a:lstStyle/>
            <a:p>
              <a:pPr algn="ctr"/>
              <a:r>
                <a:rPr lang="en-US" altLang="ko-KR" sz="1200" dirty="0" smtClean="0">
                  <a:solidFill>
                    <a:schemeClr val="accent3">
                      <a:lumMod val="50000"/>
                    </a:schemeClr>
                  </a:solidFill>
                  <a:latin typeface="Arial" panose="020B0604020202020204" pitchFamily="34" charset="0"/>
                  <a:cs typeface="Arial" panose="020B0604020202020204" pitchFamily="34" charset="0"/>
                </a:rPr>
                <a:t>Host</a:t>
              </a:r>
              <a:endParaRPr lang="ko-KR" altLang="en-US" sz="1200" dirty="0">
                <a:solidFill>
                  <a:schemeClr val="accent3">
                    <a:lumMod val="50000"/>
                  </a:schemeClr>
                </a:solidFill>
                <a:latin typeface="Arial" panose="020B0604020202020204" pitchFamily="34" charset="0"/>
                <a:cs typeface="Arial" panose="020B0604020202020204" pitchFamily="34" charset="0"/>
              </a:endParaRPr>
            </a:p>
          </p:txBody>
        </p:sp>
        <p:sp>
          <p:nvSpPr>
            <p:cNvPr id="13" name="타원 12"/>
            <p:cNvSpPr/>
            <p:nvPr/>
          </p:nvSpPr>
          <p:spPr bwMode="auto">
            <a:xfrm>
              <a:off x="3816278" y="5882731"/>
              <a:ext cx="432048" cy="432048"/>
            </a:xfrm>
            <a:prstGeom prst="ellipse">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lIns="91380" tIns="45692" rIns="91380" bIns="45692" rtlCol="0" anchor="ctr"/>
            <a:lstStyle/>
            <a:p>
              <a:pPr algn="ctr"/>
              <a:r>
                <a:rPr lang="en-US" altLang="ko-KR" sz="1200" dirty="0" smtClean="0">
                  <a:solidFill>
                    <a:schemeClr val="accent3">
                      <a:lumMod val="50000"/>
                    </a:schemeClr>
                  </a:solidFill>
                  <a:latin typeface="Arial" panose="020B0604020202020204" pitchFamily="34" charset="0"/>
                  <a:cs typeface="Arial" panose="020B0604020202020204" pitchFamily="34" charset="0"/>
                </a:rPr>
                <a:t>Host</a:t>
              </a:r>
              <a:endParaRPr lang="ko-KR" altLang="en-US" sz="1200" dirty="0">
                <a:solidFill>
                  <a:schemeClr val="accent3">
                    <a:lumMod val="50000"/>
                  </a:schemeClr>
                </a:solidFill>
                <a:latin typeface="Arial" panose="020B0604020202020204" pitchFamily="34" charset="0"/>
                <a:cs typeface="Arial" panose="020B0604020202020204" pitchFamily="34" charset="0"/>
              </a:endParaRPr>
            </a:p>
          </p:txBody>
        </p:sp>
        <p:sp>
          <p:nvSpPr>
            <p:cNvPr id="14" name="타원 13"/>
            <p:cNvSpPr/>
            <p:nvPr/>
          </p:nvSpPr>
          <p:spPr bwMode="auto">
            <a:xfrm>
              <a:off x="3965614" y="5097883"/>
              <a:ext cx="432048" cy="432048"/>
            </a:xfrm>
            <a:prstGeom prst="ellipse">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lIns="91380" tIns="45692" rIns="91380" bIns="45692" rtlCol="0" anchor="ctr"/>
            <a:lstStyle/>
            <a:p>
              <a:pPr algn="ctr"/>
              <a:r>
                <a:rPr lang="en-US" altLang="ko-KR" sz="1200" dirty="0" smtClean="0">
                  <a:solidFill>
                    <a:schemeClr val="accent3">
                      <a:lumMod val="50000"/>
                    </a:schemeClr>
                  </a:solidFill>
                  <a:latin typeface="Arial" panose="020B0604020202020204" pitchFamily="34" charset="0"/>
                  <a:cs typeface="Arial" panose="020B0604020202020204" pitchFamily="34" charset="0"/>
                </a:rPr>
                <a:t>Host</a:t>
              </a:r>
              <a:endParaRPr lang="ko-KR" altLang="en-US" sz="1200" dirty="0">
                <a:solidFill>
                  <a:schemeClr val="accent3">
                    <a:lumMod val="50000"/>
                  </a:schemeClr>
                </a:solidFill>
                <a:latin typeface="Arial" panose="020B0604020202020204" pitchFamily="34" charset="0"/>
                <a:cs typeface="Arial" panose="020B0604020202020204" pitchFamily="34" charset="0"/>
              </a:endParaRPr>
            </a:p>
          </p:txBody>
        </p:sp>
        <p:sp>
          <p:nvSpPr>
            <p:cNvPr id="15" name="타원 14"/>
            <p:cNvSpPr/>
            <p:nvPr/>
          </p:nvSpPr>
          <p:spPr bwMode="auto">
            <a:xfrm>
              <a:off x="3406386" y="5313284"/>
              <a:ext cx="432048" cy="432048"/>
            </a:xfrm>
            <a:prstGeom prst="ellipse">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lIns="91380" tIns="45692" rIns="91380" bIns="45692" rtlCol="0" anchor="ctr"/>
            <a:lstStyle/>
            <a:p>
              <a:pPr algn="ctr"/>
              <a:r>
                <a:rPr lang="en-US" altLang="ko-KR" sz="1200" dirty="0" smtClean="0">
                  <a:solidFill>
                    <a:schemeClr val="accent3">
                      <a:lumMod val="50000"/>
                    </a:schemeClr>
                  </a:solidFill>
                  <a:latin typeface="Arial" panose="020B0604020202020204" pitchFamily="34" charset="0"/>
                  <a:cs typeface="Arial" panose="020B0604020202020204" pitchFamily="34" charset="0"/>
                </a:rPr>
                <a:t>Host</a:t>
              </a:r>
              <a:endParaRPr lang="ko-KR" altLang="en-US" sz="1200" dirty="0">
                <a:solidFill>
                  <a:schemeClr val="accent3">
                    <a:lumMod val="50000"/>
                  </a:schemeClr>
                </a:solidFill>
                <a:latin typeface="Arial" panose="020B0604020202020204" pitchFamily="34" charset="0"/>
                <a:cs typeface="Arial" panose="020B0604020202020204" pitchFamily="34" charset="0"/>
              </a:endParaRPr>
            </a:p>
          </p:txBody>
        </p:sp>
        <p:sp>
          <p:nvSpPr>
            <p:cNvPr id="16" name="타원 15"/>
            <p:cNvSpPr/>
            <p:nvPr/>
          </p:nvSpPr>
          <p:spPr bwMode="auto">
            <a:xfrm>
              <a:off x="5480281" y="5421725"/>
              <a:ext cx="432048" cy="432048"/>
            </a:xfrm>
            <a:prstGeom prst="ellipse">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lIns="91380" tIns="45692" rIns="91380" bIns="45692" rtlCol="0" anchor="ctr"/>
            <a:lstStyle/>
            <a:p>
              <a:pPr algn="ctr"/>
              <a:r>
                <a:rPr lang="en-US" altLang="ko-KR" sz="1200" dirty="0" smtClean="0">
                  <a:solidFill>
                    <a:schemeClr val="accent3">
                      <a:lumMod val="50000"/>
                    </a:schemeClr>
                  </a:solidFill>
                  <a:latin typeface="Arial" panose="020B0604020202020204" pitchFamily="34" charset="0"/>
                  <a:cs typeface="Arial" panose="020B0604020202020204" pitchFamily="34" charset="0"/>
                </a:rPr>
                <a:t>Host</a:t>
              </a:r>
              <a:endParaRPr lang="ko-KR" altLang="en-US" sz="1200" dirty="0">
                <a:solidFill>
                  <a:schemeClr val="accent3">
                    <a:lumMod val="50000"/>
                  </a:schemeClr>
                </a:solidFill>
                <a:latin typeface="Arial" panose="020B0604020202020204" pitchFamily="34" charset="0"/>
                <a:cs typeface="Arial" panose="020B0604020202020204" pitchFamily="34" charset="0"/>
              </a:endParaRPr>
            </a:p>
          </p:txBody>
        </p:sp>
        <p:sp>
          <p:nvSpPr>
            <p:cNvPr id="17" name="타원 16"/>
            <p:cNvSpPr/>
            <p:nvPr/>
          </p:nvSpPr>
          <p:spPr bwMode="auto">
            <a:xfrm>
              <a:off x="6701943" y="5275943"/>
              <a:ext cx="432048" cy="432048"/>
            </a:xfrm>
            <a:prstGeom prst="ellipse">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lIns="91380" tIns="45692" rIns="91380" bIns="45692" rtlCol="0" anchor="ctr"/>
            <a:lstStyle/>
            <a:p>
              <a:pPr algn="ctr"/>
              <a:r>
                <a:rPr lang="en-US" altLang="ko-KR" sz="1200" dirty="0" smtClean="0">
                  <a:solidFill>
                    <a:schemeClr val="accent3">
                      <a:lumMod val="50000"/>
                    </a:schemeClr>
                  </a:solidFill>
                  <a:latin typeface="Arial" panose="020B0604020202020204" pitchFamily="34" charset="0"/>
                  <a:cs typeface="Arial" panose="020B0604020202020204" pitchFamily="34" charset="0"/>
                </a:rPr>
                <a:t>Host</a:t>
              </a:r>
              <a:endParaRPr lang="ko-KR" altLang="en-US" sz="1200" dirty="0">
                <a:solidFill>
                  <a:schemeClr val="accent3">
                    <a:lumMod val="50000"/>
                  </a:schemeClr>
                </a:solidFill>
                <a:latin typeface="Arial" panose="020B0604020202020204" pitchFamily="34" charset="0"/>
                <a:cs typeface="Arial" panose="020B0604020202020204" pitchFamily="34" charset="0"/>
              </a:endParaRPr>
            </a:p>
          </p:txBody>
        </p:sp>
        <p:sp>
          <p:nvSpPr>
            <p:cNvPr id="18" name="타원 17"/>
            <p:cNvSpPr/>
            <p:nvPr/>
          </p:nvSpPr>
          <p:spPr bwMode="auto">
            <a:xfrm>
              <a:off x="6817201" y="4480798"/>
              <a:ext cx="432048" cy="432048"/>
            </a:xfrm>
            <a:prstGeom prst="ellipse">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lIns="91380" tIns="45692" rIns="91380" bIns="45692" rtlCol="0" anchor="ctr"/>
            <a:lstStyle/>
            <a:p>
              <a:pPr algn="ctr"/>
              <a:r>
                <a:rPr lang="en-US" altLang="ko-KR" sz="1200" dirty="0" smtClean="0">
                  <a:solidFill>
                    <a:schemeClr val="accent3">
                      <a:lumMod val="50000"/>
                    </a:schemeClr>
                  </a:solidFill>
                  <a:latin typeface="Arial" panose="020B0604020202020204" pitchFamily="34" charset="0"/>
                  <a:cs typeface="Arial" panose="020B0604020202020204" pitchFamily="34" charset="0"/>
                </a:rPr>
                <a:t>Host</a:t>
              </a:r>
              <a:endParaRPr lang="ko-KR" altLang="en-US" sz="1200" dirty="0">
                <a:solidFill>
                  <a:schemeClr val="accent3">
                    <a:lumMod val="50000"/>
                  </a:schemeClr>
                </a:solidFill>
                <a:latin typeface="Arial" panose="020B0604020202020204" pitchFamily="34" charset="0"/>
                <a:cs typeface="Arial" panose="020B0604020202020204" pitchFamily="34" charset="0"/>
              </a:endParaRPr>
            </a:p>
          </p:txBody>
        </p:sp>
        <p:sp>
          <p:nvSpPr>
            <p:cNvPr id="19" name="타원 18"/>
            <p:cNvSpPr/>
            <p:nvPr/>
          </p:nvSpPr>
          <p:spPr bwMode="auto">
            <a:xfrm>
              <a:off x="4582583" y="5698957"/>
              <a:ext cx="432048" cy="432048"/>
            </a:xfrm>
            <a:prstGeom prst="ellipse">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lIns="91380" tIns="45692" rIns="91380" bIns="45692" rtlCol="0" anchor="ctr"/>
            <a:lstStyle/>
            <a:p>
              <a:pPr algn="ctr"/>
              <a:r>
                <a:rPr lang="en-US" altLang="ko-KR" sz="1200" dirty="0" smtClean="0">
                  <a:solidFill>
                    <a:schemeClr val="accent3">
                      <a:lumMod val="50000"/>
                    </a:schemeClr>
                  </a:solidFill>
                  <a:latin typeface="Arial" panose="020B0604020202020204" pitchFamily="34" charset="0"/>
                  <a:cs typeface="Arial" panose="020B0604020202020204" pitchFamily="34" charset="0"/>
                </a:rPr>
                <a:t>Host</a:t>
              </a:r>
              <a:endParaRPr lang="ko-KR" altLang="en-US" sz="1200" dirty="0">
                <a:solidFill>
                  <a:schemeClr val="accent3">
                    <a:lumMod val="50000"/>
                  </a:schemeClr>
                </a:solidFill>
                <a:latin typeface="Arial" panose="020B0604020202020204" pitchFamily="34" charset="0"/>
                <a:cs typeface="Arial" panose="020B0604020202020204" pitchFamily="34" charset="0"/>
              </a:endParaRPr>
            </a:p>
          </p:txBody>
        </p:sp>
        <p:cxnSp>
          <p:nvCxnSpPr>
            <p:cNvPr id="20" name="직선 연결선 19"/>
            <p:cNvCxnSpPr>
              <a:stCxn id="43" idx="1"/>
              <a:endCxn id="11" idx="5"/>
            </p:cNvCxnSpPr>
            <p:nvPr/>
          </p:nvCxnSpPr>
          <p:spPr>
            <a:xfrm flipH="1" flipV="1">
              <a:off x="2036439" y="5057505"/>
              <a:ext cx="231305" cy="349364"/>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직선 연결선 20"/>
            <p:cNvCxnSpPr>
              <a:stCxn id="43" idx="1"/>
              <a:endCxn id="12" idx="6"/>
            </p:cNvCxnSpPr>
            <p:nvPr/>
          </p:nvCxnSpPr>
          <p:spPr>
            <a:xfrm flipH="1">
              <a:off x="1716715" y="5406869"/>
              <a:ext cx="551029" cy="76064"/>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10" idx="0"/>
              <a:endCxn id="43" idx="2"/>
            </p:cNvCxnSpPr>
            <p:nvPr/>
          </p:nvCxnSpPr>
          <p:spPr>
            <a:xfrm flipV="1">
              <a:off x="2444225" y="5618404"/>
              <a:ext cx="161840" cy="232907"/>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직선 연결선 22"/>
            <p:cNvCxnSpPr>
              <a:stCxn id="42" idx="3"/>
              <a:endCxn id="13" idx="1"/>
            </p:cNvCxnSpPr>
            <p:nvPr/>
          </p:nvCxnSpPr>
          <p:spPr>
            <a:xfrm flipV="1">
              <a:off x="3622847" y="5946003"/>
              <a:ext cx="256703" cy="15353"/>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직선 연결선 23"/>
            <p:cNvCxnSpPr>
              <a:stCxn id="15" idx="0"/>
              <a:endCxn id="9" idx="2"/>
            </p:cNvCxnSpPr>
            <p:nvPr/>
          </p:nvCxnSpPr>
          <p:spPr>
            <a:xfrm flipV="1">
              <a:off x="3622410" y="4998693"/>
              <a:ext cx="296567" cy="314591"/>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직선 연결선 24"/>
            <p:cNvCxnSpPr>
              <a:stCxn id="14" idx="0"/>
              <a:endCxn id="9" idx="2"/>
            </p:cNvCxnSpPr>
            <p:nvPr/>
          </p:nvCxnSpPr>
          <p:spPr>
            <a:xfrm flipH="1" flipV="1">
              <a:off x="3918977" y="4998693"/>
              <a:ext cx="262661" cy="9919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직선 연결선 25"/>
            <p:cNvCxnSpPr>
              <a:stCxn id="19" idx="0"/>
              <a:endCxn id="44" idx="2"/>
            </p:cNvCxnSpPr>
            <p:nvPr/>
          </p:nvCxnSpPr>
          <p:spPr>
            <a:xfrm flipV="1">
              <a:off x="4798607" y="5510617"/>
              <a:ext cx="60748" cy="18834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직선 연결선 26"/>
            <p:cNvCxnSpPr>
              <a:stCxn id="16" idx="2"/>
              <a:endCxn id="44" idx="2"/>
            </p:cNvCxnSpPr>
            <p:nvPr/>
          </p:nvCxnSpPr>
          <p:spPr>
            <a:xfrm flipH="1" flipV="1">
              <a:off x="4859355" y="5510617"/>
              <a:ext cx="620926" cy="127132"/>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직선 연결선 27"/>
            <p:cNvCxnSpPr>
              <a:stCxn id="17" idx="2"/>
              <a:endCxn id="45" idx="2"/>
            </p:cNvCxnSpPr>
            <p:nvPr/>
          </p:nvCxnSpPr>
          <p:spPr>
            <a:xfrm flipH="1" flipV="1">
              <a:off x="6272750" y="5219927"/>
              <a:ext cx="429193" cy="27204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직선 연결선 28"/>
            <p:cNvCxnSpPr>
              <a:stCxn id="18" idx="3"/>
              <a:endCxn id="45" idx="3"/>
            </p:cNvCxnSpPr>
            <p:nvPr/>
          </p:nvCxnSpPr>
          <p:spPr>
            <a:xfrm flipH="1">
              <a:off x="6626365" y="4849574"/>
              <a:ext cx="254108" cy="134717"/>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6455704" y="5716504"/>
            <a:ext cx="928459" cy="369332"/>
          </a:xfrm>
          <a:prstGeom prst="rect">
            <a:avLst/>
          </a:prstGeom>
          <a:noFill/>
        </p:spPr>
        <p:txBody>
          <a:bodyPr wrap="none" rtlCol="0">
            <a:spAutoFit/>
          </a:bodyPr>
          <a:lstStyle/>
          <a:p>
            <a:r>
              <a:rPr lang="en-US" altLang="ko-KR" dirty="0" err="1" smtClean="0">
                <a:solidFill>
                  <a:schemeClr val="accent5">
                    <a:lumMod val="50000"/>
                  </a:schemeClr>
                </a:solidFill>
                <a:latin typeface="Arial" panose="020B0604020202020204" pitchFamily="34" charset="0"/>
                <a:cs typeface="Arial" panose="020B0604020202020204" pitchFamily="34" charset="0"/>
              </a:rPr>
              <a:t>mininet</a:t>
            </a:r>
            <a:endParaRPr lang="ko-KR" altLang="en-US" dirty="0">
              <a:solidFill>
                <a:schemeClr val="accent5">
                  <a:lumMod val="50000"/>
                </a:schemeClr>
              </a:solidFill>
              <a:latin typeface="Arial" panose="020B0604020202020204" pitchFamily="34" charset="0"/>
              <a:cs typeface="Arial" panose="020B0604020202020204" pitchFamily="34" charset="0"/>
            </a:endParaRPr>
          </a:p>
        </p:txBody>
      </p:sp>
      <p:sp>
        <p:nvSpPr>
          <p:cNvPr id="57" name="TextBox 56"/>
          <p:cNvSpPr txBox="1"/>
          <p:nvPr/>
        </p:nvSpPr>
        <p:spPr>
          <a:xfrm>
            <a:off x="7776864" y="3645024"/>
            <a:ext cx="1331640" cy="923330"/>
          </a:xfrm>
          <a:prstGeom prst="rect">
            <a:avLst/>
          </a:prstGeom>
          <a:noFill/>
        </p:spPr>
        <p:txBody>
          <a:bodyPr wrap="square" rtlCol="0">
            <a:spAutoFit/>
          </a:bodyPr>
          <a:lstStyle/>
          <a:p>
            <a:pPr algn="ctr"/>
            <a:r>
              <a:rPr lang="en-US" altLang="ko-KR" dirty="0" smtClean="0">
                <a:latin typeface="Arial" panose="020B0604020202020204" pitchFamily="34" charset="0"/>
                <a:cs typeface="Arial" panose="020B0604020202020204" pitchFamily="34" charset="0"/>
              </a:rPr>
              <a:t>Implement </a:t>
            </a:r>
            <a:r>
              <a:rPr lang="en-US" altLang="ko-KR" dirty="0" err="1" smtClean="0">
                <a:latin typeface="Arial" panose="020B0604020202020204" pitchFamily="34" charset="0"/>
                <a:cs typeface="Arial" panose="020B0604020202020204" pitchFamily="34" charset="0"/>
              </a:rPr>
              <a:t>OpenFlow</a:t>
            </a:r>
            <a:r>
              <a:rPr lang="en-US" altLang="ko-KR" dirty="0" smtClean="0">
                <a:latin typeface="Arial" panose="020B0604020202020204" pitchFamily="34" charset="0"/>
                <a:cs typeface="Arial" panose="020B0604020202020204" pitchFamily="34" charset="0"/>
              </a:rPr>
              <a:t> Protocol</a:t>
            </a:r>
            <a:endParaRPr lang="ko-KR" altLang="en-US" dirty="0">
              <a:latin typeface="Arial" panose="020B0604020202020204" pitchFamily="34" charset="0"/>
              <a:cs typeface="Arial" panose="020B0604020202020204" pitchFamily="34" charset="0"/>
            </a:endParaRPr>
          </a:p>
        </p:txBody>
      </p:sp>
      <p:cxnSp>
        <p:nvCxnSpPr>
          <p:cNvPr id="52" name="직선 화살표 연결선 51"/>
          <p:cNvCxnSpPr>
            <a:stCxn id="57" idx="1"/>
            <a:endCxn id="7" idx="3"/>
          </p:cNvCxnSpPr>
          <p:nvPr/>
        </p:nvCxnSpPr>
        <p:spPr>
          <a:xfrm flipH="1" flipV="1">
            <a:off x="7215942" y="4102149"/>
            <a:ext cx="560922" cy="4540"/>
          </a:xfrm>
          <a:prstGeom prst="straightConnector1">
            <a:avLst/>
          </a:prstGeom>
          <a:ln>
            <a:headEnd type="none"/>
            <a:tailEnd type="triangle"/>
          </a:ln>
          <a:effectLst/>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6282442" y="2018451"/>
            <a:ext cx="2291172" cy="646331"/>
          </a:xfrm>
          <a:prstGeom prst="rect">
            <a:avLst/>
          </a:prstGeom>
          <a:noFill/>
        </p:spPr>
        <p:txBody>
          <a:bodyPr wrap="square" rtlCol="0">
            <a:spAutoFit/>
          </a:bodyPr>
          <a:lstStyle/>
          <a:p>
            <a:pPr algn="ctr"/>
            <a:r>
              <a:rPr lang="en-US" altLang="ko-KR" dirty="0" smtClean="0">
                <a:latin typeface="Arial" panose="020B0604020202020204" pitchFamily="34" charset="0"/>
                <a:cs typeface="Arial" panose="020B0604020202020204" pitchFamily="34" charset="0"/>
              </a:rPr>
              <a:t>Not standardized yet, use proprietary APIs</a:t>
            </a:r>
            <a:endParaRPr lang="ko-KR" altLang="en-US" dirty="0">
              <a:latin typeface="Arial" panose="020B0604020202020204" pitchFamily="34" charset="0"/>
              <a:cs typeface="Arial" panose="020B0604020202020204" pitchFamily="34" charset="0"/>
            </a:endParaRPr>
          </a:p>
        </p:txBody>
      </p:sp>
      <p:cxnSp>
        <p:nvCxnSpPr>
          <p:cNvPr id="60" name="직선 화살표 연결선 59"/>
          <p:cNvCxnSpPr>
            <a:stCxn id="59" idx="2"/>
            <a:endCxn id="8" idx="0"/>
          </p:cNvCxnSpPr>
          <p:nvPr/>
        </p:nvCxnSpPr>
        <p:spPr>
          <a:xfrm flipH="1">
            <a:off x="6309251" y="2664782"/>
            <a:ext cx="1118777" cy="388293"/>
          </a:xfrm>
          <a:prstGeom prst="straightConnector1">
            <a:avLst/>
          </a:prstGeom>
          <a:ln>
            <a:headEnd type="none"/>
            <a:tailEnd type="triangle"/>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17864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Mininet</a:t>
            </a:r>
            <a:r>
              <a:rPr lang="en-US" altLang="ko-KR" dirty="0" smtClean="0"/>
              <a:t> Installation (1/2)</a:t>
            </a:r>
            <a:endParaRPr lang="ko-KR" altLang="en-US" dirty="0"/>
          </a:p>
        </p:txBody>
      </p:sp>
      <p:sp>
        <p:nvSpPr>
          <p:cNvPr id="3" name="내용 개체 틀 2"/>
          <p:cNvSpPr>
            <a:spLocks noGrp="1"/>
          </p:cNvSpPr>
          <p:nvPr>
            <p:ph idx="1"/>
          </p:nvPr>
        </p:nvSpPr>
        <p:spPr>
          <a:xfrm>
            <a:off x="285720" y="763589"/>
            <a:ext cx="8572560" cy="5833763"/>
          </a:xfrm>
        </p:spPr>
        <p:txBody>
          <a:bodyPr>
            <a:normAutofit/>
          </a:bodyPr>
          <a:lstStyle/>
          <a:p>
            <a:r>
              <a:rPr lang="en-US" altLang="ko-KR" sz="2400" dirty="0" err="1" smtClean="0"/>
              <a:t>Mininet</a:t>
            </a:r>
            <a:r>
              <a:rPr lang="en-US" altLang="ko-KR" sz="2400" dirty="0" smtClean="0"/>
              <a:t> VM Installation</a:t>
            </a:r>
          </a:p>
          <a:p>
            <a:pPr lvl="1"/>
            <a:r>
              <a:rPr lang="en-US" altLang="ko-KR" sz="2000" dirty="0" smtClean="0"/>
              <a:t>The most easiest and most foolproof way of installing </a:t>
            </a:r>
            <a:r>
              <a:rPr lang="en-US" altLang="ko-KR" sz="2000" dirty="0" err="1" smtClean="0"/>
              <a:t>Mininet</a:t>
            </a:r>
            <a:endParaRPr lang="en-US" altLang="ko-KR" sz="2000" dirty="0" smtClean="0"/>
          </a:p>
          <a:p>
            <a:pPr lvl="1"/>
            <a:r>
              <a:rPr lang="en-US" altLang="ko-KR" sz="2000" dirty="0" smtClean="0"/>
              <a:t>Procedures</a:t>
            </a:r>
          </a:p>
          <a:p>
            <a:pPr lvl="2"/>
            <a:r>
              <a:rPr lang="en-US" altLang="ko-KR" sz="1600" dirty="0" smtClean="0"/>
              <a:t>Download the </a:t>
            </a:r>
            <a:r>
              <a:rPr lang="en-US" altLang="ko-KR" sz="1600" dirty="0" err="1" smtClean="0"/>
              <a:t>Mininet</a:t>
            </a:r>
            <a:r>
              <a:rPr lang="en-US" altLang="ko-KR" sz="1600" dirty="0" smtClean="0"/>
              <a:t> pre-installed VM image</a:t>
            </a:r>
          </a:p>
          <a:p>
            <a:pPr lvl="2"/>
            <a:r>
              <a:rPr lang="en-US" altLang="ko-KR" sz="1600" dirty="0" smtClean="0"/>
              <a:t>Download and install one of the hypervisors (e.g., </a:t>
            </a:r>
            <a:r>
              <a:rPr lang="en-US" altLang="ko-KR" sz="1600" dirty="0" err="1" smtClean="0"/>
              <a:t>VirtualBox</a:t>
            </a:r>
            <a:r>
              <a:rPr lang="en-US" altLang="ko-KR" sz="1600" dirty="0" smtClean="0"/>
              <a:t>, </a:t>
            </a:r>
            <a:r>
              <a:rPr lang="en-US" altLang="ko-KR" sz="1600" dirty="0" err="1" smtClean="0"/>
              <a:t>Qemu</a:t>
            </a:r>
            <a:r>
              <a:rPr lang="en-US" altLang="ko-KR" sz="1600" dirty="0" smtClean="0"/>
              <a:t>, VMware Workstation, VMware Fusion, or KVM)</a:t>
            </a:r>
          </a:p>
          <a:p>
            <a:pPr lvl="2"/>
            <a:r>
              <a:rPr lang="en-US" altLang="ko-KR" sz="1600" dirty="0" smtClean="0"/>
              <a:t>Import VM image into selected hypervisor</a:t>
            </a:r>
          </a:p>
          <a:p>
            <a:r>
              <a:rPr lang="en-US" altLang="ko-KR" sz="2400" dirty="0" smtClean="0"/>
              <a:t>Native Installation from Source</a:t>
            </a:r>
          </a:p>
          <a:p>
            <a:pPr lvl="1"/>
            <a:r>
              <a:rPr lang="en-US" altLang="ko-KR" sz="2000" dirty="0" smtClean="0"/>
              <a:t>Recommended OS: Ubuntu 11.10 and later</a:t>
            </a:r>
          </a:p>
          <a:p>
            <a:pPr lvl="1"/>
            <a:r>
              <a:rPr lang="en-US" altLang="ko-KR" sz="2000" dirty="0" smtClean="0"/>
              <a:t>Procedures</a:t>
            </a:r>
          </a:p>
          <a:p>
            <a:pPr lvl="2"/>
            <a:r>
              <a:rPr lang="en-US" altLang="ko-KR" sz="1600" dirty="0" smtClean="0"/>
              <a:t>Download source from </a:t>
            </a:r>
            <a:r>
              <a:rPr lang="en-US" altLang="ko-KR" sz="1600" dirty="0" err="1" smtClean="0"/>
              <a:t>github</a:t>
            </a:r>
            <a:endParaRPr lang="en-US" altLang="ko-KR" sz="1600" dirty="0" smtClean="0"/>
          </a:p>
          <a:p>
            <a:pPr lvl="2"/>
            <a:endParaRPr lang="en-US" altLang="ko-KR" sz="1600" dirty="0" smtClean="0"/>
          </a:p>
          <a:p>
            <a:pPr lvl="2"/>
            <a:r>
              <a:rPr lang="en-US" altLang="ko-KR" sz="1600" dirty="0" smtClean="0"/>
              <a:t>Run installation script</a:t>
            </a:r>
            <a:br>
              <a:rPr lang="en-US" altLang="ko-KR" sz="1600" dirty="0" smtClean="0"/>
            </a:br>
            <a:r>
              <a:rPr lang="en-US" altLang="ko-KR" sz="1600" dirty="0" smtClean="0"/>
              <a:t>Full installation will install everything that is included in the </a:t>
            </a:r>
            <a:r>
              <a:rPr lang="en-US" altLang="ko-KR" sz="1600" dirty="0" err="1" smtClean="0"/>
              <a:t>Mininet</a:t>
            </a:r>
            <a:r>
              <a:rPr lang="en-US" altLang="ko-KR" sz="1600" dirty="0" smtClean="0"/>
              <a:t> VM, such as Open </a:t>
            </a:r>
            <a:r>
              <a:rPr lang="en-US" altLang="ko-KR" sz="1600" dirty="0" err="1" smtClean="0"/>
              <a:t>vSwitch</a:t>
            </a:r>
            <a:r>
              <a:rPr lang="en-US" altLang="ko-KR" sz="1600" dirty="0" smtClean="0"/>
              <a:t> as well the additions like the </a:t>
            </a:r>
            <a:r>
              <a:rPr lang="en-US" altLang="ko-KR" sz="1600" dirty="0" err="1" smtClean="0"/>
              <a:t>OpenFlow</a:t>
            </a:r>
            <a:r>
              <a:rPr lang="en-US" altLang="ko-KR" sz="1600" dirty="0" smtClean="0"/>
              <a:t> </a:t>
            </a:r>
            <a:r>
              <a:rPr lang="en-US" altLang="ko-KR" sz="1600" dirty="0" err="1" smtClean="0"/>
              <a:t>wireshark</a:t>
            </a:r>
            <a:r>
              <a:rPr lang="en-US" altLang="ko-KR" sz="1600" dirty="0" smtClean="0"/>
              <a:t> and controller</a:t>
            </a:r>
            <a:br>
              <a:rPr lang="en-US" altLang="ko-KR" sz="1600" dirty="0" smtClean="0"/>
            </a:br>
            <a:r>
              <a:rPr lang="en-US" altLang="ko-KR" sz="1600" dirty="0" smtClean="0"/>
              <a:t/>
            </a:r>
            <a:br>
              <a:rPr lang="en-US" altLang="ko-KR" sz="1600" dirty="0" smtClean="0"/>
            </a:br>
            <a:r>
              <a:rPr lang="en-US" altLang="ko-KR" sz="1600" dirty="0" smtClean="0"/>
              <a:t/>
            </a:r>
            <a:br>
              <a:rPr lang="en-US" altLang="ko-KR" sz="1600" dirty="0" smtClean="0"/>
            </a:br>
            <a:r>
              <a:rPr lang="en-US" altLang="ko-KR" sz="1600" dirty="0" smtClean="0"/>
              <a:t>Minimal installation will install only dependency package of </a:t>
            </a:r>
            <a:r>
              <a:rPr lang="en-US" altLang="ko-KR" sz="1600" dirty="0" err="1" smtClean="0"/>
              <a:t>Mininet</a:t>
            </a:r>
            <a:r>
              <a:rPr lang="en-US" altLang="ko-KR" sz="1600" dirty="0" smtClean="0"/>
              <a:t> and Open </a:t>
            </a:r>
            <a:r>
              <a:rPr lang="en-US" altLang="ko-KR" sz="1600" dirty="0" err="1" smtClean="0"/>
              <a:t>vSwitch</a:t>
            </a:r>
            <a:endParaRPr lang="en-US" altLang="ko-KR" sz="1600" dirty="0" smtClean="0"/>
          </a:p>
          <a:p>
            <a:pPr lvl="2"/>
            <a:endParaRPr lang="en-US" altLang="ko-KR" sz="1600" dirty="0" smtClean="0"/>
          </a:p>
        </p:txBody>
      </p:sp>
      <p:sp>
        <p:nvSpPr>
          <p:cNvPr id="4" name="대각선 방향의 모서리가 둥근 사각형 3"/>
          <p:cNvSpPr/>
          <p:nvPr/>
        </p:nvSpPr>
        <p:spPr bwMode="auto">
          <a:xfrm>
            <a:off x="1543470" y="4509120"/>
            <a:ext cx="4252666" cy="277274"/>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git</a:t>
            </a:r>
            <a:r>
              <a:rPr lang="en-US" altLang="ko-KR" sz="1400" dirty="0">
                <a:solidFill>
                  <a:schemeClr val="bg1"/>
                </a:solidFill>
                <a:latin typeface="나눔고딕코딩" panose="020D0009000000000000" pitchFamily="49" charset="-127"/>
                <a:ea typeface="나눔고딕코딩" panose="020D0009000000000000" pitchFamily="49" charset="-127"/>
              </a:rPr>
              <a:t> clone git://github.com/mininet/mininet</a:t>
            </a:r>
            <a:endParaRPr lang="ko-KR" altLang="en-US" sz="1400" dirty="0">
              <a:solidFill>
                <a:schemeClr val="bg1"/>
              </a:solidFill>
              <a:latin typeface="나눔고딕코딩" panose="020D0009000000000000" pitchFamily="49" charset="-127"/>
              <a:ea typeface="나눔고딕코딩" panose="020D0009000000000000" pitchFamily="49" charset="-127"/>
            </a:endParaRPr>
          </a:p>
        </p:txBody>
      </p:sp>
      <p:sp>
        <p:nvSpPr>
          <p:cNvPr id="5" name="대각선 방향의 모서리가 둥근 사각형 4"/>
          <p:cNvSpPr/>
          <p:nvPr/>
        </p:nvSpPr>
        <p:spPr bwMode="auto">
          <a:xfrm>
            <a:off x="1543470" y="5660963"/>
            <a:ext cx="2812506" cy="277274"/>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a:solidFill>
                  <a:schemeClr val="bg1"/>
                </a:solidFill>
                <a:latin typeface="나눔고딕코딩" panose="020D0009000000000000" pitchFamily="49" charset="-127"/>
                <a:ea typeface="나눔고딕코딩" panose="020D0009000000000000" pitchFamily="49" charset="-127"/>
              </a:rPr>
              <a:t>$ mininet/util/install.sh -a </a:t>
            </a:r>
            <a:endParaRPr lang="ko-KR" altLang="en-US" sz="1400" dirty="0">
              <a:solidFill>
                <a:schemeClr val="bg1"/>
              </a:solidFill>
              <a:latin typeface="나눔고딕코딩" panose="020D0009000000000000" pitchFamily="49" charset="-127"/>
              <a:ea typeface="나눔고딕코딩" panose="020D0009000000000000" pitchFamily="49" charset="-127"/>
            </a:endParaRPr>
          </a:p>
        </p:txBody>
      </p:sp>
      <p:sp>
        <p:nvSpPr>
          <p:cNvPr id="6" name="대각선 방향의 모서리가 둥근 사각형 5"/>
          <p:cNvSpPr/>
          <p:nvPr/>
        </p:nvSpPr>
        <p:spPr bwMode="auto">
          <a:xfrm>
            <a:off x="4855839" y="5660963"/>
            <a:ext cx="2812506" cy="277274"/>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a:solidFill>
                  <a:schemeClr val="bg1"/>
                </a:solidFill>
                <a:latin typeface="나눔고딕코딩" panose="020D0009000000000000" pitchFamily="49" charset="-127"/>
                <a:ea typeface="나눔고딕코딩" panose="020D0009000000000000" pitchFamily="49" charset="-127"/>
              </a:rPr>
              <a:t>$ mininet/util/install.sh -</a:t>
            </a:r>
            <a:r>
              <a:rPr lang="en-US" altLang="ko-KR" sz="1400" dirty="0" err="1">
                <a:solidFill>
                  <a:schemeClr val="bg1"/>
                </a:solidFill>
                <a:latin typeface="나눔고딕코딩" panose="020D0009000000000000" pitchFamily="49" charset="-127"/>
                <a:ea typeface="나눔고딕코딩" panose="020D0009000000000000" pitchFamily="49" charset="-127"/>
              </a:rPr>
              <a:t>fnv</a:t>
            </a:r>
            <a:endParaRPr lang="ko-KR" altLang="en-US" sz="1400" dirty="0">
              <a:solidFill>
                <a:schemeClr val="bg1"/>
              </a:solidFill>
              <a:latin typeface="나눔고딕코딩" panose="020D0009000000000000" pitchFamily="49" charset="-127"/>
              <a:ea typeface="나눔고딕코딩" panose="020D0009000000000000" pitchFamily="49" charset="-127"/>
            </a:endParaRPr>
          </a:p>
        </p:txBody>
      </p:sp>
      <p:sp>
        <p:nvSpPr>
          <p:cNvPr id="7" name="TextBox 6"/>
          <p:cNvSpPr txBox="1"/>
          <p:nvPr/>
        </p:nvSpPr>
        <p:spPr>
          <a:xfrm>
            <a:off x="4377206" y="5628305"/>
            <a:ext cx="445956" cy="338554"/>
          </a:xfrm>
          <a:prstGeom prst="rect">
            <a:avLst/>
          </a:prstGeom>
          <a:noFill/>
        </p:spPr>
        <p:txBody>
          <a:bodyPr wrap="none" rtlCol="0">
            <a:spAutoFit/>
          </a:bodyPr>
          <a:lstStyle/>
          <a:p>
            <a:r>
              <a:rPr lang="en-US" altLang="ko-KR" sz="1600" dirty="0" smtClean="0">
                <a:solidFill>
                  <a:srgbClr val="FF0000"/>
                </a:solidFill>
                <a:latin typeface="Arial" panose="020B0604020202020204" pitchFamily="34" charset="0"/>
                <a:cs typeface="Arial" panose="020B0604020202020204" pitchFamily="34" charset="0"/>
              </a:rPr>
              <a:t>full</a:t>
            </a:r>
            <a:endParaRPr lang="ko-KR" altLang="en-US" sz="1600" dirty="0">
              <a:solidFill>
                <a:srgbClr val="FF0000"/>
              </a:solidFill>
              <a:latin typeface="Arial" panose="020B0604020202020204" pitchFamily="34" charset="0"/>
              <a:cs typeface="Arial" panose="020B0604020202020204" pitchFamily="34" charset="0"/>
            </a:endParaRPr>
          </a:p>
        </p:txBody>
      </p:sp>
      <p:sp>
        <p:nvSpPr>
          <p:cNvPr id="8" name="TextBox 7"/>
          <p:cNvSpPr txBox="1"/>
          <p:nvPr/>
        </p:nvSpPr>
        <p:spPr>
          <a:xfrm>
            <a:off x="7740353" y="5628305"/>
            <a:ext cx="889987" cy="338554"/>
          </a:xfrm>
          <a:prstGeom prst="rect">
            <a:avLst/>
          </a:prstGeom>
          <a:noFill/>
        </p:spPr>
        <p:txBody>
          <a:bodyPr wrap="none" rtlCol="0">
            <a:spAutoFit/>
          </a:bodyPr>
          <a:lstStyle/>
          <a:p>
            <a:r>
              <a:rPr lang="en-US" altLang="ko-KR" sz="1600" dirty="0" smtClean="0">
                <a:solidFill>
                  <a:srgbClr val="FF0000"/>
                </a:solidFill>
                <a:latin typeface="Arial" panose="020B0604020202020204" pitchFamily="34" charset="0"/>
                <a:cs typeface="Arial" panose="020B0604020202020204" pitchFamily="34" charset="0"/>
              </a:rPr>
              <a:t>minimal</a:t>
            </a:r>
            <a:endParaRPr lang="ko-KR" altLang="en-US" sz="1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74513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Mininet</a:t>
            </a:r>
            <a:r>
              <a:rPr lang="en-US" altLang="ko-KR" dirty="0" smtClean="0"/>
              <a:t> Installation (2/2)</a:t>
            </a:r>
            <a:endParaRPr lang="ko-KR" altLang="en-US" dirty="0"/>
          </a:p>
        </p:txBody>
      </p:sp>
      <p:sp>
        <p:nvSpPr>
          <p:cNvPr id="3" name="내용 개체 틀 2"/>
          <p:cNvSpPr>
            <a:spLocks noGrp="1"/>
          </p:cNvSpPr>
          <p:nvPr>
            <p:ph idx="1"/>
          </p:nvPr>
        </p:nvSpPr>
        <p:spPr/>
        <p:txBody>
          <a:bodyPr>
            <a:normAutofit/>
          </a:bodyPr>
          <a:lstStyle/>
          <a:p>
            <a:r>
              <a:rPr lang="en-US" altLang="ko-KR" sz="2400" dirty="0"/>
              <a:t>Native Installation from Package</a:t>
            </a:r>
            <a:endParaRPr lang="ko-KR" altLang="en-US" sz="2400" dirty="0"/>
          </a:p>
          <a:p>
            <a:pPr lvl="1"/>
            <a:r>
              <a:rPr lang="en-US" altLang="ko-KR" sz="2000" dirty="0"/>
              <a:t>Recommended OS: Ubuntu </a:t>
            </a:r>
            <a:r>
              <a:rPr lang="en-US" altLang="ko-KR" sz="2000" dirty="0" smtClean="0"/>
              <a:t>12.04 </a:t>
            </a:r>
            <a:r>
              <a:rPr lang="en-US" altLang="ko-KR" sz="2000" dirty="0"/>
              <a:t>and later</a:t>
            </a:r>
          </a:p>
          <a:p>
            <a:pPr lvl="1"/>
            <a:r>
              <a:rPr lang="en-US" altLang="ko-KR" sz="2000" dirty="0" smtClean="0"/>
              <a:t>Procedures</a:t>
            </a:r>
          </a:p>
          <a:p>
            <a:pPr lvl="2"/>
            <a:r>
              <a:rPr lang="en-US" altLang="ko-KR" sz="1600" dirty="0" smtClean="0"/>
              <a:t>Remove all previously installed </a:t>
            </a:r>
            <a:r>
              <a:rPr lang="en-US" altLang="ko-KR" sz="1600" dirty="0" err="1" smtClean="0"/>
              <a:t>Mininet</a:t>
            </a:r>
            <a:r>
              <a:rPr lang="en-US" altLang="ko-KR" sz="1600" dirty="0" smtClean="0"/>
              <a:t> and Open </a:t>
            </a:r>
            <a:r>
              <a:rPr lang="en-US" altLang="ko-KR" sz="1600" dirty="0" err="1" smtClean="0"/>
              <a:t>vSwitch</a:t>
            </a:r>
            <a:endParaRPr lang="en-US" altLang="ko-KR" sz="1600" dirty="0" smtClean="0"/>
          </a:p>
          <a:p>
            <a:pPr lvl="2"/>
            <a:endParaRPr lang="en-US" altLang="ko-KR" sz="1600" dirty="0"/>
          </a:p>
          <a:p>
            <a:pPr lvl="2"/>
            <a:endParaRPr lang="en-US" altLang="ko-KR" sz="1600" dirty="0" smtClean="0"/>
          </a:p>
          <a:p>
            <a:pPr lvl="2"/>
            <a:endParaRPr lang="en-US" altLang="ko-KR" sz="1600" dirty="0"/>
          </a:p>
          <a:p>
            <a:pPr lvl="2"/>
            <a:r>
              <a:rPr lang="en-US" altLang="ko-KR" sz="1600" dirty="0" smtClean="0"/>
              <a:t>Install </a:t>
            </a:r>
            <a:r>
              <a:rPr lang="en-US" altLang="ko-KR" sz="1600" dirty="0" err="1" smtClean="0"/>
              <a:t>Mininet</a:t>
            </a:r>
            <a:r>
              <a:rPr lang="en-US" altLang="ko-KR" sz="1600" dirty="0" smtClean="0"/>
              <a:t> package according to your Ubuntu version (choose one of them!)</a:t>
            </a:r>
          </a:p>
          <a:p>
            <a:pPr lvl="2"/>
            <a:endParaRPr lang="en-US" altLang="ko-KR" sz="1600" dirty="0"/>
          </a:p>
          <a:p>
            <a:pPr lvl="2"/>
            <a:endParaRPr lang="en-US" altLang="ko-KR" sz="1600" dirty="0" smtClean="0"/>
          </a:p>
          <a:p>
            <a:pPr lvl="2"/>
            <a:endParaRPr lang="en-US" altLang="ko-KR" sz="1600" dirty="0"/>
          </a:p>
          <a:p>
            <a:pPr lvl="2"/>
            <a:r>
              <a:rPr lang="en-US" altLang="ko-KR" sz="1600" dirty="0" err="1" smtClean="0"/>
              <a:t>Deactive</a:t>
            </a:r>
            <a:r>
              <a:rPr lang="en-US" altLang="ko-KR" sz="1600" dirty="0" smtClean="0"/>
              <a:t> </a:t>
            </a:r>
            <a:r>
              <a:rPr lang="en-US" altLang="ko-KR" sz="1600" dirty="0" err="1" smtClean="0"/>
              <a:t>OpenvSwitch</a:t>
            </a:r>
            <a:r>
              <a:rPr lang="en-US" altLang="ko-KR" sz="1600" dirty="0" smtClean="0"/>
              <a:t> controller if it is running</a:t>
            </a:r>
          </a:p>
          <a:p>
            <a:pPr lvl="2"/>
            <a:endParaRPr lang="en-US" altLang="ko-KR" sz="1600" dirty="0"/>
          </a:p>
          <a:p>
            <a:pPr lvl="2"/>
            <a:endParaRPr lang="en-US" altLang="ko-KR" sz="1600" dirty="0" smtClean="0"/>
          </a:p>
          <a:p>
            <a:pPr lvl="2"/>
            <a:r>
              <a:rPr lang="en-US" altLang="ko-KR" sz="1600" dirty="0" smtClean="0"/>
              <a:t>You can also install additional software from </a:t>
            </a:r>
            <a:r>
              <a:rPr lang="en-US" altLang="ko-KR" sz="1600" dirty="0" err="1" smtClean="0"/>
              <a:t>mininet</a:t>
            </a:r>
            <a:r>
              <a:rPr lang="en-US" altLang="ko-KR" sz="1600" dirty="0" smtClean="0"/>
              <a:t> source</a:t>
            </a:r>
          </a:p>
          <a:p>
            <a:pPr lvl="2"/>
            <a:endParaRPr lang="en-US" altLang="ko-KR" sz="1600" dirty="0" smtClean="0"/>
          </a:p>
          <a:p>
            <a:pPr lvl="2"/>
            <a:endParaRPr lang="en-US" altLang="ko-KR" sz="1600" dirty="0"/>
          </a:p>
          <a:p>
            <a:pPr lvl="2"/>
            <a:endParaRPr lang="en-US" altLang="ko-KR" sz="1600" dirty="0" smtClean="0"/>
          </a:p>
          <a:p>
            <a:pPr lvl="2"/>
            <a:endParaRPr lang="ko-KR" altLang="en-US" sz="1600" dirty="0"/>
          </a:p>
        </p:txBody>
      </p:sp>
      <p:sp>
        <p:nvSpPr>
          <p:cNvPr id="4" name="대각선 방향의 모서리가 둥근 사각형 3"/>
          <p:cNvSpPr/>
          <p:nvPr/>
        </p:nvSpPr>
        <p:spPr bwMode="auto">
          <a:xfrm>
            <a:off x="1543470" y="2298516"/>
            <a:ext cx="5260778" cy="731094"/>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sudo</a:t>
            </a:r>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rm</a:t>
            </a:r>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rf</a:t>
            </a:r>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usr</a:t>
            </a:r>
            <a:r>
              <a:rPr lang="en-US" altLang="ko-KR" sz="1400" dirty="0">
                <a:solidFill>
                  <a:schemeClr val="bg1"/>
                </a:solidFill>
                <a:latin typeface="나눔고딕코딩" panose="020D0009000000000000" pitchFamily="49" charset="-127"/>
                <a:ea typeface="나눔고딕코딩" panose="020D0009000000000000" pitchFamily="49" charset="-127"/>
              </a:rPr>
              <a:t>/local/bin/</a:t>
            </a:r>
            <a:r>
              <a:rPr lang="en-US" altLang="ko-KR" sz="1400" dirty="0" err="1">
                <a:solidFill>
                  <a:schemeClr val="bg1"/>
                </a:solidFill>
                <a:latin typeface="나눔고딕코딩" panose="020D0009000000000000" pitchFamily="49" charset="-127"/>
                <a:ea typeface="나눔고딕코딩" panose="020D0009000000000000" pitchFamily="49" charset="-127"/>
              </a:rPr>
              <a:t>mn</a:t>
            </a:r>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usr</a:t>
            </a:r>
            <a:r>
              <a:rPr lang="en-US" altLang="ko-KR" sz="1400" dirty="0">
                <a:solidFill>
                  <a:schemeClr val="bg1"/>
                </a:solidFill>
                <a:latin typeface="나눔고딕코딩" panose="020D0009000000000000" pitchFamily="49" charset="-127"/>
                <a:ea typeface="나눔고딕코딩" panose="020D0009000000000000" pitchFamily="49" charset="-127"/>
              </a:rPr>
              <a:t>/local/bin/</a:t>
            </a:r>
            <a:r>
              <a:rPr lang="en-US" altLang="ko-KR" sz="1400" dirty="0" err="1">
                <a:solidFill>
                  <a:schemeClr val="bg1"/>
                </a:solidFill>
                <a:latin typeface="나눔고딕코딩" panose="020D0009000000000000" pitchFamily="49" charset="-127"/>
                <a:ea typeface="나눔고딕코딩" panose="020D0009000000000000" pitchFamily="49" charset="-127"/>
              </a:rPr>
              <a:t>mnexec</a:t>
            </a:r>
            <a:r>
              <a:rPr lang="en-US" altLang="ko-KR" sz="1400" dirty="0">
                <a:solidFill>
                  <a:schemeClr val="bg1"/>
                </a:solidFill>
                <a:latin typeface="나눔고딕코딩" panose="020D0009000000000000" pitchFamily="49" charset="-127"/>
                <a:ea typeface="나눔고딕코딩" panose="020D0009000000000000" pitchFamily="49" charset="-127"/>
              </a:rPr>
              <a:t> \</a:t>
            </a:r>
          </a:p>
          <a:p>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usr</a:t>
            </a:r>
            <a:r>
              <a:rPr lang="en-US" altLang="ko-KR" sz="1400" dirty="0">
                <a:solidFill>
                  <a:schemeClr val="bg1"/>
                </a:solidFill>
                <a:latin typeface="나눔고딕코딩" panose="020D0009000000000000" pitchFamily="49" charset="-127"/>
                <a:ea typeface="나눔고딕코딩" panose="020D0009000000000000" pitchFamily="49" charset="-127"/>
              </a:rPr>
              <a:t>/local/lib/python*/*/*</a:t>
            </a:r>
            <a:r>
              <a:rPr lang="en-US" altLang="ko-KR" sz="1400" dirty="0" err="1">
                <a:solidFill>
                  <a:schemeClr val="bg1"/>
                </a:solidFill>
                <a:latin typeface="나눔고딕코딩" panose="020D0009000000000000" pitchFamily="49" charset="-127"/>
                <a:ea typeface="나눔고딕코딩" panose="020D0009000000000000" pitchFamily="49" charset="-127"/>
              </a:rPr>
              <a:t>mininet</a:t>
            </a:r>
            <a:r>
              <a:rPr lang="en-US" altLang="ko-KR" sz="1400" dirty="0">
                <a:solidFill>
                  <a:schemeClr val="bg1"/>
                </a:solidFill>
                <a:latin typeface="나눔고딕코딩" panose="020D0009000000000000" pitchFamily="49" charset="-127"/>
                <a:ea typeface="나눔고딕코딩" panose="020D0009000000000000" pitchFamily="49" charset="-127"/>
              </a:rPr>
              <a:t>* \</a:t>
            </a:r>
          </a:p>
          <a:p>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usr</a:t>
            </a:r>
            <a:r>
              <a:rPr lang="en-US" altLang="ko-KR" sz="1400" dirty="0">
                <a:solidFill>
                  <a:schemeClr val="bg1"/>
                </a:solidFill>
                <a:latin typeface="나눔고딕코딩" panose="020D0009000000000000" pitchFamily="49" charset="-127"/>
                <a:ea typeface="나눔고딕코딩" panose="020D0009000000000000" pitchFamily="49" charset="-127"/>
              </a:rPr>
              <a:t>/local/bin/</a:t>
            </a:r>
            <a:r>
              <a:rPr lang="en-US" altLang="ko-KR" sz="1400" dirty="0" err="1">
                <a:solidFill>
                  <a:schemeClr val="bg1"/>
                </a:solidFill>
                <a:latin typeface="나눔고딕코딩" panose="020D0009000000000000" pitchFamily="49" charset="-127"/>
                <a:ea typeface="나눔고딕코딩" panose="020D0009000000000000" pitchFamily="49" charset="-127"/>
              </a:rPr>
              <a:t>ovs</a:t>
            </a:r>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usr</a:t>
            </a:r>
            <a:r>
              <a:rPr lang="en-US" altLang="ko-KR" sz="1400" dirty="0">
                <a:solidFill>
                  <a:schemeClr val="bg1"/>
                </a:solidFill>
                <a:latin typeface="나눔고딕코딩" panose="020D0009000000000000" pitchFamily="49" charset="-127"/>
                <a:ea typeface="나눔고딕코딩" panose="020D0009000000000000" pitchFamily="49" charset="-127"/>
              </a:rPr>
              <a:t>/local/</a:t>
            </a:r>
            <a:r>
              <a:rPr lang="en-US" altLang="ko-KR" sz="1400" dirty="0" err="1">
                <a:solidFill>
                  <a:schemeClr val="bg1"/>
                </a:solidFill>
                <a:latin typeface="나눔고딕코딩" panose="020D0009000000000000" pitchFamily="49" charset="-127"/>
                <a:ea typeface="나눔고딕코딩" panose="020D0009000000000000" pitchFamily="49" charset="-127"/>
              </a:rPr>
              <a:t>sbin</a:t>
            </a:r>
            <a:r>
              <a:rPr lang="en-US" altLang="ko-KR" sz="1400" dirty="0">
                <a:solidFill>
                  <a:schemeClr val="bg1"/>
                </a:solidFill>
                <a:latin typeface="나눔고딕코딩" panose="020D0009000000000000" pitchFamily="49" charset="-127"/>
                <a:ea typeface="나눔고딕코딩" panose="020D0009000000000000" pitchFamily="49" charset="-127"/>
              </a:rPr>
              <a:t>/</a:t>
            </a:r>
            <a:r>
              <a:rPr lang="en-US" altLang="ko-KR" sz="1400" dirty="0" err="1">
                <a:solidFill>
                  <a:schemeClr val="bg1"/>
                </a:solidFill>
                <a:latin typeface="나눔고딕코딩" panose="020D0009000000000000" pitchFamily="49" charset="-127"/>
                <a:ea typeface="나눔고딕코딩" panose="020D0009000000000000" pitchFamily="49" charset="-127"/>
              </a:rPr>
              <a:t>ovs</a:t>
            </a:r>
            <a:r>
              <a:rPr lang="en-US" altLang="ko-KR" sz="1400" dirty="0">
                <a:solidFill>
                  <a:schemeClr val="bg1"/>
                </a:solidFill>
                <a:latin typeface="나눔고딕코딩" panose="020D0009000000000000" pitchFamily="49" charset="-127"/>
                <a:ea typeface="나눔고딕코딩" panose="020D0009000000000000" pitchFamily="49" charset="-127"/>
              </a:rPr>
              <a:t>-*</a:t>
            </a:r>
            <a:endParaRPr lang="ko-KR" altLang="en-US" sz="1400" dirty="0">
              <a:solidFill>
                <a:schemeClr val="bg1"/>
              </a:solidFill>
              <a:latin typeface="나눔고딕코딩" panose="020D0009000000000000" pitchFamily="49" charset="-127"/>
              <a:ea typeface="나눔고딕코딩" panose="020D0009000000000000" pitchFamily="49" charset="-127"/>
            </a:endParaRPr>
          </a:p>
        </p:txBody>
      </p:sp>
      <p:sp>
        <p:nvSpPr>
          <p:cNvPr id="5" name="대각선 방향의 모서리가 둥근 사각형 4"/>
          <p:cNvSpPr/>
          <p:nvPr/>
        </p:nvSpPr>
        <p:spPr bwMode="auto">
          <a:xfrm>
            <a:off x="1543470" y="3429000"/>
            <a:ext cx="4540698" cy="731094"/>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sudo</a:t>
            </a:r>
            <a:r>
              <a:rPr lang="en-US" altLang="ko-KR" sz="1400" dirty="0">
                <a:solidFill>
                  <a:schemeClr val="bg1"/>
                </a:solidFill>
                <a:latin typeface="나눔고딕코딩" panose="020D0009000000000000" pitchFamily="49" charset="-127"/>
                <a:ea typeface="나눔고딕코딩" panose="020D0009000000000000" pitchFamily="49" charset="-127"/>
              </a:rPr>
              <a:t> apt-get install </a:t>
            </a:r>
            <a:r>
              <a:rPr lang="en-US" altLang="ko-KR" sz="1400" dirty="0" err="1">
                <a:solidFill>
                  <a:schemeClr val="bg1"/>
                </a:solidFill>
                <a:latin typeface="나눔고딕코딩" panose="020D0009000000000000" pitchFamily="49" charset="-127"/>
                <a:ea typeface="나눔고딕코딩" panose="020D0009000000000000" pitchFamily="49" charset="-127"/>
              </a:rPr>
              <a:t>mininet</a:t>
            </a:r>
            <a:endParaRPr lang="en-US" altLang="ko-KR" sz="1400" dirty="0">
              <a:solidFill>
                <a:schemeClr val="bg1"/>
              </a:solidFill>
              <a:latin typeface="나눔고딕코딩" panose="020D0009000000000000" pitchFamily="49" charset="-127"/>
              <a:ea typeface="나눔고딕코딩" panose="020D0009000000000000" pitchFamily="49" charset="-127"/>
            </a:endParaRPr>
          </a:p>
          <a:p>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sudo</a:t>
            </a:r>
            <a:r>
              <a:rPr lang="en-US" altLang="ko-KR" sz="1400" dirty="0">
                <a:solidFill>
                  <a:schemeClr val="bg1"/>
                </a:solidFill>
                <a:latin typeface="나눔고딕코딩" panose="020D0009000000000000" pitchFamily="49" charset="-127"/>
                <a:ea typeface="나눔고딕코딩" panose="020D0009000000000000" pitchFamily="49" charset="-127"/>
              </a:rPr>
              <a:t> apt-get install </a:t>
            </a:r>
            <a:r>
              <a:rPr lang="en-US" altLang="ko-KR" sz="1400" dirty="0" err="1">
                <a:solidFill>
                  <a:schemeClr val="bg1"/>
                </a:solidFill>
                <a:latin typeface="나눔고딕코딩" panose="020D0009000000000000" pitchFamily="49" charset="-127"/>
                <a:ea typeface="나눔고딕코딩" panose="020D0009000000000000" pitchFamily="49" charset="-127"/>
              </a:rPr>
              <a:t>mininet</a:t>
            </a:r>
            <a:r>
              <a:rPr lang="en-US" altLang="ko-KR" sz="1400" dirty="0">
                <a:solidFill>
                  <a:schemeClr val="bg1"/>
                </a:solidFill>
                <a:latin typeface="나눔고딕코딩" panose="020D0009000000000000" pitchFamily="49" charset="-127"/>
                <a:ea typeface="나눔고딕코딩" panose="020D0009000000000000" pitchFamily="49" charset="-127"/>
              </a:rPr>
              <a:t>/</a:t>
            </a:r>
            <a:r>
              <a:rPr lang="en-US" altLang="ko-KR" sz="1400" dirty="0" err="1">
                <a:solidFill>
                  <a:schemeClr val="bg1"/>
                </a:solidFill>
                <a:latin typeface="나눔고딕코딩" panose="020D0009000000000000" pitchFamily="49" charset="-127"/>
                <a:ea typeface="나눔고딕코딩" panose="020D0009000000000000" pitchFamily="49" charset="-127"/>
              </a:rPr>
              <a:t>quantal-backports</a:t>
            </a:r>
            <a:endParaRPr lang="en-US" altLang="ko-KR" sz="1400" dirty="0">
              <a:solidFill>
                <a:schemeClr val="bg1"/>
              </a:solidFill>
              <a:latin typeface="나눔고딕코딩" panose="020D0009000000000000" pitchFamily="49" charset="-127"/>
              <a:ea typeface="나눔고딕코딩" panose="020D0009000000000000" pitchFamily="49" charset="-127"/>
            </a:endParaRPr>
          </a:p>
          <a:p>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sudo</a:t>
            </a:r>
            <a:r>
              <a:rPr lang="en-US" altLang="ko-KR" sz="1400" dirty="0">
                <a:solidFill>
                  <a:schemeClr val="bg1"/>
                </a:solidFill>
                <a:latin typeface="나눔고딕코딩" panose="020D0009000000000000" pitchFamily="49" charset="-127"/>
                <a:ea typeface="나눔고딕코딩" panose="020D0009000000000000" pitchFamily="49" charset="-127"/>
              </a:rPr>
              <a:t> apt-get install </a:t>
            </a:r>
            <a:r>
              <a:rPr lang="en-US" altLang="ko-KR" sz="1400" dirty="0" err="1">
                <a:solidFill>
                  <a:schemeClr val="bg1"/>
                </a:solidFill>
                <a:latin typeface="나눔고딕코딩" panose="020D0009000000000000" pitchFamily="49" charset="-127"/>
                <a:ea typeface="나눔고딕코딩" panose="020D0009000000000000" pitchFamily="49" charset="-127"/>
              </a:rPr>
              <a:t>mininet</a:t>
            </a:r>
            <a:r>
              <a:rPr lang="en-US" altLang="ko-KR" sz="1400" dirty="0">
                <a:solidFill>
                  <a:schemeClr val="bg1"/>
                </a:solidFill>
                <a:latin typeface="나눔고딕코딩" panose="020D0009000000000000" pitchFamily="49" charset="-127"/>
                <a:ea typeface="나눔고딕코딩" panose="020D0009000000000000" pitchFamily="49" charset="-127"/>
              </a:rPr>
              <a:t>/precise-</a:t>
            </a:r>
            <a:r>
              <a:rPr lang="en-US" altLang="ko-KR" sz="1400" dirty="0" err="1">
                <a:solidFill>
                  <a:schemeClr val="bg1"/>
                </a:solidFill>
                <a:latin typeface="나눔고딕코딩" panose="020D0009000000000000" pitchFamily="49" charset="-127"/>
                <a:ea typeface="나눔고딕코딩" panose="020D0009000000000000" pitchFamily="49" charset="-127"/>
              </a:rPr>
              <a:t>backports</a:t>
            </a:r>
            <a:endParaRPr lang="ko-KR" altLang="en-US" sz="1400" dirty="0">
              <a:solidFill>
                <a:schemeClr val="bg1"/>
              </a:solidFill>
              <a:latin typeface="나눔고딕코딩" panose="020D0009000000000000" pitchFamily="49" charset="-127"/>
              <a:ea typeface="나눔고딕코딩" panose="020D0009000000000000" pitchFamily="49" charset="-127"/>
            </a:endParaRPr>
          </a:p>
        </p:txBody>
      </p:sp>
      <p:sp>
        <p:nvSpPr>
          <p:cNvPr id="6" name="TextBox 5"/>
          <p:cNvSpPr txBox="1"/>
          <p:nvPr/>
        </p:nvSpPr>
        <p:spPr>
          <a:xfrm>
            <a:off x="6372200" y="3454088"/>
            <a:ext cx="1258678" cy="738664"/>
          </a:xfrm>
          <a:prstGeom prst="rect">
            <a:avLst/>
          </a:prstGeom>
          <a:noFill/>
        </p:spPr>
        <p:txBody>
          <a:bodyPr wrap="none" rtlCol="0">
            <a:spAutoFit/>
          </a:bodyPr>
          <a:lstStyle/>
          <a:p>
            <a:r>
              <a:rPr lang="en-US" altLang="ko-KR" sz="1400" dirty="0" smtClean="0">
                <a:latin typeface="Arial" panose="020B0604020202020204" pitchFamily="34" charset="0"/>
                <a:cs typeface="Arial" panose="020B0604020202020204" pitchFamily="34" charset="0"/>
              </a:rPr>
              <a:t>Ubuntu 13.04</a:t>
            </a:r>
          </a:p>
          <a:p>
            <a:r>
              <a:rPr lang="en-US" altLang="ko-KR" sz="1400" dirty="0" smtClean="0">
                <a:latin typeface="Arial" panose="020B0604020202020204" pitchFamily="34" charset="0"/>
                <a:cs typeface="Arial" panose="020B0604020202020204" pitchFamily="34" charset="0"/>
              </a:rPr>
              <a:t>Ubuntu 12.10</a:t>
            </a:r>
          </a:p>
          <a:p>
            <a:r>
              <a:rPr lang="en-US" altLang="ko-KR" sz="1400" dirty="0" smtClean="0">
                <a:latin typeface="Arial" panose="020B0604020202020204" pitchFamily="34" charset="0"/>
                <a:cs typeface="Arial" panose="020B0604020202020204" pitchFamily="34" charset="0"/>
              </a:rPr>
              <a:t>Ubuntu 12.04</a:t>
            </a:r>
            <a:endParaRPr lang="ko-KR" altLang="en-US" sz="1400" dirty="0">
              <a:latin typeface="Arial" panose="020B0604020202020204" pitchFamily="34" charset="0"/>
              <a:cs typeface="Arial" panose="020B0604020202020204" pitchFamily="34" charset="0"/>
            </a:endParaRPr>
          </a:p>
        </p:txBody>
      </p:sp>
      <p:cxnSp>
        <p:nvCxnSpPr>
          <p:cNvPr id="8" name="직선 화살표 연결선 7"/>
          <p:cNvCxnSpPr/>
          <p:nvPr/>
        </p:nvCxnSpPr>
        <p:spPr>
          <a:xfrm flipH="1">
            <a:off x="5933460" y="3626089"/>
            <a:ext cx="504056"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9" name="직선 화살표 연결선 8"/>
          <p:cNvCxnSpPr/>
          <p:nvPr/>
        </p:nvCxnSpPr>
        <p:spPr>
          <a:xfrm flipH="1">
            <a:off x="5929266" y="3828390"/>
            <a:ext cx="504056"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0" name="직선 화살표 연결선 9"/>
          <p:cNvCxnSpPr/>
          <p:nvPr/>
        </p:nvCxnSpPr>
        <p:spPr>
          <a:xfrm flipH="1">
            <a:off x="5929266" y="4033528"/>
            <a:ext cx="504056"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1" name="대각선 방향의 모서리가 둥근 사각형 10"/>
          <p:cNvSpPr/>
          <p:nvPr/>
        </p:nvSpPr>
        <p:spPr bwMode="auto">
          <a:xfrm>
            <a:off x="1547664" y="4602900"/>
            <a:ext cx="4540698" cy="515070"/>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sudo</a:t>
            </a:r>
            <a:r>
              <a:rPr lang="en-US" altLang="ko-KR" sz="1400" dirty="0">
                <a:solidFill>
                  <a:schemeClr val="bg1"/>
                </a:solidFill>
                <a:latin typeface="나눔고딕코딩" panose="020D0009000000000000" pitchFamily="49" charset="-127"/>
                <a:ea typeface="나눔고딕코딩" panose="020D0009000000000000" pitchFamily="49" charset="-127"/>
              </a:rPr>
              <a:t> service </a:t>
            </a:r>
            <a:r>
              <a:rPr lang="en-US" altLang="ko-KR" sz="1400" dirty="0" err="1">
                <a:solidFill>
                  <a:schemeClr val="bg1"/>
                </a:solidFill>
                <a:latin typeface="나눔고딕코딩" panose="020D0009000000000000" pitchFamily="49" charset="-127"/>
                <a:ea typeface="나눔고딕코딩" panose="020D0009000000000000" pitchFamily="49" charset="-127"/>
              </a:rPr>
              <a:t>openvswitch</a:t>
            </a:r>
            <a:r>
              <a:rPr lang="en-US" altLang="ko-KR" sz="1400" dirty="0">
                <a:solidFill>
                  <a:schemeClr val="bg1"/>
                </a:solidFill>
                <a:latin typeface="나눔고딕코딩" panose="020D0009000000000000" pitchFamily="49" charset="-127"/>
                <a:ea typeface="나눔고딕코딩" panose="020D0009000000000000" pitchFamily="49" charset="-127"/>
              </a:rPr>
              <a:t>-controller stop</a:t>
            </a:r>
          </a:p>
          <a:p>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sudo</a:t>
            </a:r>
            <a:r>
              <a:rPr lang="en-US" altLang="ko-KR" sz="1400" dirty="0">
                <a:solidFill>
                  <a:schemeClr val="bg1"/>
                </a:solidFill>
                <a:latin typeface="나눔고딕코딩" panose="020D0009000000000000" pitchFamily="49" charset="-127"/>
                <a:ea typeface="나눔고딕코딩" panose="020D0009000000000000" pitchFamily="49" charset="-127"/>
              </a:rPr>
              <a:t> update-</a:t>
            </a:r>
            <a:r>
              <a:rPr lang="en-US" altLang="ko-KR" sz="1400" dirty="0" err="1">
                <a:solidFill>
                  <a:schemeClr val="bg1"/>
                </a:solidFill>
                <a:latin typeface="나눔고딕코딩" panose="020D0009000000000000" pitchFamily="49" charset="-127"/>
                <a:ea typeface="나눔고딕코딩" panose="020D0009000000000000" pitchFamily="49" charset="-127"/>
              </a:rPr>
              <a:t>rc.d</a:t>
            </a:r>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openvswitch</a:t>
            </a:r>
            <a:r>
              <a:rPr lang="en-US" altLang="ko-KR" sz="1400" dirty="0">
                <a:solidFill>
                  <a:schemeClr val="bg1"/>
                </a:solidFill>
                <a:latin typeface="나눔고딕코딩" panose="020D0009000000000000" pitchFamily="49" charset="-127"/>
                <a:ea typeface="나눔고딕코딩" panose="020D0009000000000000" pitchFamily="49" charset="-127"/>
              </a:rPr>
              <a:t>-controller disable</a:t>
            </a:r>
            <a:endParaRPr lang="ko-KR" altLang="en-US" sz="1400" dirty="0">
              <a:solidFill>
                <a:schemeClr val="bg1"/>
              </a:solidFill>
              <a:latin typeface="나눔고딕코딩" panose="020D0009000000000000" pitchFamily="49" charset="-127"/>
              <a:ea typeface="나눔고딕코딩" panose="020D0009000000000000" pitchFamily="49" charset="-127"/>
            </a:endParaRPr>
          </a:p>
        </p:txBody>
      </p:sp>
      <p:sp>
        <p:nvSpPr>
          <p:cNvPr id="12" name="대각선 방향의 모서리가 둥근 사각형 11"/>
          <p:cNvSpPr/>
          <p:nvPr/>
        </p:nvSpPr>
        <p:spPr bwMode="auto">
          <a:xfrm>
            <a:off x="1547664" y="5484446"/>
            <a:ext cx="4540698" cy="515070"/>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git</a:t>
            </a:r>
            <a:r>
              <a:rPr lang="en-US" altLang="ko-KR" sz="1400" dirty="0">
                <a:solidFill>
                  <a:schemeClr val="bg1"/>
                </a:solidFill>
                <a:latin typeface="나눔고딕코딩" panose="020D0009000000000000" pitchFamily="49" charset="-127"/>
                <a:ea typeface="나눔고딕코딩" panose="020D0009000000000000" pitchFamily="49" charset="-127"/>
              </a:rPr>
              <a:t> clone git://github.com/mininet/mininet</a:t>
            </a:r>
          </a:p>
          <a:p>
            <a:r>
              <a:rPr lang="en-US" altLang="ko-KR" sz="1400" dirty="0">
                <a:solidFill>
                  <a:schemeClr val="bg1"/>
                </a:solidFill>
                <a:latin typeface="나눔고딕코딩" panose="020D0009000000000000" pitchFamily="49" charset="-127"/>
                <a:ea typeface="나눔고딕코딩" panose="020D0009000000000000" pitchFamily="49" charset="-127"/>
              </a:rPr>
              <a:t>$ mininet/util/install.sh -</a:t>
            </a:r>
            <a:r>
              <a:rPr lang="en-US" altLang="ko-KR" sz="1400" dirty="0" err="1">
                <a:solidFill>
                  <a:schemeClr val="bg1"/>
                </a:solidFill>
                <a:latin typeface="나눔고딕코딩" panose="020D0009000000000000" pitchFamily="49" charset="-127"/>
                <a:ea typeface="나눔고딕코딩" panose="020D0009000000000000" pitchFamily="49" charset="-127"/>
              </a:rPr>
              <a:t>fw</a:t>
            </a:r>
            <a:endParaRPr lang="ko-KR" altLang="en-US" sz="1400" dirty="0">
              <a:solidFill>
                <a:schemeClr val="bg1"/>
              </a:solidFill>
              <a:latin typeface="나눔고딕코딩" panose="020D0009000000000000" pitchFamily="49" charset="-127"/>
              <a:ea typeface="나눔고딕코딩" panose="020D0009000000000000" pitchFamily="49" charset="-127"/>
            </a:endParaRPr>
          </a:p>
        </p:txBody>
      </p:sp>
    </p:spTree>
    <p:extLst>
      <p:ext uri="{BB962C8B-B14F-4D97-AF65-F5344CB8AC3E}">
        <p14:creationId xmlns:p14="http://schemas.microsoft.com/office/powerpoint/2010/main" val="16540753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4" end="14"/>
                                            </p:txEl>
                                          </p:spTgt>
                                        </p:tgtEl>
                                        <p:attrNameLst>
                                          <p:attrName>style.visibility</p:attrName>
                                        </p:attrNameLst>
                                      </p:cBhvr>
                                      <p:to>
                                        <p:strVal val="visible"/>
                                      </p:to>
                                    </p:set>
                                    <p:animEffect transition="in" filter="fade">
                                      <p:cBhvr>
                                        <p:cTn id="54" dur="500"/>
                                        <p:tgtEl>
                                          <p:spTgt spid="3">
                                            <p:txEl>
                                              <p:pRg st="14" end="14"/>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5" grpId="0" uiExpand="1" animBg="1"/>
      <p:bldP spid="6" grpId="0" uiExpand="1"/>
      <p:bldP spid="11" grpId="0" uiExpand="1"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Floodlight Installation</a:t>
            </a:r>
            <a:endParaRPr lang="ko-KR" altLang="en-US" dirty="0"/>
          </a:p>
        </p:txBody>
      </p:sp>
      <p:sp>
        <p:nvSpPr>
          <p:cNvPr id="3" name="내용 개체 틀 2"/>
          <p:cNvSpPr>
            <a:spLocks noGrp="1"/>
          </p:cNvSpPr>
          <p:nvPr>
            <p:ph idx="1"/>
          </p:nvPr>
        </p:nvSpPr>
        <p:spPr>
          <a:xfrm>
            <a:off x="285720" y="763589"/>
            <a:ext cx="8572560" cy="5977779"/>
          </a:xfrm>
        </p:spPr>
        <p:txBody>
          <a:bodyPr>
            <a:normAutofit/>
          </a:bodyPr>
          <a:lstStyle/>
          <a:p>
            <a:r>
              <a:rPr lang="en-US" altLang="ko-KR" sz="2400" dirty="0" smtClean="0"/>
              <a:t>Native Install from Source</a:t>
            </a:r>
          </a:p>
          <a:p>
            <a:pPr lvl="1"/>
            <a:r>
              <a:rPr lang="en-US" altLang="ko-KR" sz="2000" dirty="0" smtClean="0"/>
              <a:t>Procedures</a:t>
            </a:r>
          </a:p>
          <a:p>
            <a:pPr lvl="2"/>
            <a:r>
              <a:rPr lang="en-US" altLang="ko-KR" sz="1600" dirty="0" smtClean="0"/>
              <a:t>Install pre-requisite software packages</a:t>
            </a:r>
          </a:p>
          <a:p>
            <a:pPr lvl="2"/>
            <a:endParaRPr lang="en-US" altLang="ko-KR" sz="1600" dirty="0"/>
          </a:p>
          <a:p>
            <a:pPr lvl="2"/>
            <a:endParaRPr lang="en-US" altLang="ko-KR" sz="1600" dirty="0" smtClean="0"/>
          </a:p>
          <a:p>
            <a:pPr lvl="2"/>
            <a:endParaRPr lang="en-US" altLang="ko-KR" sz="1600" dirty="0"/>
          </a:p>
          <a:p>
            <a:pPr lvl="2"/>
            <a:endParaRPr lang="en-US" altLang="ko-KR" sz="1600" dirty="0" smtClean="0"/>
          </a:p>
          <a:p>
            <a:pPr lvl="2"/>
            <a:endParaRPr lang="en-US" altLang="ko-KR" sz="1600" dirty="0"/>
          </a:p>
          <a:p>
            <a:pPr lvl="2"/>
            <a:r>
              <a:rPr lang="en-US" altLang="ko-KR" sz="1600" dirty="0" smtClean="0"/>
              <a:t>Download source from </a:t>
            </a:r>
            <a:r>
              <a:rPr lang="en-US" altLang="ko-KR" sz="1600" dirty="0" err="1" smtClean="0"/>
              <a:t>github</a:t>
            </a:r>
            <a:r>
              <a:rPr lang="en-US" altLang="ko-KR" sz="1600" dirty="0" smtClean="0"/>
              <a:t> and build the stable version</a:t>
            </a:r>
          </a:p>
          <a:p>
            <a:pPr lvl="2"/>
            <a:endParaRPr lang="en-US" altLang="ko-KR" sz="1600" dirty="0"/>
          </a:p>
          <a:p>
            <a:pPr lvl="2"/>
            <a:endParaRPr lang="en-US" altLang="ko-KR" sz="1600" dirty="0" smtClean="0"/>
          </a:p>
          <a:p>
            <a:pPr lvl="2"/>
            <a:endParaRPr lang="en-US" altLang="ko-KR" sz="1600" dirty="0"/>
          </a:p>
          <a:p>
            <a:pPr lvl="2"/>
            <a:endParaRPr lang="en-US" altLang="ko-KR" sz="1600" dirty="0" smtClean="0"/>
          </a:p>
          <a:p>
            <a:pPr lvl="2"/>
            <a:r>
              <a:rPr lang="en-US" altLang="ko-KR" sz="1600" dirty="0" smtClean="0"/>
              <a:t>Run the floodlight</a:t>
            </a:r>
          </a:p>
          <a:p>
            <a:pPr lvl="2"/>
            <a:endParaRPr lang="en-US" altLang="ko-KR" sz="1600" dirty="0"/>
          </a:p>
          <a:p>
            <a:pPr lvl="2"/>
            <a:endParaRPr lang="en-US" altLang="ko-KR" sz="1600" dirty="0" smtClean="0"/>
          </a:p>
          <a:p>
            <a:pPr lvl="2"/>
            <a:r>
              <a:rPr lang="en-US" altLang="ko-KR" sz="1600" dirty="0" smtClean="0"/>
              <a:t>Dash board access through web browser</a:t>
            </a:r>
          </a:p>
          <a:p>
            <a:pPr lvl="2"/>
            <a:endParaRPr lang="en-US" altLang="ko-KR" sz="1600" dirty="0" smtClean="0"/>
          </a:p>
          <a:p>
            <a:pPr lvl="2"/>
            <a:endParaRPr lang="ko-KR" altLang="en-US" sz="1600" dirty="0"/>
          </a:p>
        </p:txBody>
      </p:sp>
      <p:sp>
        <p:nvSpPr>
          <p:cNvPr id="4" name="대각선 방향의 모서리가 둥근 사각형 3"/>
          <p:cNvSpPr/>
          <p:nvPr/>
        </p:nvSpPr>
        <p:spPr bwMode="auto">
          <a:xfrm>
            <a:off x="1543470" y="1905946"/>
            <a:ext cx="4540698" cy="586950"/>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sudo</a:t>
            </a:r>
            <a:r>
              <a:rPr lang="en-US" altLang="ko-KR" sz="1400" dirty="0">
                <a:solidFill>
                  <a:schemeClr val="bg1"/>
                </a:solidFill>
                <a:latin typeface="나눔고딕코딩" panose="020D0009000000000000" pitchFamily="49" charset="-127"/>
                <a:ea typeface="나눔고딕코딩" panose="020D0009000000000000" pitchFamily="49" charset="-127"/>
              </a:rPr>
              <a:t> apt-get install openjdk-7-jdk</a:t>
            </a:r>
          </a:p>
          <a:p>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sudo</a:t>
            </a:r>
            <a:r>
              <a:rPr lang="en-US" altLang="ko-KR" sz="1400" dirty="0">
                <a:solidFill>
                  <a:schemeClr val="bg1"/>
                </a:solidFill>
                <a:latin typeface="나눔고딕코딩" panose="020D0009000000000000" pitchFamily="49" charset="-127"/>
                <a:ea typeface="나눔고딕코딩" panose="020D0009000000000000" pitchFamily="49" charset="-127"/>
              </a:rPr>
              <a:t> apt-get install ant</a:t>
            </a:r>
          </a:p>
        </p:txBody>
      </p:sp>
      <p:sp>
        <p:nvSpPr>
          <p:cNvPr id="5" name="대각선 방향의 모서리가 둥근 사각형 4"/>
          <p:cNvSpPr/>
          <p:nvPr/>
        </p:nvSpPr>
        <p:spPr bwMode="auto">
          <a:xfrm>
            <a:off x="1547664" y="2626026"/>
            <a:ext cx="5256584" cy="586950"/>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a:solidFill>
                  <a:schemeClr val="bg1"/>
                </a:solidFill>
                <a:latin typeface="나눔고딕코딩" panose="020D0009000000000000" pitchFamily="49" charset="-127"/>
                <a:ea typeface="나눔고딕코딩" panose="020D0009000000000000" pitchFamily="49" charset="-127"/>
              </a:rPr>
              <a:t># yum install java-1.7.0-openjdk java-1.7.0-openjdk-devel</a:t>
            </a:r>
          </a:p>
          <a:p>
            <a:r>
              <a:rPr lang="en-US" altLang="ko-KR" sz="1400" dirty="0">
                <a:solidFill>
                  <a:schemeClr val="bg1"/>
                </a:solidFill>
                <a:latin typeface="나눔고딕코딩" panose="020D0009000000000000" pitchFamily="49" charset="-127"/>
                <a:ea typeface="나눔고딕코딩" panose="020D0009000000000000" pitchFamily="49" charset="-127"/>
              </a:rPr>
              <a:t># yum install ant</a:t>
            </a:r>
          </a:p>
        </p:txBody>
      </p:sp>
      <p:sp>
        <p:nvSpPr>
          <p:cNvPr id="6" name="TextBox 5"/>
          <p:cNvSpPr txBox="1"/>
          <p:nvPr/>
        </p:nvSpPr>
        <p:spPr>
          <a:xfrm>
            <a:off x="6860055" y="2021447"/>
            <a:ext cx="963725" cy="369332"/>
          </a:xfrm>
          <a:prstGeom prst="rect">
            <a:avLst/>
          </a:prstGeom>
          <a:noFill/>
        </p:spPr>
        <p:txBody>
          <a:bodyPr wrap="none" rtlCol="0">
            <a:spAutoFit/>
          </a:bodyPr>
          <a:lstStyle/>
          <a:p>
            <a:r>
              <a:rPr lang="en-US" altLang="ko-KR" dirty="0" smtClean="0">
                <a:solidFill>
                  <a:srgbClr val="FF0000"/>
                </a:solidFill>
                <a:latin typeface="Arial" panose="020B0604020202020204" pitchFamily="34" charset="0"/>
                <a:cs typeface="Arial" panose="020B0604020202020204" pitchFamily="34" charset="0"/>
              </a:rPr>
              <a:t>Ubuntu</a:t>
            </a:r>
            <a:endParaRPr lang="ko-KR" altLang="en-US" dirty="0">
              <a:solidFill>
                <a:srgbClr val="FF0000"/>
              </a:solidFill>
              <a:latin typeface="Arial" panose="020B0604020202020204" pitchFamily="34" charset="0"/>
              <a:cs typeface="Arial" panose="020B0604020202020204" pitchFamily="34" charset="0"/>
            </a:endParaRPr>
          </a:p>
        </p:txBody>
      </p:sp>
      <p:sp>
        <p:nvSpPr>
          <p:cNvPr id="7" name="TextBox 6"/>
          <p:cNvSpPr txBox="1"/>
          <p:nvPr/>
        </p:nvSpPr>
        <p:spPr>
          <a:xfrm>
            <a:off x="6865370" y="2728092"/>
            <a:ext cx="1804725" cy="369332"/>
          </a:xfrm>
          <a:prstGeom prst="rect">
            <a:avLst/>
          </a:prstGeom>
          <a:noFill/>
        </p:spPr>
        <p:txBody>
          <a:bodyPr wrap="none" rtlCol="0">
            <a:spAutoFit/>
          </a:bodyPr>
          <a:lstStyle/>
          <a:p>
            <a:r>
              <a:rPr lang="en-US" altLang="ko-KR" dirty="0" smtClean="0">
                <a:solidFill>
                  <a:srgbClr val="FF0000"/>
                </a:solidFill>
                <a:latin typeface="Arial" panose="020B0604020202020204" pitchFamily="34" charset="0"/>
                <a:cs typeface="Arial" panose="020B0604020202020204" pitchFamily="34" charset="0"/>
              </a:rPr>
              <a:t>EPEL (</a:t>
            </a:r>
            <a:r>
              <a:rPr lang="en-US" altLang="ko-KR" dirty="0" err="1" smtClean="0">
                <a:solidFill>
                  <a:srgbClr val="FF0000"/>
                </a:solidFill>
                <a:latin typeface="Arial" panose="020B0604020202020204" pitchFamily="34" charset="0"/>
                <a:cs typeface="Arial" panose="020B0604020202020204" pitchFamily="34" charset="0"/>
              </a:rPr>
              <a:t>CentOS</a:t>
            </a:r>
            <a:r>
              <a:rPr lang="en-US" altLang="ko-KR" dirty="0" smtClean="0">
                <a:solidFill>
                  <a:srgbClr val="FF0000"/>
                </a:solidFill>
                <a:latin typeface="Arial" panose="020B0604020202020204" pitchFamily="34" charset="0"/>
                <a:cs typeface="Arial" panose="020B0604020202020204" pitchFamily="34" charset="0"/>
              </a:rPr>
              <a:t>)</a:t>
            </a:r>
            <a:endParaRPr lang="ko-KR" altLang="en-US" dirty="0">
              <a:solidFill>
                <a:srgbClr val="FF0000"/>
              </a:solidFill>
              <a:latin typeface="Arial" panose="020B0604020202020204" pitchFamily="34" charset="0"/>
              <a:cs typeface="Arial" panose="020B0604020202020204" pitchFamily="34" charset="0"/>
            </a:endParaRPr>
          </a:p>
        </p:txBody>
      </p:sp>
      <p:sp>
        <p:nvSpPr>
          <p:cNvPr id="8" name="대각선 방향의 모서리가 둥근 사각형 7"/>
          <p:cNvSpPr/>
          <p:nvPr/>
        </p:nvSpPr>
        <p:spPr bwMode="auto">
          <a:xfrm>
            <a:off x="1547664" y="3695259"/>
            <a:ext cx="5256584" cy="1020113"/>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git</a:t>
            </a:r>
            <a:r>
              <a:rPr lang="en-US" altLang="ko-KR" sz="1400" dirty="0">
                <a:solidFill>
                  <a:schemeClr val="bg1"/>
                </a:solidFill>
                <a:latin typeface="나눔고딕코딩" panose="020D0009000000000000" pitchFamily="49" charset="-127"/>
                <a:ea typeface="나눔고딕코딩" panose="020D0009000000000000" pitchFamily="49" charset="-127"/>
              </a:rPr>
              <a:t> clone git://github.com/floodlight/floodlight.git </a:t>
            </a:r>
          </a:p>
          <a:p>
            <a:r>
              <a:rPr lang="en-US" altLang="ko-KR" sz="1400" dirty="0">
                <a:solidFill>
                  <a:schemeClr val="bg1"/>
                </a:solidFill>
                <a:latin typeface="나눔고딕코딩" panose="020D0009000000000000" pitchFamily="49" charset="-127"/>
                <a:ea typeface="나눔고딕코딩" panose="020D0009000000000000" pitchFamily="49" charset="-127"/>
              </a:rPr>
              <a:t>$ cd floodlight</a:t>
            </a:r>
          </a:p>
          <a:p>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git</a:t>
            </a:r>
            <a:r>
              <a:rPr lang="en-US" altLang="ko-KR" sz="1400" dirty="0">
                <a:solidFill>
                  <a:schemeClr val="bg1"/>
                </a:solidFill>
                <a:latin typeface="나눔고딕코딩" panose="020D0009000000000000" pitchFamily="49" charset="-127"/>
                <a:ea typeface="나눔고딕코딩" panose="020D0009000000000000" pitchFamily="49" charset="-127"/>
              </a:rPr>
              <a:t> checkout stable</a:t>
            </a:r>
          </a:p>
          <a:p>
            <a:r>
              <a:rPr lang="en-US" altLang="ko-KR" sz="1400" dirty="0">
                <a:solidFill>
                  <a:schemeClr val="bg1"/>
                </a:solidFill>
                <a:latin typeface="나눔고딕코딩" panose="020D0009000000000000" pitchFamily="49" charset="-127"/>
                <a:ea typeface="나눔고딕코딩" panose="020D0009000000000000" pitchFamily="49" charset="-127"/>
              </a:rPr>
              <a:t>$ ant</a:t>
            </a:r>
          </a:p>
        </p:txBody>
      </p:sp>
      <p:sp>
        <p:nvSpPr>
          <p:cNvPr id="9" name="대각선 방향의 모서리가 둥근 사각형 8"/>
          <p:cNvSpPr/>
          <p:nvPr/>
        </p:nvSpPr>
        <p:spPr bwMode="auto">
          <a:xfrm>
            <a:off x="1547664" y="5145191"/>
            <a:ext cx="5256584" cy="444049"/>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a:solidFill>
                  <a:schemeClr val="bg1"/>
                </a:solidFill>
                <a:latin typeface="나눔고딕코딩" panose="020D0009000000000000" pitchFamily="49" charset="-127"/>
                <a:ea typeface="나눔고딕코딩" panose="020D0009000000000000" pitchFamily="49" charset="-127"/>
              </a:rPr>
              <a:t># ./foodlight.sh</a:t>
            </a:r>
          </a:p>
        </p:txBody>
      </p:sp>
      <p:sp>
        <p:nvSpPr>
          <p:cNvPr id="10" name="대각선 방향의 모서리가 둥근 사각형 9"/>
          <p:cNvSpPr/>
          <p:nvPr/>
        </p:nvSpPr>
        <p:spPr bwMode="auto">
          <a:xfrm>
            <a:off x="1547664" y="6020173"/>
            <a:ext cx="5256584" cy="444049"/>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smtClean="0">
                <a:solidFill>
                  <a:schemeClr val="bg1"/>
                </a:solidFill>
                <a:latin typeface="나눔고딕코딩" panose="020D0009000000000000" pitchFamily="49" charset="-127"/>
                <a:ea typeface="나눔고딕코딩" panose="020D0009000000000000" pitchFamily="49" charset="-127"/>
              </a:rPr>
              <a:t>http://&lt;controller_ip&gt;:8080/ui/index.html</a:t>
            </a:r>
            <a:endParaRPr lang="en-US" altLang="ko-KR" sz="1400" dirty="0">
              <a:solidFill>
                <a:schemeClr val="bg1"/>
              </a:solidFill>
              <a:latin typeface="나눔고딕코딩" panose="020D0009000000000000" pitchFamily="49" charset="-127"/>
              <a:ea typeface="나눔고딕코딩" panose="020D0009000000000000" pitchFamily="49" charset="-127"/>
            </a:endParaRPr>
          </a:p>
        </p:txBody>
      </p:sp>
    </p:spTree>
    <p:extLst>
      <p:ext uri="{BB962C8B-B14F-4D97-AF65-F5344CB8AC3E}">
        <p14:creationId xmlns:p14="http://schemas.microsoft.com/office/powerpoint/2010/main" val="25675746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6" end="16"/>
                                            </p:txEl>
                                          </p:spTgt>
                                        </p:tgtEl>
                                        <p:attrNameLst>
                                          <p:attrName>style.visibility</p:attrName>
                                        </p:attrNameLst>
                                      </p:cBhvr>
                                      <p:to>
                                        <p:strVal val="visible"/>
                                      </p:to>
                                    </p:set>
                                    <p:animEffect transition="in" filter="fade">
                                      <p:cBhvr>
                                        <p:cTn id="46" dur="500"/>
                                        <p:tgtEl>
                                          <p:spTgt spid="3">
                                            <p:txEl>
                                              <p:pRg st="16" end="16"/>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p:bldP spid="7" grpId="0"/>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Mininet</a:t>
            </a:r>
            <a:r>
              <a:rPr lang="en-US" altLang="ko-KR" dirty="0" smtClean="0"/>
              <a:t> Tutorial (1/3)</a:t>
            </a:r>
            <a:endParaRPr lang="ko-KR" altLang="en-US" dirty="0"/>
          </a:p>
        </p:txBody>
      </p:sp>
      <p:sp>
        <p:nvSpPr>
          <p:cNvPr id="3" name="내용 개체 틀 2"/>
          <p:cNvSpPr>
            <a:spLocks noGrp="1"/>
          </p:cNvSpPr>
          <p:nvPr>
            <p:ph idx="1"/>
          </p:nvPr>
        </p:nvSpPr>
        <p:spPr>
          <a:xfrm>
            <a:off x="285720" y="763589"/>
            <a:ext cx="8572560" cy="6094411"/>
          </a:xfrm>
        </p:spPr>
        <p:txBody>
          <a:bodyPr>
            <a:normAutofit/>
          </a:bodyPr>
          <a:lstStyle/>
          <a:p>
            <a:r>
              <a:rPr lang="en-US" altLang="ko-KR" sz="2400" dirty="0" err="1" smtClean="0"/>
              <a:t>Mininet</a:t>
            </a:r>
            <a:r>
              <a:rPr lang="en-US" altLang="ko-KR" sz="2400" dirty="0" smtClean="0"/>
              <a:t> Command Line Interface (CLI) Usage</a:t>
            </a:r>
          </a:p>
          <a:p>
            <a:pPr lvl="1"/>
            <a:r>
              <a:rPr lang="en-US" altLang="ko-KR" sz="2000" dirty="0" smtClean="0"/>
              <a:t>Interact with hosts and switches</a:t>
            </a:r>
            <a:endParaRPr lang="en-US" altLang="ko-KR" sz="2000" dirty="0"/>
          </a:p>
          <a:p>
            <a:pPr lvl="2"/>
            <a:r>
              <a:rPr lang="en-US" altLang="ko-KR" sz="1600" dirty="0" smtClean="0"/>
              <a:t>Start a minimal topology</a:t>
            </a:r>
          </a:p>
          <a:p>
            <a:pPr lvl="1"/>
            <a:endParaRPr lang="en-US" altLang="ko-KR" sz="2000" dirty="0"/>
          </a:p>
          <a:p>
            <a:pPr lvl="2"/>
            <a:r>
              <a:rPr lang="en-US" altLang="ko-KR" sz="1600" dirty="0" smtClean="0"/>
              <a:t>Start a minimal topology using a remote controller</a:t>
            </a:r>
          </a:p>
          <a:p>
            <a:pPr lvl="2"/>
            <a:endParaRPr lang="en-US" altLang="ko-KR" sz="1600" dirty="0"/>
          </a:p>
          <a:p>
            <a:pPr lvl="2"/>
            <a:r>
              <a:rPr lang="en-US" altLang="ko-KR" sz="1600" dirty="0" smtClean="0"/>
              <a:t>Start a custom topology</a:t>
            </a:r>
          </a:p>
          <a:p>
            <a:pPr lvl="2"/>
            <a:endParaRPr lang="en-US" altLang="ko-KR" sz="1600" dirty="0"/>
          </a:p>
          <a:p>
            <a:pPr lvl="2"/>
            <a:r>
              <a:rPr lang="en-US" altLang="ko-KR" sz="1600" dirty="0" smtClean="0"/>
              <a:t>Display nodes</a:t>
            </a:r>
          </a:p>
          <a:p>
            <a:pPr lvl="1"/>
            <a:endParaRPr lang="en-US" altLang="ko-KR" sz="2000" dirty="0"/>
          </a:p>
          <a:p>
            <a:pPr lvl="2"/>
            <a:r>
              <a:rPr lang="en-US" altLang="ko-KR" sz="1600" dirty="0" smtClean="0"/>
              <a:t>Display links</a:t>
            </a:r>
          </a:p>
          <a:p>
            <a:pPr lvl="1"/>
            <a:endParaRPr lang="en-US" altLang="ko-KR" sz="2000" dirty="0"/>
          </a:p>
          <a:p>
            <a:pPr lvl="2"/>
            <a:r>
              <a:rPr lang="en-US" altLang="ko-KR" sz="1600" dirty="0" smtClean="0"/>
              <a:t>Dump information about all nodes</a:t>
            </a:r>
          </a:p>
          <a:p>
            <a:pPr lvl="1"/>
            <a:endParaRPr lang="en-US" altLang="ko-KR" sz="2000" dirty="0"/>
          </a:p>
          <a:p>
            <a:pPr lvl="2"/>
            <a:r>
              <a:rPr lang="en-US" altLang="ko-KR" sz="1600" dirty="0" smtClean="0"/>
              <a:t>Check the IP address of a certain node</a:t>
            </a:r>
          </a:p>
          <a:p>
            <a:pPr lvl="2"/>
            <a:endParaRPr lang="en-US" altLang="ko-KR" sz="1600" dirty="0"/>
          </a:p>
          <a:p>
            <a:pPr lvl="2"/>
            <a:r>
              <a:rPr lang="en-US" altLang="ko-KR" sz="1600" dirty="0" smtClean="0"/>
              <a:t>Print the process list from a host process</a:t>
            </a:r>
          </a:p>
          <a:p>
            <a:pPr lvl="1"/>
            <a:endParaRPr lang="en-US" altLang="ko-KR" sz="2000" dirty="0"/>
          </a:p>
          <a:p>
            <a:pPr lvl="1"/>
            <a:endParaRPr lang="ko-KR" altLang="en-US" sz="2000" dirty="0"/>
          </a:p>
        </p:txBody>
      </p:sp>
      <p:sp>
        <p:nvSpPr>
          <p:cNvPr id="4" name="대각선 방향의 모서리가 둥근 사각형 3"/>
          <p:cNvSpPr/>
          <p:nvPr/>
        </p:nvSpPr>
        <p:spPr bwMode="auto">
          <a:xfrm>
            <a:off x="1547664" y="1893945"/>
            <a:ext cx="5256584" cy="300033"/>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smtClean="0">
                <a:solidFill>
                  <a:schemeClr val="bg1"/>
                </a:solidFill>
                <a:latin typeface="나눔고딕코딩" panose="020D0009000000000000" pitchFamily="49" charset="-127"/>
                <a:ea typeface="나눔고딕코딩" panose="020D0009000000000000" pitchFamily="49" charset="-127"/>
              </a:rPr>
              <a:t>$ </a:t>
            </a:r>
            <a:r>
              <a:rPr lang="en-US" altLang="ko-KR" sz="1400" dirty="0" err="1" smtClean="0">
                <a:solidFill>
                  <a:schemeClr val="bg1"/>
                </a:solidFill>
                <a:latin typeface="나눔고딕코딩" panose="020D0009000000000000" pitchFamily="49" charset="-127"/>
                <a:ea typeface="나눔고딕코딩" panose="020D0009000000000000" pitchFamily="49" charset="-127"/>
              </a:rPr>
              <a:t>sudo</a:t>
            </a:r>
            <a:r>
              <a:rPr lang="en-US" altLang="ko-KR" sz="1400" dirty="0" smtClean="0">
                <a:solidFill>
                  <a:schemeClr val="bg1"/>
                </a:solidFill>
                <a:latin typeface="나눔고딕코딩" panose="020D0009000000000000" pitchFamily="49" charset="-127"/>
                <a:ea typeface="나눔고딕코딩" panose="020D0009000000000000" pitchFamily="49" charset="-127"/>
              </a:rPr>
              <a:t> </a:t>
            </a:r>
            <a:r>
              <a:rPr lang="en-US" altLang="ko-KR" sz="1400" dirty="0" err="1" smtClean="0">
                <a:solidFill>
                  <a:schemeClr val="bg1"/>
                </a:solidFill>
                <a:latin typeface="나눔고딕코딩" panose="020D0009000000000000" pitchFamily="49" charset="-127"/>
                <a:ea typeface="나눔고딕코딩" panose="020D0009000000000000" pitchFamily="49" charset="-127"/>
              </a:rPr>
              <a:t>mn</a:t>
            </a:r>
            <a:endParaRPr lang="en-US" altLang="ko-KR" sz="1400" dirty="0" smtClean="0">
              <a:solidFill>
                <a:schemeClr val="bg1"/>
              </a:solidFill>
              <a:latin typeface="나눔고딕코딩" panose="020D0009000000000000" pitchFamily="49" charset="-127"/>
              <a:ea typeface="나눔고딕코딩" panose="020D0009000000000000" pitchFamily="49" charset="-127"/>
            </a:endParaRPr>
          </a:p>
        </p:txBody>
      </p:sp>
      <p:sp>
        <p:nvSpPr>
          <p:cNvPr id="5" name="대각선 방향의 모서리가 둥근 사각형 4"/>
          <p:cNvSpPr/>
          <p:nvPr/>
        </p:nvSpPr>
        <p:spPr bwMode="auto">
          <a:xfrm>
            <a:off x="1547664" y="3709225"/>
            <a:ext cx="5256584" cy="300033"/>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err="1">
                <a:solidFill>
                  <a:schemeClr val="bg1"/>
                </a:solidFill>
                <a:latin typeface="나눔고딕코딩" panose="020D0009000000000000" pitchFamily="49" charset="-127"/>
                <a:ea typeface="나눔고딕코딩" panose="020D0009000000000000" pitchFamily="49" charset="-127"/>
              </a:rPr>
              <a:t>mininet</a:t>
            </a:r>
            <a:r>
              <a:rPr lang="en-US" altLang="ko-KR" sz="1400" dirty="0">
                <a:solidFill>
                  <a:schemeClr val="bg1"/>
                </a:solidFill>
                <a:latin typeface="나눔고딕코딩" panose="020D0009000000000000" pitchFamily="49" charset="-127"/>
                <a:ea typeface="나눔고딕코딩" panose="020D0009000000000000" pitchFamily="49" charset="-127"/>
              </a:rPr>
              <a:t>&gt; nodes</a:t>
            </a:r>
          </a:p>
        </p:txBody>
      </p:sp>
      <p:sp>
        <p:nvSpPr>
          <p:cNvPr id="6" name="대각선 방향의 모서리가 둥근 사각형 5"/>
          <p:cNvSpPr/>
          <p:nvPr/>
        </p:nvSpPr>
        <p:spPr bwMode="auto">
          <a:xfrm>
            <a:off x="1547664" y="4357297"/>
            <a:ext cx="5256584" cy="300033"/>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err="1">
                <a:solidFill>
                  <a:schemeClr val="bg1"/>
                </a:solidFill>
                <a:latin typeface="나눔고딕코딩" panose="020D0009000000000000" pitchFamily="49" charset="-127"/>
                <a:ea typeface="나눔고딕코딩" panose="020D0009000000000000" pitchFamily="49" charset="-127"/>
              </a:rPr>
              <a:t>mininet</a:t>
            </a:r>
            <a:r>
              <a:rPr lang="en-US" altLang="ko-KR" sz="1400" dirty="0">
                <a:solidFill>
                  <a:schemeClr val="bg1"/>
                </a:solidFill>
                <a:latin typeface="나눔고딕코딩" panose="020D0009000000000000" pitchFamily="49" charset="-127"/>
                <a:ea typeface="나눔고딕코딩" panose="020D0009000000000000" pitchFamily="49" charset="-127"/>
              </a:rPr>
              <a:t>&gt; net</a:t>
            </a:r>
          </a:p>
        </p:txBody>
      </p:sp>
      <p:sp>
        <p:nvSpPr>
          <p:cNvPr id="7" name="대각선 방향의 모서리가 둥근 사각형 6"/>
          <p:cNvSpPr/>
          <p:nvPr/>
        </p:nvSpPr>
        <p:spPr bwMode="auto">
          <a:xfrm>
            <a:off x="1547664" y="5017370"/>
            <a:ext cx="5256584" cy="300033"/>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err="1">
                <a:solidFill>
                  <a:schemeClr val="bg1"/>
                </a:solidFill>
                <a:latin typeface="나눔고딕코딩" panose="020D0009000000000000" pitchFamily="49" charset="-127"/>
                <a:ea typeface="나눔고딕코딩" panose="020D0009000000000000" pitchFamily="49" charset="-127"/>
              </a:rPr>
              <a:t>mininet</a:t>
            </a:r>
            <a:r>
              <a:rPr lang="en-US" altLang="ko-KR" sz="1400" dirty="0">
                <a:solidFill>
                  <a:schemeClr val="bg1"/>
                </a:solidFill>
                <a:latin typeface="나눔고딕코딩" panose="020D0009000000000000" pitchFamily="49" charset="-127"/>
                <a:ea typeface="나눔고딕코딩" panose="020D0009000000000000" pitchFamily="49" charset="-127"/>
              </a:rPr>
              <a:t>&gt; dump</a:t>
            </a:r>
          </a:p>
        </p:txBody>
      </p:sp>
      <p:sp>
        <p:nvSpPr>
          <p:cNvPr id="8" name="대각선 방향의 모서리가 둥근 사각형 7"/>
          <p:cNvSpPr/>
          <p:nvPr/>
        </p:nvSpPr>
        <p:spPr bwMode="auto">
          <a:xfrm>
            <a:off x="1547664" y="5631669"/>
            <a:ext cx="5256584" cy="300033"/>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err="1">
                <a:solidFill>
                  <a:schemeClr val="bg1"/>
                </a:solidFill>
                <a:latin typeface="나눔고딕코딩" panose="020D0009000000000000" pitchFamily="49" charset="-127"/>
                <a:ea typeface="나눔고딕코딩" panose="020D0009000000000000" pitchFamily="49" charset="-127"/>
              </a:rPr>
              <a:t>mininet</a:t>
            </a:r>
            <a:r>
              <a:rPr lang="en-US" altLang="ko-KR" sz="1400" dirty="0">
                <a:solidFill>
                  <a:schemeClr val="bg1"/>
                </a:solidFill>
                <a:latin typeface="나눔고딕코딩" panose="020D0009000000000000" pitchFamily="49" charset="-127"/>
                <a:ea typeface="나눔고딕코딩" panose="020D0009000000000000" pitchFamily="49" charset="-127"/>
              </a:rPr>
              <a:t>&gt; h1 </a:t>
            </a:r>
            <a:r>
              <a:rPr lang="en-US" altLang="ko-KR" sz="1400" dirty="0" err="1">
                <a:solidFill>
                  <a:schemeClr val="bg1"/>
                </a:solidFill>
                <a:latin typeface="나눔고딕코딩" panose="020D0009000000000000" pitchFamily="49" charset="-127"/>
                <a:ea typeface="나눔고딕코딩" panose="020D0009000000000000" pitchFamily="49" charset="-127"/>
              </a:rPr>
              <a:t>ifconfig</a:t>
            </a:r>
            <a:r>
              <a:rPr lang="en-US" altLang="ko-KR" sz="1400" dirty="0">
                <a:solidFill>
                  <a:schemeClr val="bg1"/>
                </a:solidFill>
                <a:latin typeface="나눔고딕코딩" panose="020D0009000000000000" pitchFamily="49" charset="-127"/>
                <a:ea typeface="나눔고딕코딩" panose="020D0009000000000000" pitchFamily="49" charset="-127"/>
              </a:rPr>
              <a:t> -a</a:t>
            </a:r>
          </a:p>
        </p:txBody>
      </p:sp>
      <p:sp>
        <p:nvSpPr>
          <p:cNvPr id="9" name="대각선 방향의 모서리가 둥근 사각형 8"/>
          <p:cNvSpPr/>
          <p:nvPr/>
        </p:nvSpPr>
        <p:spPr bwMode="auto">
          <a:xfrm>
            <a:off x="1547664" y="6247083"/>
            <a:ext cx="5256584" cy="300033"/>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err="1">
                <a:solidFill>
                  <a:schemeClr val="bg1"/>
                </a:solidFill>
                <a:latin typeface="나눔고딕코딩" panose="020D0009000000000000" pitchFamily="49" charset="-127"/>
                <a:ea typeface="나눔고딕코딩" panose="020D0009000000000000" pitchFamily="49" charset="-127"/>
              </a:rPr>
              <a:t>mininet</a:t>
            </a:r>
            <a:r>
              <a:rPr lang="en-US" altLang="ko-KR" sz="1400" dirty="0">
                <a:solidFill>
                  <a:schemeClr val="bg1"/>
                </a:solidFill>
                <a:latin typeface="나눔고딕코딩" panose="020D0009000000000000" pitchFamily="49" charset="-127"/>
                <a:ea typeface="나눔고딕코딩" panose="020D0009000000000000" pitchFamily="49" charset="-127"/>
              </a:rPr>
              <a:t>&gt; h1 </a:t>
            </a:r>
            <a:r>
              <a:rPr lang="en-US" altLang="ko-KR" sz="1400" dirty="0" err="1">
                <a:solidFill>
                  <a:schemeClr val="bg1"/>
                </a:solidFill>
                <a:latin typeface="나눔고딕코딩" panose="020D0009000000000000" pitchFamily="49" charset="-127"/>
                <a:ea typeface="나눔고딕코딩" panose="020D0009000000000000" pitchFamily="49" charset="-127"/>
              </a:rPr>
              <a:t>ps</a:t>
            </a:r>
            <a:r>
              <a:rPr lang="en-US" altLang="ko-KR" sz="1400" dirty="0">
                <a:solidFill>
                  <a:schemeClr val="bg1"/>
                </a:solidFill>
                <a:latin typeface="나눔고딕코딩" panose="020D0009000000000000" pitchFamily="49" charset="-127"/>
                <a:ea typeface="나눔고딕코딩" panose="020D0009000000000000" pitchFamily="49" charset="-127"/>
              </a:rPr>
              <a:t> -a</a:t>
            </a:r>
          </a:p>
        </p:txBody>
      </p:sp>
      <p:sp>
        <p:nvSpPr>
          <p:cNvPr id="10" name="대각선 방향의 모서리가 둥근 사각형 9"/>
          <p:cNvSpPr/>
          <p:nvPr/>
        </p:nvSpPr>
        <p:spPr bwMode="auto">
          <a:xfrm>
            <a:off x="1547664" y="2525554"/>
            <a:ext cx="7056784" cy="300033"/>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sudo</a:t>
            </a:r>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mn</a:t>
            </a:r>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smtClean="0">
                <a:solidFill>
                  <a:schemeClr val="bg1"/>
                </a:solidFill>
                <a:latin typeface="나눔고딕코딩" panose="020D0009000000000000" pitchFamily="49" charset="-127"/>
                <a:ea typeface="나눔고딕코딩" panose="020D0009000000000000" pitchFamily="49" charset="-127"/>
              </a:rPr>
              <a:t>--controller=remote</a:t>
            </a:r>
            <a:r>
              <a:rPr lang="en-US" altLang="ko-KR" sz="1400" dirty="0">
                <a:solidFill>
                  <a:schemeClr val="bg1"/>
                </a:solidFill>
                <a:latin typeface="나눔고딕코딩" panose="020D0009000000000000" pitchFamily="49" charset="-127"/>
                <a:ea typeface="나눔고딕코딩" panose="020D0009000000000000" pitchFamily="49" charset="-127"/>
              </a:rPr>
              <a:t>, </a:t>
            </a:r>
            <a:r>
              <a:rPr lang="en-US" altLang="ko-KR" sz="1400" dirty="0" err="1">
                <a:solidFill>
                  <a:schemeClr val="bg1"/>
                </a:solidFill>
                <a:latin typeface="나눔고딕코딩" panose="020D0009000000000000" pitchFamily="49" charset="-127"/>
                <a:ea typeface="나눔고딕코딩" panose="020D0009000000000000" pitchFamily="49" charset="-127"/>
              </a:rPr>
              <a:t>ip</a:t>
            </a:r>
            <a:r>
              <a:rPr lang="en-US" altLang="ko-KR" sz="1400" dirty="0">
                <a:solidFill>
                  <a:schemeClr val="bg1"/>
                </a:solidFill>
                <a:latin typeface="나눔고딕코딩" panose="020D0009000000000000" pitchFamily="49" charset="-127"/>
                <a:ea typeface="나눔고딕코딩" panose="020D0009000000000000" pitchFamily="49" charset="-127"/>
              </a:rPr>
              <a:t>=[</a:t>
            </a:r>
            <a:r>
              <a:rPr lang="en-US" altLang="ko-KR" sz="1400" dirty="0">
                <a:solidFill>
                  <a:srgbClr val="FFFF00"/>
                </a:solidFill>
                <a:latin typeface="나눔고딕코딩" panose="020D0009000000000000" pitchFamily="49" charset="-127"/>
                <a:ea typeface="나눔고딕코딩" panose="020D0009000000000000" pitchFamily="49" charset="-127"/>
              </a:rPr>
              <a:t>controller IP</a:t>
            </a:r>
            <a:r>
              <a:rPr lang="en-US" altLang="ko-KR" sz="1400" dirty="0">
                <a:solidFill>
                  <a:schemeClr val="bg1"/>
                </a:solidFill>
                <a:latin typeface="나눔고딕코딩" panose="020D0009000000000000" pitchFamily="49" charset="-127"/>
                <a:ea typeface="나눔고딕코딩" panose="020D0009000000000000" pitchFamily="49" charset="-127"/>
              </a:rPr>
              <a:t>], port=[</a:t>
            </a:r>
            <a:r>
              <a:rPr lang="en-US" altLang="ko-KR" sz="1400" dirty="0">
                <a:solidFill>
                  <a:srgbClr val="FFFF00"/>
                </a:solidFill>
                <a:latin typeface="나눔고딕코딩" panose="020D0009000000000000" pitchFamily="49" charset="-127"/>
                <a:ea typeface="나눔고딕코딩" panose="020D0009000000000000" pitchFamily="49" charset="-127"/>
              </a:rPr>
              <a:t>ctrl listening port</a:t>
            </a:r>
            <a:r>
              <a:rPr lang="en-US" altLang="ko-KR" sz="1400" dirty="0">
                <a:solidFill>
                  <a:schemeClr val="bg1"/>
                </a:solidFill>
                <a:latin typeface="나눔고딕코딩" panose="020D0009000000000000" pitchFamily="49" charset="-127"/>
                <a:ea typeface="나눔고딕코딩" panose="020D0009000000000000" pitchFamily="49" charset="-127"/>
              </a:rPr>
              <a:t>]</a:t>
            </a:r>
          </a:p>
        </p:txBody>
      </p:sp>
      <p:sp>
        <p:nvSpPr>
          <p:cNvPr id="11" name="대각선 방향의 모서리가 둥근 사각형 10"/>
          <p:cNvSpPr/>
          <p:nvPr/>
        </p:nvSpPr>
        <p:spPr bwMode="auto">
          <a:xfrm>
            <a:off x="1547664" y="3118081"/>
            <a:ext cx="5256584" cy="300033"/>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smtClean="0">
                <a:solidFill>
                  <a:schemeClr val="bg1"/>
                </a:solidFill>
                <a:latin typeface="나눔고딕코딩" panose="020D0009000000000000" pitchFamily="49" charset="-127"/>
                <a:ea typeface="나눔고딕코딩" panose="020D0009000000000000" pitchFamily="49" charset="-127"/>
              </a:rPr>
              <a:t>$ </a:t>
            </a:r>
            <a:r>
              <a:rPr lang="en-US" altLang="ko-KR" sz="1400" dirty="0" err="1" smtClean="0">
                <a:solidFill>
                  <a:schemeClr val="bg1"/>
                </a:solidFill>
                <a:latin typeface="나눔고딕코딩" panose="020D0009000000000000" pitchFamily="49" charset="-127"/>
                <a:ea typeface="나눔고딕코딩" panose="020D0009000000000000" pitchFamily="49" charset="-127"/>
              </a:rPr>
              <a:t>sudo</a:t>
            </a:r>
            <a:r>
              <a:rPr lang="en-US" altLang="ko-KR" sz="1400" dirty="0" smtClean="0">
                <a:solidFill>
                  <a:schemeClr val="bg1"/>
                </a:solidFill>
                <a:latin typeface="나눔고딕코딩" panose="020D0009000000000000" pitchFamily="49" charset="-127"/>
                <a:ea typeface="나눔고딕코딩" panose="020D0009000000000000" pitchFamily="49" charset="-127"/>
              </a:rPr>
              <a:t> </a:t>
            </a:r>
            <a:r>
              <a:rPr lang="en-US" altLang="ko-KR" sz="1400" dirty="0" err="1" smtClean="0">
                <a:solidFill>
                  <a:schemeClr val="bg1"/>
                </a:solidFill>
                <a:latin typeface="나눔고딕코딩" panose="020D0009000000000000" pitchFamily="49" charset="-127"/>
                <a:ea typeface="나눔고딕코딩" panose="020D0009000000000000" pitchFamily="49" charset="-127"/>
              </a:rPr>
              <a:t>mn</a:t>
            </a:r>
            <a:r>
              <a:rPr lang="en-US" altLang="ko-KR" sz="1400" dirty="0" smtClean="0">
                <a:solidFill>
                  <a:schemeClr val="bg1"/>
                </a:solidFill>
                <a:latin typeface="나눔고딕코딩" panose="020D0009000000000000" pitchFamily="49" charset="-127"/>
                <a:ea typeface="나눔고딕코딩" panose="020D0009000000000000" pitchFamily="49" charset="-127"/>
              </a:rPr>
              <a:t> --custom [</a:t>
            </a:r>
            <a:r>
              <a:rPr lang="en-US" altLang="ko-KR" sz="1400" dirty="0" err="1" smtClean="0">
                <a:solidFill>
                  <a:srgbClr val="FFFF00"/>
                </a:solidFill>
                <a:latin typeface="나눔고딕코딩" panose="020D0009000000000000" pitchFamily="49" charset="-127"/>
                <a:ea typeface="나눔고딕코딩" panose="020D0009000000000000" pitchFamily="49" charset="-127"/>
              </a:rPr>
              <a:t>topo_script_path</a:t>
            </a:r>
            <a:r>
              <a:rPr lang="en-US" altLang="ko-KR" sz="1400" dirty="0" smtClean="0">
                <a:solidFill>
                  <a:schemeClr val="bg1"/>
                </a:solidFill>
                <a:latin typeface="나눔고딕코딩" panose="020D0009000000000000" pitchFamily="49" charset="-127"/>
                <a:ea typeface="나눔고딕코딩" panose="020D0009000000000000" pitchFamily="49" charset="-127"/>
              </a:rPr>
              <a:t>]</a:t>
            </a:r>
            <a:r>
              <a:rPr lang="en-US" altLang="ko-KR" sz="1400" dirty="0" smtClean="0">
                <a:solidFill>
                  <a:srgbClr val="FFFF00"/>
                </a:solidFill>
                <a:latin typeface="나눔고딕코딩" panose="020D0009000000000000" pitchFamily="49" charset="-127"/>
                <a:ea typeface="나눔고딕코딩" panose="020D0009000000000000" pitchFamily="49" charset="-127"/>
              </a:rPr>
              <a:t> </a:t>
            </a:r>
            <a:r>
              <a:rPr lang="en-US" altLang="ko-KR" sz="1400" dirty="0" smtClean="0">
                <a:solidFill>
                  <a:schemeClr val="bg1"/>
                </a:solidFill>
                <a:latin typeface="나눔고딕코딩" panose="020D0009000000000000" pitchFamily="49" charset="-127"/>
                <a:ea typeface="나눔고딕코딩" panose="020D0009000000000000" pitchFamily="49" charset="-127"/>
              </a:rPr>
              <a:t>--</a:t>
            </a:r>
            <a:r>
              <a:rPr lang="en-US" altLang="ko-KR" sz="1400" dirty="0" err="1" smtClean="0">
                <a:solidFill>
                  <a:schemeClr val="bg1"/>
                </a:solidFill>
                <a:latin typeface="나눔고딕코딩" panose="020D0009000000000000" pitchFamily="49" charset="-127"/>
                <a:ea typeface="나눔고딕코딩" panose="020D0009000000000000" pitchFamily="49" charset="-127"/>
              </a:rPr>
              <a:t>topo</a:t>
            </a:r>
            <a:r>
              <a:rPr lang="en-US" altLang="ko-KR" sz="1400" dirty="0" smtClean="0">
                <a:solidFill>
                  <a:schemeClr val="bg1"/>
                </a:solidFill>
                <a:latin typeface="나눔고딕코딩" panose="020D0009000000000000" pitchFamily="49" charset="-127"/>
                <a:ea typeface="나눔고딕코딩" panose="020D0009000000000000" pitchFamily="49" charset="-127"/>
              </a:rPr>
              <a:t> [</a:t>
            </a:r>
            <a:r>
              <a:rPr lang="en-US" altLang="ko-KR" sz="1400" dirty="0" err="1" smtClean="0">
                <a:solidFill>
                  <a:srgbClr val="FFFF00"/>
                </a:solidFill>
                <a:latin typeface="나눔고딕코딩" panose="020D0009000000000000" pitchFamily="49" charset="-127"/>
                <a:ea typeface="나눔고딕코딩" panose="020D0009000000000000" pitchFamily="49" charset="-127"/>
              </a:rPr>
              <a:t>topo_name</a:t>
            </a:r>
            <a:r>
              <a:rPr lang="en-US" altLang="ko-KR" sz="1400" dirty="0" smtClean="0">
                <a:solidFill>
                  <a:schemeClr val="bg1"/>
                </a:solidFill>
                <a:latin typeface="나눔고딕코딩" panose="020D0009000000000000" pitchFamily="49" charset="-127"/>
                <a:ea typeface="나눔고딕코딩" panose="020D0009000000000000" pitchFamily="49" charset="-127"/>
              </a:rPr>
              <a:t>]</a:t>
            </a:r>
          </a:p>
        </p:txBody>
      </p:sp>
    </p:spTree>
    <p:extLst>
      <p:ext uri="{BB962C8B-B14F-4D97-AF65-F5344CB8AC3E}">
        <p14:creationId xmlns:p14="http://schemas.microsoft.com/office/powerpoint/2010/main" val="174744914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Mininet</a:t>
            </a:r>
            <a:r>
              <a:rPr lang="en-US" altLang="ko-KR" dirty="0"/>
              <a:t> </a:t>
            </a:r>
            <a:r>
              <a:rPr lang="en-US" altLang="ko-KR" dirty="0" smtClean="0"/>
              <a:t>Tutorial (2/3)</a:t>
            </a:r>
            <a:endParaRPr lang="ko-KR" altLang="en-US" dirty="0"/>
          </a:p>
        </p:txBody>
      </p:sp>
      <p:sp>
        <p:nvSpPr>
          <p:cNvPr id="3" name="내용 개체 틀 2"/>
          <p:cNvSpPr>
            <a:spLocks noGrp="1"/>
          </p:cNvSpPr>
          <p:nvPr>
            <p:ph idx="1"/>
          </p:nvPr>
        </p:nvSpPr>
        <p:spPr>
          <a:xfrm>
            <a:off x="285720" y="620688"/>
            <a:ext cx="8572560" cy="5905771"/>
          </a:xfrm>
        </p:spPr>
        <p:txBody>
          <a:bodyPr>
            <a:normAutofit/>
          </a:bodyPr>
          <a:lstStyle/>
          <a:p>
            <a:r>
              <a:rPr lang="en-US" altLang="ko-KR" sz="2400" dirty="0" err="1"/>
              <a:t>Mininet</a:t>
            </a:r>
            <a:r>
              <a:rPr lang="en-US" altLang="ko-KR" sz="2400" dirty="0"/>
              <a:t> </a:t>
            </a:r>
            <a:r>
              <a:rPr lang="en-US" altLang="ko-KR" sz="2400" dirty="0" smtClean="0"/>
              <a:t>CLI Usage</a:t>
            </a:r>
            <a:endParaRPr lang="en-US" altLang="ko-KR" sz="2400" dirty="0"/>
          </a:p>
          <a:p>
            <a:pPr lvl="1"/>
            <a:r>
              <a:rPr lang="en-US" altLang="ko-KR" sz="2000" dirty="0" smtClean="0"/>
              <a:t>Test connectivity between hosts</a:t>
            </a:r>
          </a:p>
          <a:p>
            <a:pPr lvl="2"/>
            <a:r>
              <a:rPr lang="en-US" altLang="ko-KR" sz="1600" dirty="0" smtClean="0"/>
              <a:t>Verify the connectivity by pinging from host0 to host1</a:t>
            </a:r>
          </a:p>
          <a:p>
            <a:pPr lvl="2"/>
            <a:endParaRPr lang="en-US" altLang="ko-KR" sz="1600" dirty="0"/>
          </a:p>
          <a:p>
            <a:pPr lvl="2"/>
            <a:r>
              <a:rPr lang="en-US" altLang="ko-KR" sz="1600" dirty="0" smtClean="0"/>
              <a:t>Verify the connectivity between all hosts</a:t>
            </a:r>
          </a:p>
          <a:p>
            <a:pPr lvl="2"/>
            <a:endParaRPr lang="en-US" altLang="ko-KR" sz="1600" dirty="0"/>
          </a:p>
          <a:p>
            <a:pPr lvl="1"/>
            <a:r>
              <a:rPr lang="en-US" altLang="ko-KR" sz="2000" dirty="0" smtClean="0"/>
              <a:t>Run a regression test</a:t>
            </a:r>
          </a:p>
          <a:p>
            <a:pPr lvl="2"/>
            <a:r>
              <a:rPr lang="en-US" altLang="ko-KR" sz="1600" dirty="0" smtClean="0"/>
              <a:t>Traffic receive preparation</a:t>
            </a:r>
          </a:p>
          <a:p>
            <a:pPr lvl="2"/>
            <a:endParaRPr lang="en-US" altLang="ko-KR" sz="1600" dirty="0"/>
          </a:p>
          <a:p>
            <a:pPr lvl="2"/>
            <a:r>
              <a:rPr lang="en-US" altLang="ko-KR" sz="1600" dirty="0" smtClean="0"/>
              <a:t>Traffic generation from client</a:t>
            </a:r>
          </a:p>
          <a:p>
            <a:pPr lvl="1"/>
            <a:endParaRPr lang="en-US" altLang="ko-KR" sz="2000" dirty="0" smtClean="0"/>
          </a:p>
          <a:p>
            <a:pPr lvl="1"/>
            <a:r>
              <a:rPr lang="en-US" altLang="ko-KR" sz="2000" dirty="0" smtClean="0"/>
              <a:t>Link variations</a:t>
            </a:r>
            <a:endParaRPr lang="en-US" altLang="ko-KR" sz="2000" dirty="0"/>
          </a:p>
          <a:p>
            <a:pPr lvl="1"/>
            <a:endParaRPr lang="en-US" altLang="ko-KR" sz="2000" dirty="0"/>
          </a:p>
          <a:p>
            <a:pPr lvl="1"/>
            <a:r>
              <a:rPr lang="en-US" altLang="ko-KR" sz="2000" dirty="0" smtClean="0"/>
              <a:t>Python Interpreter</a:t>
            </a:r>
          </a:p>
          <a:p>
            <a:pPr lvl="2"/>
            <a:r>
              <a:rPr lang="en-US" altLang="ko-KR" sz="1600" dirty="0" smtClean="0"/>
              <a:t>Print accessible local variables</a:t>
            </a:r>
          </a:p>
          <a:p>
            <a:pPr lvl="2"/>
            <a:endParaRPr lang="en-US" altLang="ko-KR" sz="1600" dirty="0"/>
          </a:p>
          <a:p>
            <a:pPr lvl="2"/>
            <a:r>
              <a:rPr lang="en-US" altLang="ko-KR" sz="1600" dirty="0" smtClean="0"/>
              <a:t>Execute a method through invoking </a:t>
            </a:r>
            <a:r>
              <a:rPr lang="en-US" altLang="ko-KR" sz="1600" dirty="0" err="1" smtClean="0"/>
              <a:t>mininet</a:t>
            </a:r>
            <a:r>
              <a:rPr lang="en-US" altLang="ko-KR" sz="1600" dirty="0" smtClean="0"/>
              <a:t> API</a:t>
            </a:r>
          </a:p>
          <a:p>
            <a:pPr lvl="2"/>
            <a:endParaRPr lang="en-US" altLang="ko-KR" sz="1600" dirty="0"/>
          </a:p>
          <a:p>
            <a:pPr lvl="2"/>
            <a:endParaRPr lang="ko-KR" altLang="en-US" sz="1600" dirty="0"/>
          </a:p>
        </p:txBody>
      </p:sp>
      <p:sp>
        <p:nvSpPr>
          <p:cNvPr id="4" name="대각선 방향의 모서리가 둥근 사각형 3"/>
          <p:cNvSpPr/>
          <p:nvPr/>
        </p:nvSpPr>
        <p:spPr bwMode="auto">
          <a:xfrm>
            <a:off x="1547664" y="1729272"/>
            <a:ext cx="5256584" cy="300033"/>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err="1">
                <a:solidFill>
                  <a:schemeClr val="bg1"/>
                </a:solidFill>
                <a:latin typeface="나눔고딕코딩" panose="020D0009000000000000" pitchFamily="49" charset="-127"/>
                <a:ea typeface="나눔고딕코딩" panose="020D0009000000000000" pitchFamily="49" charset="-127"/>
              </a:rPr>
              <a:t>mininet</a:t>
            </a:r>
            <a:r>
              <a:rPr lang="en-US" altLang="ko-KR" sz="1400" dirty="0">
                <a:solidFill>
                  <a:schemeClr val="bg1"/>
                </a:solidFill>
                <a:latin typeface="나눔고딕코딩" panose="020D0009000000000000" pitchFamily="49" charset="-127"/>
                <a:ea typeface="나눔고딕코딩" panose="020D0009000000000000" pitchFamily="49" charset="-127"/>
              </a:rPr>
              <a:t>&gt; h1 ping -c 1 h2</a:t>
            </a:r>
          </a:p>
        </p:txBody>
      </p:sp>
      <p:sp>
        <p:nvSpPr>
          <p:cNvPr id="5" name="대각선 방향의 모서리가 둥근 사각형 4"/>
          <p:cNvSpPr/>
          <p:nvPr/>
        </p:nvSpPr>
        <p:spPr bwMode="auto">
          <a:xfrm>
            <a:off x="1547664" y="2316222"/>
            <a:ext cx="5256584" cy="300033"/>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err="1">
                <a:solidFill>
                  <a:schemeClr val="bg1"/>
                </a:solidFill>
                <a:latin typeface="나눔고딕코딩" panose="020D0009000000000000" pitchFamily="49" charset="-127"/>
                <a:ea typeface="나눔고딕코딩" panose="020D0009000000000000" pitchFamily="49" charset="-127"/>
              </a:rPr>
              <a:t>mininet</a:t>
            </a:r>
            <a:r>
              <a:rPr lang="en-US" altLang="ko-KR" sz="1400" dirty="0">
                <a:solidFill>
                  <a:schemeClr val="bg1"/>
                </a:solidFill>
                <a:latin typeface="나눔고딕코딩" panose="020D0009000000000000" pitchFamily="49" charset="-127"/>
                <a:ea typeface="나눔고딕코딩" panose="020D0009000000000000" pitchFamily="49" charset="-127"/>
              </a:rPr>
              <a:t>&gt; </a:t>
            </a:r>
            <a:r>
              <a:rPr lang="en-US" altLang="ko-KR" sz="1400" dirty="0" err="1">
                <a:solidFill>
                  <a:schemeClr val="bg1"/>
                </a:solidFill>
                <a:latin typeface="나눔고딕코딩" panose="020D0009000000000000" pitchFamily="49" charset="-127"/>
                <a:ea typeface="나눔고딕코딩" panose="020D0009000000000000" pitchFamily="49" charset="-127"/>
              </a:rPr>
              <a:t>pingall</a:t>
            </a:r>
            <a:endParaRPr lang="en-US" altLang="ko-KR" sz="1400" dirty="0">
              <a:solidFill>
                <a:schemeClr val="bg1"/>
              </a:solidFill>
              <a:latin typeface="나눔고딕코딩" panose="020D0009000000000000" pitchFamily="49" charset="-127"/>
              <a:ea typeface="나눔고딕코딩" panose="020D0009000000000000" pitchFamily="49" charset="-127"/>
            </a:endParaRPr>
          </a:p>
        </p:txBody>
      </p:sp>
      <p:sp>
        <p:nvSpPr>
          <p:cNvPr id="6" name="대각선 방향의 모서리가 둥근 사각형 5"/>
          <p:cNvSpPr/>
          <p:nvPr/>
        </p:nvSpPr>
        <p:spPr bwMode="auto">
          <a:xfrm>
            <a:off x="1547664" y="4593129"/>
            <a:ext cx="6480720" cy="300033"/>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smtClean="0">
                <a:solidFill>
                  <a:schemeClr val="bg1"/>
                </a:solidFill>
                <a:latin typeface="나눔고딕코딩" panose="020D0009000000000000" pitchFamily="49" charset="-127"/>
                <a:ea typeface="나눔고딕코딩" panose="020D0009000000000000" pitchFamily="49" charset="-127"/>
              </a:rPr>
              <a:t>$ </a:t>
            </a:r>
            <a:r>
              <a:rPr lang="en-US" altLang="ko-KR" sz="1400" dirty="0" err="1" smtClean="0">
                <a:solidFill>
                  <a:schemeClr val="bg1"/>
                </a:solidFill>
                <a:latin typeface="나눔고딕코딩" panose="020D0009000000000000" pitchFamily="49" charset="-127"/>
                <a:ea typeface="나눔고딕코딩" panose="020D0009000000000000" pitchFamily="49" charset="-127"/>
              </a:rPr>
              <a:t>sudo</a:t>
            </a:r>
            <a:r>
              <a:rPr lang="en-US" altLang="ko-KR" sz="1400" dirty="0" smtClean="0">
                <a:solidFill>
                  <a:schemeClr val="bg1"/>
                </a:solidFill>
                <a:latin typeface="나눔고딕코딩" panose="020D0009000000000000" pitchFamily="49" charset="-127"/>
                <a:ea typeface="나눔고딕코딩" panose="020D0009000000000000" pitchFamily="49" charset="-127"/>
              </a:rPr>
              <a:t> </a:t>
            </a:r>
            <a:r>
              <a:rPr lang="en-US" altLang="ko-KR" sz="1400" dirty="0" err="1" smtClean="0">
                <a:solidFill>
                  <a:schemeClr val="bg1"/>
                </a:solidFill>
                <a:latin typeface="나눔고딕코딩" panose="020D0009000000000000" pitchFamily="49" charset="-127"/>
                <a:ea typeface="나눔고딕코딩" panose="020D0009000000000000" pitchFamily="49" charset="-127"/>
              </a:rPr>
              <a:t>mn</a:t>
            </a:r>
            <a:r>
              <a:rPr lang="en-US" altLang="ko-KR" sz="1400" dirty="0" smtClean="0">
                <a:solidFill>
                  <a:schemeClr val="bg1"/>
                </a:solidFill>
                <a:latin typeface="나눔고딕코딩" panose="020D0009000000000000" pitchFamily="49" charset="-127"/>
                <a:ea typeface="나눔고딕코딩" panose="020D0009000000000000" pitchFamily="49" charset="-127"/>
              </a:rPr>
              <a:t> -link </a:t>
            </a:r>
            <a:r>
              <a:rPr lang="en-US" altLang="ko-KR" sz="1400" dirty="0" err="1" smtClean="0">
                <a:solidFill>
                  <a:schemeClr val="bg1"/>
                </a:solidFill>
                <a:latin typeface="나눔고딕코딩" panose="020D0009000000000000" pitchFamily="49" charset="-127"/>
                <a:ea typeface="나눔고딕코딩" panose="020D0009000000000000" pitchFamily="49" charset="-127"/>
              </a:rPr>
              <a:t>tc,bw</a:t>
            </a:r>
            <a:r>
              <a:rPr lang="en-US" altLang="ko-KR" sz="1400" dirty="0" smtClean="0">
                <a:solidFill>
                  <a:schemeClr val="bg1"/>
                </a:solidFill>
                <a:latin typeface="나눔고딕코딩" panose="020D0009000000000000" pitchFamily="49" charset="-127"/>
                <a:ea typeface="나눔고딕코딩" panose="020D0009000000000000" pitchFamily="49" charset="-127"/>
              </a:rPr>
              <a:t>=[</a:t>
            </a:r>
            <a:r>
              <a:rPr lang="en-US" altLang="ko-KR" sz="1400" dirty="0" smtClean="0">
                <a:solidFill>
                  <a:srgbClr val="FFFF00"/>
                </a:solidFill>
                <a:latin typeface="나눔고딕코딩" panose="020D0009000000000000" pitchFamily="49" charset="-127"/>
                <a:ea typeface="나눔고딕코딩" panose="020D0009000000000000" pitchFamily="49" charset="-127"/>
              </a:rPr>
              <a:t>bandwidth</a:t>
            </a:r>
            <a:r>
              <a:rPr lang="en-US" altLang="ko-KR" sz="1400" dirty="0" smtClean="0">
                <a:solidFill>
                  <a:schemeClr val="bg1"/>
                </a:solidFill>
                <a:latin typeface="나눔고딕코딩" panose="020D0009000000000000" pitchFamily="49" charset="-127"/>
                <a:ea typeface="나눔고딕코딩" panose="020D0009000000000000" pitchFamily="49" charset="-127"/>
              </a:rPr>
              <a:t>],delay=[</a:t>
            </a:r>
            <a:r>
              <a:rPr lang="en-US" altLang="ko-KR" sz="1400" dirty="0" err="1" smtClean="0">
                <a:solidFill>
                  <a:srgbClr val="FFFF00"/>
                </a:solidFill>
                <a:latin typeface="나눔고딕코딩" panose="020D0009000000000000" pitchFamily="49" charset="-127"/>
                <a:ea typeface="나눔고딕코딩" panose="020D0009000000000000" pitchFamily="49" charset="-127"/>
              </a:rPr>
              <a:t>delay_in_millisecond</a:t>
            </a:r>
            <a:r>
              <a:rPr lang="en-US" altLang="ko-KR" sz="1400" dirty="0" smtClean="0">
                <a:solidFill>
                  <a:schemeClr val="bg1"/>
                </a:solidFill>
                <a:latin typeface="나눔고딕코딩" panose="020D0009000000000000" pitchFamily="49" charset="-127"/>
                <a:ea typeface="나눔고딕코딩" panose="020D0009000000000000" pitchFamily="49" charset="-127"/>
              </a:rPr>
              <a:t>]</a:t>
            </a:r>
            <a:endParaRPr lang="en-US" altLang="ko-KR" sz="1400" dirty="0">
              <a:solidFill>
                <a:schemeClr val="bg1"/>
              </a:solidFill>
              <a:latin typeface="나눔고딕코딩" panose="020D0009000000000000" pitchFamily="49" charset="-127"/>
              <a:ea typeface="나눔고딕코딩" panose="020D0009000000000000" pitchFamily="49" charset="-127"/>
            </a:endParaRPr>
          </a:p>
        </p:txBody>
      </p:sp>
      <p:sp>
        <p:nvSpPr>
          <p:cNvPr id="7" name="대각선 방향의 모서리가 둥근 사각형 6"/>
          <p:cNvSpPr/>
          <p:nvPr/>
        </p:nvSpPr>
        <p:spPr bwMode="auto">
          <a:xfrm>
            <a:off x="1547664" y="3253441"/>
            <a:ext cx="5256584" cy="300033"/>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err="1" smtClean="0">
                <a:solidFill>
                  <a:schemeClr val="bg1"/>
                </a:solidFill>
                <a:latin typeface="나눔고딕코딩" panose="020D0009000000000000" pitchFamily="49" charset="-127"/>
                <a:ea typeface="나눔고딕코딩" panose="020D0009000000000000" pitchFamily="49" charset="-127"/>
              </a:rPr>
              <a:t>mininet</a:t>
            </a:r>
            <a:r>
              <a:rPr lang="en-US" altLang="ko-KR" sz="1400" dirty="0" smtClean="0">
                <a:solidFill>
                  <a:schemeClr val="bg1"/>
                </a:solidFill>
                <a:latin typeface="나눔고딕코딩" panose="020D0009000000000000" pitchFamily="49" charset="-127"/>
                <a:ea typeface="나눔고딕코딩" panose="020D0009000000000000" pitchFamily="49" charset="-127"/>
              </a:rPr>
              <a:t>&gt; </a:t>
            </a:r>
            <a:r>
              <a:rPr lang="en-US" altLang="ko-KR" sz="1400" dirty="0" err="1" smtClean="0">
                <a:solidFill>
                  <a:schemeClr val="bg1"/>
                </a:solidFill>
                <a:latin typeface="나눔고딕코딩" panose="020D0009000000000000" pitchFamily="49" charset="-127"/>
                <a:ea typeface="나눔고딕코딩" panose="020D0009000000000000" pitchFamily="49" charset="-127"/>
              </a:rPr>
              <a:t>iperf</a:t>
            </a:r>
            <a:r>
              <a:rPr lang="en-US" altLang="ko-KR" sz="1400" dirty="0" smtClean="0">
                <a:solidFill>
                  <a:schemeClr val="bg1"/>
                </a:solidFill>
                <a:latin typeface="나눔고딕코딩" panose="020D0009000000000000" pitchFamily="49" charset="-127"/>
                <a:ea typeface="나눔고딕코딩" panose="020D0009000000000000" pitchFamily="49" charset="-127"/>
              </a:rPr>
              <a:t> -s -u -p [</a:t>
            </a:r>
            <a:r>
              <a:rPr lang="en-US" altLang="ko-KR" sz="1400" dirty="0" err="1" smtClean="0">
                <a:solidFill>
                  <a:srgbClr val="FFFF00"/>
                </a:solidFill>
                <a:latin typeface="나눔고딕코딩" panose="020D0009000000000000" pitchFamily="49" charset="-127"/>
                <a:ea typeface="나눔고딕코딩" panose="020D0009000000000000" pitchFamily="49" charset="-127"/>
              </a:rPr>
              <a:t>port_num</a:t>
            </a:r>
            <a:r>
              <a:rPr lang="en-US" altLang="ko-KR" sz="1400" dirty="0" smtClean="0">
                <a:solidFill>
                  <a:schemeClr val="bg1"/>
                </a:solidFill>
                <a:latin typeface="나눔고딕코딩" panose="020D0009000000000000" pitchFamily="49" charset="-127"/>
                <a:ea typeface="나눔고딕코딩" panose="020D0009000000000000" pitchFamily="49" charset="-127"/>
              </a:rPr>
              <a:t>] &amp;</a:t>
            </a:r>
            <a:endParaRPr lang="en-US" altLang="ko-KR" sz="1400" dirty="0">
              <a:solidFill>
                <a:schemeClr val="bg1"/>
              </a:solidFill>
              <a:latin typeface="나눔고딕코딩" panose="020D0009000000000000" pitchFamily="49" charset="-127"/>
              <a:ea typeface="나눔고딕코딩" panose="020D0009000000000000" pitchFamily="49" charset="-127"/>
            </a:endParaRPr>
          </a:p>
        </p:txBody>
      </p:sp>
      <p:sp>
        <p:nvSpPr>
          <p:cNvPr id="8" name="대각선 방향의 모서리가 둥근 사각형 7"/>
          <p:cNvSpPr/>
          <p:nvPr/>
        </p:nvSpPr>
        <p:spPr bwMode="auto">
          <a:xfrm>
            <a:off x="1547664" y="3862163"/>
            <a:ext cx="6480720" cy="300033"/>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err="1" smtClean="0">
                <a:solidFill>
                  <a:schemeClr val="bg1"/>
                </a:solidFill>
                <a:latin typeface="나눔고딕코딩" panose="020D0009000000000000" pitchFamily="49" charset="-127"/>
                <a:ea typeface="나눔고딕코딩" panose="020D0009000000000000" pitchFamily="49" charset="-127"/>
              </a:rPr>
              <a:t>mininet</a:t>
            </a:r>
            <a:r>
              <a:rPr lang="en-US" altLang="ko-KR" sz="1400" dirty="0" smtClean="0">
                <a:solidFill>
                  <a:schemeClr val="bg1"/>
                </a:solidFill>
                <a:latin typeface="나눔고딕코딩" panose="020D0009000000000000" pitchFamily="49" charset="-127"/>
                <a:ea typeface="나눔고딕코딩" panose="020D0009000000000000" pitchFamily="49" charset="-127"/>
              </a:rPr>
              <a:t>&gt; </a:t>
            </a:r>
            <a:r>
              <a:rPr lang="en-US" altLang="ko-KR" sz="1400" dirty="0" err="1" smtClean="0">
                <a:solidFill>
                  <a:schemeClr val="bg1"/>
                </a:solidFill>
                <a:latin typeface="나눔고딕코딩" panose="020D0009000000000000" pitchFamily="49" charset="-127"/>
                <a:ea typeface="나눔고딕코딩" panose="020D0009000000000000" pitchFamily="49" charset="-127"/>
              </a:rPr>
              <a:t>iperf</a:t>
            </a:r>
            <a:r>
              <a:rPr lang="en-US" altLang="ko-KR" sz="1400" dirty="0" smtClean="0">
                <a:solidFill>
                  <a:schemeClr val="bg1"/>
                </a:solidFill>
                <a:latin typeface="나눔고딕코딩" panose="020D0009000000000000" pitchFamily="49" charset="-127"/>
                <a:ea typeface="나눔고딕코딩" panose="020D0009000000000000" pitchFamily="49" charset="-127"/>
              </a:rPr>
              <a:t> -c [</a:t>
            </a:r>
            <a:r>
              <a:rPr lang="en-US" altLang="ko-KR" sz="1400" dirty="0" smtClean="0">
                <a:solidFill>
                  <a:srgbClr val="FFFF00"/>
                </a:solidFill>
                <a:latin typeface="나눔고딕코딩" panose="020D0009000000000000" pitchFamily="49" charset="-127"/>
                <a:ea typeface="나눔고딕코딩" panose="020D0009000000000000" pitchFamily="49" charset="-127"/>
              </a:rPr>
              <a:t>IP</a:t>
            </a:r>
            <a:r>
              <a:rPr lang="en-US" altLang="ko-KR" sz="1400" dirty="0" smtClean="0">
                <a:solidFill>
                  <a:schemeClr val="bg1"/>
                </a:solidFill>
                <a:latin typeface="나눔고딕코딩" panose="020D0009000000000000" pitchFamily="49" charset="-127"/>
                <a:ea typeface="나눔고딕코딩" panose="020D0009000000000000" pitchFamily="49" charset="-127"/>
              </a:rPr>
              <a:t>] -u -t [</a:t>
            </a:r>
            <a:r>
              <a:rPr lang="en-US" altLang="ko-KR" sz="1400" dirty="0" smtClean="0">
                <a:solidFill>
                  <a:srgbClr val="FFFF00"/>
                </a:solidFill>
                <a:latin typeface="나눔고딕코딩" panose="020D0009000000000000" pitchFamily="49" charset="-127"/>
                <a:ea typeface="나눔고딕코딩" panose="020D0009000000000000" pitchFamily="49" charset="-127"/>
              </a:rPr>
              <a:t>duration</a:t>
            </a:r>
            <a:r>
              <a:rPr lang="en-US" altLang="ko-KR" sz="1400" dirty="0" smtClean="0">
                <a:solidFill>
                  <a:schemeClr val="bg1"/>
                </a:solidFill>
                <a:latin typeface="나눔고딕코딩" panose="020D0009000000000000" pitchFamily="49" charset="-127"/>
                <a:ea typeface="나눔고딕코딩" panose="020D0009000000000000" pitchFamily="49" charset="-127"/>
              </a:rPr>
              <a:t>] -b [</a:t>
            </a:r>
            <a:r>
              <a:rPr lang="en-US" altLang="ko-KR" sz="1400" dirty="0" smtClean="0">
                <a:solidFill>
                  <a:srgbClr val="FFFF00"/>
                </a:solidFill>
                <a:latin typeface="나눔고딕코딩" panose="020D0009000000000000" pitchFamily="49" charset="-127"/>
                <a:ea typeface="나눔고딕코딩" panose="020D0009000000000000" pitchFamily="49" charset="-127"/>
              </a:rPr>
              <a:t>bandwidth</a:t>
            </a:r>
            <a:r>
              <a:rPr lang="en-US" altLang="ko-KR" sz="1400" dirty="0" smtClean="0">
                <a:solidFill>
                  <a:schemeClr val="bg1"/>
                </a:solidFill>
                <a:latin typeface="나눔고딕코딩" panose="020D0009000000000000" pitchFamily="49" charset="-127"/>
                <a:ea typeface="나눔고딕코딩" panose="020D0009000000000000" pitchFamily="49" charset="-127"/>
              </a:rPr>
              <a:t>] -p [</a:t>
            </a:r>
            <a:r>
              <a:rPr lang="en-US" altLang="ko-KR" sz="1400" dirty="0" err="1" smtClean="0">
                <a:solidFill>
                  <a:srgbClr val="FFFF00"/>
                </a:solidFill>
                <a:latin typeface="나눔고딕코딩" panose="020D0009000000000000" pitchFamily="49" charset="-127"/>
                <a:ea typeface="나눔고딕코딩" panose="020D0009000000000000" pitchFamily="49" charset="-127"/>
              </a:rPr>
              <a:t>port_num</a:t>
            </a:r>
            <a:r>
              <a:rPr lang="en-US" altLang="ko-KR" sz="1400" dirty="0" smtClean="0">
                <a:solidFill>
                  <a:schemeClr val="bg1"/>
                </a:solidFill>
                <a:latin typeface="나눔고딕코딩" panose="020D0009000000000000" pitchFamily="49" charset="-127"/>
                <a:ea typeface="나눔고딕코딩" panose="020D0009000000000000" pitchFamily="49" charset="-127"/>
              </a:rPr>
              <a:t>] &amp; </a:t>
            </a:r>
            <a:endParaRPr lang="en-US" altLang="ko-KR" sz="1400" dirty="0">
              <a:solidFill>
                <a:schemeClr val="bg1"/>
              </a:solidFill>
              <a:latin typeface="나눔고딕코딩" panose="020D0009000000000000" pitchFamily="49" charset="-127"/>
              <a:ea typeface="나눔고딕코딩" panose="020D0009000000000000" pitchFamily="49" charset="-127"/>
            </a:endParaRPr>
          </a:p>
        </p:txBody>
      </p:sp>
      <p:sp>
        <p:nvSpPr>
          <p:cNvPr id="9" name="대각선 방향의 모서리가 둥근 사각형 8"/>
          <p:cNvSpPr/>
          <p:nvPr/>
        </p:nvSpPr>
        <p:spPr bwMode="auto">
          <a:xfrm>
            <a:off x="1547664" y="5588125"/>
            <a:ext cx="5256584" cy="300033"/>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smtClean="0">
                <a:solidFill>
                  <a:schemeClr val="bg1"/>
                </a:solidFill>
                <a:latin typeface="나눔고딕코딩" panose="020D0009000000000000" pitchFamily="49" charset="-127"/>
                <a:ea typeface="나눔고딕코딩" panose="020D0009000000000000" pitchFamily="49" charset="-127"/>
              </a:rPr>
              <a:t>$ </a:t>
            </a:r>
            <a:r>
              <a:rPr lang="en-US" altLang="ko-KR" sz="1400" dirty="0" err="1" smtClean="0">
                <a:solidFill>
                  <a:schemeClr val="bg1"/>
                </a:solidFill>
                <a:latin typeface="나눔고딕코딩" panose="020D0009000000000000" pitchFamily="49" charset="-127"/>
                <a:ea typeface="나눔고딕코딩" panose="020D0009000000000000" pitchFamily="49" charset="-127"/>
              </a:rPr>
              <a:t>py</a:t>
            </a:r>
            <a:r>
              <a:rPr lang="en-US" altLang="ko-KR" sz="1400" dirty="0" smtClean="0">
                <a:solidFill>
                  <a:schemeClr val="bg1"/>
                </a:solidFill>
                <a:latin typeface="나눔고딕코딩" panose="020D0009000000000000" pitchFamily="49" charset="-127"/>
                <a:ea typeface="나눔고딕코딩" panose="020D0009000000000000" pitchFamily="49" charset="-127"/>
              </a:rPr>
              <a:t> locals()</a:t>
            </a:r>
            <a:endParaRPr lang="en-US" altLang="ko-KR" sz="1400" dirty="0">
              <a:solidFill>
                <a:schemeClr val="bg1"/>
              </a:solidFill>
              <a:latin typeface="나눔고딕코딩" panose="020D0009000000000000" pitchFamily="49" charset="-127"/>
              <a:ea typeface="나눔고딕코딩" panose="020D0009000000000000" pitchFamily="49" charset="-127"/>
            </a:endParaRPr>
          </a:p>
        </p:txBody>
      </p:sp>
      <p:sp>
        <p:nvSpPr>
          <p:cNvPr id="10" name="대각선 방향의 모서리가 둥근 사각형 9"/>
          <p:cNvSpPr/>
          <p:nvPr/>
        </p:nvSpPr>
        <p:spPr bwMode="auto">
          <a:xfrm>
            <a:off x="1547664" y="6203539"/>
            <a:ext cx="6480720" cy="300033"/>
          </a:xfrm>
          <a:prstGeom prst="round2DiagRect">
            <a:avLst/>
          </a:prstGeom>
          <a:solidFill>
            <a:schemeClr val="accent1">
              <a:lumMod val="75000"/>
            </a:schemeClr>
          </a:solidFill>
          <a:ln w="25400" algn="ctr">
            <a:solidFill>
              <a:schemeClr val="accent1">
                <a:lumMod val="75000"/>
              </a:schemeClr>
            </a:solidFill>
            <a:miter lim="800000"/>
            <a:headEnd/>
            <a:tailEnd/>
          </a:ln>
          <a:effectLst/>
        </p:spPr>
        <p:txBody>
          <a:bodyPr wrap="none" lIns="91380" tIns="45692" rIns="91380" bIns="45692" rtlCol="0" anchor="ctr"/>
          <a:lstStyle/>
          <a:p>
            <a:r>
              <a:rPr lang="en-US" altLang="ko-KR" sz="1400" dirty="0" smtClean="0">
                <a:solidFill>
                  <a:schemeClr val="bg1"/>
                </a:solidFill>
                <a:latin typeface="나눔고딕코딩" panose="020D0009000000000000" pitchFamily="49" charset="-127"/>
                <a:ea typeface="나눔고딕코딩" panose="020D0009000000000000" pitchFamily="49" charset="-127"/>
              </a:rPr>
              <a:t>$ </a:t>
            </a:r>
            <a:r>
              <a:rPr lang="en-US" altLang="ko-KR" sz="1400" dirty="0" err="1" smtClean="0">
                <a:solidFill>
                  <a:schemeClr val="bg1"/>
                </a:solidFill>
                <a:latin typeface="나눔고딕코딩" panose="020D0009000000000000" pitchFamily="49" charset="-127"/>
                <a:ea typeface="나눔고딕코딩" panose="020D0009000000000000" pitchFamily="49" charset="-127"/>
              </a:rPr>
              <a:t>py</a:t>
            </a:r>
            <a:r>
              <a:rPr lang="en-US" altLang="ko-KR" sz="1400" dirty="0" smtClean="0">
                <a:solidFill>
                  <a:schemeClr val="bg1"/>
                </a:solidFill>
                <a:latin typeface="나눔고딕코딩" panose="020D0009000000000000" pitchFamily="49" charset="-127"/>
                <a:ea typeface="나눔고딕코딩" panose="020D0009000000000000" pitchFamily="49" charset="-127"/>
              </a:rPr>
              <a:t> [</a:t>
            </a:r>
            <a:r>
              <a:rPr lang="en-US" altLang="ko-KR" sz="1400" dirty="0" err="1" smtClean="0">
                <a:solidFill>
                  <a:schemeClr val="bg1"/>
                </a:solidFill>
                <a:latin typeface="나눔고딕코딩" panose="020D0009000000000000" pitchFamily="49" charset="-127"/>
                <a:ea typeface="나눔고딕코딩" panose="020D0009000000000000" pitchFamily="49" charset="-127"/>
              </a:rPr>
              <a:t>mininet_name_space</a:t>
            </a:r>
            <a:r>
              <a:rPr lang="en-US" altLang="ko-KR" sz="1400" dirty="0" smtClean="0">
                <a:solidFill>
                  <a:schemeClr val="bg1"/>
                </a:solidFill>
                <a:latin typeface="나눔고딕코딩" panose="020D0009000000000000" pitchFamily="49" charset="-127"/>
                <a:ea typeface="나눔고딕코딩" panose="020D0009000000000000" pitchFamily="49" charset="-127"/>
              </a:rPr>
              <a:t>].[method]</a:t>
            </a:r>
            <a:endParaRPr lang="en-US" altLang="ko-KR" sz="1400" dirty="0">
              <a:solidFill>
                <a:schemeClr val="bg1"/>
              </a:solidFill>
              <a:latin typeface="나눔고딕코딩" panose="020D0009000000000000" pitchFamily="49" charset="-127"/>
              <a:ea typeface="나눔고딕코딩" panose="020D0009000000000000" pitchFamily="49" charset="-127"/>
            </a:endParaRPr>
          </a:p>
        </p:txBody>
      </p:sp>
    </p:spTree>
    <p:extLst>
      <p:ext uri="{BB962C8B-B14F-4D97-AF65-F5344CB8AC3E}">
        <p14:creationId xmlns:p14="http://schemas.microsoft.com/office/powerpoint/2010/main" val="209678203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lgn="ctr">
          <a:solidFill>
            <a:srgbClr val="00FF00"/>
          </a:solidFill>
          <a:miter lim="800000"/>
          <a:headEnd/>
          <a:tailEnd/>
        </a:ln>
        <a:effectLst/>
      </a:spPr>
      <a:bodyPr wrap="none" lIns="91380" tIns="45692" rIns="91380" bIns="45692" anchor="ctr"/>
      <a:lstStyle>
        <a:defPPr>
          <a:defRPr/>
        </a:defPPr>
      </a:lstStyle>
    </a:spDef>
    <a:lnDef>
      <a:spPr>
        <a:ln>
          <a:headEnd type="none"/>
          <a:tailEnd type="none"/>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27204</TotalTime>
  <Words>2153</Words>
  <Application>Microsoft Office PowerPoint</Application>
  <PresentationFormat>화면 슬라이드 쇼(4:3)</PresentationFormat>
  <Paragraphs>508</Paragraphs>
  <Slides>21</Slides>
  <Notes>7</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21</vt:i4>
      </vt:variant>
    </vt:vector>
  </HeadingPairs>
  <TitlesOfParts>
    <vt:vector size="33" baseType="lpstr">
      <vt:lpstr>맑은 고딕</vt:lpstr>
      <vt:lpstr>Calibri</vt:lpstr>
      <vt:lpstr>Times New Roman</vt:lpstr>
      <vt:lpstr>HY헤드라인M</vt:lpstr>
      <vt:lpstr>나눔고딕코딩</vt:lpstr>
      <vt:lpstr>Wingdings</vt:lpstr>
      <vt:lpstr>Arial</vt:lpstr>
      <vt:lpstr>Gill Sans</vt:lpstr>
      <vt:lpstr>Arial Unicode MS</vt:lpstr>
      <vt:lpstr>ヒラギノ角ゴ ProN W3</vt:lpstr>
      <vt:lpstr>Helvetica</vt:lpstr>
      <vt:lpstr>1_Office 테마</vt:lpstr>
      <vt:lpstr>A Guide to OpenFlow  Test-bed Setup</vt:lpstr>
      <vt:lpstr>Outline</vt:lpstr>
      <vt:lpstr>Introduction (1/2)</vt:lpstr>
      <vt:lpstr>Introduction (2/2)</vt:lpstr>
      <vt:lpstr>Mininet Installation (1/2)</vt:lpstr>
      <vt:lpstr>Mininet Installation (2/2)</vt:lpstr>
      <vt:lpstr>Floodlight Installation</vt:lpstr>
      <vt:lpstr>Mininet Tutorial (1/3)</vt:lpstr>
      <vt:lpstr>Mininet Tutorial (2/3)</vt:lpstr>
      <vt:lpstr>Mininet Tutorial (3/3)</vt:lpstr>
      <vt:lpstr>Floodlight Overview (1/2)</vt:lpstr>
      <vt:lpstr>Floodlight Overview (2/2)</vt:lpstr>
      <vt:lpstr>Static Flow Pusher (1/2)</vt:lpstr>
      <vt:lpstr>Static Flow Pusher (2/2)</vt:lpstr>
      <vt:lpstr>DEMO Scenarios</vt:lpstr>
      <vt:lpstr>DEMO Execution Procedures</vt:lpstr>
      <vt:lpstr>DEMO</vt:lpstr>
      <vt:lpstr>Reference</vt:lpstr>
      <vt:lpstr>Q&amp;A</vt:lpstr>
      <vt:lpstr>Firewall REST API (1/2)</vt:lpstr>
      <vt:lpstr>Firewall REST API (2/2)</vt:lpstr>
    </vt:vector>
  </TitlesOfParts>
  <Company>DPNM POSTECH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Jae Yoon Chung</dc:creator>
  <cp:lastModifiedBy>GUNi</cp:lastModifiedBy>
  <cp:revision>5039</cp:revision>
  <cp:lastPrinted>2013-09-17T00:08:16Z</cp:lastPrinted>
  <dcterms:created xsi:type="dcterms:W3CDTF">2010-04-29T01:01:15Z</dcterms:created>
  <dcterms:modified xsi:type="dcterms:W3CDTF">2013-09-17T02:21:45Z</dcterms:modified>
</cp:coreProperties>
</file>