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notesMasterIdLst>
    <p:notesMasterId r:id="rId22"/>
  </p:notesMasterIdLst>
  <p:sldIdLst>
    <p:sldId id="256" r:id="rId2"/>
    <p:sldId id="257" r:id="rId3"/>
    <p:sldId id="258" r:id="rId4"/>
    <p:sldId id="259" r:id="rId5"/>
    <p:sldId id="260" r:id="rId6"/>
    <p:sldId id="261" r:id="rId7"/>
    <p:sldId id="277" r:id="rId8"/>
    <p:sldId id="262" r:id="rId9"/>
    <p:sldId id="263" r:id="rId10"/>
    <p:sldId id="265" r:id="rId11"/>
    <p:sldId id="266" r:id="rId12"/>
    <p:sldId id="267" r:id="rId13"/>
    <p:sldId id="268" r:id="rId14"/>
    <p:sldId id="269" r:id="rId15"/>
    <p:sldId id="270"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39EE4-28C1-497E-A2DD-838937266FFC}" type="datetimeFigureOut">
              <a:rPr lang="en-US" smtClean="0"/>
              <a:t>14/11/2017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034764-06D3-4C4B-A6D9-E2B82EE0055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34764-06D3-4C4B-A6D9-E2B82EE0055C}"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B60D701-E5D7-40C0-94C5-52EBC8C752A3}"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60D701-E5D7-40C0-94C5-52EBC8C752A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60D701-E5D7-40C0-94C5-52EBC8C752A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60D701-E5D7-40C0-94C5-52EBC8C752A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B60D701-E5D7-40C0-94C5-52EBC8C752A3}"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60D701-E5D7-40C0-94C5-52EBC8C752A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B60D701-E5D7-40C0-94C5-52EBC8C752A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B60D701-E5D7-40C0-94C5-52EBC8C752A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B60D701-E5D7-40C0-94C5-52EBC8C752A3}"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60D701-E5D7-40C0-94C5-52EBC8C752A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ABCA2A5-F087-4F0A-AEAB-2EA7016591ED}" type="datetimeFigureOut">
              <a:rPr lang="en-US" smtClean="0"/>
              <a:t>14/11/2017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B60D701-E5D7-40C0-94C5-52EBC8C752A3}"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ABCA2A5-F087-4F0A-AEAB-2EA7016591ED}" type="datetimeFigureOut">
              <a:rPr lang="en-US" smtClean="0"/>
              <a:t>14/11/2017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B60D701-E5D7-40C0-94C5-52EBC8C752A3}"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457200"/>
            <a:ext cx="7315200" cy="5867400"/>
          </a:xfrm>
        </p:spPr>
        <p:txBody>
          <a:bodyPr>
            <a:normAutofit fontScale="90000"/>
          </a:bodyPr>
          <a:lstStyle/>
          <a:p>
            <a:pPr algn="ctr"/>
            <a: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t>PROJECT REPORT</a:t>
            </a:r>
            <a:b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br>
            <a:r>
              <a:rPr kumimoji="0" lang="en-US" sz="2200" b="1" i="0" u="none" strike="noStrike" cap="none" normalizeH="0" baseline="0" dirty="0" smtClean="0">
                <a:ln>
                  <a:noFill/>
                </a:ln>
                <a:solidFill>
                  <a:schemeClr val="tx1"/>
                </a:solidFill>
                <a:effectLst/>
                <a:latin typeface="Arial" pitchFamily="34" charset="0"/>
                <a:cs typeface="Arial" pitchFamily="34" charset="0"/>
              </a:rPr>
              <a:t/>
            </a:r>
            <a:br>
              <a:rPr kumimoji="0" lang="en-US" sz="2200" b="1" i="0" u="none" strike="noStrike" cap="none" normalizeH="0" baseline="0" dirty="0" smtClean="0">
                <a:ln>
                  <a:noFill/>
                </a:ln>
                <a:solidFill>
                  <a:schemeClr val="tx1"/>
                </a:solidFill>
                <a:effectLst/>
                <a:latin typeface="Arial" pitchFamily="34" charset="0"/>
                <a:cs typeface="Arial" pitchFamily="34" charset="0"/>
              </a:rPr>
            </a:br>
            <a: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t>ON</a:t>
            </a:r>
            <a:b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br>
            <a:r>
              <a:rPr kumimoji="0" lang="en-US" sz="2200" b="1" i="0" u="none" strike="noStrike" cap="none" normalizeH="0" baseline="0" dirty="0" smtClean="0">
                <a:ln>
                  <a:noFill/>
                </a:ln>
                <a:solidFill>
                  <a:schemeClr val="tx1"/>
                </a:solidFill>
                <a:effectLst/>
                <a:latin typeface="Arial" pitchFamily="34" charset="0"/>
                <a:cs typeface="Arial" pitchFamily="34" charset="0"/>
              </a:rPr>
              <a:t/>
            </a:r>
            <a:br>
              <a:rPr kumimoji="0" lang="en-US" sz="2200" b="1" i="0" u="none" strike="noStrike" cap="none" normalizeH="0" baseline="0" dirty="0" smtClean="0">
                <a:ln>
                  <a:noFill/>
                </a:ln>
                <a:solidFill>
                  <a:schemeClr val="tx1"/>
                </a:solidFill>
                <a:effectLst/>
                <a:latin typeface="Arial" pitchFamily="34" charset="0"/>
                <a:cs typeface="Arial" pitchFamily="34" charset="0"/>
              </a:rPr>
            </a:br>
            <a: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t>“</a:t>
            </a:r>
            <a:r>
              <a:rPr kumimoji="0" lang="en-US" sz="2700" b="1" i="0" u="none" strike="noStrike" cap="none" normalizeH="0" baseline="0" dirty="0" smtClean="0">
                <a:ln>
                  <a:noFill/>
                </a:ln>
                <a:solidFill>
                  <a:schemeClr val="tx1"/>
                </a:solidFill>
                <a:effectLst/>
                <a:latin typeface="Calibri" pitchFamily="34" charset="0"/>
                <a:ea typeface="Calibri" pitchFamily="34" charset="0"/>
                <a:cs typeface="Cambria,Bold"/>
              </a:rPr>
              <a:t>Easy</a:t>
            </a:r>
            <a:r>
              <a:rPr kumimoji="0" lang="en-US" sz="2700" b="1" i="0" u="none" strike="noStrike" cap="none" normalizeH="0" dirty="0" smtClean="0">
                <a:ln>
                  <a:noFill/>
                </a:ln>
                <a:solidFill>
                  <a:schemeClr val="tx1"/>
                </a:solidFill>
                <a:effectLst/>
                <a:latin typeface="Calibri" pitchFamily="34" charset="0"/>
                <a:ea typeface="Calibri" pitchFamily="34" charset="0"/>
                <a:cs typeface="Cambria,Bold"/>
              </a:rPr>
              <a:t> Bill</a:t>
            </a:r>
            <a: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t>”</a:t>
            </a:r>
            <a:b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br>
            <a:r>
              <a:rPr kumimoji="0" lang="en-US" sz="2200" b="1" i="0" u="none" strike="noStrike" cap="none" normalizeH="0" baseline="0" dirty="0" smtClean="0">
                <a:ln>
                  <a:noFill/>
                </a:ln>
                <a:solidFill>
                  <a:schemeClr val="tx1"/>
                </a:solidFill>
                <a:effectLst/>
                <a:latin typeface="Arial" pitchFamily="34" charset="0"/>
                <a:cs typeface="Arial" pitchFamily="34" charset="0"/>
              </a:rPr>
              <a:t/>
            </a:r>
            <a:br>
              <a:rPr kumimoji="0" lang="en-US" sz="2200" b="1" i="0" u="none" strike="noStrike" cap="none" normalizeH="0" baseline="0" dirty="0" smtClean="0">
                <a:ln>
                  <a:noFill/>
                </a:ln>
                <a:solidFill>
                  <a:schemeClr val="tx1"/>
                </a:solidFill>
                <a:effectLst/>
                <a:latin typeface="Arial" pitchFamily="34" charset="0"/>
                <a:cs typeface="Arial" pitchFamily="34" charset="0"/>
              </a:rPr>
            </a:br>
            <a: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t>FOR</a:t>
            </a:r>
            <a:b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br>
            <a:r>
              <a:rPr kumimoji="0" lang="en-US" sz="2000" b="1" i="0" u="none" strike="noStrike" cap="none" normalizeH="0" baseline="0" dirty="0" smtClean="0">
                <a:ln>
                  <a:noFill/>
                </a:ln>
                <a:solidFill>
                  <a:schemeClr val="tx1"/>
                </a:solidFill>
                <a:effectLst/>
                <a:latin typeface="Arial" pitchFamily="34" charset="0"/>
                <a:cs typeface="Arial" pitchFamily="34" charset="0"/>
              </a:rPr>
              <a:t/>
            </a:r>
            <a:br>
              <a:rPr kumimoji="0" lang="en-US" sz="2000" b="1" i="0" u="none" strike="noStrike" cap="none" normalizeH="0" baseline="0" dirty="0" smtClean="0">
                <a:ln>
                  <a:noFill/>
                </a:ln>
                <a:solidFill>
                  <a:schemeClr val="tx1"/>
                </a:solidFill>
                <a:effectLst/>
                <a:latin typeface="Arial" pitchFamily="34" charset="0"/>
                <a:cs typeface="Arial" pitchFamily="34" charset="0"/>
              </a:rPr>
            </a:br>
            <a:r>
              <a:rPr lang="en-US" sz="2000" b="1" dirty="0" smtClean="0"/>
              <a:t>                   IOCONNECT SOFTWARE SOLUTIONS PRIVATE LIMITED</a:t>
            </a:r>
            <a:br>
              <a:rPr lang="en-US" sz="2000" b="1" dirty="0" smtClean="0"/>
            </a:br>
            <a:r>
              <a:rPr lang="en-IN" sz="2000" b="1" dirty="0" smtClean="0"/>
              <a:t/>
            </a:r>
            <a:br>
              <a:rPr lang="en-IN" sz="2000" b="1" dirty="0" smtClean="0"/>
            </a:br>
            <a: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t>BY</a:t>
            </a:r>
            <a:b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br>
            <a:r>
              <a:rPr lang="en-US" sz="2200" b="1" dirty="0" err="1" smtClean="0">
                <a:solidFill>
                  <a:schemeClr val="tx1"/>
                </a:solidFill>
                <a:effectLst/>
                <a:latin typeface="Calibri" pitchFamily="34" charset="0"/>
                <a:ea typeface="Calibri" pitchFamily="34" charset="0"/>
                <a:cs typeface="Arial" pitchFamily="34" charset="0"/>
              </a:rPr>
              <a:t>Pallavi</a:t>
            </a:r>
            <a:r>
              <a:rPr lang="en-US" sz="2200" b="1" dirty="0" smtClean="0">
                <a:solidFill>
                  <a:schemeClr val="tx1"/>
                </a:solidFill>
                <a:effectLst/>
                <a:latin typeface="Calibri" pitchFamily="34" charset="0"/>
                <a:ea typeface="Calibri" pitchFamily="34" charset="0"/>
                <a:cs typeface="Arial" pitchFamily="34" charset="0"/>
              </a:rPr>
              <a:t> </a:t>
            </a:r>
            <a:r>
              <a:rPr lang="en-US" sz="2200" b="1" dirty="0" err="1" smtClean="0">
                <a:solidFill>
                  <a:schemeClr val="tx1"/>
                </a:solidFill>
                <a:effectLst/>
                <a:latin typeface="Calibri" pitchFamily="34" charset="0"/>
                <a:ea typeface="Calibri" pitchFamily="34" charset="0"/>
                <a:cs typeface="Arial" pitchFamily="34" charset="0"/>
              </a:rPr>
              <a:t>Suryawanshi</a:t>
            </a:r>
            <a:r>
              <a:rPr lang="en-US" sz="2000" b="1" dirty="0" smtClean="0">
                <a:latin typeface="Calibri" pitchFamily="34" charset="0"/>
                <a:cs typeface="Arial" pitchFamily="34" charset="0"/>
              </a:rPr>
              <a:t/>
            </a:r>
            <a:br>
              <a:rPr lang="en-US" sz="2000" b="1" dirty="0" smtClean="0">
                <a:latin typeface="Calibri" pitchFamily="34" charset="0"/>
                <a:cs typeface="Arial" pitchFamily="34" charset="0"/>
              </a:rPr>
            </a:br>
            <a:r>
              <a:rPr kumimoji="0" lang="en-US" sz="2000" b="1" i="0" u="none" strike="noStrike" cap="none" normalizeH="0" baseline="0" dirty="0" smtClean="0">
                <a:ln>
                  <a:noFill/>
                </a:ln>
                <a:solidFill>
                  <a:schemeClr val="tx1"/>
                </a:solidFill>
                <a:effectLst/>
                <a:latin typeface="Arial" pitchFamily="34" charset="0"/>
                <a:cs typeface="Arial" pitchFamily="34" charset="0"/>
              </a:rPr>
              <a:t/>
            </a:r>
            <a:br>
              <a:rPr kumimoji="0" lang="en-US" sz="2000" b="1" i="0" u="none" strike="noStrike" cap="none" normalizeH="0" baseline="0" dirty="0" smtClean="0">
                <a:ln>
                  <a:noFill/>
                </a:ln>
                <a:solidFill>
                  <a:schemeClr val="tx1"/>
                </a:solidFill>
                <a:effectLst/>
                <a:latin typeface="Arial" pitchFamily="34" charset="0"/>
                <a:cs typeface="Arial" pitchFamily="34" charset="0"/>
              </a:rPr>
            </a:br>
            <a: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t>SAVITRIBAI PHULE PUNE UNIVERSITY</a:t>
            </a:r>
            <a:r>
              <a:rPr kumimoji="0" lang="en-US" sz="2200" b="1" i="0" u="none" strike="noStrike" cap="none" normalizeH="0" baseline="0" dirty="0" smtClean="0">
                <a:ln>
                  <a:noFill/>
                </a:ln>
                <a:solidFill>
                  <a:schemeClr val="tx1"/>
                </a:solidFill>
                <a:effectLst/>
                <a:latin typeface="Arial" pitchFamily="34" charset="0"/>
                <a:cs typeface="Arial" pitchFamily="34" charset="0"/>
              </a:rPr>
              <a:t/>
            </a:r>
            <a:br>
              <a:rPr kumimoji="0" lang="en-US" sz="2200" b="1" i="0" u="none" strike="noStrike" cap="none" normalizeH="0" baseline="0" dirty="0" smtClean="0">
                <a:ln>
                  <a:noFill/>
                </a:ln>
                <a:solidFill>
                  <a:schemeClr val="tx1"/>
                </a:solidFill>
                <a:effectLst/>
                <a:latin typeface="Arial" pitchFamily="34" charset="0"/>
                <a:cs typeface="Arial" pitchFamily="34" charset="0"/>
              </a:rPr>
            </a:br>
            <a: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t>MASTERS OF COMPUTER APPLICATION</a:t>
            </a:r>
            <a:b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br>
            <a:r>
              <a:rPr kumimoji="0" lang="en-US" sz="2000" b="1" i="0" u="none" strike="noStrike" cap="none" normalizeH="0" baseline="0" dirty="0" smtClean="0">
                <a:ln>
                  <a:noFill/>
                </a:ln>
                <a:solidFill>
                  <a:schemeClr val="tx1"/>
                </a:solidFill>
                <a:effectLst/>
                <a:latin typeface="Arial" pitchFamily="34" charset="0"/>
                <a:cs typeface="Arial" pitchFamily="34" charset="0"/>
              </a:rPr>
              <a:t/>
            </a:r>
            <a:br>
              <a:rPr kumimoji="0" lang="en-US" sz="2000" b="1" i="0" u="none" strike="noStrike" cap="none" normalizeH="0" baseline="0" dirty="0" smtClean="0">
                <a:ln>
                  <a:noFill/>
                </a:ln>
                <a:solidFill>
                  <a:schemeClr val="tx1"/>
                </a:solidFill>
                <a:effectLst/>
                <a:latin typeface="Arial" pitchFamily="34" charset="0"/>
                <a:cs typeface="Arial" pitchFamily="34" charset="0"/>
              </a:rPr>
            </a:br>
            <a:r>
              <a:rPr lang="en-US" sz="2000" b="1" dirty="0" smtClean="0"/>
              <a:t>SINHGAD INSTITUTE OF MANAGEMENT</a:t>
            </a:r>
            <a:r>
              <a:rPr lang="en-IN" sz="2000" b="1" dirty="0" smtClean="0"/>
              <a:t/>
            </a:r>
            <a:br>
              <a:rPr lang="en-IN" sz="2000" b="1" dirty="0" smtClean="0"/>
            </a:br>
            <a:r>
              <a:rPr kumimoji="0" lang="en-US" sz="2000" b="1" i="0" u="none" strike="noStrike" cap="none" normalizeH="0" baseline="0" dirty="0" smtClean="0">
                <a:ln>
                  <a:noFill/>
                </a:ln>
                <a:solidFill>
                  <a:schemeClr val="tx1"/>
                </a:solidFill>
                <a:effectLst/>
                <a:latin typeface="Arial" pitchFamily="34" charset="0"/>
                <a:cs typeface="Arial" pitchFamily="34" charset="0"/>
              </a:rPr>
              <a:t/>
            </a:r>
            <a:br>
              <a:rPr kumimoji="0" lang="en-US" sz="2000" b="1" i="0" u="none" strike="noStrike" cap="none" normalizeH="0" baseline="0" dirty="0" smtClean="0">
                <a:ln>
                  <a:noFill/>
                </a:ln>
                <a:solidFill>
                  <a:schemeClr val="tx1"/>
                </a:solidFill>
                <a:effectLst/>
                <a:latin typeface="Arial" pitchFamily="34" charset="0"/>
                <a:cs typeface="Arial" pitchFamily="34" charset="0"/>
              </a:rPr>
            </a:br>
            <a:r>
              <a:rPr kumimoji="0" lang="en-US" sz="2200" b="1" i="0" u="none" strike="noStrike" cap="none" normalizeH="0" baseline="0" dirty="0" smtClean="0">
                <a:ln>
                  <a:noFill/>
                </a:ln>
                <a:solidFill>
                  <a:schemeClr val="tx1"/>
                </a:solidFill>
                <a:effectLst/>
                <a:latin typeface="Calibri" pitchFamily="34" charset="0"/>
                <a:ea typeface="Calibri" pitchFamily="34" charset="0"/>
                <a:cs typeface="Cambria,Bold"/>
              </a:rPr>
              <a:t>2015-2018</a:t>
            </a:r>
            <a:r>
              <a:rPr kumimoji="0" lang="en-US" sz="2000" b="0" i="0" u="none" strike="noStrike" cap="none" normalizeH="0" baseline="0" dirty="0" smtClean="0">
                <a:ln>
                  <a:noFill/>
                </a:ln>
                <a:solidFill>
                  <a:schemeClr val="tx1"/>
                </a:solidFill>
                <a:effectLst/>
                <a:latin typeface="Arial" pitchFamily="34" charset="0"/>
                <a:cs typeface="Arial" pitchFamily="34" charset="0"/>
              </a:rPr>
              <a:t/>
            </a:r>
            <a:br>
              <a:rPr kumimoji="0" lang="en-US" sz="2000" b="0" i="0" u="none" strike="noStrike" cap="none" normalizeH="0" baseline="0" dirty="0" smtClean="0">
                <a:ln>
                  <a:noFill/>
                </a:ln>
                <a:solidFill>
                  <a:schemeClr val="tx1"/>
                </a:solidFill>
                <a:effectLst/>
                <a:latin typeface="Arial" pitchFamily="34" charset="0"/>
                <a:cs typeface="Arial" pitchFamily="34" charset="0"/>
              </a:rPr>
            </a:br>
            <a:endParaRPr lang="en-US" sz="2000" dirty="0"/>
          </a:p>
        </p:txBody>
      </p:sp>
      <p:sp>
        <p:nvSpPr>
          <p:cNvPr id="3" name="Subtitle 2"/>
          <p:cNvSpPr>
            <a:spLocks noGrp="1"/>
          </p:cNvSpPr>
          <p:nvPr>
            <p:ph type="subTitle" idx="1"/>
          </p:nvPr>
        </p:nvSpPr>
        <p:spPr>
          <a:xfrm flipV="1">
            <a:off x="10363200" y="6553200"/>
            <a:ext cx="91440" cy="45719"/>
          </a:xfrm>
        </p:spPr>
        <p:txBody>
          <a:bodyPr>
            <a:normAutofit fontScale="25000" lnSpcReduction="20000"/>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09600"/>
            <a:ext cx="7543800" cy="5170646"/>
          </a:xfrm>
          <a:prstGeom prst="rect">
            <a:avLst/>
          </a:prstGeom>
        </p:spPr>
        <p:txBody>
          <a:bodyPr wrap="square">
            <a:spAutoFit/>
          </a:bodyPr>
          <a:lstStyle/>
          <a:p>
            <a:pPr lvl="0" indent="457200" fontAlgn="base">
              <a:spcBef>
                <a:spcPct val="0"/>
              </a:spcBef>
              <a:spcAft>
                <a:spcPct val="0"/>
              </a:spcAft>
            </a:pPr>
            <a:r>
              <a:rPr kumimoji="0" lang="en-US" sz="2400" b="1" i="0" u="none" strike="noStrike" cap="none" normalizeH="0" baseline="0" dirty="0" smtClean="0">
                <a:ln>
                  <a:noFill/>
                </a:ln>
                <a:solidFill>
                  <a:srgbClr val="000000"/>
                </a:solidFill>
                <a:effectLst/>
                <a:latin typeface="Bookman Old Style" pitchFamily="18" charset="0"/>
                <a:ea typeface="Calibri" pitchFamily="34" charset="0"/>
                <a:cs typeface="Times New Roman" pitchFamily="18" charset="0"/>
              </a:rPr>
              <a:t>Operational Feasibility:</a:t>
            </a:r>
          </a:p>
          <a:p>
            <a:pPr lvl="0" indent="457200" fontAlgn="base">
              <a:spcBef>
                <a:spcPct val="0"/>
              </a:spcBef>
              <a:spcAft>
                <a:spcPct val="0"/>
              </a:spcAft>
            </a:pPr>
            <a:endParaRPr kumimoji="0" lang="en-US" sz="2800" i="0" u="none" strike="noStrike" cap="none" normalizeH="0" baseline="0" dirty="0" smtClean="0">
              <a:ln>
                <a:noFill/>
              </a:ln>
              <a:solidFill>
                <a:schemeClr val="tx1"/>
              </a:solidFill>
              <a:effectLst/>
              <a:latin typeface="Arial" pitchFamily="34" charset="0"/>
              <a:cs typeface="Arial" pitchFamily="34" charset="0"/>
            </a:endParaRPr>
          </a:p>
          <a:p>
            <a:pPr lvl="0" indent="457200" eaLnBrk="0" fontAlgn="base" hangingPunct="0">
              <a:spcBef>
                <a:spcPct val="0"/>
              </a:spcBef>
              <a:spcAft>
                <a:spcPct val="0"/>
              </a:spcAft>
            </a:pP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Times New Roman" pitchFamily="18" charset="0"/>
              </a:rPr>
              <a:t>Proposed projects are beneficial only if they can be turned out into information system. That will meet the organization</a:t>
            </a:r>
            <a:r>
              <a:rPr lang="en-US" sz="2000" dirty="0">
                <a:solidFill>
                  <a:srgbClr val="000000"/>
                </a:solidFill>
                <a:ea typeface="Calibri" pitchFamily="34" charset="0"/>
                <a:cs typeface="Times New Roman" pitchFamily="18" charset="0"/>
              </a:rPr>
              <a:t>’</a:t>
            </a: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Times New Roman" pitchFamily="18" charset="0"/>
              </a:rPr>
              <a:t>s operating requirements. Operational feasibility aspects of the project are to be taken as an important part of the project implementation. Some of the important issues raised are to test the operational feasibility of a project includes the following: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indent="457200" eaLnBrk="0" fontAlgn="base" hangingPunct="0">
              <a:spcBef>
                <a:spcPct val="0"/>
              </a:spcBef>
              <a:spcAft>
                <a:spcPct val="0"/>
              </a:spcAft>
              <a:buFontTx/>
              <a:buChar char="•"/>
            </a:pP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Times New Roman" pitchFamily="18" charset="0"/>
              </a:rPr>
              <a:t>Is there sufficient support for the management from the users?</a:t>
            </a:r>
            <a:endParaRPr kumimoji="0" lang="en-US" sz="2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lvl="0" indent="457200" eaLnBrk="0" fontAlgn="base" hangingPunct="0">
              <a:spcBef>
                <a:spcPct val="0"/>
              </a:spcBef>
              <a:spcAft>
                <a:spcPct val="0"/>
              </a:spcAft>
              <a:buFontTx/>
              <a:buChar char="•"/>
            </a:pP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Times New Roman" pitchFamily="18" charset="0"/>
              </a:rPr>
              <a:t>Will the system be used and work properly if it is being developed and implemented?</a:t>
            </a:r>
            <a:endParaRPr kumimoji="0" lang="en-US" sz="2000" b="0" i="0" u="none" strike="noStrike" cap="none" normalizeH="0" baseline="0" dirty="0" smtClean="0">
              <a:ln>
                <a:noFill/>
              </a:ln>
              <a:solidFill>
                <a:srgbClr val="000000"/>
              </a:solidFill>
              <a:effectLst/>
              <a:latin typeface="Calibri" pitchFamily="34" charset="0"/>
              <a:ea typeface="Calibri" pitchFamily="34" charset="0"/>
              <a:cs typeface="Times New Roman" pitchFamily="18" charset="0"/>
            </a:endParaRPr>
          </a:p>
          <a:p>
            <a:pPr lvl="0" indent="457200" eaLnBrk="0" fontAlgn="base" hangingPunct="0">
              <a:spcBef>
                <a:spcPct val="0"/>
              </a:spcBef>
              <a:spcAft>
                <a:spcPct val="0"/>
              </a:spcAft>
              <a:buFontTx/>
              <a:buChar char="•"/>
            </a:pP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Times New Roman" pitchFamily="18" charset="0"/>
              </a:rPr>
              <a:t>Will there be any resistance from the user that will undermine the possible application benefits?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indent="457200"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482040"/>
            <a:ext cx="6858000" cy="5078313"/>
          </a:xfrm>
          <a:prstGeom prst="rect">
            <a:avLst/>
          </a:prstGeom>
        </p:spPr>
        <p:txBody>
          <a:bodyPr wrap="square">
            <a:spAutoFit/>
          </a:bodyPr>
          <a:lstStyle/>
          <a:p>
            <a:pPr lvl="0" fontAlgn="base">
              <a:spcBef>
                <a:spcPct val="0"/>
              </a:spcBef>
              <a:spcAft>
                <a:spcPct val="0"/>
              </a:spcAft>
              <a:tabLst>
                <a:tab pos="1149350" algn="l"/>
              </a:tabLst>
            </a:pPr>
            <a:r>
              <a:rPr kumimoji="0" lang="en-US" sz="2400" b="1" i="0" u="none" strike="noStrike" cap="none" normalizeH="0" baseline="0" dirty="0" smtClean="0">
                <a:ln>
                  <a:noFill/>
                </a:ln>
                <a:solidFill>
                  <a:srgbClr val="000000"/>
                </a:solidFill>
                <a:effectLst/>
                <a:latin typeface="Bookman Old Style" pitchFamily="18" charset="0"/>
                <a:ea typeface="Calibri" pitchFamily="34" charset="0"/>
                <a:cs typeface="Times New Roman" pitchFamily="18" charset="0"/>
              </a:rPr>
              <a:t>Economic Feasibility:</a:t>
            </a:r>
          </a:p>
          <a:p>
            <a:pPr lvl="0" fontAlgn="base">
              <a:spcBef>
                <a:spcPct val="0"/>
              </a:spcBef>
              <a:spcAft>
                <a:spcPct val="0"/>
              </a:spcAft>
              <a:tabLst>
                <a:tab pos="1149350" algn="l"/>
              </a:tabLst>
            </a:pPr>
            <a:endParaRPr kumimoji="0" lang="en-US" sz="2400" b="1" i="0" u="none" strike="noStrike" cap="none" normalizeH="0" baseline="0" dirty="0" smtClean="0">
              <a:ln>
                <a:noFill/>
              </a:ln>
              <a:solidFill>
                <a:srgbClr val="000000"/>
              </a:solidFill>
              <a:effectLst/>
              <a:latin typeface="Bookman Old Style" pitchFamily="18" charset="0"/>
              <a:ea typeface="Calibri" pitchFamily="34" charset="0"/>
              <a:cs typeface="Times New Roman" pitchFamily="18" charset="0"/>
            </a:endParaRPr>
          </a:p>
          <a:p>
            <a:pPr lvl="0" fontAlgn="base">
              <a:spcBef>
                <a:spcPct val="0"/>
              </a:spcBef>
              <a:spcAft>
                <a:spcPct val="0"/>
              </a:spcAft>
              <a:tabLst>
                <a:tab pos="1149350" algn="l"/>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tabLst>
                <a:tab pos="1149350" algn="l"/>
              </a:tabLst>
            </a:pP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Times New Roman" pitchFamily="18" charset="0"/>
              </a:rPr>
              <a:t>A system can be developed technically and that will be used if installed must still be a good investment for the organization. In the economic feasibility, the development cost in creating the system is evaluated against the ultimate benefit derived from the new systems. Financial benefits must equal or exceed the costs. The system is economically feasible. It does not require any addition hardware or software. Since the interface for this system is developed using the existing resources and technologies available at NIC, There is nominal expenditure and economical feasibility for certain.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tabLst>
                <a:tab pos="1149350" algn="l"/>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271582"/>
            <a:ext cx="7848600" cy="6586418"/>
          </a:xfrm>
          <a:prstGeom prst="rect">
            <a:avLst/>
          </a:prstGeom>
        </p:spPr>
        <p:txBody>
          <a:bodyPr wrap="square">
            <a:spAutoFit/>
          </a:bodyPr>
          <a:lstStyle/>
          <a:p>
            <a:pPr lvl="0" fontAlgn="base">
              <a:spcBef>
                <a:spcPct val="0"/>
              </a:spcBef>
              <a:spcAft>
                <a:spcPct val="0"/>
              </a:spcAf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Mangal"/>
              </a:rPr>
              <a:t>Fact Finding Techniques</a:t>
            </a:r>
          </a:p>
          <a:p>
            <a:pPr lvl="0" fontAlgn="base">
              <a:spcBef>
                <a:spcPct val="0"/>
              </a:spcBef>
              <a:spcAft>
                <a:spcPct val="0"/>
              </a:spcAf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a:buFont typeface="Wingdings" pitchFamily="2" charset="2"/>
              <a:buChar char="§"/>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study any system the analyst needs to do collect facts and all relevant information. The facts when expressed in quantitative form are termed as data. The success of any project is depended upon the accuracy of available data. Accurate information can be collected with help of certain methods/ techniques. These specific methods for finding information of the system are termed as fact finding techniques. Interview, Questionnaire, Record View and Observations are the different fact finding techniques used by the analyst. The analyst may use more than one technique for investigation</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lang="en-US" b="1" dirty="0" smtClean="0"/>
              <a:t> </a:t>
            </a:r>
          </a:p>
          <a:p>
            <a:pPr lvl="1">
              <a:buFont typeface="Wingdings" pitchFamily="2" charset="2"/>
              <a:buChar char="§"/>
            </a:pPr>
            <a:r>
              <a:rPr lang="en-US" b="1" dirty="0" smtClean="0"/>
              <a:t>Interview</a:t>
            </a:r>
          </a:p>
          <a:p>
            <a:pPr lvl="1">
              <a:buFont typeface="Wingdings" pitchFamily="2" charset="2"/>
              <a:buChar char="§"/>
            </a:pPr>
            <a:r>
              <a:rPr lang="en-US" b="1" dirty="0" smtClean="0"/>
              <a:t> Questionnaire</a:t>
            </a:r>
            <a:r>
              <a:rPr lang="en-US" dirty="0" smtClean="0"/>
              <a:t> </a:t>
            </a:r>
          </a:p>
          <a:p>
            <a:pPr lvl="1">
              <a:buFont typeface="Wingdings" pitchFamily="2" charset="2"/>
              <a:buChar char="§"/>
            </a:pPr>
            <a:r>
              <a:rPr lang="en-US" dirty="0" smtClean="0"/>
              <a:t>  </a:t>
            </a:r>
            <a:r>
              <a:rPr lang="en-US" b="1" dirty="0" smtClean="0"/>
              <a:t>Record View</a:t>
            </a:r>
            <a:r>
              <a:rPr lang="en-US" dirty="0" smtClean="0"/>
              <a:t> </a:t>
            </a:r>
          </a:p>
          <a:p>
            <a:pPr lvl="1">
              <a:buFont typeface="Wingdings" pitchFamily="2" charset="2"/>
              <a:buChar char="§"/>
            </a:pPr>
            <a:r>
              <a:rPr lang="en-US" b="1" dirty="0" smtClean="0"/>
              <a:t>  Observation</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smtClean="0"/>
          </a:p>
          <a:p>
            <a:pPr lvl="0"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
            <a:b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b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
            <a:b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b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
            <a:b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b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mruta done 2017 april 15\Done 2017 Projects\easy bill dfd\admin usecase.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828800" y="543785"/>
            <a:ext cx="5486400" cy="5770429"/>
          </a:xfrm>
          <a:prstGeom prst="rect">
            <a:avLst/>
          </a:prstGeom>
          <a:noFill/>
          <a:ln>
            <a:noFill/>
          </a:ln>
        </p:spPr>
      </p:pic>
      <p:sp>
        <p:nvSpPr>
          <p:cNvPr id="3" name="TextBox 2"/>
          <p:cNvSpPr txBox="1"/>
          <p:nvPr/>
        </p:nvSpPr>
        <p:spPr>
          <a:xfrm>
            <a:off x="2743200" y="381000"/>
            <a:ext cx="3276600" cy="738664"/>
          </a:xfrm>
          <a:prstGeom prst="rect">
            <a:avLst/>
          </a:prstGeom>
          <a:noFill/>
        </p:spPr>
        <p:txBody>
          <a:bodyPr wrap="square" rtlCol="0">
            <a:spAutoFit/>
          </a:bodyPr>
          <a:lstStyle/>
          <a:p>
            <a:r>
              <a:rPr lang="en-US" sz="2400" dirty="0"/>
              <a:t>USE CASE ADMIN:-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mruta done 2017 april 15\Done 2017 Projects\easy bill dfd\businessowner usecase.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828800" y="803512"/>
            <a:ext cx="5486400" cy="5749687"/>
          </a:xfrm>
          <a:prstGeom prst="rect">
            <a:avLst/>
          </a:prstGeom>
          <a:noFill/>
          <a:ln>
            <a:noFill/>
          </a:ln>
        </p:spPr>
      </p:pic>
      <p:sp>
        <p:nvSpPr>
          <p:cNvPr id="3" name="TextBox 2"/>
          <p:cNvSpPr txBox="1"/>
          <p:nvPr/>
        </p:nvSpPr>
        <p:spPr>
          <a:xfrm>
            <a:off x="2438400" y="838200"/>
            <a:ext cx="4724400" cy="954107"/>
          </a:xfrm>
          <a:prstGeom prst="rect">
            <a:avLst/>
          </a:prstGeom>
          <a:noFill/>
        </p:spPr>
        <p:txBody>
          <a:bodyPr wrap="square" rtlCol="0">
            <a:spAutoFit/>
          </a:bodyPr>
          <a:lstStyle/>
          <a:p>
            <a:r>
              <a:rPr lang="en-US" dirty="0"/>
              <a:t> </a:t>
            </a:r>
          </a:p>
          <a:p>
            <a:r>
              <a:rPr lang="en-US" sz="2000" dirty="0"/>
              <a:t>BO(BUSINESS OWNER) USE OWNER:</a:t>
            </a:r>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mruta done 2017 april 15\Done 2017 Projects\easy bill dfd\Activity  for admin.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209800" y="1247353"/>
            <a:ext cx="5486400" cy="5229647"/>
          </a:xfrm>
          <a:prstGeom prst="rect">
            <a:avLst/>
          </a:prstGeom>
          <a:noFill/>
          <a:ln>
            <a:noFill/>
          </a:ln>
        </p:spPr>
      </p:pic>
      <p:sp>
        <p:nvSpPr>
          <p:cNvPr id="4" name="TextBox 3"/>
          <p:cNvSpPr txBox="1"/>
          <p:nvPr/>
        </p:nvSpPr>
        <p:spPr>
          <a:xfrm>
            <a:off x="2667000" y="304800"/>
            <a:ext cx="5562600" cy="369332"/>
          </a:xfrm>
          <a:prstGeom prst="rect">
            <a:avLst/>
          </a:prstGeom>
          <a:noFill/>
        </p:spPr>
        <p:txBody>
          <a:bodyPr wrap="square" rtlCol="0">
            <a:spAutoFit/>
          </a:bodyPr>
          <a:lstStyle/>
          <a:p>
            <a:endParaRPr lang="en-US" dirty="0"/>
          </a:p>
        </p:txBody>
      </p:sp>
      <p:sp>
        <p:nvSpPr>
          <p:cNvPr id="5" name="TextBox 4"/>
          <p:cNvSpPr txBox="1"/>
          <p:nvPr/>
        </p:nvSpPr>
        <p:spPr>
          <a:xfrm>
            <a:off x="3124200" y="304800"/>
            <a:ext cx="4495800" cy="1261884"/>
          </a:xfrm>
          <a:prstGeom prst="rect">
            <a:avLst/>
          </a:prstGeom>
          <a:noFill/>
        </p:spPr>
        <p:txBody>
          <a:bodyPr wrap="square" rtlCol="0">
            <a:spAutoFit/>
          </a:bodyPr>
          <a:lstStyle/>
          <a:p>
            <a:r>
              <a:rPr lang="en-US" dirty="0"/>
              <a:t> </a:t>
            </a:r>
          </a:p>
          <a:p>
            <a:r>
              <a:rPr lang="en-US" sz="2000" dirty="0"/>
              <a:t>Activity:</a:t>
            </a:r>
          </a:p>
          <a:p>
            <a:r>
              <a:rPr lang="en-US" sz="2000" dirty="0"/>
              <a:t>Admin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mruta done 2017 april 15\Done 2017 Projects\easy bill dfd\admin seq.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057400" y="457200"/>
            <a:ext cx="5486400" cy="6248400"/>
          </a:xfrm>
          <a:prstGeom prst="rect">
            <a:avLst/>
          </a:prstGeom>
          <a:noFill/>
          <a:ln>
            <a:noFill/>
          </a:ln>
        </p:spPr>
      </p:pic>
      <p:sp>
        <p:nvSpPr>
          <p:cNvPr id="3" name="TextBox 2"/>
          <p:cNvSpPr txBox="1"/>
          <p:nvPr/>
        </p:nvSpPr>
        <p:spPr>
          <a:xfrm>
            <a:off x="2438400" y="0"/>
            <a:ext cx="6400800" cy="1600438"/>
          </a:xfrm>
          <a:prstGeom prst="rect">
            <a:avLst/>
          </a:prstGeom>
          <a:noFill/>
        </p:spPr>
        <p:txBody>
          <a:bodyPr wrap="square" rtlCol="0">
            <a:spAutoFit/>
          </a:bodyPr>
          <a:lstStyle/>
          <a:p>
            <a:r>
              <a:rPr lang="en-US" sz="2000" dirty="0"/>
              <a:t> </a:t>
            </a:r>
          </a:p>
          <a:p>
            <a:r>
              <a:rPr lang="en-US" sz="2000" dirty="0"/>
              <a:t>Sequence</a:t>
            </a:r>
          </a:p>
          <a:p>
            <a:r>
              <a:rPr lang="en-US" sz="2000" dirty="0"/>
              <a:t>Sequence</a:t>
            </a:r>
          </a:p>
          <a:p>
            <a:r>
              <a:rPr lang="en-US" sz="2000" dirty="0"/>
              <a:t>Admin:-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mruta done 2017 april 15\Done 2017 Projects\easy bill dfd\B_OWNER SEQ.pn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981200" y="457200"/>
            <a:ext cx="5486400" cy="6096000"/>
          </a:xfrm>
          <a:prstGeom prst="rect">
            <a:avLst/>
          </a:prstGeom>
          <a:noFill/>
          <a:ln>
            <a:noFill/>
          </a:ln>
        </p:spPr>
      </p:pic>
      <p:sp>
        <p:nvSpPr>
          <p:cNvPr id="3" name="TextBox 2"/>
          <p:cNvSpPr txBox="1"/>
          <p:nvPr/>
        </p:nvSpPr>
        <p:spPr>
          <a:xfrm>
            <a:off x="2209800" y="457200"/>
            <a:ext cx="5410200" cy="677108"/>
          </a:xfrm>
          <a:prstGeom prst="rect">
            <a:avLst/>
          </a:prstGeom>
          <a:noFill/>
        </p:spPr>
        <p:txBody>
          <a:bodyPr wrap="square" rtlCol="0">
            <a:spAutoFit/>
          </a:bodyPr>
          <a:lstStyle/>
          <a:p>
            <a:r>
              <a:rPr lang="en-US" sz="2000" dirty="0"/>
              <a:t>BO:</a:t>
            </a:r>
            <a:r>
              <a:rPr lang="en-US" dirty="0"/>
              <a: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676400" y="1828800"/>
            <a:ext cx="6470650" cy="4643120"/>
          </a:xfrm>
          <a:prstGeom prst="rect">
            <a:avLst/>
          </a:prstGeom>
          <a:noFill/>
          <a:ln>
            <a:noFill/>
          </a:ln>
        </p:spPr>
      </p:pic>
      <p:sp>
        <p:nvSpPr>
          <p:cNvPr id="3" name="TextBox 2"/>
          <p:cNvSpPr txBox="1"/>
          <p:nvPr/>
        </p:nvSpPr>
        <p:spPr>
          <a:xfrm>
            <a:off x="2057400" y="304800"/>
            <a:ext cx="4419600" cy="677108"/>
          </a:xfrm>
          <a:prstGeom prst="rect">
            <a:avLst/>
          </a:prstGeom>
          <a:noFill/>
        </p:spPr>
        <p:txBody>
          <a:bodyPr wrap="square" rtlCol="0">
            <a:spAutoFit/>
          </a:bodyPr>
          <a:lstStyle/>
          <a:p>
            <a:r>
              <a:rPr lang="en-US" sz="2000" dirty="0"/>
              <a:t>Component Diagram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Proggammerr\Desktop\Dxt\Final Ahilya Project\Project Daigram\maharaniAhilyadeviEdu.org\Static\deployment.JPG"/>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771650" y="1228725"/>
            <a:ext cx="5600700" cy="4400550"/>
          </a:xfrm>
          <a:prstGeom prst="rect">
            <a:avLst/>
          </a:prstGeom>
          <a:noFill/>
          <a:ln>
            <a:noFill/>
          </a:ln>
        </p:spPr>
      </p:pic>
      <p:sp>
        <p:nvSpPr>
          <p:cNvPr id="3" name="TextBox 2"/>
          <p:cNvSpPr txBox="1"/>
          <p:nvPr/>
        </p:nvSpPr>
        <p:spPr>
          <a:xfrm>
            <a:off x="2514600" y="533400"/>
            <a:ext cx="2362200" cy="677108"/>
          </a:xfrm>
          <a:prstGeom prst="rect">
            <a:avLst/>
          </a:prstGeom>
          <a:noFill/>
        </p:spPr>
        <p:txBody>
          <a:bodyPr wrap="square" rtlCol="0">
            <a:spAutoFit/>
          </a:bodyPr>
          <a:lstStyle/>
          <a:p>
            <a:r>
              <a:rPr lang="en-US" dirty="0"/>
              <a:t>Deplo</a:t>
            </a:r>
            <a:r>
              <a:rPr lang="en-US" sz="2000" dirty="0"/>
              <a:t>yment Diagram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1143000" y="762000"/>
            <a:ext cx="7772400" cy="5055218"/>
          </a:xfrm>
          <a:prstGeom prst="rect">
            <a:avLst/>
          </a:prstGeom>
          <a:noFill/>
          <a:ln w="9525">
            <a:noFill/>
            <a:miter lim="800000"/>
            <a:headEnd/>
            <a:tailEnd/>
          </a:ln>
          <a:effectLst/>
        </p:spPr>
        <p:txBody>
          <a:bodyPr vert="horz" wrap="square" lIns="57132" tIns="19044" rIns="0" bIns="19044" numCol="1" anchor="ctr" anchorCtr="0" compatLnSpc="1">
            <a:prstTxWarp prst="textNoShape">
              <a:avLst/>
            </a:prstTxWarp>
            <a:spAutoFit/>
          </a:bodyPr>
          <a:lstStyle/>
          <a:p>
            <a:pPr marL="0" marR="0" lvl="0" indent="847725" algn="l" defTabSz="914400" rtl="0" eaLnBrk="1" fontAlgn="base" latinLnBrk="0" hangingPunct="1">
              <a:lnSpc>
                <a:spcPct val="100000"/>
              </a:lnSpc>
              <a:spcBef>
                <a:spcPct val="0"/>
              </a:spcBef>
              <a:spcAft>
                <a:spcPct val="0"/>
              </a:spcAft>
              <a:buClrTx/>
              <a:buSzTx/>
              <a:buFontTx/>
              <a:buChar char="•"/>
              <a:tabLst/>
            </a:pPr>
            <a:r>
              <a:rPr kumimoji="0" lang="en-GB" sz="2400" b="1" i="0" u="none" strike="noStrike" cap="none" normalizeH="0" baseline="0" dirty="0" smtClean="0" bmk="_Toc483807150">
                <a:ln>
                  <a:noFill/>
                </a:ln>
                <a:solidFill>
                  <a:schemeClr val="tx1"/>
                </a:solidFill>
                <a:effectLst/>
                <a:latin typeface="Times New Roman" pitchFamily="18" charset="0"/>
                <a:ea typeface="Times New Roman" pitchFamily="18" charset="0"/>
                <a:cs typeface="Times New Roman" pitchFamily="18" charset="0"/>
              </a:rPr>
              <a:t>Introductio</a:t>
            </a:r>
            <a:r>
              <a:rPr kumimoji="0" lang="en-GB"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t>
            </a:r>
          </a:p>
          <a:p>
            <a:pPr marL="0" marR="0" lvl="0" indent="847725" algn="l" defTabSz="914400" rtl="0" eaLnBrk="1" fontAlgn="base" latinLnBrk="0" hangingPunct="1">
              <a:lnSpc>
                <a:spcPct val="100000"/>
              </a:lnSpc>
              <a:spcBef>
                <a:spcPct val="0"/>
              </a:spcBef>
              <a:spcAft>
                <a:spcPct val="0"/>
              </a:spcAft>
              <a:buClrTx/>
              <a:buSzTx/>
              <a:buFontTx/>
              <a:buChar char="•"/>
              <a:tabLst/>
            </a:pPr>
            <a:endParaRPr kumimoji="0" lang="en-GB" sz="24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endParaRPr>
          </a:p>
          <a:p>
            <a:pPr marL="0" marR="0" lvl="0" indent="847725"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Easy Bill is powerful, User friendly and easy to use and is designed and developed to deliver real conceivable benefits to Business.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847725"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Easy Bill is web application developed to fulfill need of the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businessesWhere</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 business need daily accounting software, maintaining billing records, maintaining credit, debit information.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847725"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Easy Bill web application is very useful for small business as well as big turn over business. It is designed to make billing system easy. As Now GST Introduce it is mandatory for business to fill GST Return. For that detailed information of account, billing has to be given. So using this Business owner can easily make bill, maintain credit debit details and send that details to Chartered Accountant to file Tax File.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847725"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2133600"/>
            <a:ext cx="5105400" cy="1446550"/>
          </a:xfrm>
          <a:prstGeom prst="rect">
            <a:avLst/>
          </a:prstGeom>
          <a:noFill/>
        </p:spPr>
        <p:txBody>
          <a:bodyPr wrap="square" rtlCol="0">
            <a:spAutoFit/>
          </a:bodyPr>
          <a:lstStyle/>
          <a:p>
            <a:r>
              <a:rPr lang="en-US" sz="8800" i="1" dirty="0" smtClean="0">
                <a:effectLst>
                  <a:outerShdw blurRad="38100" dist="38100" dir="2700000" algn="tl">
                    <a:srgbClr val="000000">
                      <a:alpha val="43137"/>
                    </a:srgbClr>
                  </a:outerShdw>
                </a:effectLst>
              </a:rPr>
              <a:t>Thank You</a:t>
            </a:r>
            <a:endParaRPr lang="en-US" sz="8800" i="1" dirty="0">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1447800" y="1066800"/>
            <a:ext cx="7239000" cy="41857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Scope of project:</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Proposed system has to work under the wireless network. Hence it has web application. In which Business owner can register their firm, maintain product detail like stock, price online also make bill manage customer detail. Owner can Maintain DEBIT CREDIT information.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		This project is very useful for filing GST return online. Business owner can send Tax Bill (Sales), Purchase Bill, Account detail on one click to the CA(Chartered accountant).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524000" y="838200"/>
            <a:ext cx="6858000" cy="29546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Proposed System: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Business Owner can register their business here, and promote online.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BUSINESS Owner Admin have login page.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Can add stock detail of product.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Can make bill Online give print and save.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Accept payment Online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2057400" y="1600200"/>
            <a:ext cx="5715000" cy="28315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154113" algn="l"/>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Existing System:</a:t>
            </a:r>
          </a:p>
          <a:p>
            <a:pPr marL="0" marR="0" lvl="0" indent="0" algn="l" defTabSz="914400" rtl="0" eaLnBrk="1" fontAlgn="base" latinLnBrk="0" hangingPunct="1">
              <a:lnSpc>
                <a:spcPct val="100000"/>
              </a:lnSpc>
              <a:spcBef>
                <a:spcPct val="0"/>
              </a:spcBef>
              <a:spcAft>
                <a:spcPct val="0"/>
              </a:spcAft>
              <a:buClrTx/>
              <a:buSzTx/>
              <a:buFontTx/>
              <a:buNone/>
              <a:tabLst>
                <a:tab pos="1154113" algn="l"/>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54113" algn="l"/>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Currently all work done by manually.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54113" algn="l"/>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Bill Book should have to maintain.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54113" algn="l"/>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No auto calculation for bill.</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54113" algn="l"/>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Stock IN/Out not maintained.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54113" algn="l"/>
              </a:tabLst>
            </a:pPr>
            <a:r>
              <a:rPr kumimoji="0" lang="en-US" sz="2000"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All bill and transaction detail manually send to CA.</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54113" algn="l"/>
              </a:tabLst>
            </a:pPr>
            <a:r>
              <a:rPr kumimoji="0" 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1752600" y="381000"/>
            <a:ext cx="63246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Module: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This site consists of following modules: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Admin: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Login to website.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See Business Request To Register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Approve Business.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Remove Business.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Business Owner: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Visit to website.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Register on website(DEMO).</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Register And Make Payment.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Add Business detail.</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Add Product Detail/Update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Make Bill.</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Add customer.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Accept Payment.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000000"/>
                </a:solidFill>
                <a:effectLst/>
                <a:latin typeface="Arial" pitchFamily="34" charset="0"/>
                <a:ea typeface="Calibri" pitchFamily="34" charset="0"/>
                <a:cs typeface="Times New Roman" pitchFamily="18" charset="0"/>
              </a:rPr>
              <a:t>Send detail To CA.</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143000" y="228600"/>
            <a:ext cx="6858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Module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Login Module: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In this module, admin can login using master login.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User registers on website for demo and login.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Business Module: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Admin can </a:t>
            </a:r>
            <a:r>
              <a:rPr kumimoji="0" lang="en-US" sz="2000" b="0" i="0" u="none" strike="noStrike" cap="none" normalizeH="0" baseline="0" dirty="0" smtClean="0">
                <a:ln>
                  <a:noFill/>
                </a:ln>
                <a:solidFill>
                  <a:srgbClr val="000000"/>
                </a:solidFill>
                <a:effectLst/>
                <a:latin typeface="Trebuchet MS" pitchFamily="34" charset="0"/>
                <a:ea typeface="Times New Roman" pitchFamily="18" charset="0"/>
                <a:cs typeface="Times New Roman" pitchFamily="18" charset="0"/>
              </a:rPr>
              <a:t>see Business request to register.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Admin can </a:t>
            </a:r>
            <a:r>
              <a:rPr kumimoji="0" lang="en-US" sz="2000" b="0" i="0" u="none" strike="noStrike" cap="none" normalizeH="0" baseline="0" dirty="0" smtClean="0">
                <a:ln>
                  <a:noFill/>
                </a:ln>
                <a:solidFill>
                  <a:srgbClr val="000000"/>
                </a:solidFill>
                <a:effectLst/>
                <a:latin typeface="Trebuchet MS" pitchFamily="34" charset="0"/>
                <a:ea typeface="Times New Roman" pitchFamily="18" charset="0"/>
                <a:cs typeface="Times New Roman" pitchFamily="18" charset="0"/>
              </a:rPr>
              <a:t>approve Business.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rgbClr val="000000"/>
                </a:solidFill>
                <a:effectLst/>
                <a:latin typeface="Trebuchet MS" pitchFamily="34" charset="0"/>
                <a:ea typeface="Times New Roman" pitchFamily="18" charset="0"/>
                <a:cs typeface="Times New Roman" pitchFamily="18" charset="0"/>
              </a:rPr>
              <a:t>Admin can remove Business.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Add Module: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Business Owner adds Business details.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Business Owner adds Product details.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Business Owner adds Customer.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Bill Module: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Customers can make bill online.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Payment Module: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Accept payment from customer.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Report Module: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2000" b="0" i="0" u="none" strike="noStrike" cap="none" normalizeH="0" baseline="0" dirty="0" smtClean="0">
                <a:ln>
                  <a:noFill/>
                </a:ln>
                <a:solidFill>
                  <a:schemeClr val="tx1"/>
                </a:solidFill>
                <a:effectLst/>
                <a:latin typeface="Trebuchet MS" pitchFamily="34" charset="0"/>
                <a:ea typeface="Times New Roman" pitchFamily="18" charset="0"/>
                <a:cs typeface="Times New Roman" pitchFamily="18" charset="0"/>
              </a:rPr>
              <a:t>Send details to CA.</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800" y="1066800"/>
            <a:ext cx="7315200"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1" i="0" u="sng" strike="noStrike" cap="none" normalizeH="0" baseline="0" dirty="0" smtClean="0">
                <a:ln>
                  <a:noFill/>
                </a:ln>
                <a:solidFill>
                  <a:schemeClr val="tx1"/>
                </a:solidFill>
                <a:effectLst/>
                <a:latin typeface="Arial" pitchFamily="34" charset="0"/>
                <a:ea typeface="Calibri" pitchFamily="34" charset="0"/>
                <a:cs typeface="Times New Roman" pitchFamily="18" charset="0"/>
              </a:rPr>
              <a:t>Hardware and Software Specifications:-</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Software Specifications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Operating System: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Windows 7.</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Database: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MYSQL 5.0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Browser:</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Microsoft Internet Explorer.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Framework: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jdk8.0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Tools and </a:t>
            </a:r>
            <a:r>
              <a:rPr kumimoji="0" lang="en-US" sz="20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IDE:</a:t>
            </a:r>
            <a:r>
              <a:rPr kumimoji="0" lang="en-US" sz="2000" b="0" i="0" u="none" strike="noStrike" cap="none" normalizeH="0" baseline="0" dirty="0" err="1" smtClean="0">
                <a:ln>
                  <a:noFill/>
                </a:ln>
                <a:solidFill>
                  <a:schemeClr val="tx1"/>
                </a:solidFill>
                <a:effectLst/>
                <a:latin typeface="Arial" pitchFamily="34" charset="0"/>
                <a:ea typeface="Calibri" pitchFamily="34" charset="0"/>
                <a:cs typeface="Arial" pitchFamily="34" charset="0"/>
              </a:rPr>
              <a:t>netbean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Technologies:</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Java,JSP,Servlet,AngularJs</a:t>
            </a: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1" eaLnBrk="0" fontAlgn="base" hangingPunct="0">
              <a:spcBef>
                <a:spcPct val="0"/>
              </a:spcBef>
              <a:spcAft>
                <a:spcPct val="0"/>
              </a:spcAft>
              <a:buFontTx/>
              <a:buChar char="•"/>
              <a:tabLst>
                <a:tab pos="457200" algn="l"/>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Hardware Specification: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Processor:</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Intel Pentium IV or More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Ram:</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512 MB Ram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tabLst>
                <a:tab pos="457200" algn="l"/>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Hard Disk:</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PC with 40GB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82094"/>
            <a:ext cx="6934200" cy="4755148"/>
          </a:xfrm>
          <a:prstGeom prst="rect">
            <a:avLst/>
          </a:prstGeom>
        </p:spPr>
        <p:txBody>
          <a:bodyPr wrap="square">
            <a:spAutoFit/>
          </a:bodyPr>
          <a:lstStyle/>
          <a:p>
            <a:pPr lvl="0" algn="just" fontAlgn="base">
              <a:spcBef>
                <a:spcPct val="0"/>
              </a:spcBef>
              <a:spcAft>
                <a:spcPct val="0"/>
              </a:spcAft>
              <a:tabLst>
                <a:tab pos="457200" algn="l"/>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Feasibility Study:</a:t>
            </a:r>
          </a:p>
          <a:p>
            <a:pPr lvl="0" algn="just" fontAlgn="base">
              <a:spcBef>
                <a:spcPct val="0"/>
              </a:spcBef>
              <a:spcAft>
                <a:spcPct val="0"/>
              </a:spcAft>
              <a:tabLst>
                <a:tab pos="457200" algn="l"/>
              </a:tabLst>
            </a:pPr>
            <a:endParaRPr lang="en-US" sz="1400" dirty="0" smtClean="0">
              <a:latin typeface="Times New Roman" pitchFamily="18" charset="0"/>
              <a:cs typeface="Times New Roman" pitchFamily="18" charset="0"/>
            </a:endParaRPr>
          </a:p>
          <a:p>
            <a:pPr lvl="0" algn="just" fontAlgn="base">
              <a:spcBef>
                <a:spcPct val="0"/>
              </a:spcBef>
              <a:spcAft>
                <a:spcPct val="0"/>
              </a:spcAft>
              <a:tabLst>
                <a:tab pos="457200" algn="l"/>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tabLst>
                <a:tab pos="457200" algn="l"/>
              </a:tabLst>
            </a:pP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Mangal"/>
              </a:rPr>
              <a:t>Preliminary investigation examine project feasibility, the likelihood the system will be useful to the organization. The main objective of the feasibility study is to test the Technical, Operational and Economical feasibility for adding new modules and debugging old running system. All system is feasible if they are unlimited resources and infinite time. There are aspects in the feasibility study portion of the preliminary investigation: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tabLst>
                <a:tab pos="457200" algn="l"/>
              </a:tabLst>
            </a:pP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Mangal"/>
              </a:rPr>
              <a:t>  Technical Feasibility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tabLst>
                <a:tab pos="457200" algn="l"/>
              </a:tabLst>
            </a:pP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Mangal"/>
              </a:rPr>
              <a:t>  Operation Feasibility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tabLst>
                <a:tab pos="457200" algn="l"/>
              </a:tabLst>
            </a:pPr>
            <a:r>
              <a:rPr kumimoji="0" lang="en-US" sz="2000" b="0" i="0" u="none" strike="noStrike" cap="none" normalizeH="0" baseline="0" dirty="0" smtClean="0">
                <a:ln>
                  <a:noFill/>
                </a:ln>
                <a:solidFill>
                  <a:srgbClr val="000000"/>
                </a:solidFill>
                <a:effectLst/>
                <a:latin typeface="Bookman Old Style" pitchFamily="18" charset="0"/>
                <a:ea typeface="Calibri" pitchFamily="34" charset="0"/>
                <a:cs typeface="Mangal"/>
              </a:rPr>
              <a:t>  Economic Feasibility</a:t>
            </a:r>
          </a:p>
          <a:p>
            <a:pPr lvl="0" algn="just" eaLnBrk="0" fontAlgn="base" hangingPunct="0">
              <a:spcBef>
                <a:spcPct val="0"/>
              </a:spcBef>
              <a:spcAft>
                <a:spcPct val="0"/>
              </a:spcAft>
              <a:buFontTx/>
              <a:buChar char="•"/>
              <a:tabLst>
                <a:tab pos="457200" algn="l"/>
              </a:tabLst>
            </a:pPr>
            <a:endParaRPr lang="en-US" dirty="0" smtClean="0">
              <a:solidFill>
                <a:srgbClr val="000000"/>
              </a:solidFill>
              <a:latin typeface="Bookman Old Style" pitchFamily="18" charset="0"/>
              <a:ea typeface="Calibri" pitchFamily="34" charset="0"/>
              <a:cs typeface="Mang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46</TotalTime>
  <Words>793</Words>
  <Application>Microsoft Office PowerPoint</Application>
  <PresentationFormat>On-screen Show (4:3)</PresentationFormat>
  <Paragraphs>116</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PROJECT REPORT  ON  “Easy Bill”  FOR                     IOCONNECT SOFTWARE SOLUTIONS PRIVATE LIMITED  BY Pallavi Suryawanshi  SAVITRIBAI PHULE PUNE UNIVERSITY MASTERS OF COMPUTER APPLICATION  SINHGAD INSTITUTE OF MANAGEMENT  2015-2018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“Snehal Lawns”  FOR                     IOCONNECT SOFTWARE SOLUTIONS PRIVATE LIMITED  BY Apeksha Kabadi  SAVITRIBAI PHULE PUNE UNIVERSITY MASTERS OF COMPUTER APPLICATION  SINHGAD INSTITUTE OF MANAGEMENT  2015-2018</dc:title>
  <dc:creator>sai</dc:creator>
  <cp:lastModifiedBy>sai</cp:lastModifiedBy>
  <cp:revision>24</cp:revision>
  <dcterms:created xsi:type="dcterms:W3CDTF">2017-11-14T02:57:52Z</dcterms:created>
  <dcterms:modified xsi:type="dcterms:W3CDTF">2017-11-14T03:44:44Z</dcterms:modified>
</cp:coreProperties>
</file>