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31" r:id="rId9"/>
    <p:sldId id="328" r:id="rId10"/>
    <p:sldId id="329" r:id="rId11"/>
  </p:sldIdLst>
  <p:sldSz cx="9144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Costa" initials="" lastIdx="1" clrIdx="0"/>
  <p:cmAuthor id="1" name="Mariah Cherniss" initials="M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17D"/>
    <a:srgbClr val="DEA900"/>
    <a:srgbClr val="4F81BD"/>
    <a:srgbClr val="FFD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3333" autoAdjust="0"/>
  </p:normalViewPr>
  <p:slideViewPr>
    <p:cSldViewPr snapToGrid="0" snapToObjects="1">
      <p:cViewPr varScale="1">
        <p:scale>
          <a:sx n="146" d="100"/>
          <a:sy n="146" d="100"/>
        </p:scale>
        <p:origin x="2016" y="168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32758-EE2C-C144-84D5-B012448FFFC0}" type="datetimeFigureOut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579F4-2260-6E49-818F-F6E3473BD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5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94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56" y="4243403"/>
            <a:ext cx="3063241" cy="12740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7" y="3368040"/>
            <a:ext cx="3063240" cy="870857"/>
          </a:xfrm>
        </p:spPr>
        <p:txBody>
          <a:bodyPr/>
          <a:lstStyle>
            <a:lvl1pPr marL="0" indent="0" algn="ctr">
              <a:buNone/>
              <a:defRPr>
                <a:solidFill>
                  <a:srgbClr val="4F81B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1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with word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3526970"/>
            <a:ext cx="9124972" cy="241662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984170"/>
            <a:ext cx="9137672" cy="19594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9314"/>
            <a:ext cx="777240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9152"/>
            <a:ext cx="7772400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6841"/>
            <a:ext cx="4038600" cy="39225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6841"/>
            <a:ext cx="4038600" cy="39225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6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" y="279400"/>
            <a:ext cx="9144000" cy="567547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56700" cy="476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0"/>
            <a:ext cx="9124972" cy="27954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6428"/>
            <a:ext cx="8229600" cy="412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291"/>
            <a:ext cx="8229600" cy="3794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587209"/>
            <a:ext cx="2133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587209"/>
            <a:ext cx="2895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329" y="5587209"/>
            <a:ext cx="2133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2400" b="1" kern="1200" dirty="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4F81BD"/>
        </a:buClr>
        <a:buFont typeface="Arial"/>
        <a:buChar char="•"/>
        <a:defRPr sz="2000" kern="1200">
          <a:solidFill>
            <a:srgbClr val="4F81BD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spcBef>
          <a:spcPct val="20000"/>
        </a:spcBef>
        <a:buClr>
          <a:srgbClr val="4F81BD"/>
        </a:buClr>
        <a:buFont typeface="Arial"/>
        <a:buChar char="–"/>
        <a:defRPr sz="1800" kern="1200">
          <a:solidFill>
            <a:srgbClr val="4F81B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4F81BD"/>
        </a:buClr>
        <a:buFont typeface="Arial"/>
        <a:buChar char="•"/>
        <a:defRPr sz="1600" kern="1200">
          <a:solidFill>
            <a:srgbClr val="4F81B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4F81BD"/>
        </a:buClr>
        <a:buFont typeface="Arial"/>
        <a:buChar char="–"/>
        <a:defRPr sz="1400" kern="1200">
          <a:solidFill>
            <a:srgbClr val="4F81B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4F81BD"/>
        </a:buClr>
        <a:buFont typeface="Arial"/>
        <a:buChar char="»"/>
        <a:defRPr sz="1400" kern="1200">
          <a:solidFill>
            <a:srgbClr val="4F81B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71563" y="4327239"/>
            <a:ext cx="3733473" cy="1554536"/>
          </a:xfrm>
        </p:spPr>
        <p:txBody>
          <a:bodyPr/>
          <a:lstStyle/>
          <a:p>
            <a:r>
              <a:rPr lang="en-US" b="0" dirty="0"/>
              <a:t>Nikita </a:t>
            </a:r>
            <a:r>
              <a:rPr lang="en-US" b="0" dirty="0" err="1"/>
              <a:t>Bairagi</a:t>
            </a:r>
            <a:r>
              <a:rPr lang="en-US" b="0" dirty="0"/>
              <a:t> (013714454)</a:t>
            </a:r>
            <a:br>
              <a:rPr lang="en-US" b="0" dirty="0"/>
            </a:br>
            <a:r>
              <a:rPr lang="en-US" b="0" dirty="0"/>
              <a:t>Prachi Jani (013801359)</a:t>
            </a:r>
            <a:br>
              <a:rPr lang="en-US" b="0" dirty="0"/>
            </a:br>
            <a:r>
              <a:rPr lang="en-US" b="0" dirty="0"/>
              <a:t>Chi Tran (013834275)</a:t>
            </a:r>
            <a:br>
              <a:rPr lang="en-US" b="0" dirty="0"/>
            </a:br>
            <a:r>
              <a:rPr lang="en-US" b="0" dirty="0"/>
              <a:t>Hema </a:t>
            </a:r>
            <a:r>
              <a:rPr lang="en-US" b="0" dirty="0" err="1"/>
              <a:t>Mutyala</a:t>
            </a:r>
            <a:r>
              <a:rPr lang="en-US" b="0" dirty="0"/>
              <a:t> (013704392)</a:t>
            </a:r>
            <a:br>
              <a:rPr lang="en-US" b="0" dirty="0"/>
            </a:br>
            <a:endParaRPr lang="en-US" sz="2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04603" y="232211"/>
            <a:ext cx="3867397" cy="746843"/>
          </a:xfrm>
        </p:spPr>
        <p:txBody>
          <a:bodyPr/>
          <a:lstStyle/>
          <a:p>
            <a:r>
              <a:rPr lang="en-US" b="1" dirty="0"/>
              <a:t>CMPE 285: SOFTWARE ENGINEERING PROCESS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ACC28BF8-76DB-EF44-8E5F-EF1E6D4A5C1C}"/>
              </a:ext>
            </a:extLst>
          </p:cNvPr>
          <p:cNvSpPr txBox="1">
            <a:spLocks/>
          </p:cNvSpPr>
          <p:nvPr/>
        </p:nvSpPr>
        <p:spPr>
          <a:xfrm>
            <a:off x="704602" y="1256740"/>
            <a:ext cx="3867397" cy="101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buClr>
                <a:srgbClr val="4F81BD"/>
              </a:buClr>
              <a:buFont typeface="Arial"/>
              <a:buNone/>
              <a:defRPr sz="2000" kern="1200">
                <a:solidFill>
                  <a:srgbClr val="4F81B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4F81BD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4F81BD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4F81BD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4F81BD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Fall 2019 – Term Project</a:t>
            </a:r>
            <a:br>
              <a:rPr lang="en-US" b="1" dirty="0"/>
            </a:br>
            <a:r>
              <a:rPr lang="en-US" b="1" dirty="0"/>
              <a:t>STOCK PORTFOLIO SUGGESTION ENGINE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89DF7AF-0D5C-F748-B59D-CA42FC88069A}"/>
              </a:ext>
            </a:extLst>
          </p:cNvPr>
          <p:cNvSpPr txBox="1">
            <a:spLocks/>
          </p:cNvSpPr>
          <p:nvPr/>
        </p:nvSpPr>
        <p:spPr>
          <a:xfrm>
            <a:off x="704602" y="3532206"/>
            <a:ext cx="3867397" cy="795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4F81B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GUIDED BY – PROF RICHARD SINN</a:t>
            </a:r>
          </a:p>
        </p:txBody>
      </p:sp>
    </p:spTree>
    <p:extLst>
      <p:ext uri="{BB962C8B-B14F-4D97-AF65-F5344CB8AC3E}">
        <p14:creationId xmlns:p14="http://schemas.microsoft.com/office/powerpoint/2010/main" val="26128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400-9233-D341-A290-394B1254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02681"/>
            <a:ext cx="8229600" cy="873822"/>
          </a:xfrm>
        </p:spPr>
        <p:txBody>
          <a:bodyPr/>
          <a:lstStyle/>
          <a:p>
            <a:r>
              <a:rPr lang="en-US" sz="3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E8ECC-9A65-4D46-9601-CBAF576A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1714-C27F-E942-BCC8-2F55755C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92DD-C45C-6941-8B9E-EAE45997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1CD3F-B77B-E548-826B-C66CA761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72" y="1228619"/>
            <a:ext cx="4380057" cy="44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B38-E5F3-0345-98A7-DA1CE4BB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F71B-5261-974C-A1DD-3C22C07A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Suggestions based on investment strategy and investment amount. </a:t>
            </a:r>
          </a:p>
          <a:p>
            <a:endParaRPr lang="en-US" dirty="0"/>
          </a:p>
          <a:p>
            <a:r>
              <a:rPr lang="en-US" dirty="0"/>
              <a:t>The engine provides details of number of stocks, portfolio diversity ratio and holding value.</a:t>
            </a:r>
          </a:p>
          <a:p>
            <a:endParaRPr lang="en-US" dirty="0"/>
          </a:p>
          <a:p>
            <a:r>
              <a:rPr lang="en-US" dirty="0"/>
              <a:t>Input validations for investment amount and investment strategy. </a:t>
            </a:r>
          </a:p>
          <a:p>
            <a:endParaRPr lang="en-US" dirty="0"/>
          </a:p>
          <a:p>
            <a:r>
              <a:rPr lang="en-US" dirty="0"/>
              <a:t>Weekly trend of total portfolio and individual stocks.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B955-4008-754F-A3E6-26EC80C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E15-B61E-2445-82E2-EB8BB61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3ABE-49B8-0B4A-BDD2-3337E171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Signup and Sign-in functionality. We have implemented form validations for first-name, last-name, email and password.</a:t>
            </a:r>
          </a:p>
          <a:p>
            <a:endParaRPr lang="en-US" dirty="0"/>
          </a:p>
          <a:p>
            <a:r>
              <a:rPr lang="en-US" dirty="0"/>
              <a:t>Real Time Ticker with latest prices of various stocks.</a:t>
            </a:r>
          </a:p>
          <a:p>
            <a:endParaRPr lang="en-US" dirty="0"/>
          </a:p>
          <a:p>
            <a:r>
              <a:rPr lang="en-US" dirty="0"/>
              <a:t>Latest market trend widget with details of Active, Gainer and Loser Stocks for 1D, 1M, 3M, 1Y, 5Y and All time periods. </a:t>
            </a:r>
          </a:p>
          <a:p>
            <a:endParaRPr lang="en-US" dirty="0"/>
          </a:p>
          <a:p>
            <a:r>
              <a:rPr lang="en-US" dirty="0"/>
              <a:t>Intuitive material design frontend.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DB9C-3E9C-C940-B103-B04BBF94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B1F3-E1B2-634F-90D9-D1E259ED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DF59-055A-B941-9DD5-D36277FC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stock market and various stock investment strategies.</a:t>
            </a:r>
          </a:p>
          <a:p>
            <a:endParaRPr lang="en-US" dirty="0"/>
          </a:p>
          <a:p>
            <a:r>
              <a:rPr lang="en-US" dirty="0"/>
              <a:t>Finding a good API for market data without any limits on usage. </a:t>
            </a:r>
          </a:p>
          <a:p>
            <a:endParaRPr lang="en-US" dirty="0"/>
          </a:p>
          <a:p>
            <a:r>
              <a:rPr lang="en-US" dirty="0"/>
              <a:t>Developing the algorithm to distribute the money in stocks based on the number of stocks.</a:t>
            </a:r>
          </a:p>
          <a:p>
            <a:endParaRPr lang="en-US" dirty="0"/>
          </a:p>
          <a:p>
            <a:r>
              <a:rPr lang="en-US" dirty="0"/>
              <a:t>Simplistic UI which is clean as well as serves the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83704-52AC-774A-8B94-866ABD50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5CE-4D7B-3443-B361-1969D72C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86F7-D3A2-C84C-92DD-076E9178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9C1F2-39D3-6E48-A668-BDAA4B7A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8AA9-5C97-D24A-ABA5-65951D86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1/2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49F-37B4-EA49-9641-1220A418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6A2DCE-53F7-B94A-9B28-A3FC17A2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79541"/>
              </p:ext>
            </p:extLst>
          </p:nvPr>
        </p:nvGraphicFramePr>
        <p:xfrm>
          <a:off x="258617" y="1288443"/>
          <a:ext cx="8428183" cy="409930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4168990228"/>
                    </a:ext>
                  </a:extLst>
                </a:gridCol>
                <a:gridCol w="4756727">
                  <a:extLst>
                    <a:ext uri="{9D8B030D-6E8A-4147-A177-3AD203B41FA5}">
                      <a16:colId xmlns:a16="http://schemas.microsoft.com/office/drawing/2014/main" val="3078646800"/>
                    </a:ext>
                  </a:extLst>
                </a:gridCol>
                <a:gridCol w="3061855">
                  <a:extLst>
                    <a:ext uri="{9D8B030D-6E8A-4147-A177-3AD203B41FA5}">
                      <a16:colId xmlns:a16="http://schemas.microsoft.com/office/drawing/2014/main" val="3515550117"/>
                    </a:ext>
                  </a:extLst>
                </a:gridCol>
              </a:tblGrid>
              <a:tr h="3279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S.No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97995"/>
                  </a:ext>
                </a:extLst>
              </a:tr>
              <a:tr h="84530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In the Sign In page the user clicks on the “Don’t have an account? Signup”</a:t>
                      </a:r>
                    </a:p>
                    <a:p>
                      <a:pPr rtl="0"/>
                      <a:r>
                        <a:rPr lang="en-US" sz="1200" b="0" dirty="0">
                          <a:effectLst/>
                        </a:rPr>
                        <a:t>Step2: User provides first name as “first” and last name as “last” email id “</a:t>
                      </a:r>
                      <a:r>
                        <a:rPr lang="en-US" sz="1200" b="0" dirty="0" err="1">
                          <a:effectLst/>
                        </a:rPr>
                        <a:t>abcd@test.com</a:t>
                      </a:r>
                      <a:r>
                        <a:rPr lang="en-US" sz="1200" b="0" dirty="0">
                          <a:effectLst/>
                        </a:rPr>
                        <a:t>” and password “” and clicks on 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 validation message stating ”Password is not valid”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777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In the Sign In page the user clicks on the “Don’t have an account? Signup”</a:t>
                      </a:r>
                    </a:p>
                    <a:p>
                      <a:pPr rtl="0"/>
                      <a:r>
                        <a:rPr lang="en-US" sz="1200" b="0" dirty="0">
                          <a:effectLst/>
                        </a:rPr>
                        <a:t>Step2: User provides first name as “first” and last name as “last” email id “</a:t>
                      </a:r>
                      <a:r>
                        <a:rPr lang="en-US" sz="1200" b="0" dirty="0" err="1">
                          <a:effectLst/>
                        </a:rPr>
                        <a:t>abcd</a:t>
                      </a:r>
                      <a:r>
                        <a:rPr lang="en-US" sz="1200" b="0" dirty="0">
                          <a:effectLst/>
                        </a:rPr>
                        <a:t>” and password “12345” and clicks on 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 validation message stating ”Email is not valid”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27669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In the Sign In page the user clicks on the “Don’t have an account? Signup”</a:t>
                      </a:r>
                    </a:p>
                    <a:p>
                      <a:pPr rtl="0"/>
                      <a:r>
                        <a:rPr lang="en-US" sz="1200" b="0" dirty="0">
                          <a:effectLst/>
                        </a:rPr>
                        <a:t>Step2: User provides first name as “first” and last name as “last” email id “</a:t>
                      </a:r>
                      <a:r>
                        <a:rPr lang="en-US" sz="1200" b="0" dirty="0" err="1">
                          <a:effectLst/>
                        </a:rPr>
                        <a:t>abcd@test.com</a:t>
                      </a:r>
                      <a:r>
                        <a:rPr lang="en-US" sz="1200" b="0" dirty="0">
                          <a:effectLst/>
                        </a:rPr>
                        <a:t>” and password “12345” and click on 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notification stating “User signed up successfully. Redirecting to dashboards.”. The welcome message with user-name should appear on left  pane.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09045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dirty="0">
                          <a:effectLst/>
                        </a:rPr>
                        <a:t>Step1: signing up successfully. 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Step2: Log out.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Step3: Sign in with same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should be able to sign in successfully. The welcome message should display user name. And widgets should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0519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Enter an invalid amount (&lt; $5000).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Error message should be displayed saying "Minimum amount should be $5000". And submit button should be disabled.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1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1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8AA9-5C97-D24A-ABA5-65951D86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2/2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49F-37B4-EA49-9641-1220A418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6A2DCE-53F7-B94A-9B28-A3FC17A2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55891"/>
              </p:ext>
            </p:extLst>
          </p:nvPr>
        </p:nvGraphicFramePr>
        <p:xfrm>
          <a:off x="258617" y="1288443"/>
          <a:ext cx="8428183" cy="322707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4168990228"/>
                    </a:ext>
                  </a:extLst>
                </a:gridCol>
                <a:gridCol w="4498110">
                  <a:extLst>
                    <a:ext uri="{9D8B030D-6E8A-4147-A177-3AD203B41FA5}">
                      <a16:colId xmlns:a16="http://schemas.microsoft.com/office/drawing/2014/main" val="3078646800"/>
                    </a:ext>
                  </a:extLst>
                </a:gridCol>
                <a:gridCol w="3338945">
                  <a:extLst>
                    <a:ext uri="{9D8B030D-6E8A-4147-A177-3AD203B41FA5}">
                      <a16:colId xmlns:a16="http://schemas.microsoft.com/office/drawing/2014/main" val="3515550117"/>
                    </a:ext>
                  </a:extLst>
                </a:gridCol>
              </a:tblGrid>
              <a:tr h="3279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S.No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97995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Enter a valid amount (&gt;= $5000) but not select any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Submit button should be disabled.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777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Step1: Enter a valid amount (&gt;= $5000) and select any three strategies.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 error message “Maximum two strategies can be picked at a time.” should be displayed. And submit button should be disabled.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27669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Step1: Enter a valid amount (&gt;= $5000) and select any one strategy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Step2: Click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Dashboard updates with allocation details of 3 company stocks and holding ratios. The holding ratios must sum to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09045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Step1: Enter a valid amount (&gt;= $5000) and select any two strategies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Step2: Click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Dashboard updates with allocation details of 6 company stocks and holding ratios. The holding ratios must sum to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17325"/>
                  </a:ext>
                </a:extLst>
              </a:tr>
              <a:tr h="600219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Step1: Click on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user session must be terminated and user must be redirected to login page.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5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7376-9CCC-6647-9825-820507FE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D5BB-7701-D440-8AE5-6E07CF7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application to mobile app.</a:t>
            </a:r>
          </a:p>
          <a:p>
            <a:endParaRPr lang="en-US" dirty="0"/>
          </a:p>
          <a:p>
            <a:r>
              <a:rPr lang="en-US" dirty="0"/>
              <a:t>Add more live dashboards for user portfolio which would update real-time. </a:t>
            </a:r>
          </a:p>
          <a:p>
            <a:endParaRPr lang="en-US" dirty="0"/>
          </a:p>
          <a:p>
            <a:r>
              <a:rPr lang="en-US" dirty="0"/>
              <a:t>User could choose to sign-up for daily email alerts with portfolio value.</a:t>
            </a:r>
          </a:p>
          <a:p>
            <a:endParaRPr lang="en-US" dirty="0"/>
          </a:p>
          <a:p>
            <a:r>
              <a:rPr lang="en-US" dirty="0"/>
              <a:t>Save users investment strategies and suggest more stocks on next visit.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CAF1C-D618-8B44-A169-62D75BCD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9477</TotalTime>
  <Words>739</Words>
  <Application>Microsoft Macintosh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Nikita Bairagi (013714454) Prachi Jani (013801359) Chi Tran (013834275) Hema Mutyala (013704392) </vt:lpstr>
      <vt:lpstr>System Architecture</vt:lpstr>
      <vt:lpstr>Features</vt:lpstr>
      <vt:lpstr>Extra Features</vt:lpstr>
      <vt:lpstr>Challenges</vt:lpstr>
      <vt:lpstr>Demo</vt:lpstr>
      <vt:lpstr>Test Cases – 1/2</vt:lpstr>
      <vt:lpstr>Test Cases – 2/2</vt:lpstr>
      <vt:lpstr>Future Work</vt:lpstr>
      <vt:lpstr>Thank You</vt:lpstr>
    </vt:vector>
  </TitlesOfParts>
  <Company>San Jose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Kim</dc:creator>
  <cp:lastModifiedBy>Sharma, Akshay</cp:lastModifiedBy>
  <cp:revision>356</cp:revision>
  <cp:lastPrinted>2014-05-27T21:59:39Z</cp:lastPrinted>
  <dcterms:created xsi:type="dcterms:W3CDTF">2014-05-29T22:36:47Z</dcterms:created>
  <dcterms:modified xsi:type="dcterms:W3CDTF">2019-12-17T08:34:50Z</dcterms:modified>
</cp:coreProperties>
</file>