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4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Supermarket 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from Normal customers: 0.16M</a:t>
            </a:r>
          </a:p>
          <a:p>
            <a:r>
              <a:t>- Insight: Start loyalty programs for retention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Tax Amount vs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Higher taxes from Fashion and Electronics</a:t>
            </a:r>
          </a:p>
          <a:p>
            <a:r>
              <a:t>- Insight: Use efficient sourcing and pricing strategies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Rating by Product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Ratings Range: 4.2 to 6.6</a:t>
            </a:r>
          </a:p>
          <a:p>
            <a:r>
              <a:t>- Insight: Improve lower-rated products using feedback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Promote during low-sale days &amp; off-peak hours</a:t>
            </a:r>
          </a:p>
          <a:p>
            <a:r>
              <a:t>- Expand loyalty programs</a:t>
            </a:r>
          </a:p>
          <a:p>
            <a:r>
              <a:t>- Optimize top-performing products</a:t>
            </a:r>
          </a:p>
          <a:p>
            <a:r>
              <a:t>- Improve under-rated products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Storytelling &amp; Key Insights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452245"/>
            <a:ext cx="8128000" cy="5253355"/>
          </a:xfrm>
        </p:spPr>
        <p:txBody>
          <a:bodyPr>
            <a:normAutofit fontScale="25000"/>
          </a:bodyPr>
          <a:p>
            <a:r>
              <a:rPr lang="en-US" altLang="en-US" sz="8000"/>
              <a:t>Dashboard Storytelling: Supermarket Sales Analysis</a:t>
            </a:r>
            <a:endParaRPr lang="en-US" altLang="en-US" sz="8000"/>
          </a:p>
          <a:p>
            <a:r>
              <a:rPr lang="en-US" altLang="en-US" sz="8000"/>
              <a:t>This dashboard helps business stakeholders monitor sales, profit, and customer patterns across branches, product lines, and time.</a:t>
            </a:r>
            <a:endParaRPr lang="en-US" altLang="en-US" sz="8000"/>
          </a:p>
          <a:p>
            <a:endParaRPr lang="en-US" altLang="en-US" sz="8000"/>
          </a:p>
          <a:p>
            <a:pPr>
              <a:buFont typeface="Wingdings" panose="05000000000000000000" charset="0"/>
              <a:buChar char="o"/>
            </a:pPr>
            <a:r>
              <a:rPr lang="en-US" altLang="en-US" sz="8000"/>
              <a:t>Key Insights:</a:t>
            </a:r>
            <a:endParaRPr lang="en-US" altLang="en-US" sz="8000"/>
          </a:p>
          <a:p>
            <a:pPr>
              <a:buFont typeface="Wingdings" panose="05000000000000000000" charset="0"/>
              <a:buChar char="v"/>
            </a:pPr>
            <a:r>
              <a:rPr lang="en-US" altLang="en-US" sz="8000"/>
              <a:t>Branch Performance</a:t>
            </a:r>
            <a:endParaRPr lang="en-US" altLang="en-US" sz="8000"/>
          </a:p>
          <a:p>
            <a:endParaRPr lang="en-US" altLang="en-US" sz="8000"/>
          </a:p>
          <a:p>
            <a:r>
              <a:rPr lang="en-US" altLang="en-US" sz="8000"/>
              <a:t>Branch C recorded the highest total sales and average rating, indicating strong customer satisfaction and revenue performance.</a:t>
            </a:r>
            <a:endParaRPr lang="en-US" altLang="en-US" sz="8000"/>
          </a:p>
          <a:p>
            <a:endParaRPr lang="en-US" altLang="en-US" sz="8000"/>
          </a:p>
          <a:p>
            <a:pPr>
              <a:buFont typeface="Wingdings" panose="05000000000000000000" charset="0"/>
              <a:buChar char="v"/>
            </a:pPr>
            <a:r>
              <a:rPr lang="en-US" altLang="en-US" sz="8000"/>
              <a:t> Best Performing Product Line</a:t>
            </a:r>
            <a:endParaRPr lang="en-US" altLang="en-US" sz="8000"/>
          </a:p>
          <a:p>
            <a:endParaRPr lang="en-US" altLang="en-US" sz="8000"/>
          </a:p>
          <a:p>
            <a:r>
              <a:rPr lang="en-US" altLang="en-US" sz="8000"/>
              <a:t>Food and Beverages consistently generated the highest revenue, suggesting it should remain a focus area for promotions and inventory.</a:t>
            </a:r>
            <a:endParaRPr lang="en-US" altLang="en-US" sz="8000"/>
          </a:p>
          <a:p>
            <a:pPr marL="0" indent="0">
              <a:buNone/>
            </a:pPr>
            <a:endParaRPr lang="en-US" altLang="en-US" sz="8000"/>
          </a:p>
          <a:p>
            <a:endParaRPr lang="en-US" altLang="en-US" sz="4800"/>
          </a:p>
          <a:p>
            <a:endParaRPr lang="en-US" altLang="en-US" sz="4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 Storytelling &amp; Key Insights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>
              <a:buFont typeface="Wingdings" panose="05000000000000000000" charset="0"/>
              <a:buChar char="v"/>
            </a:pPr>
            <a:r>
              <a:rPr lang="en-US" altLang="en-US" sz="5600"/>
              <a:t> Monthly Sales Trend</a:t>
            </a:r>
            <a:endParaRPr lang="en-US" altLang="en-US" sz="5600"/>
          </a:p>
          <a:p>
            <a:endParaRPr lang="en-US" altLang="en-US" sz="5600"/>
          </a:p>
          <a:p>
            <a:r>
              <a:rPr lang="en-US" altLang="en-US" sz="5600"/>
              <a:t>Peak sales occurred in the middle months (e.g., March), possibly due to seasonal or promotional campaigns.</a:t>
            </a:r>
            <a:endParaRPr lang="en-US" altLang="en-US" sz="5600"/>
          </a:p>
          <a:p>
            <a:endParaRPr lang="en-US" altLang="en-US" sz="5600"/>
          </a:p>
          <a:p>
            <a:r>
              <a:rPr lang="en-US" altLang="en-US" sz="5600"/>
              <a:t>Suggest planning future campaigns around similar timeframes.</a:t>
            </a:r>
            <a:endParaRPr lang="en-US" altLang="en-US" sz="5600"/>
          </a:p>
          <a:p>
            <a:endParaRPr lang="en-US" altLang="en-US" sz="5600"/>
          </a:p>
          <a:p>
            <a:pPr>
              <a:buFont typeface="Wingdings" panose="05000000000000000000" charset="0"/>
              <a:buChar char="v"/>
            </a:pPr>
            <a:r>
              <a:rPr lang="en-US" altLang="en-US" sz="5600"/>
              <a:t>Gender &amp; Customer Type Insights</a:t>
            </a:r>
            <a:endParaRPr lang="en-US" altLang="en-US" sz="5600"/>
          </a:p>
          <a:p>
            <a:endParaRPr lang="en-US" altLang="en-US" sz="5600"/>
          </a:p>
          <a:p>
            <a:r>
              <a:rPr lang="en-US" altLang="en-US" sz="5600"/>
              <a:t>Both genders show almost equal spending, but Member customers tend to spend slightly more than Normal customers – indicating loyalty program effectiveness.</a:t>
            </a:r>
            <a:endParaRPr lang="en-US" altLang="en-US" sz="5600"/>
          </a:p>
          <a:p>
            <a:endParaRPr lang="en-US" altLang="en-US" sz="5600"/>
          </a:p>
          <a:p>
            <a:pPr>
              <a:buFont typeface="Wingdings" panose="05000000000000000000" charset="0"/>
              <a:buChar char="v"/>
            </a:pPr>
            <a:r>
              <a:rPr lang="en-US" altLang="en-US" sz="5600"/>
              <a:t>Time-Based Trends</a:t>
            </a:r>
            <a:endParaRPr lang="en-US" altLang="en-US" sz="5600"/>
          </a:p>
          <a:p>
            <a:endParaRPr lang="en-US" altLang="en-US" sz="5600"/>
          </a:p>
          <a:p>
            <a:r>
              <a:rPr lang="en-US" altLang="en-US" sz="5600"/>
              <a:t>Highest sales occur between 12 PM to 6 PM, suggesting prime shopping hours and scope for staff optimization during those hours.</a:t>
            </a:r>
            <a:endParaRPr lang="en-US" altLang="en-US" sz="5600"/>
          </a:p>
          <a:p>
            <a:endParaRPr lang="en-US" altLang="en-US" sz="5600"/>
          </a:p>
          <a:p>
            <a:pPr>
              <a:buFont typeface="Wingdings" panose="05000000000000000000" charset="0"/>
              <a:buChar char="v"/>
            </a:pPr>
            <a:r>
              <a:rPr lang="en-US" altLang="en-US" sz="5600"/>
              <a:t>Payment Preferences</a:t>
            </a:r>
            <a:endParaRPr lang="en-US" altLang="en-US" sz="5600"/>
          </a:p>
          <a:p>
            <a:endParaRPr lang="en-US" altLang="en-US" sz="5600"/>
          </a:p>
          <a:p>
            <a:r>
              <a:rPr lang="en-US" altLang="en-US" sz="5600"/>
              <a:t>Ewallet is the most preferred payment method, showing a shift toward digital transactions.</a:t>
            </a:r>
            <a:endParaRPr lang="en-US" altLang="en-US" sz="56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(4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" y="857250"/>
            <a:ext cx="798639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4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57250"/>
            <a:ext cx="808799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Quantity Sold: 5,510</a:t>
            </a:r>
          </a:p>
          <a:p>
            <a:r>
              <a:t>- Total Invoices: 1,000</a:t>
            </a:r>
          </a:p>
          <a:p>
            <a:r>
              <a:t>- Average Rating: 6.97</a:t>
            </a:r>
          </a:p>
          <a:p>
            <a:r>
              <a:t>- Total Tax Amount: 15.38K</a:t>
            </a:r>
          </a:p>
          <a:p>
            <a:r>
              <a:t>- Total COGS: 307.59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Payment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Cash is the most used method</a:t>
            </a:r>
          </a:p>
          <a:p>
            <a:r>
              <a:t>- Followed by Credit Card and Ewallet</a:t>
            </a:r>
          </a:p>
          <a:p>
            <a:r>
              <a:t>- Insight: Continue support for all types to ensure convenience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are nearly balanced between Male and Female</a:t>
            </a:r>
          </a:p>
          <a:p>
            <a:r>
              <a:t>- Insight: Gender-neutral marketing strategy is effective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product lines:</a:t>
            </a:r>
          </a:p>
          <a:p>
            <a:r>
              <a:t>   • 1st: 175.92</a:t>
            </a:r>
          </a:p>
          <a:p>
            <a:r>
              <a:t>   • 2nd: 93.74</a:t>
            </a:r>
          </a:p>
          <a:p>
            <a:r>
              <a:t>   • 3rd: 87.23</a:t>
            </a:r>
          </a:p>
          <a:p>
            <a:r>
              <a:t>- Insight: Focus on high-performing 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Day of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Sales: 216.85</a:t>
            </a:r>
          </a:p>
          <a:p>
            <a:r>
              <a:t>- Lowest Sales: 87.23</a:t>
            </a:r>
          </a:p>
          <a:p>
            <a:r>
              <a:t>- Insight: Promote more during low-sale days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are consistent across Naypyitaw, Yangon, Mandalay</a:t>
            </a:r>
          </a:p>
          <a:p>
            <a:r>
              <a:t>- Insight: Regional promotions could boost local sales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Hourly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Peak Hours: 13:00–14:00 and 19:00–20:00</a:t>
            </a:r>
          </a:p>
          <a:p>
            <a:r>
              <a:t>- Insight: Focus staff and offers during peak times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Fluctuating trend with some dips</a:t>
            </a:r>
          </a:p>
          <a:p>
            <a:r>
              <a:t>- Insight: Monitor seasonal effects and promotions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2694</Words>
  <Application>WPS Presentation</Application>
  <PresentationFormat>On-screen Show (4:3)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Wingdings</vt:lpstr>
      <vt:lpstr>Office Theme</vt:lpstr>
      <vt:lpstr>Supermarket Sales Dashboard Insights</vt:lpstr>
      <vt:lpstr>Executive Summary</vt:lpstr>
      <vt:lpstr>Sales by Payment Type</vt:lpstr>
      <vt:lpstr>Sales by Gender</vt:lpstr>
      <vt:lpstr>Sales by Product Line</vt:lpstr>
      <vt:lpstr>Sales by Day of Week</vt:lpstr>
      <vt:lpstr>Sales by City</vt:lpstr>
      <vt:lpstr>Hourly Sales Trend</vt:lpstr>
      <vt:lpstr>Sales Over Time</vt:lpstr>
      <vt:lpstr>Sales by Customer</vt:lpstr>
      <vt:lpstr>Tax Amount vs Sales</vt:lpstr>
      <vt:lpstr>Average Rating by Product Line</vt:lpstr>
      <vt:lpstr>Business Recommendations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Gunjan Yadav</cp:lastModifiedBy>
  <cp:revision>3</cp:revision>
  <dcterms:created xsi:type="dcterms:W3CDTF">2013-01-27T09:14:00Z</dcterms:created>
  <dcterms:modified xsi:type="dcterms:W3CDTF">2025-08-07T12:51:39Z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2BD76BA6EBFE4A1482CA7DA947B6802F_12</vt:lpwstr>
  </property>
  <property fmtid="{D5CDD505-2E9C-101B-9397-08002B2CF9AE}" pid="3" name="KSOProductBuildVer">
    <vt:lpwstr>1033-12.2.0.21931</vt:lpwstr>
  </property>
</Properties>
</file>