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na sharma" userId="81a7c4f658ab557a" providerId="LiveId" clId="{FF945BBB-98C3-4AEF-B724-BC30B9D645F4}"/>
    <pc:docChg chg="undo custSel modSld">
      <pc:chgData name="chetna sharma" userId="81a7c4f658ab557a" providerId="LiveId" clId="{FF945BBB-98C3-4AEF-B724-BC30B9D645F4}" dt="2024-04-05T04:48:01.952" v="18"/>
      <pc:docMkLst>
        <pc:docMk/>
      </pc:docMkLst>
      <pc:sldChg chg="addSp delSp modSp mod">
        <pc:chgData name="chetna sharma" userId="81a7c4f658ab557a" providerId="LiveId" clId="{FF945BBB-98C3-4AEF-B724-BC30B9D645F4}" dt="2024-04-05T04:48:01.952" v="18"/>
        <pc:sldMkLst>
          <pc:docMk/>
          <pc:sldMk cId="444126427" sldId="275"/>
        </pc:sldMkLst>
        <pc:spChg chg="del">
          <ac:chgData name="chetna sharma" userId="81a7c4f658ab557a" providerId="LiveId" clId="{FF945BBB-98C3-4AEF-B724-BC30B9D645F4}" dt="2024-04-05T04:47:21.744" v="0" actId="478"/>
          <ac:spMkLst>
            <pc:docMk/>
            <pc:sldMk cId="444126427" sldId="275"/>
            <ac:spMk id="4" creationId="{00000000-0000-0000-0000-000000000000}"/>
          </ac:spMkLst>
        </pc:spChg>
        <pc:spChg chg="add del mod">
          <ac:chgData name="chetna sharma" userId="81a7c4f658ab557a" providerId="LiveId" clId="{FF945BBB-98C3-4AEF-B724-BC30B9D645F4}" dt="2024-04-05T04:47:44.361" v="5" actId="478"/>
          <ac:spMkLst>
            <pc:docMk/>
            <pc:sldMk cId="444126427" sldId="275"/>
            <ac:spMk id="5" creationId="{34D80C77-20E5-83E6-D243-6887B30E5120}"/>
          </ac:spMkLst>
        </pc:spChg>
        <pc:spChg chg="del">
          <ac:chgData name="chetna sharma" userId="81a7c4f658ab557a" providerId="LiveId" clId="{FF945BBB-98C3-4AEF-B724-BC30B9D645F4}" dt="2024-04-05T04:47:28.478" v="2" actId="478"/>
          <ac:spMkLst>
            <pc:docMk/>
            <pc:sldMk cId="444126427" sldId="275"/>
            <ac:spMk id="7" creationId="{00000000-0000-0000-0000-000000000000}"/>
          </ac:spMkLst>
        </pc:spChg>
        <pc:picChg chg="add del mod">
          <ac:chgData name="chetna sharma" userId="81a7c4f658ab557a" providerId="LiveId" clId="{FF945BBB-98C3-4AEF-B724-BC30B9D645F4}" dt="2024-04-05T04:48:01.952" v="18"/>
          <ac:picMkLst>
            <pc:docMk/>
            <pc:sldMk cId="444126427" sldId="275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F17E-0470-41AC-A8AD-6C99BECCDDA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B6B-75A7-4ECC-83AB-651FFE26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7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F17E-0470-41AC-A8AD-6C99BECCDDA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B6B-75A7-4ECC-83AB-651FFE26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6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F17E-0470-41AC-A8AD-6C99BECCDDA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B6B-75A7-4ECC-83AB-651FFE26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F17E-0470-41AC-A8AD-6C99BECCDDA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B6B-75A7-4ECC-83AB-651FFE26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8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F17E-0470-41AC-A8AD-6C99BECCDDA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B6B-75A7-4ECC-83AB-651FFE26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7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F17E-0470-41AC-A8AD-6C99BECCDDA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B6B-75A7-4ECC-83AB-651FFE26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63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F17E-0470-41AC-A8AD-6C99BECCDDA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B6B-75A7-4ECC-83AB-651FFE26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F17E-0470-41AC-A8AD-6C99BECCDDA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B6B-75A7-4ECC-83AB-651FFE26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9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F17E-0470-41AC-A8AD-6C99BECCDDA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B6B-75A7-4ECC-83AB-651FFE26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5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F17E-0470-41AC-A8AD-6C99BECCDDA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B6B-75A7-4ECC-83AB-651FFE26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6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F17E-0470-41AC-A8AD-6C99BECCDDA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6B6B-75A7-4ECC-83AB-651FFE26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7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F17E-0470-41AC-A8AD-6C99BECCDDA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D6B6B-75A7-4ECC-83AB-651FFE26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Leadership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22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379828"/>
            <a:ext cx="9139311" cy="106914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Change Management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18689" b="9919"/>
          <a:stretch/>
        </p:blipFill>
        <p:spPr>
          <a:xfrm>
            <a:off x="1899138" y="1674055"/>
            <a:ext cx="8609428" cy="46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8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565"/>
            <a:ext cx="10515600" cy="16067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 Dynamics</a:t>
            </a:r>
            <a:br>
              <a:rPr lang="en-US" dirty="0"/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Balance OR imbalance in Org. relationship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19965" b="1293"/>
          <a:stretch/>
        </p:blipFill>
        <p:spPr>
          <a:xfrm>
            <a:off x="2180493" y="1724297"/>
            <a:ext cx="7666891" cy="4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4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76776" y="126608"/>
            <a:ext cx="11169748" cy="116761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Politics &amp; Org.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Endeavors undertaken to gain power and accomplish goals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0725" y="1547886"/>
            <a:ext cx="8672586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0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76776" y="196947"/>
            <a:ext cx="11169748" cy="66118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Conflict &amp; Org.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928" b="2843"/>
          <a:stretch/>
        </p:blipFill>
        <p:spPr>
          <a:xfrm>
            <a:off x="2695134" y="1296000"/>
            <a:ext cx="7204489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2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76776" y="118569"/>
            <a:ext cx="11169748" cy="46925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Transaction Analysis ( TA )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576776" y="561703"/>
            <a:ext cx="11169748" cy="2251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Interaction between Individuals/Groups lead to Social Transactions.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These are psychological in nature.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Behavior are action &amp; reaction oriented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Human personality has three ego states Parent, Adult &amp; Child.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ego states portray diverse thoughts, behavior and feeling.</a:t>
            </a:r>
            <a:endParaRPr lang="en-IN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4237" b="4185"/>
          <a:stretch/>
        </p:blipFill>
        <p:spPr>
          <a:xfrm>
            <a:off x="2839264" y="3004456"/>
            <a:ext cx="6892562" cy="384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8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6436" y="868338"/>
            <a:ext cx="7354389" cy="31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2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237" y="1041008"/>
            <a:ext cx="5028019" cy="3727939"/>
          </a:xfrm>
        </p:spPr>
        <p:txBody>
          <a:bodyPr>
            <a:normAutofit/>
          </a:bodyPr>
          <a:lstStyle/>
          <a:p>
            <a:pPr algn="l"/>
            <a:r>
              <a:rPr lang="en-US" sz="3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Ability to develop a vision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Motivating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Promoting Cohesion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Influencing towards accomplishments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06078" y="365761"/>
            <a:ext cx="6180254" cy="58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4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60338"/>
            <a:ext cx="11573692" cy="6567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Great Man Theory</a:t>
            </a:r>
          </a:p>
          <a:p>
            <a:pPr marL="0" indent="0">
              <a:buNone/>
            </a:pPr>
            <a:r>
              <a:rPr lang="en-US" dirty="0"/>
              <a:t>* Leaders are born not made.</a:t>
            </a:r>
          </a:p>
          <a:p>
            <a:pPr marL="0" indent="0">
              <a:buNone/>
            </a:pPr>
            <a:r>
              <a:rPr lang="en-US" dirty="0"/>
              <a:t>* Leader emerges when the situation arises.</a:t>
            </a:r>
          </a:p>
          <a:p>
            <a:pPr marL="0" indent="0">
              <a:buNone/>
            </a:pPr>
            <a:r>
              <a:rPr lang="en-US" u="sng" dirty="0"/>
              <a:t>Trait Theory</a:t>
            </a:r>
          </a:p>
          <a:p>
            <a:pPr marL="0" indent="0">
              <a:buNone/>
            </a:pPr>
            <a:r>
              <a:rPr lang="en-US" dirty="0"/>
              <a:t>* Gene and socializing play a crucial role.</a:t>
            </a:r>
          </a:p>
          <a:p>
            <a:pPr marL="0" indent="0">
              <a:buNone/>
            </a:pPr>
            <a:r>
              <a:rPr lang="en-US" dirty="0"/>
              <a:t>* Right combination of traits to make a leader</a:t>
            </a:r>
          </a:p>
          <a:p>
            <a:pPr marL="0" indent="0">
              <a:buNone/>
            </a:pPr>
            <a:r>
              <a:rPr lang="en-US" u="sng" dirty="0"/>
              <a:t>Contingency &amp; Situational  Theory</a:t>
            </a:r>
          </a:p>
          <a:p>
            <a:pPr marL="0" indent="0">
              <a:buNone/>
            </a:pPr>
            <a:r>
              <a:rPr lang="en-US" dirty="0"/>
              <a:t>* Flexibility in its approach.</a:t>
            </a:r>
          </a:p>
          <a:p>
            <a:pPr marL="0" indent="0">
              <a:buNone/>
            </a:pPr>
            <a:r>
              <a:rPr lang="en-US" dirty="0"/>
              <a:t>* No fixed best style of leadership.</a:t>
            </a:r>
          </a:p>
          <a:p>
            <a:pPr marL="0" indent="0">
              <a:buNone/>
            </a:pPr>
            <a:r>
              <a:rPr lang="en-US" dirty="0"/>
              <a:t>* Situational based.</a:t>
            </a:r>
          </a:p>
          <a:p>
            <a:pPr marL="0" indent="0">
              <a:buNone/>
            </a:pPr>
            <a:r>
              <a:rPr lang="en-US" u="sng" dirty="0"/>
              <a:t>Behavioral Theory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 Leadership traits can be learned/taught/imbibed</a:t>
            </a:r>
          </a:p>
          <a:p>
            <a:endParaRPr lang="en-IN" dirty="0"/>
          </a:p>
        </p:txBody>
      </p:sp>
      <p:sp>
        <p:nvSpPr>
          <p:cNvPr id="4" name="AutoShape 2" descr="Determinants of Personality Meaning, Traits and Nature - DynamicStudy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6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763"/>
            <a:ext cx="10515600" cy="63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Blake &amp; Mouton Grid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5293"/>
            <a:ext cx="10515600" cy="629186"/>
          </a:xfrm>
        </p:spPr>
        <p:txBody>
          <a:bodyPr>
            <a:normAutofit/>
          </a:bodyPr>
          <a:lstStyle/>
          <a:p>
            <a:r>
              <a:rPr lang="en-US" dirty="0"/>
              <a:t>Introspection of why some company perform better than others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5555" y="1682938"/>
            <a:ext cx="7720148" cy="46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6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7273" y="910318"/>
            <a:ext cx="8607669" cy="542925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-73390"/>
            <a:ext cx="9144000" cy="97064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Tuckman’s Team </a:t>
            </a:r>
            <a:r>
              <a:rPr lang="en-US" sz="3600" dirty="0" smtClean="0"/>
              <a:t>Building/Group Formation </a:t>
            </a:r>
            <a:r>
              <a:rPr lang="en-US" sz="3600" dirty="0"/>
              <a:t>Process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7798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-73390"/>
            <a:ext cx="9139311" cy="970645"/>
          </a:xfrm>
        </p:spPr>
        <p:txBody>
          <a:bodyPr>
            <a:normAutofit/>
          </a:bodyPr>
          <a:lstStyle/>
          <a:p>
            <a:r>
              <a:rPr lang="en-US" sz="3600" dirty="0" err="1"/>
              <a:t>Lencioni’s</a:t>
            </a:r>
            <a:r>
              <a:rPr lang="en-US" sz="3600" dirty="0"/>
              <a:t>  Description of </a:t>
            </a:r>
            <a:r>
              <a:rPr lang="en-US" sz="3600" dirty="0" err="1"/>
              <a:t>Dysfunctioning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71775" y="1524000"/>
            <a:ext cx="6648450" cy="46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1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-73390"/>
            <a:ext cx="9139311" cy="970645"/>
          </a:xfrm>
        </p:spPr>
        <p:txBody>
          <a:bodyPr>
            <a:normAutofit/>
          </a:bodyPr>
          <a:lstStyle/>
          <a:p>
            <a:r>
              <a:rPr lang="en-US" sz="4400" b="1" dirty="0"/>
              <a:t>Org./ Corporate Culture</a:t>
            </a:r>
            <a:endParaRPr lang="en-IN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91840" y="1750423"/>
            <a:ext cx="5250538" cy="4454435"/>
          </a:xfrm>
          <a:prstGeom prst="rect">
            <a:avLst/>
          </a:prstGeom>
        </p:spPr>
      </p:pic>
      <p:sp>
        <p:nvSpPr>
          <p:cNvPr id="10" name="Title 6"/>
          <p:cNvSpPr txBox="1">
            <a:spLocks/>
          </p:cNvSpPr>
          <p:nvPr/>
        </p:nvSpPr>
        <p:spPr>
          <a:xfrm>
            <a:off x="211016" y="923071"/>
            <a:ext cx="11577710" cy="970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Co. beliefs, values, attitude etc. that guide the behavior of employees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40676"/>
            <a:ext cx="9139311" cy="6159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Org. Culture Levels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14885" y="1856936"/>
            <a:ext cx="4907281" cy="3446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Artefacts: Obvious, visible (furniture, decor items, uniform etc.)</a:t>
            </a:r>
          </a:p>
          <a:p>
            <a:pPr marL="742950" indent="-742950" algn="just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 Declared set of beliefs, code of conduct.</a:t>
            </a:r>
          </a:p>
          <a:p>
            <a:pPr marL="742950" indent="-742950" algn="just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 Unconscious, Intangible in nature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8491" y="1294226"/>
            <a:ext cx="6502034" cy="51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3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-73390"/>
            <a:ext cx="9139311" cy="1522362"/>
          </a:xfrm>
        </p:spPr>
        <p:txBody>
          <a:bodyPr>
            <a:normAutofit/>
          </a:bodyPr>
          <a:lstStyle/>
          <a:p>
            <a:r>
              <a:rPr lang="en-US" sz="4000" dirty="0"/>
              <a:t>Org. Change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Major restructuring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9288" y="1589649"/>
            <a:ext cx="5238431" cy="47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0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212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SimSun</vt:lpstr>
      <vt:lpstr>Arial</vt:lpstr>
      <vt:lpstr>Calibri</vt:lpstr>
      <vt:lpstr>Calibri Light</vt:lpstr>
      <vt:lpstr>Times New Roman</vt:lpstr>
      <vt:lpstr>Office Theme</vt:lpstr>
      <vt:lpstr>Leadership</vt:lpstr>
      <vt:lpstr>The Parameters: * Ability to develop a vision * Motivating * Promoting Cohesion * Influencing towards accomplishments </vt:lpstr>
      <vt:lpstr>PowerPoint Presentation</vt:lpstr>
      <vt:lpstr>Blake &amp; Mouton Grid</vt:lpstr>
      <vt:lpstr>Tuckman’s Team Building/Group Formation Process</vt:lpstr>
      <vt:lpstr>Lencioni’s  Description of Dysfunctioning</vt:lpstr>
      <vt:lpstr>Org./ Corporate Culture</vt:lpstr>
      <vt:lpstr>Org. Culture Levels</vt:lpstr>
      <vt:lpstr>Org. Change Major restructuring</vt:lpstr>
      <vt:lpstr>Change Management Process</vt:lpstr>
      <vt:lpstr>Power Dynamics Balance OR imbalance in Org. relationship</vt:lpstr>
      <vt:lpstr>Politics &amp; Org. Endeavors undertaken to gain power and accomplish goals</vt:lpstr>
      <vt:lpstr>Conflict &amp; Org.</vt:lpstr>
      <vt:lpstr>Transaction Analysis ( TA 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Behavior</dc:title>
  <dc:creator>win10</dc:creator>
  <cp:lastModifiedBy>win10</cp:lastModifiedBy>
  <cp:revision>56</cp:revision>
  <dcterms:created xsi:type="dcterms:W3CDTF">2024-01-08T06:28:12Z</dcterms:created>
  <dcterms:modified xsi:type="dcterms:W3CDTF">2024-04-05T06:05:38Z</dcterms:modified>
</cp:coreProperties>
</file>