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28568967696651"/>
          <c:y val="0.023120363032178"/>
          <c:w val="0.830602547962016"/>
          <c:h val="0.9009679806233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Host1</c:v>
                </c:pt>
              </c:strCache>
            </c:strRef>
          </c:tx>
          <c:marker>
            <c:symbol val="none"/>
          </c:marker>
          <c:val>
            <c:numRef>
              <c:f>Sheet1!$B$2:$B$12</c:f>
              <c:numCache>
                <c:formatCode>General</c:formatCode>
                <c:ptCount val="11"/>
                <c:pt idx="0">
                  <c:v>5.0</c:v>
                </c:pt>
                <c:pt idx="1">
                  <c:v>16.0</c:v>
                </c:pt>
                <c:pt idx="2">
                  <c:v>24.0</c:v>
                </c:pt>
                <c:pt idx="3">
                  <c:v>50.0</c:v>
                </c:pt>
                <c:pt idx="4">
                  <c:v>70.0</c:v>
                </c:pt>
                <c:pt idx="5">
                  <c:v>65.0</c:v>
                </c:pt>
                <c:pt idx="6">
                  <c:v>40.0</c:v>
                </c:pt>
                <c:pt idx="7">
                  <c:v>10.0</c:v>
                </c:pt>
                <c:pt idx="8">
                  <c:v>5.0</c:v>
                </c:pt>
                <c:pt idx="9">
                  <c:v>4.0</c:v>
                </c:pt>
                <c:pt idx="10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Host2</c:v>
                </c:pt>
              </c:strCache>
            </c:strRef>
          </c:tx>
          <c:marker>
            <c:symbol val="none"/>
          </c:marker>
          <c:val>
            <c:numRef>
              <c:f>Sheet1!$C$2:$C$12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3.0</c:v>
                </c:pt>
                <c:pt idx="7">
                  <c:v>5.0</c:v>
                </c:pt>
                <c:pt idx="8">
                  <c:v>6.0</c:v>
                </c:pt>
                <c:pt idx="9">
                  <c:v>3.0</c:v>
                </c:pt>
                <c:pt idx="10">
                  <c:v>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Host3</c:v>
                </c:pt>
              </c:strCache>
            </c:strRef>
          </c:tx>
          <c:marker>
            <c:symbol val="none"/>
          </c:marker>
          <c:val>
            <c:numRef>
              <c:f>Sheet1!$D$2:$D$12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15.0</c:v>
                </c:pt>
                <c:pt idx="5">
                  <c:v>20.0</c:v>
                </c:pt>
                <c:pt idx="6">
                  <c:v>33.0</c:v>
                </c:pt>
                <c:pt idx="7">
                  <c:v>45.0</c:v>
                </c:pt>
                <c:pt idx="8">
                  <c:v>50.0</c:v>
                </c:pt>
                <c:pt idx="9">
                  <c:v>65.0</c:v>
                </c:pt>
                <c:pt idx="10">
                  <c:v>30.0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018360"/>
        <c:axId val="-2062716472"/>
      </c:lineChart>
      <c:catAx>
        <c:axId val="-20630183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2716472"/>
        <c:crosses val="autoZero"/>
        <c:auto val="1"/>
        <c:lblAlgn val="ctr"/>
        <c:lblOffset val="100"/>
        <c:noMultiLvlLbl val="0"/>
      </c:catAx>
      <c:valAx>
        <c:axId val="-2062716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3018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12/9/13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5433"/>
            <a:ext cx="41910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76" y="974582"/>
            <a:ext cx="6020925" cy="102551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en-US" dirty="0" err="1" smtClean="0"/>
              <a:t>MLFlow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68043"/>
            <a:ext cx="6400800" cy="15041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Gunjan Patel</a:t>
            </a:r>
          </a:p>
          <a:p>
            <a:r>
              <a:rPr lang="en-US" sz="2000" dirty="0" err="1" smtClean="0"/>
              <a:t>Romil</a:t>
            </a:r>
            <a:r>
              <a:rPr lang="en-US" sz="2000" dirty="0" smtClean="0"/>
              <a:t> Jain</a:t>
            </a:r>
          </a:p>
          <a:p>
            <a:r>
              <a:rPr lang="en-US" sz="2000" dirty="0" smtClean="0"/>
              <a:t>Rosalind Lee</a:t>
            </a:r>
          </a:p>
          <a:p>
            <a:r>
              <a:rPr lang="en-US" sz="2000" dirty="0" err="1" smtClean="0"/>
              <a:t>Yaping</a:t>
            </a:r>
            <a:r>
              <a:rPr lang="en-US" sz="2000" dirty="0" smtClean="0"/>
              <a:t> </a:t>
            </a:r>
            <a:r>
              <a:rPr lang="en-US" sz="2000" dirty="0" err="1" smtClean="0"/>
              <a:t>Gu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42298" y="3634837"/>
            <a:ext cx="6930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Machine Learning based Flow Optimizer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0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9334"/>
          </a:xfrm>
        </p:spPr>
        <p:txBody>
          <a:bodyPr/>
          <a:lstStyle/>
          <a:p>
            <a:r>
              <a:rPr lang="en-US" dirty="0" smtClean="0"/>
              <a:t>Traffic Pattern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00438"/>
              </p:ext>
            </p:extLst>
          </p:nvPr>
        </p:nvGraphicFramePr>
        <p:xfrm>
          <a:off x="457200" y="1600200"/>
          <a:ext cx="8243294" cy="494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49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92" b="2192"/>
          <a:stretch>
            <a:fillRect/>
          </a:stretch>
        </p:blipFill>
        <p:spPr/>
      </p:pic>
      <p:sp>
        <p:nvSpPr>
          <p:cNvPr id="5" name="Smiley Face 4"/>
          <p:cNvSpPr/>
          <p:nvPr/>
        </p:nvSpPr>
        <p:spPr>
          <a:xfrm>
            <a:off x="6274203" y="217111"/>
            <a:ext cx="1617399" cy="1383089"/>
          </a:xfrm>
          <a:prstGeom prst="smileyFace">
            <a:avLst>
              <a:gd name="adj" fmla="val -4653"/>
            </a:avLst>
          </a:prstGeom>
          <a:solidFill>
            <a:srgbClr val="A5A5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192" b="2192"/>
          <a:stretch>
            <a:fillRect/>
          </a:stretch>
        </p:blipFill>
        <p:spPr/>
      </p:pic>
      <p:sp>
        <p:nvSpPr>
          <p:cNvPr id="8" name="Smiley Face 7"/>
          <p:cNvSpPr/>
          <p:nvPr/>
        </p:nvSpPr>
        <p:spPr>
          <a:xfrm>
            <a:off x="6274203" y="217111"/>
            <a:ext cx="1617399" cy="13830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061"/>
            <a:ext cx="6892939" cy="921305"/>
          </a:xfrm>
        </p:spPr>
        <p:txBody>
          <a:bodyPr/>
          <a:lstStyle/>
          <a:p>
            <a:r>
              <a:rPr lang="en-US" dirty="0" err="1" smtClean="0"/>
              <a:t>MLFlow</a:t>
            </a:r>
            <a:r>
              <a:rPr lang="en-US" dirty="0" smtClean="0"/>
              <a:t> in </a:t>
            </a:r>
            <a:r>
              <a:rPr lang="en-US" dirty="0"/>
              <a:t>a</a:t>
            </a:r>
            <a:r>
              <a:rPr lang="en-US" dirty="0" smtClean="0"/>
              <a:t>ction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92" b="2192"/>
          <a:stretch>
            <a:fillRect/>
          </a:stretch>
        </p:blipFill>
        <p:spPr/>
      </p:pic>
      <p:sp>
        <p:nvSpPr>
          <p:cNvPr id="6" name="Cloud 5"/>
          <p:cNvSpPr/>
          <p:nvPr/>
        </p:nvSpPr>
        <p:spPr>
          <a:xfrm>
            <a:off x="837126" y="5878732"/>
            <a:ext cx="379926" cy="423367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1801934" y="5930762"/>
            <a:ext cx="423345" cy="390801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147000" y="6090416"/>
            <a:ext cx="379926" cy="423367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5948982" y="6046571"/>
            <a:ext cx="423345" cy="390801"/>
          </a:xfrm>
          <a:prstGeom prst="hear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vel 10"/>
          <p:cNvSpPr/>
          <p:nvPr/>
        </p:nvSpPr>
        <p:spPr>
          <a:xfrm>
            <a:off x="6892939" y="217111"/>
            <a:ext cx="2095020" cy="1074701"/>
          </a:xfrm>
          <a:prstGeom prst="bevel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46321" y="906862"/>
            <a:ext cx="4433356" cy="1199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39109" y="906862"/>
            <a:ext cx="5540568" cy="24583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95317" y="906862"/>
            <a:ext cx="3684360" cy="24583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372327" y="906862"/>
            <a:ext cx="807350" cy="1199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6926" y="906862"/>
            <a:ext cx="1652751" cy="24583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79677" y="906862"/>
            <a:ext cx="234304" cy="24583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26926" y="906862"/>
            <a:ext cx="1652751" cy="3370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79677" y="906862"/>
            <a:ext cx="407984" cy="3370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639109" y="906862"/>
            <a:ext cx="5540568" cy="3370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95317" y="906862"/>
            <a:ext cx="3684360" cy="3370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ightning Bolt 37"/>
          <p:cNvSpPr/>
          <p:nvPr/>
        </p:nvSpPr>
        <p:spPr>
          <a:xfrm>
            <a:off x="7066620" y="678895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ghtning Bolt 38"/>
          <p:cNvSpPr/>
          <p:nvPr/>
        </p:nvSpPr>
        <p:spPr>
          <a:xfrm>
            <a:off x="7219020" y="831295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489966" y="880145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7664076" y="755728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/>
          <p:cNvSpPr/>
          <p:nvPr/>
        </p:nvSpPr>
        <p:spPr>
          <a:xfrm>
            <a:off x="7371420" y="450929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/>
          <p:cNvSpPr/>
          <p:nvPr/>
        </p:nvSpPr>
        <p:spPr>
          <a:xfrm>
            <a:off x="7111329" y="375362"/>
            <a:ext cx="445056" cy="455933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64076" y="260531"/>
            <a:ext cx="1107770" cy="64633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89388" y="1782813"/>
            <a:ext cx="2133918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Mininet</a:t>
            </a:r>
            <a:endParaRPr lang="en-US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7" name="Picture 46" descr="opendayligh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3" y="880145"/>
            <a:ext cx="1057136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4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9526E-6 3.31328E-6 C 0.0047 -0.03679 0.00939 -0.07335 0.01772 -0.1106 C 0.02606 -0.14785 0.04187 -0.18117 0.04986 -0.22305 C 0.05785 -0.26493 0.04378 -0.30334 0.06532 -0.36234 C 0.08686 -0.42134 0.10735 -0.57613 0.17927 -0.57751 C 0.25118 -0.5789 0.45128 -0.45882 0.49645 -0.3702 C 0.54143 -0.28159 0.45701 -0.10135 0.45007 -0.04582 C 0.44295 0.00971 0.44816 -0.01342 0.45371 -0.03633 " pathEditMode="relative" ptsTypes="aaaaa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431E-6 9.7131E-6 C -0.00538 -0.04881 -0.01059 -0.0974 -0.00816 -0.13743 C -0.00572 -0.17746 0.01008 -0.1962 0.01425 -0.24039 C 0.01842 -0.28459 0.06793 -0.34382 0.01668 -0.40328 C -0.03456 -0.46274 -0.22111 -0.59856 -0.29337 -0.59787 C -0.36563 -0.59717 -0.39273 -0.4602 -0.41688 -0.39865 C -0.44102 -0.33711 -0.4299 -0.27602 -0.43824 -0.22767 C -0.44658 -0.17931 -0.46638 -0.14738 -0.46673 -0.10897 C -0.46708 -0.07056 -0.45387 -0.03378 -0.4405 0.00324 " pathEditMode="relative" ptsTypes="aaaaaaa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206E-6 2.74873E-6 C 0.008 -0.03933 0.01599 -0.07867 0.0073 -0.11869 C -0.00138 -0.15872 -0.04273 -0.19829 -0.05211 -0.24063 C -0.06149 -0.28297 -0.06774 -0.31629 -0.04863 -0.37344 C -0.02952 -0.43059 -0.01042 -0.58237 0.06306 -0.58399 C 0.13653 -0.58561 0.33803 -0.44308 0.39205 -0.38292 C 0.44607 -0.32277 0.37711 -0.27649 0.38736 -0.22304 C 0.39761 -0.1696 0.42575 -0.11569 0.45389 -0.06178 " pathEditMode="relative" ptsTypes="aaaa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364E-6 7.10782E-6 C 0.00052 -0.03979 0.00087 -0.07935 -0.01042 -0.12031 C -0.02172 -0.16126 -0.05854 -0.19944 -0.0674 -0.24525 C -0.07626 -0.29106 -0.01268 -0.33919 -0.06392 -0.39564 C -0.11534 -0.4521 -0.3019 -0.5863 -0.37624 -0.58398 C -0.45058 -0.58167 -0.48897 -0.43822 -0.51051 -0.3813 C -0.53205 -0.32438 -0.51468 -0.29847 -0.50582 -0.24224 C -0.49696 -0.18602 -0.47699 -0.11522 -0.45701 -0.04442 " pathEditMode="relative" ptsTypes="aaaaaaaA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86955E-6 2.22582E-6 C 2.86955E-6 2.22582E-6 -0.30884 0.25151 -0.61768 0.50324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2711E-7 -1.04581E-6 C 2.72711E-7 -1.04581E-6 -0.2067 0.20477 -0.41324 0.40977 " pathEditMode="relative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10474E-6 1.23091E-6 C 1.10474E-6 1.23091E-6 -0.07486 0.11383 -0.14973 0.22767 " pathEditMode="relative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.4716E-7 -0.00185 C -0.00521 -0.0317 -0.01042 -0.06131 -0.02032 -0.00185 C -0.0304 0.05761 -0.04534 0.20592 -0.06027 0.35447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2" y="148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27896E-6 -0.00185 C -0.00764 -0.06016 -0.01494 -0.11846 -0.05628 -0.0391 C -0.09762 0.04026 -0.17283 0.25706 -0.24787 0.47385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2" y="179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1000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C 0.00938 -0.04003 0.01876 -0.08006 0.01303 -0.1187 C 0.0073 -0.15734 -0.05957 -0.18371 -0.03456 -0.23253 C -0.00955 -0.28135 0.07713 -0.35239 0.16276 -0.41139 C 0.2484 -0.47039 0.40577 -0.58908 0.47977 -0.587 C 0.55377 -0.58492 0.61786 -0.45558 0.60692 -0.39866 C 0.59598 -0.34174 0.44016 -0.2913 0.41446 -0.24526 C 0.38875 -0.19922 0.44538 -0.16035 0.4525 -0.12194 C 0.45962 -0.08353 0.4584 -0.04905 0.45719 -0.01435 " pathEditMode="relative" ptsTypes="aaaaaaa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1000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C -0.00157 -0.04697 -0.00313 -0.09394 -0.01216 -0.13605 C -0.02102 -0.17816 -0.08182 -0.20754 -0.05368 -0.25312 C -0.02537 -0.2987 0.14208 -0.35099 0.15667 -0.40976 C 0.17126 -0.46853 0.10891 -0.60365 0.03421 -0.60597 C -0.04013 -0.60828 -0.20202 -0.48357 -0.29095 -0.42388 C -0.37989 -0.36418 -0.47247 -0.29338 -0.49888 -0.24826 C -0.52528 -0.20315 -0.4591 -0.19204 -0.44902 -0.1534 C -0.43895 -0.11476 -0.4386 -0.06525 -0.43825 -0.01573 " pathEditMode="relative" ptsTypes="aaaaaaaaA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based traffic engineering with SDN can avoid congestion by proactively provisioning flows and providing dedicated path to the server(s) who’s traffic is going to peak </a:t>
            </a:r>
            <a:r>
              <a:rPr lang="en-US" u="sng" dirty="0" smtClean="0"/>
              <a:t>before</a:t>
            </a:r>
            <a:r>
              <a:rPr lang="en-US" dirty="0" smtClean="0"/>
              <a:t> that happens.</a:t>
            </a:r>
          </a:p>
          <a:p>
            <a:r>
              <a:rPr lang="en-US" dirty="0" err="1" smtClean="0"/>
              <a:t>MLFlow</a:t>
            </a:r>
            <a:r>
              <a:rPr lang="en-US" dirty="0" smtClean="0"/>
              <a:t> collects real-time stats and a Machine Learning algorithm learns the traffic pattern and will predict future traffic patterns so that Flow Programmer can proactively program the flows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554</TotalTime>
  <Words>91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MLFlow</vt:lpstr>
      <vt:lpstr>Traffic Pattern</vt:lpstr>
      <vt:lpstr>Before…</vt:lpstr>
      <vt:lpstr>After…</vt:lpstr>
      <vt:lpstr>MLFlow in action…</vt:lpstr>
      <vt:lpstr>Summary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 Patel</dc:creator>
  <cp:lastModifiedBy>Gunjan Patel</cp:lastModifiedBy>
  <cp:revision>8</cp:revision>
  <dcterms:created xsi:type="dcterms:W3CDTF">2013-12-09T00:52:01Z</dcterms:created>
  <dcterms:modified xsi:type="dcterms:W3CDTF">2013-12-09T10:33:07Z</dcterms:modified>
</cp:coreProperties>
</file>