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6"/>
  </p:notesMasterIdLst>
  <p:sldIdLst>
    <p:sldId id="256" r:id="rId2"/>
    <p:sldId id="257" r:id="rId3"/>
    <p:sldId id="259" r:id="rId4"/>
    <p:sldId id="261" r:id="rId5"/>
    <p:sldId id="281" r:id="rId6"/>
    <p:sldId id="264" r:id="rId7"/>
    <p:sldId id="274" r:id="rId8"/>
    <p:sldId id="265" r:id="rId9"/>
    <p:sldId id="289" r:id="rId10"/>
    <p:sldId id="290" r:id="rId11"/>
    <p:sldId id="291" r:id="rId12"/>
    <p:sldId id="275" r:id="rId13"/>
    <p:sldId id="262" r:id="rId14"/>
    <p:sldId id="282" r:id="rId15"/>
    <p:sldId id="267" r:id="rId16"/>
    <p:sldId id="288" r:id="rId17"/>
    <p:sldId id="263" r:id="rId18"/>
    <p:sldId id="283" r:id="rId19"/>
    <p:sldId id="292" r:id="rId20"/>
    <p:sldId id="269" r:id="rId21"/>
    <p:sldId id="270" r:id="rId22"/>
    <p:sldId id="271" r:id="rId23"/>
    <p:sldId id="272"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77" autoAdjust="0"/>
  </p:normalViewPr>
  <p:slideViewPr>
    <p:cSldViewPr>
      <p:cViewPr>
        <p:scale>
          <a:sx n="60" d="100"/>
          <a:sy n="60" d="100"/>
        </p:scale>
        <p:origin x="-1560"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468255-F4BB-4111-9F21-BAD4557F70A4}"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6BF0CFF-3E35-4C1F-A5D9-3870BC6808C7}">
      <dgm:prSet phldrT="[Text]" custT="1"/>
      <dgm:spPr/>
      <dgm:t>
        <a:bodyPr/>
        <a:lstStyle/>
        <a:p>
          <a:r>
            <a:rPr lang="en-US" sz="1400" b="1" dirty="0" smtClean="0"/>
            <a:t>Input :</a:t>
          </a:r>
          <a:endParaRPr lang="en-US" sz="1400" b="1" dirty="0"/>
        </a:p>
      </dgm:t>
    </dgm:pt>
    <dgm:pt modelId="{D289DB9B-5270-4D85-8828-DFDC82268A9D}" type="parTrans" cxnId="{855733E9-86D3-4093-999A-C7A2E0CF9321}">
      <dgm:prSet/>
      <dgm:spPr/>
      <dgm:t>
        <a:bodyPr/>
        <a:lstStyle/>
        <a:p>
          <a:endParaRPr lang="en-US"/>
        </a:p>
      </dgm:t>
    </dgm:pt>
    <dgm:pt modelId="{697F6DFD-5DBB-49C8-B9FB-1DB2332B362C}" type="sibTrans" cxnId="{855733E9-86D3-4093-999A-C7A2E0CF9321}">
      <dgm:prSet/>
      <dgm:spPr/>
      <dgm:t>
        <a:bodyPr/>
        <a:lstStyle/>
        <a:p>
          <a:endParaRPr lang="en-US"/>
        </a:p>
      </dgm:t>
    </dgm:pt>
    <dgm:pt modelId="{8B68F462-9339-434F-936D-076DB4CBEC8D}">
      <dgm:prSet phldrT="[Text]"/>
      <dgm:spPr/>
      <dgm:t>
        <a:bodyPr/>
        <a:lstStyle/>
        <a:p>
          <a:r>
            <a:rPr lang="en-US" b="1" dirty="0" smtClean="0"/>
            <a:t>Add Noise</a:t>
          </a:r>
          <a:endParaRPr lang="en-US" b="1" dirty="0"/>
        </a:p>
      </dgm:t>
    </dgm:pt>
    <dgm:pt modelId="{03831B91-C98D-41AC-B8C8-E3E199CD7944}" type="parTrans" cxnId="{B80917A6-D2FB-465E-B487-31B1D5E1794D}">
      <dgm:prSet/>
      <dgm:spPr/>
      <dgm:t>
        <a:bodyPr/>
        <a:lstStyle/>
        <a:p>
          <a:endParaRPr lang="en-US"/>
        </a:p>
      </dgm:t>
    </dgm:pt>
    <dgm:pt modelId="{EB669061-0685-4BDC-BFF0-A3FCA6729CC0}" type="sibTrans" cxnId="{B80917A6-D2FB-465E-B487-31B1D5E1794D}">
      <dgm:prSet/>
      <dgm:spPr/>
      <dgm:t>
        <a:bodyPr/>
        <a:lstStyle/>
        <a:p>
          <a:endParaRPr lang="en-US"/>
        </a:p>
      </dgm:t>
    </dgm:pt>
    <dgm:pt modelId="{DC8110D7-178B-4EB9-82BC-68C249AE2125}">
      <dgm:prSet phldrT="[Text]"/>
      <dgm:spPr/>
      <dgm:t>
        <a:bodyPr/>
        <a:lstStyle/>
        <a:p>
          <a:r>
            <a:rPr lang="en-US" b="1" dirty="0" smtClean="0"/>
            <a:t>Apply Policy Mining Algorithm</a:t>
          </a:r>
          <a:endParaRPr lang="en-US" b="1" dirty="0"/>
        </a:p>
      </dgm:t>
    </dgm:pt>
    <dgm:pt modelId="{FD9A951D-E3A4-4CDD-AC0D-A1D50B0A4F2B}" type="parTrans" cxnId="{896FB87C-6991-4615-B6E0-3994EB11016C}">
      <dgm:prSet/>
      <dgm:spPr/>
      <dgm:t>
        <a:bodyPr/>
        <a:lstStyle/>
        <a:p>
          <a:endParaRPr lang="en-US"/>
        </a:p>
      </dgm:t>
    </dgm:pt>
    <dgm:pt modelId="{04DE16F7-2C55-4717-9898-31D135385E8C}" type="sibTrans" cxnId="{896FB87C-6991-4615-B6E0-3994EB11016C}">
      <dgm:prSet/>
      <dgm:spPr/>
      <dgm:t>
        <a:bodyPr/>
        <a:lstStyle/>
        <a:p>
          <a:endParaRPr lang="en-US"/>
        </a:p>
      </dgm:t>
    </dgm:pt>
    <dgm:pt modelId="{5796A26D-D1A2-4717-924B-80019D480911}">
      <dgm:prSet custT="1"/>
      <dgm:spPr/>
      <dgm:t>
        <a:bodyPr/>
        <a:lstStyle/>
        <a:p>
          <a:r>
            <a:rPr lang="en-US" sz="1300" b="1" dirty="0" smtClean="0"/>
            <a:t>ACL and attribute data</a:t>
          </a:r>
        </a:p>
      </dgm:t>
    </dgm:pt>
    <dgm:pt modelId="{350D825C-BF25-412A-8CDF-EDBA82F2C2B0}" type="parTrans" cxnId="{1B1C19BA-05B7-4701-9350-2AAE2C0C2D62}">
      <dgm:prSet/>
      <dgm:spPr/>
      <dgm:t>
        <a:bodyPr/>
        <a:lstStyle/>
        <a:p>
          <a:endParaRPr lang="en-US"/>
        </a:p>
      </dgm:t>
    </dgm:pt>
    <dgm:pt modelId="{30F64DDA-C753-4B02-A6E7-CDA305E1A27C}" type="sibTrans" cxnId="{1B1C19BA-05B7-4701-9350-2AAE2C0C2D62}">
      <dgm:prSet/>
      <dgm:spPr/>
      <dgm:t>
        <a:bodyPr/>
        <a:lstStyle/>
        <a:p>
          <a:endParaRPr lang="en-US"/>
        </a:p>
      </dgm:t>
    </dgm:pt>
    <dgm:pt modelId="{3558A942-6B8D-4CA5-9C7E-73AE19869C31}">
      <dgm:prSet custT="1"/>
      <dgm:spPr/>
      <dgm:t>
        <a:bodyPr/>
        <a:lstStyle/>
        <a:p>
          <a:r>
            <a:rPr lang="en-US" sz="1300" b="1" dirty="0" smtClean="0"/>
            <a:t>Logs and attribute data</a:t>
          </a:r>
          <a:endParaRPr lang="en-US" sz="1300" b="1" dirty="0"/>
        </a:p>
      </dgm:t>
    </dgm:pt>
    <dgm:pt modelId="{8DFB55F2-5810-4465-8669-D628744A385E}" type="parTrans" cxnId="{2F4817BD-7A88-4A4C-BD81-6B8CAE1F3ECC}">
      <dgm:prSet/>
      <dgm:spPr/>
      <dgm:t>
        <a:bodyPr/>
        <a:lstStyle/>
        <a:p>
          <a:endParaRPr lang="en-US"/>
        </a:p>
      </dgm:t>
    </dgm:pt>
    <dgm:pt modelId="{3D485FEA-91A3-4536-901E-50556EF00A3C}" type="sibTrans" cxnId="{2F4817BD-7A88-4A4C-BD81-6B8CAE1F3ECC}">
      <dgm:prSet/>
      <dgm:spPr/>
      <dgm:t>
        <a:bodyPr/>
        <a:lstStyle/>
        <a:p>
          <a:endParaRPr lang="en-US"/>
        </a:p>
      </dgm:t>
    </dgm:pt>
    <dgm:pt modelId="{E97C8D9E-E9D3-4D72-ADB8-91ABFA1E7E58}">
      <dgm:prSet custT="1"/>
      <dgm:spPr/>
      <dgm:t>
        <a:bodyPr/>
        <a:lstStyle/>
        <a:p>
          <a:r>
            <a:rPr lang="en-US" sz="1300" b="1" dirty="0" smtClean="0"/>
            <a:t>RBAC policies and attribute data</a:t>
          </a:r>
          <a:endParaRPr lang="en-US" sz="1300" b="1" dirty="0"/>
        </a:p>
      </dgm:t>
    </dgm:pt>
    <dgm:pt modelId="{864D8527-CA8E-4BF8-A685-275F68AB09F6}" type="parTrans" cxnId="{C191A7A6-5062-4CA9-898A-689E42C00406}">
      <dgm:prSet/>
      <dgm:spPr/>
      <dgm:t>
        <a:bodyPr/>
        <a:lstStyle/>
        <a:p>
          <a:endParaRPr lang="en-US"/>
        </a:p>
      </dgm:t>
    </dgm:pt>
    <dgm:pt modelId="{66CF423B-6881-4DC3-AE79-0EE2A43F182C}" type="sibTrans" cxnId="{C191A7A6-5062-4CA9-898A-689E42C00406}">
      <dgm:prSet/>
      <dgm:spPr/>
      <dgm:t>
        <a:bodyPr/>
        <a:lstStyle/>
        <a:p>
          <a:endParaRPr lang="en-US"/>
        </a:p>
      </dgm:t>
    </dgm:pt>
    <dgm:pt modelId="{8700829A-59E6-4264-BE77-30BC326D3397}" type="pres">
      <dgm:prSet presAssocID="{2C468255-F4BB-4111-9F21-BAD4557F70A4}" presName="diagram" presStyleCnt="0">
        <dgm:presLayoutVars>
          <dgm:dir/>
          <dgm:resizeHandles val="exact"/>
        </dgm:presLayoutVars>
      </dgm:prSet>
      <dgm:spPr/>
      <dgm:t>
        <a:bodyPr/>
        <a:lstStyle/>
        <a:p>
          <a:endParaRPr lang="en-US"/>
        </a:p>
      </dgm:t>
    </dgm:pt>
    <dgm:pt modelId="{EA7282A5-479D-4055-99BB-084AA5096CD6}" type="pres">
      <dgm:prSet presAssocID="{A6BF0CFF-3E35-4C1F-A5D9-3870BC6808C7}" presName="node" presStyleLbl="node1" presStyleIdx="0" presStyleCnt="3" custScaleX="114088">
        <dgm:presLayoutVars>
          <dgm:bulletEnabled val="1"/>
        </dgm:presLayoutVars>
      </dgm:prSet>
      <dgm:spPr/>
      <dgm:t>
        <a:bodyPr/>
        <a:lstStyle/>
        <a:p>
          <a:endParaRPr lang="en-US"/>
        </a:p>
      </dgm:t>
    </dgm:pt>
    <dgm:pt modelId="{110108C0-CE3F-477E-B7EE-FE541780B452}" type="pres">
      <dgm:prSet presAssocID="{697F6DFD-5DBB-49C8-B9FB-1DB2332B362C}" presName="sibTrans" presStyleLbl="sibTrans2D1" presStyleIdx="0" presStyleCnt="2"/>
      <dgm:spPr/>
      <dgm:t>
        <a:bodyPr/>
        <a:lstStyle/>
        <a:p>
          <a:endParaRPr lang="en-US"/>
        </a:p>
      </dgm:t>
    </dgm:pt>
    <dgm:pt modelId="{DE55E155-F338-4EC9-AE87-9D57448047EE}" type="pres">
      <dgm:prSet presAssocID="{697F6DFD-5DBB-49C8-B9FB-1DB2332B362C}" presName="connectorText" presStyleLbl="sibTrans2D1" presStyleIdx="0" presStyleCnt="2"/>
      <dgm:spPr/>
      <dgm:t>
        <a:bodyPr/>
        <a:lstStyle/>
        <a:p>
          <a:endParaRPr lang="en-US"/>
        </a:p>
      </dgm:t>
    </dgm:pt>
    <dgm:pt modelId="{983A4FC7-F0BE-4CE7-824D-DB1319B04F63}" type="pres">
      <dgm:prSet presAssocID="{8B68F462-9339-434F-936D-076DB4CBEC8D}" presName="node" presStyleLbl="node1" presStyleIdx="1" presStyleCnt="3">
        <dgm:presLayoutVars>
          <dgm:bulletEnabled val="1"/>
        </dgm:presLayoutVars>
      </dgm:prSet>
      <dgm:spPr/>
      <dgm:t>
        <a:bodyPr/>
        <a:lstStyle/>
        <a:p>
          <a:endParaRPr lang="en-US"/>
        </a:p>
      </dgm:t>
    </dgm:pt>
    <dgm:pt modelId="{3A79BB15-61A3-4A72-850B-2764B6F8281F}" type="pres">
      <dgm:prSet presAssocID="{EB669061-0685-4BDC-BFF0-A3FCA6729CC0}" presName="sibTrans" presStyleLbl="sibTrans2D1" presStyleIdx="1" presStyleCnt="2"/>
      <dgm:spPr/>
      <dgm:t>
        <a:bodyPr/>
        <a:lstStyle/>
        <a:p>
          <a:endParaRPr lang="en-US"/>
        </a:p>
      </dgm:t>
    </dgm:pt>
    <dgm:pt modelId="{8D08C080-05BF-4411-80FF-B21D25DE1AB5}" type="pres">
      <dgm:prSet presAssocID="{EB669061-0685-4BDC-BFF0-A3FCA6729CC0}" presName="connectorText" presStyleLbl="sibTrans2D1" presStyleIdx="1" presStyleCnt="2"/>
      <dgm:spPr/>
      <dgm:t>
        <a:bodyPr/>
        <a:lstStyle/>
        <a:p>
          <a:endParaRPr lang="en-US"/>
        </a:p>
      </dgm:t>
    </dgm:pt>
    <dgm:pt modelId="{7EEBDB28-4F24-43A6-B545-C59500E5A774}" type="pres">
      <dgm:prSet presAssocID="{DC8110D7-178B-4EB9-82BC-68C249AE2125}" presName="node" presStyleLbl="node1" presStyleIdx="2" presStyleCnt="3">
        <dgm:presLayoutVars>
          <dgm:bulletEnabled val="1"/>
        </dgm:presLayoutVars>
      </dgm:prSet>
      <dgm:spPr/>
      <dgm:t>
        <a:bodyPr/>
        <a:lstStyle/>
        <a:p>
          <a:endParaRPr lang="en-US"/>
        </a:p>
      </dgm:t>
    </dgm:pt>
  </dgm:ptLst>
  <dgm:cxnLst>
    <dgm:cxn modelId="{B3462BF6-D44F-4821-8BF1-26FEAEA190D8}" type="presOf" srcId="{E97C8D9E-E9D3-4D72-ADB8-91ABFA1E7E58}" destId="{EA7282A5-479D-4055-99BB-084AA5096CD6}" srcOrd="0" destOrd="3" presId="urn:microsoft.com/office/officeart/2005/8/layout/process5"/>
    <dgm:cxn modelId="{896FB87C-6991-4615-B6E0-3994EB11016C}" srcId="{2C468255-F4BB-4111-9F21-BAD4557F70A4}" destId="{DC8110D7-178B-4EB9-82BC-68C249AE2125}" srcOrd="2" destOrd="0" parTransId="{FD9A951D-E3A4-4CDD-AC0D-A1D50B0A4F2B}" sibTransId="{04DE16F7-2C55-4717-9898-31D135385E8C}"/>
    <dgm:cxn modelId="{2F4817BD-7A88-4A4C-BD81-6B8CAE1F3ECC}" srcId="{A6BF0CFF-3E35-4C1F-A5D9-3870BC6808C7}" destId="{3558A942-6B8D-4CA5-9C7E-73AE19869C31}" srcOrd="1" destOrd="0" parTransId="{8DFB55F2-5810-4465-8669-D628744A385E}" sibTransId="{3D485FEA-91A3-4536-901E-50556EF00A3C}"/>
    <dgm:cxn modelId="{7B060560-75E0-4D18-A9C3-B38E44B96B54}" type="presOf" srcId="{A6BF0CFF-3E35-4C1F-A5D9-3870BC6808C7}" destId="{EA7282A5-479D-4055-99BB-084AA5096CD6}" srcOrd="0" destOrd="0" presId="urn:microsoft.com/office/officeart/2005/8/layout/process5"/>
    <dgm:cxn modelId="{855733E9-86D3-4093-999A-C7A2E0CF9321}" srcId="{2C468255-F4BB-4111-9F21-BAD4557F70A4}" destId="{A6BF0CFF-3E35-4C1F-A5D9-3870BC6808C7}" srcOrd="0" destOrd="0" parTransId="{D289DB9B-5270-4D85-8828-DFDC82268A9D}" sibTransId="{697F6DFD-5DBB-49C8-B9FB-1DB2332B362C}"/>
    <dgm:cxn modelId="{9BFFB11B-FA3B-4F79-A188-C81FA9E3179F}" type="presOf" srcId="{5796A26D-D1A2-4717-924B-80019D480911}" destId="{EA7282A5-479D-4055-99BB-084AA5096CD6}" srcOrd="0" destOrd="1" presId="urn:microsoft.com/office/officeart/2005/8/layout/process5"/>
    <dgm:cxn modelId="{30B371BA-CB64-4790-ACD1-CCDACC2278EE}" type="presOf" srcId="{697F6DFD-5DBB-49C8-B9FB-1DB2332B362C}" destId="{110108C0-CE3F-477E-B7EE-FE541780B452}" srcOrd="0" destOrd="0" presId="urn:microsoft.com/office/officeart/2005/8/layout/process5"/>
    <dgm:cxn modelId="{B80917A6-D2FB-465E-B487-31B1D5E1794D}" srcId="{2C468255-F4BB-4111-9F21-BAD4557F70A4}" destId="{8B68F462-9339-434F-936D-076DB4CBEC8D}" srcOrd="1" destOrd="0" parTransId="{03831B91-C98D-41AC-B8C8-E3E199CD7944}" sibTransId="{EB669061-0685-4BDC-BFF0-A3FCA6729CC0}"/>
    <dgm:cxn modelId="{C3E9A0F6-4C51-4009-A61E-76DE08A7ECC0}" type="presOf" srcId="{EB669061-0685-4BDC-BFF0-A3FCA6729CC0}" destId="{8D08C080-05BF-4411-80FF-B21D25DE1AB5}" srcOrd="1" destOrd="0" presId="urn:microsoft.com/office/officeart/2005/8/layout/process5"/>
    <dgm:cxn modelId="{1B1C19BA-05B7-4701-9350-2AAE2C0C2D62}" srcId="{A6BF0CFF-3E35-4C1F-A5D9-3870BC6808C7}" destId="{5796A26D-D1A2-4717-924B-80019D480911}" srcOrd="0" destOrd="0" parTransId="{350D825C-BF25-412A-8CDF-EDBA82F2C2B0}" sibTransId="{30F64DDA-C753-4B02-A6E7-CDA305E1A27C}"/>
    <dgm:cxn modelId="{096A7C37-3C8D-446E-8406-73FA19889B8F}" type="presOf" srcId="{697F6DFD-5DBB-49C8-B9FB-1DB2332B362C}" destId="{DE55E155-F338-4EC9-AE87-9D57448047EE}" srcOrd="1" destOrd="0" presId="urn:microsoft.com/office/officeart/2005/8/layout/process5"/>
    <dgm:cxn modelId="{B8DC7D9B-5067-479C-A6F2-2E8675BA790C}" type="presOf" srcId="{DC8110D7-178B-4EB9-82BC-68C249AE2125}" destId="{7EEBDB28-4F24-43A6-B545-C59500E5A774}" srcOrd="0" destOrd="0" presId="urn:microsoft.com/office/officeart/2005/8/layout/process5"/>
    <dgm:cxn modelId="{97EC3AA4-0284-4E72-8323-1E51080104B9}" type="presOf" srcId="{2C468255-F4BB-4111-9F21-BAD4557F70A4}" destId="{8700829A-59E6-4264-BE77-30BC326D3397}" srcOrd="0" destOrd="0" presId="urn:microsoft.com/office/officeart/2005/8/layout/process5"/>
    <dgm:cxn modelId="{CE902B6C-71FD-44ED-945C-5E8CFC871C3B}" type="presOf" srcId="{3558A942-6B8D-4CA5-9C7E-73AE19869C31}" destId="{EA7282A5-479D-4055-99BB-084AA5096CD6}" srcOrd="0" destOrd="2" presId="urn:microsoft.com/office/officeart/2005/8/layout/process5"/>
    <dgm:cxn modelId="{C191A7A6-5062-4CA9-898A-689E42C00406}" srcId="{A6BF0CFF-3E35-4C1F-A5D9-3870BC6808C7}" destId="{E97C8D9E-E9D3-4D72-ADB8-91ABFA1E7E58}" srcOrd="2" destOrd="0" parTransId="{864D8527-CA8E-4BF8-A685-275F68AB09F6}" sibTransId="{66CF423B-6881-4DC3-AE79-0EE2A43F182C}"/>
    <dgm:cxn modelId="{4422EA0B-8C93-4D08-92B5-AF78203B1846}" type="presOf" srcId="{EB669061-0685-4BDC-BFF0-A3FCA6729CC0}" destId="{3A79BB15-61A3-4A72-850B-2764B6F8281F}" srcOrd="0" destOrd="0" presId="urn:microsoft.com/office/officeart/2005/8/layout/process5"/>
    <dgm:cxn modelId="{CB3BA231-6509-4187-8DF5-50D9B3D12724}" type="presOf" srcId="{8B68F462-9339-434F-936D-076DB4CBEC8D}" destId="{983A4FC7-F0BE-4CE7-824D-DB1319B04F63}" srcOrd="0" destOrd="0" presId="urn:microsoft.com/office/officeart/2005/8/layout/process5"/>
    <dgm:cxn modelId="{03E9C53A-8B04-4B49-8F16-4D9B3A18F456}" type="presParOf" srcId="{8700829A-59E6-4264-BE77-30BC326D3397}" destId="{EA7282A5-479D-4055-99BB-084AA5096CD6}" srcOrd="0" destOrd="0" presId="urn:microsoft.com/office/officeart/2005/8/layout/process5"/>
    <dgm:cxn modelId="{6683D1DE-E25E-43A6-936A-6B7F8D736F6C}" type="presParOf" srcId="{8700829A-59E6-4264-BE77-30BC326D3397}" destId="{110108C0-CE3F-477E-B7EE-FE541780B452}" srcOrd="1" destOrd="0" presId="urn:microsoft.com/office/officeart/2005/8/layout/process5"/>
    <dgm:cxn modelId="{F3C67FD8-2396-4F59-9433-4E027C513AB0}" type="presParOf" srcId="{110108C0-CE3F-477E-B7EE-FE541780B452}" destId="{DE55E155-F338-4EC9-AE87-9D57448047EE}" srcOrd="0" destOrd="0" presId="urn:microsoft.com/office/officeart/2005/8/layout/process5"/>
    <dgm:cxn modelId="{E86DDB4D-BF58-4D3E-8083-DADAC8064B72}" type="presParOf" srcId="{8700829A-59E6-4264-BE77-30BC326D3397}" destId="{983A4FC7-F0BE-4CE7-824D-DB1319B04F63}" srcOrd="2" destOrd="0" presId="urn:microsoft.com/office/officeart/2005/8/layout/process5"/>
    <dgm:cxn modelId="{F7A6002F-FB58-46E1-9D9D-A239DEA85ADC}" type="presParOf" srcId="{8700829A-59E6-4264-BE77-30BC326D3397}" destId="{3A79BB15-61A3-4A72-850B-2764B6F8281F}" srcOrd="3" destOrd="0" presId="urn:microsoft.com/office/officeart/2005/8/layout/process5"/>
    <dgm:cxn modelId="{776AEB2C-B754-47AF-89E3-92F60C5FB2EC}" type="presParOf" srcId="{3A79BB15-61A3-4A72-850B-2764B6F8281F}" destId="{8D08C080-05BF-4411-80FF-B21D25DE1AB5}" srcOrd="0" destOrd="0" presId="urn:microsoft.com/office/officeart/2005/8/layout/process5"/>
    <dgm:cxn modelId="{6DBA31BB-288F-4AD4-96E9-E51FB56D77DF}" type="presParOf" srcId="{8700829A-59E6-4264-BE77-30BC326D3397}" destId="{7EEBDB28-4F24-43A6-B545-C59500E5A774}" srcOrd="4"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EECE50-CCBF-488B-931C-8B169DC3E72A}" type="doc">
      <dgm:prSet loTypeId="urn:microsoft.com/office/officeart/2005/8/layout/equation1" loCatId="process" qsTypeId="urn:microsoft.com/office/officeart/2005/8/quickstyle/simple1" qsCatId="simple" csTypeId="urn:microsoft.com/office/officeart/2005/8/colors/accent1_2" csCatId="accent1" phldr="1"/>
      <dgm:spPr/>
      <dgm:t>
        <a:bodyPr/>
        <a:lstStyle/>
        <a:p>
          <a:endParaRPr lang="en-US"/>
        </a:p>
      </dgm:t>
    </dgm:pt>
    <dgm:pt modelId="{5B6B7753-6E49-4DDB-ABF4-A70A2381743D}">
      <dgm:prSet phldrT="[Text]"/>
      <dgm:spPr/>
      <dgm:t>
        <a:bodyPr/>
        <a:lstStyle/>
        <a:p>
          <a:r>
            <a:rPr lang="en-US" dirty="0" smtClean="0"/>
            <a:t>ABAC Policy</a:t>
          </a:r>
          <a:endParaRPr lang="en-US" dirty="0"/>
        </a:p>
      </dgm:t>
    </dgm:pt>
    <dgm:pt modelId="{0B3CF75E-B827-400C-AD0C-32264AEA172C}" type="parTrans" cxnId="{E3618EE0-6B7E-42D7-AF3D-EB7A56ED9C9B}">
      <dgm:prSet/>
      <dgm:spPr/>
      <dgm:t>
        <a:bodyPr/>
        <a:lstStyle/>
        <a:p>
          <a:endParaRPr lang="en-US"/>
        </a:p>
      </dgm:t>
    </dgm:pt>
    <dgm:pt modelId="{E6BD826C-CDFD-4BD1-8B62-2887EFBD2561}" type="sibTrans" cxnId="{E3618EE0-6B7E-42D7-AF3D-EB7A56ED9C9B}">
      <dgm:prSet/>
      <dgm:spPr/>
      <dgm:t>
        <a:bodyPr/>
        <a:lstStyle/>
        <a:p>
          <a:endParaRPr lang="en-US"/>
        </a:p>
      </dgm:t>
    </dgm:pt>
    <dgm:pt modelId="{294BE9B1-3429-4B3A-80EC-47A63E33E0CF}">
      <dgm:prSet phldrT="[Text]"/>
      <dgm:spPr/>
      <dgm:t>
        <a:bodyPr/>
        <a:lstStyle/>
        <a:p>
          <a:r>
            <a:rPr lang="en-US" dirty="0" smtClean="0"/>
            <a:t>ABAC Policy generated by Policy Mining Algorithm</a:t>
          </a:r>
          <a:endParaRPr lang="en-US" dirty="0"/>
        </a:p>
      </dgm:t>
    </dgm:pt>
    <dgm:pt modelId="{0FC04D4E-4AC0-4A27-A16E-273506311B59}" type="parTrans" cxnId="{B1E55697-117D-4B82-8041-4B11A41B5FD5}">
      <dgm:prSet/>
      <dgm:spPr/>
      <dgm:t>
        <a:bodyPr/>
        <a:lstStyle/>
        <a:p>
          <a:endParaRPr lang="en-US"/>
        </a:p>
      </dgm:t>
    </dgm:pt>
    <dgm:pt modelId="{022989FD-449F-4E2A-ADBD-DE6C86BF0C8E}" type="sibTrans" cxnId="{B1E55697-117D-4B82-8041-4B11A41B5FD5}">
      <dgm:prSet/>
      <dgm:spPr/>
      <dgm:t>
        <a:bodyPr/>
        <a:lstStyle/>
        <a:p>
          <a:endParaRPr lang="en-US"/>
        </a:p>
      </dgm:t>
    </dgm:pt>
    <dgm:pt modelId="{DD14F738-00AA-4AD3-8498-3CE51EEF40AE}" type="pres">
      <dgm:prSet presAssocID="{20EECE50-CCBF-488B-931C-8B169DC3E72A}" presName="linearFlow" presStyleCnt="0">
        <dgm:presLayoutVars>
          <dgm:dir/>
          <dgm:resizeHandles val="exact"/>
        </dgm:presLayoutVars>
      </dgm:prSet>
      <dgm:spPr/>
      <dgm:t>
        <a:bodyPr/>
        <a:lstStyle/>
        <a:p>
          <a:endParaRPr lang="en-US"/>
        </a:p>
      </dgm:t>
    </dgm:pt>
    <dgm:pt modelId="{91E10179-821B-4A70-B5D4-76C4179AEC68}" type="pres">
      <dgm:prSet presAssocID="{5B6B7753-6E49-4DDB-ABF4-A70A2381743D}" presName="node" presStyleLbl="node1" presStyleIdx="0" presStyleCnt="2" custScaleX="208369" custLinFactX="-49257" custLinFactNeighborX="-100000">
        <dgm:presLayoutVars>
          <dgm:bulletEnabled val="1"/>
        </dgm:presLayoutVars>
      </dgm:prSet>
      <dgm:spPr/>
      <dgm:t>
        <a:bodyPr/>
        <a:lstStyle/>
        <a:p>
          <a:endParaRPr lang="en-US"/>
        </a:p>
      </dgm:t>
    </dgm:pt>
    <dgm:pt modelId="{4F4FCDB9-6975-40BA-A384-8299E473C008}" type="pres">
      <dgm:prSet presAssocID="{E6BD826C-CDFD-4BD1-8B62-2887EFBD2561}" presName="spacerL" presStyleCnt="0"/>
      <dgm:spPr/>
    </dgm:pt>
    <dgm:pt modelId="{BE6ADDFA-52AC-4026-8C0C-1CB3F6E04D73}" type="pres">
      <dgm:prSet presAssocID="{E6BD826C-CDFD-4BD1-8B62-2887EFBD2561}" presName="sibTrans" presStyleLbl="sibTrans2D1" presStyleIdx="0" presStyleCnt="1" custScaleX="202488"/>
      <dgm:spPr/>
      <dgm:t>
        <a:bodyPr/>
        <a:lstStyle/>
        <a:p>
          <a:endParaRPr lang="en-US"/>
        </a:p>
      </dgm:t>
    </dgm:pt>
    <dgm:pt modelId="{D73159F3-0D06-4724-879E-DB73AC8B5AEA}" type="pres">
      <dgm:prSet presAssocID="{E6BD826C-CDFD-4BD1-8B62-2887EFBD2561}" presName="spacerR" presStyleCnt="0"/>
      <dgm:spPr/>
    </dgm:pt>
    <dgm:pt modelId="{ED19F727-9DD4-407A-AF19-97B73A88204E}" type="pres">
      <dgm:prSet presAssocID="{294BE9B1-3429-4B3A-80EC-47A63E33E0CF}" presName="node" presStyleLbl="node1" presStyleIdx="1" presStyleCnt="2" custScaleX="313865" custLinFactX="30753" custLinFactNeighborX="100000">
        <dgm:presLayoutVars>
          <dgm:bulletEnabled val="1"/>
        </dgm:presLayoutVars>
      </dgm:prSet>
      <dgm:spPr/>
      <dgm:t>
        <a:bodyPr/>
        <a:lstStyle/>
        <a:p>
          <a:endParaRPr lang="en-US"/>
        </a:p>
      </dgm:t>
    </dgm:pt>
  </dgm:ptLst>
  <dgm:cxnLst>
    <dgm:cxn modelId="{024EFE17-C0BD-42AC-8BF6-9559D4D590F8}" type="presOf" srcId="{E6BD826C-CDFD-4BD1-8B62-2887EFBD2561}" destId="{BE6ADDFA-52AC-4026-8C0C-1CB3F6E04D73}" srcOrd="0" destOrd="0" presId="urn:microsoft.com/office/officeart/2005/8/layout/equation1"/>
    <dgm:cxn modelId="{21DA047E-1D8F-4867-BD4F-210F68E35B94}" type="presOf" srcId="{294BE9B1-3429-4B3A-80EC-47A63E33E0CF}" destId="{ED19F727-9DD4-407A-AF19-97B73A88204E}" srcOrd="0" destOrd="0" presId="urn:microsoft.com/office/officeart/2005/8/layout/equation1"/>
    <dgm:cxn modelId="{2BF21856-3086-478B-85AF-0F69D8E86393}" type="presOf" srcId="{20EECE50-CCBF-488B-931C-8B169DC3E72A}" destId="{DD14F738-00AA-4AD3-8498-3CE51EEF40AE}" srcOrd="0" destOrd="0" presId="urn:microsoft.com/office/officeart/2005/8/layout/equation1"/>
    <dgm:cxn modelId="{B1E55697-117D-4B82-8041-4B11A41B5FD5}" srcId="{20EECE50-CCBF-488B-931C-8B169DC3E72A}" destId="{294BE9B1-3429-4B3A-80EC-47A63E33E0CF}" srcOrd="1" destOrd="0" parTransId="{0FC04D4E-4AC0-4A27-A16E-273506311B59}" sibTransId="{022989FD-449F-4E2A-ADBD-DE6C86BF0C8E}"/>
    <dgm:cxn modelId="{E3618EE0-6B7E-42D7-AF3D-EB7A56ED9C9B}" srcId="{20EECE50-CCBF-488B-931C-8B169DC3E72A}" destId="{5B6B7753-6E49-4DDB-ABF4-A70A2381743D}" srcOrd="0" destOrd="0" parTransId="{0B3CF75E-B827-400C-AD0C-32264AEA172C}" sibTransId="{E6BD826C-CDFD-4BD1-8B62-2887EFBD2561}"/>
    <dgm:cxn modelId="{65457686-9E13-4CA0-B9C3-97B49C8DDB2E}" type="presOf" srcId="{5B6B7753-6E49-4DDB-ABF4-A70A2381743D}" destId="{91E10179-821B-4A70-B5D4-76C4179AEC68}" srcOrd="0" destOrd="0" presId="urn:microsoft.com/office/officeart/2005/8/layout/equation1"/>
    <dgm:cxn modelId="{32AB09BC-3D85-4DA5-82C7-61C56B332DFD}" type="presParOf" srcId="{DD14F738-00AA-4AD3-8498-3CE51EEF40AE}" destId="{91E10179-821B-4A70-B5D4-76C4179AEC68}" srcOrd="0" destOrd="0" presId="urn:microsoft.com/office/officeart/2005/8/layout/equation1"/>
    <dgm:cxn modelId="{D0937705-571A-49E6-9A88-2061E96DEC34}" type="presParOf" srcId="{DD14F738-00AA-4AD3-8498-3CE51EEF40AE}" destId="{4F4FCDB9-6975-40BA-A384-8299E473C008}" srcOrd="1" destOrd="0" presId="urn:microsoft.com/office/officeart/2005/8/layout/equation1"/>
    <dgm:cxn modelId="{2FBC7EFE-97AD-42A5-BCA4-D54990D9B588}" type="presParOf" srcId="{DD14F738-00AA-4AD3-8498-3CE51EEF40AE}" destId="{BE6ADDFA-52AC-4026-8C0C-1CB3F6E04D73}" srcOrd="2" destOrd="0" presId="urn:microsoft.com/office/officeart/2005/8/layout/equation1"/>
    <dgm:cxn modelId="{F2702B19-2718-45A0-9F4A-73E7F2062E00}" type="presParOf" srcId="{DD14F738-00AA-4AD3-8498-3CE51EEF40AE}" destId="{D73159F3-0D06-4724-879E-DB73AC8B5AEA}" srcOrd="3" destOrd="0" presId="urn:microsoft.com/office/officeart/2005/8/layout/equation1"/>
    <dgm:cxn modelId="{BEFC79EE-6340-48AD-A3CB-C06BA4B791A8}" type="presParOf" srcId="{DD14F738-00AA-4AD3-8498-3CE51EEF40AE}" destId="{ED19F727-9DD4-407A-AF19-97B73A88204E}" srcOrd="4" destOrd="0" presId="urn:microsoft.com/office/officeart/2005/8/layout/equation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7282A5-479D-4055-99BB-084AA5096CD6}">
      <dsp:nvSpPr>
        <dsp:cNvPr id="0" name=""/>
        <dsp:cNvSpPr/>
      </dsp:nvSpPr>
      <dsp:spPr>
        <a:xfrm>
          <a:off x="5590" y="1065668"/>
          <a:ext cx="2467461" cy="12976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smtClean="0"/>
            <a:t>Input :</a:t>
          </a:r>
          <a:endParaRPr lang="en-US" sz="1400" b="1" kern="1200" dirty="0"/>
        </a:p>
        <a:p>
          <a:pPr marL="114300" lvl="1" indent="-114300" algn="l" defTabSz="577850">
            <a:lnSpc>
              <a:spcPct val="90000"/>
            </a:lnSpc>
            <a:spcBef>
              <a:spcPct val="0"/>
            </a:spcBef>
            <a:spcAft>
              <a:spcPct val="15000"/>
            </a:spcAft>
            <a:buChar char="••"/>
          </a:pPr>
          <a:r>
            <a:rPr lang="en-US" sz="1300" b="1" kern="1200" dirty="0" smtClean="0"/>
            <a:t>ACL and attribute data</a:t>
          </a:r>
        </a:p>
        <a:p>
          <a:pPr marL="114300" lvl="1" indent="-114300" algn="l" defTabSz="577850">
            <a:lnSpc>
              <a:spcPct val="90000"/>
            </a:lnSpc>
            <a:spcBef>
              <a:spcPct val="0"/>
            </a:spcBef>
            <a:spcAft>
              <a:spcPct val="15000"/>
            </a:spcAft>
            <a:buChar char="••"/>
          </a:pPr>
          <a:r>
            <a:rPr lang="en-US" sz="1300" b="1" kern="1200" dirty="0" smtClean="0"/>
            <a:t>Logs and attribute data</a:t>
          </a:r>
          <a:endParaRPr lang="en-US" sz="1300" b="1" kern="1200" dirty="0"/>
        </a:p>
        <a:p>
          <a:pPr marL="114300" lvl="1" indent="-114300" algn="l" defTabSz="577850">
            <a:lnSpc>
              <a:spcPct val="90000"/>
            </a:lnSpc>
            <a:spcBef>
              <a:spcPct val="0"/>
            </a:spcBef>
            <a:spcAft>
              <a:spcPct val="15000"/>
            </a:spcAft>
            <a:buChar char="••"/>
          </a:pPr>
          <a:r>
            <a:rPr lang="en-US" sz="1300" b="1" kern="1200" dirty="0" smtClean="0"/>
            <a:t>RBAC policies and attribute data</a:t>
          </a:r>
          <a:endParaRPr lang="en-US" sz="1300" b="1" kern="1200" dirty="0"/>
        </a:p>
      </dsp:txBody>
      <dsp:txXfrm>
        <a:off x="5590" y="1065668"/>
        <a:ext cx="2467461" cy="1297662"/>
      </dsp:txXfrm>
    </dsp:sp>
    <dsp:sp modelId="{110108C0-CE3F-477E-B7EE-FE541780B452}">
      <dsp:nvSpPr>
        <dsp:cNvPr id="0" name=""/>
        <dsp:cNvSpPr/>
      </dsp:nvSpPr>
      <dsp:spPr>
        <a:xfrm>
          <a:off x="2663376" y="1446316"/>
          <a:ext cx="458507" cy="5363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663376" y="1446316"/>
        <a:ext cx="458507" cy="536367"/>
      </dsp:txXfrm>
    </dsp:sp>
    <dsp:sp modelId="{983A4FC7-F0BE-4CE7-824D-DB1319B04F63}">
      <dsp:nvSpPr>
        <dsp:cNvPr id="0" name=""/>
        <dsp:cNvSpPr/>
      </dsp:nvSpPr>
      <dsp:spPr>
        <a:xfrm>
          <a:off x="3338160" y="1065668"/>
          <a:ext cx="2162770" cy="12976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Add Noise</a:t>
          </a:r>
          <a:endParaRPr lang="en-US" sz="2200" b="1" kern="1200" dirty="0"/>
        </a:p>
      </dsp:txBody>
      <dsp:txXfrm>
        <a:off x="3338160" y="1065668"/>
        <a:ext cx="2162770" cy="1297662"/>
      </dsp:txXfrm>
    </dsp:sp>
    <dsp:sp modelId="{3A79BB15-61A3-4A72-850B-2764B6F8281F}">
      <dsp:nvSpPr>
        <dsp:cNvPr id="0" name=""/>
        <dsp:cNvSpPr/>
      </dsp:nvSpPr>
      <dsp:spPr>
        <a:xfrm>
          <a:off x="5691254" y="1446316"/>
          <a:ext cx="458507" cy="5363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691254" y="1446316"/>
        <a:ext cx="458507" cy="536367"/>
      </dsp:txXfrm>
    </dsp:sp>
    <dsp:sp modelId="{7EEBDB28-4F24-43A6-B545-C59500E5A774}">
      <dsp:nvSpPr>
        <dsp:cNvPr id="0" name=""/>
        <dsp:cNvSpPr/>
      </dsp:nvSpPr>
      <dsp:spPr>
        <a:xfrm>
          <a:off x="6366038" y="1065668"/>
          <a:ext cx="2162770" cy="12976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t>Apply Policy Mining Algorithm</a:t>
          </a:r>
          <a:endParaRPr lang="en-US" sz="2200" b="1" kern="1200" dirty="0"/>
        </a:p>
      </dsp:txBody>
      <dsp:txXfrm>
        <a:off x="6366038" y="1065668"/>
        <a:ext cx="2162770" cy="129766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1E10179-821B-4A70-B5D4-76C4179AEC68}">
      <dsp:nvSpPr>
        <dsp:cNvPr id="0" name=""/>
        <dsp:cNvSpPr/>
      </dsp:nvSpPr>
      <dsp:spPr>
        <a:xfrm>
          <a:off x="0" y="285005"/>
          <a:ext cx="2781701" cy="13349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ABAC Policy</a:t>
          </a:r>
          <a:endParaRPr lang="en-US" sz="2100" kern="1200" dirty="0"/>
        </a:p>
      </dsp:txBody>
      <dsp:txXfrm>
        <a:off x="0" y="285005"/>
        <a:ext cx="2781701" cy="1334988"/>
      </dsp:txXfrm>
    </dsp:sp>
    <dsp:sp modelId="{BE6ADDFA-52AC-4026-8C0C-1CB3F6E04D73}">
      <dsp:nvSpPr>
        <dsp:cNvPr id="0" name=""/>
        <dsp:cNvSpPr/>
      </dsp:nvSpPr>
      <dsp:spPr>
        <a:xfrm>
          <a:off x="2893394" y="565353"/>
          <a:ext cx="1567850" cy="774293"/>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893394" y="565353"/>
        <a:ext cx="1567850" cy="774293"/>
      </dsp:txXfrm>
    </dsp:sp>
    <dsp:sp modelId="{ED19F727-9DD4-407A-AF19-97B73A88204E}">
      <dsp:nvSpPr>
        <dsp:cNvPr id="0" name=""/>
        <dsp:cNvSpPr/>
      </dsp:nvSpPr>
      <dsp:spPr>
        <a:xfrm>
          <a:off x="4572939" y="285005"/>
          <a:ext cx="4190060" cy="13349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ABAC Policy generated by Policy Mining Algorithm</a:t>
          </a:r>
          <a:endParaRPr lang="en-US" sz="2100" kern="1200" dirty="0"/>
        </a:p>
      </dsp:txBody>
      <dsp:txXfrm>
        <a:off x="4572939" y="285005"/>
        <a:ext cx="4190060" cy="13349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C580AC-4D04-4B4B-86FA-1FAB1D662DE7}" type="datetimeFigureOut">
              <a:rPr lang="en-US" smtClean="0"/>
              <a:pPr/>
              <a:t>4/20/2016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E23AD-EE67-4845-92F8-195ACA5A68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25000" dirty="0"/>
          </a:p>
        </p:txBody>
      </p:sp>
      <p:sp>
        <p:nvSpPr>
          <p:cNvPr id="4" name="Slide Number Placeholder 3"/>
          <p:cNvSpPr>
            <a:spLocks noGrp="1"/>
          </p:cNvSpPr>
          <p:nvPr>
            <p:ph type="sldNum" sz="quarter" idx="10"/>
          </p:nvPr>
        </p:nvSpPr>
        <p:spPr/>
        <p:txBody>
          <a:bodyPr/>
          <a:lstStyle/>
          <a:p>
            <a:fld id="{D3C8DFA9-89D5-4FB9-ACEB-F0F5E17264E0}"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4E5E23AD-EE67-4845-92F8-195ACA5A6853}"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3C8DFA9-89D5-4FB9-ACEB-F0F5E17264E0}"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 each value of </a:t>
            </a:r>
            <a:r>
              <a:rPr lang="en-US" sz="1200" dirty="0" err="1" smtClean="0"/>
              <a:t>N</a:t>
            </a:r>
            <a:r>
              <a:rPr lang="en-US" sz="1200" baseline="-25000" dirty="0" err="1" smtClean="0"/>
              <a:t>rule</a:t>
            </a:r>
            <a:r>
              <a:rPr lang="en-US" sz="1200" dirty="0" smtClean="0"/>
              <a:t>, policies with smaller </a:t>
            </a:r>
            <a:r>
              <a:rPr lang="en-US" sz="1200" dirty="0" err="1" smtClean="0"/>
              <a:t>N</a:t>
            </a:r>
            <a:r>
              <a:rPr lang="en-US" sz="1200" baseline="-25000" dirty="0" err="1" smtClean="0"/>
              <a:t>mincns</a:t>
            </a:r>
            <a:r>
              <a:rPr lang="en-US" sz="1200" dirty="0" smtClean="0"/>
              <a:t> are obtained by removing constraints from synthetic policies with larger </a:t>
            </a:r>
            <a:r>
              <a:rPr lang="en-US" sz="1200" dirty="0" err="1" smtClean="0"/>
              <a:t>N</a:t>
            </a:r>
            <a:r>
              <a:rPr lang="en-US" sz="1200" baseline="-25000" dirty="0" err="1" smtClean="0"/>
              <a:t>mincns</a:t>
            </a:r>
            <a:endParaRPr lang="en-US" sz="1200" baseline="-25000" dirty="0" smtClean="0"/>
          </a:p>
          <a:p>
            <a:endParaRPr lang="en-US" dirty="0"/>
          </a:p>
        </p:txBody>
      </p:sp>
      <p:sp>
        <p:nvSpPr>
          <p:cNvPr id="4" name="Slide Number Placeholder 3"/>
          <p:cNvSpPr>
            <a:spLocks noGrp="1"/>
          </p:cNvSpPr>
          <p:nvPr>
            <p:ph type="sldNum" sz="quarter" idx="10"/>
          </p:nvPr>
        </p:nvSpPr>
        <p:spPr/>
        <p:txBody>
          <a:bodyPr/>
          <a:lstStyle/>
          <a:p>
            <a:fld id="{D3C8DFA9-89D5-4FB9-ACEB-F0F5E17264E0}"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C8DFA9-89D5-4FB9-ACEB-F0F5E17264E0}"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main challenge with logs is that they give incomplete information about granted permissions. They provide only a lower bound on the entitlements. Therefore, the generated policy needs to include over-assignments, i.e., entitlements not reflected in the logs.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Similar to [1], this algorithm iterates over tuples in the user-permission relation extracted from the log, uses selected tuples as seeds for constructing candidate rules, and attempts to generalize each candidate rule to cover additional tuples in the user-permission relation by replacing conjuncts in attribute expressions with constraints. </a:t>
            </a:r>
          </a:p>
          <a:p>
            <a:r>
              <a:rPr lang="en-US" sz="1200" kern="1200" dirty="0" smtClean="0">
                <a:solidFill>
                  <a:schemeClr val="tx1"/>
                </a:solidFill>
                <a:latin typeface="+mn-lt"/>
                <a:ea typeface="+mn-ea"/>
                <a:cs typeface="+mn-cs"/>
              </a:rPr>
              <a:t>After constructing candidate rules that together cover the entire user-permission relation, it attempts to improve the policy by merging and simplifying candidate rules. </a:t>
            </a:r>
          </a:p>
          <a:p>
            <a:r>
              <a:rPr lang="en-US" sz="1200" kern="1200" dirty="0" smtClean="0">
                <a:solidFill>
                  <a:schemeClr val="tx1"/>
                </a:solidFill>
                <a:latin typeface="+mn-lt"/>
                <a:ea typeface="+mn-ea"/>
                <a:cs typeface="+mn-cs"/>
              </a:rPr>
              <a:t>Finally, it selects the highest quality candidate rules for inclusion in the generated policy.</a:t>
            </a:r>
            <a:endParaRPr lang="en-US" dirty="0" smtClean="0"/>
          </a:p>
          <a:p>
            <a:endParaRPr lang="en-US" dirty="0"/>
          </a:p>
        </p:txBody>
      </p:sp>
      <p:sp>
        <p:nvSpPr>
          <p:cNvPr id="4" name="Slide Number Placeholder 3"/>
          <p:cNvSpPr>
            <a:spLocks noGrp="1"/>
          </p:cNvSpPr>
          <p:nvPr>
            <p:ph type="sldNum" sz="quarter" idx="10"/>
          </p:nvPr>
        </p:nvSpPr>
        <p:spPr/>
        <p:txBody>
          <a:bodyPr/>
          <a:lstStyle/>
          <a:p>
            <a:fld id="{4E5E23AD-EE67-4845-92F8-195ACA5A6853}"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 Using a single rule ρ0 =&lt; true, type ∈ {</a:t>
            </a:r>
            <a:r>
              <a:rPr lang="en-US" sz="1200" kern="1200" dirty="0" err="1" smtClean="0">
                <a:solidFill>
                  <a:schemeClr val="tx1"/>
                </a:solidFill>
                <a:latin typeface="+mn-lt"/>
                <a:ea typeface="+mn-ea"/>
                <a:cs typeface="+mn-cs"/>
              </a:rPr>
              <a:t>gradebook</a:t>
            </a:r>
            <a:r>
              <a:rPr lang="en-US" sz="1200" kern="1200" dirty="0" smtClean="0">
                <a:solidFill>
                  <a:schemeClr val="tx1"/>
                </a:solidFill>
                <a:latin typeface="+mn-lt"/>
                <a:ea typeface="+mn-ea"/>
                <a:cs typeface="+mn-cs"/>
              </a:rPr>
              <a:t>}, {addScore, readScore}, </a:t>
            </a:r>
            <a:r>
              <a:rPr lang="en-US" sz="1200" kern="1200" dirty="0" err="1" smtClean="0">
                <a:solidFill>
                  <a:schemeClr val="tx1"/>
                </a:solidFill>
                <a:latin typeface="+mn-lt"/>
                <a:ea typeface="+mn-ea"/>
                <a:cs typeface="+mn-cs"/>
              </a:rPr>
              <a:t>crsTaught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crs</a:t>
            </a:r>
            <a:r>
              <a:rPr lang="en-US" sz="1200" kern="1200" dirty="0" smtClean="0">
                <a:solidFill>
                  <a:schemeClr val="tx1"/>
                </a:solidFill>
                <a:latin typeface="+mn-lt"/>
                <a:ea typeface="+mn-ea"/>
                <a:cs typeface="+mn-cs"/>
              </a:rPr>
              <a:t> &gt; and all of the attribute data from the full case study, except attribute data for </a:t>
            </a:r>
            <a:r>
              <a:rPr lang="en-US" sz="1200" kern="1200" dirty="0" err="1" smtClean="0">
                <a:solidFill>
                  <a:schemeClr val="tx1"/>
                </a:solidFill>
                <a:latin typeface="+mn-lt"/>
                <a:ea typeface="+mn-ea"/>
                <a:cs typeface="+mn-cs"/>
              </a:rPr>
              <a:t>gradebooks</a:t>
            </a:r>
            <a:r>
              <a:rPr lang="en-US" sz="1200" kern="1200" dirty="0" smtClean="0">
                <a:solidFill>
                  <a:schemeClr val="tx1"/>
                </a:solidFill>
                <a:latin typeface="+mn-lt"/>
                <a:ea typeface="+mn-ea"/>
                <a:cs typeface="+mn-cs"/>
              </a:rPr>
              <a:t> for courses other than cs601.</a:t>
            </a:r>
          </a:p>
          <a:p>
            <a:r>
              <a:rPr lang="en-US" sz="1200" kern="1200" dirty="0" smtClean="0">
                <a:solidFill>
                  <a:schemeClr val="tx1"/>
                </a:solidFill>
                <a:latin typeface="+mn-lt"/>
                <a:ea typeface="+mn-ea"/>
                <a:cs typeface="+mn-cs"/>
              </a:rPr>
              <a:t>Considering an operation log L containing three entries: {csFac2, cs601gradebook, addScore, t1</a:t>
            </a:r>
          </a:p>
          <a:p>
            <a:r>
              <a:rPr lang="en-US" sz="1200" kern="1200" dirty="0" smtClean="0">
                <a:solidFill>
                  <a:schemeClr val="tx1"/>
                </a:solidFill>
                <a:latin typeface="+mn-lt"/>
                <a:ea typeface="+mn-ea"/>
                <a:cs typeface="+mn-cs"/>
              </a:rPr>
              <a:t>  csFac2, cs601gradebook, readScore, t2</a:t>
            </a:r>
          </a:p>
          <a:p>
            <a:r>
              <a:rPr lang="en-US" sz="1200" kern="1200" dirty="0" smtClean="0">
                <a:solidFill>
                  <a:schemeClr val="tx1"/>
                </a:solidFill>
                <a:latin typeface="+mn-lt"/>
                <a:ea typeface="+mn-ea"/>
                <a:cs typeface="+mn-cs"/>
              </a:rPr>
              <a:t>  csStu3, cs601gradebook,  addScore, t3}. </a:t>
            </a:r>
          </a:p>
          <a:p>
            <a:r>
              <a:rPr lang="en-US" sz="1200" kern="1200" dirty="0" smtClean="0">
                <a:solidFill>
                  <a:schemeClr val="tx1"/>
                </a:solidFill>
                <a:latin typeface="+mn-lt"/>
                <a:ea typeface="+mn-ea"/>
                <a:cs typeface="+mn-cs"/>
              </a:rPr>
              <a:t>User csFac2 is a faculty in the computer science department who is teaching cs601; User attributes are position = faculty, dept = </a:t>
            </a:r>
            <a:r>
              <a:rPr lang="en-US" sz="1200" kern="1200" dirty="0" err="1" smtClean="0">
                <a:solidFill>
                  <a:schemeClr val="tx1"/>
                </a:solidFill>
                <a:latin typeface="+mn-lt"/>
                <a:ea typeface="+mn-ea"/>
                <a:cs typeface="+mn-cs"/>
              </a:rPr>
              <a:t>cs</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crsTaught</a:t>
            </a:r>
            <a:r>
              <a:rPr lang="en-US" sz="1200" kern="1200" dirty="0" smtClean="0">
                <a:solidFill>
                  <a:schemeClr val="tx1"/>
                </a:solidFill>
                <a:latin typeface="+mn-lt"/>
                <a:ea typeface="+mn-ea"/>
                <a:cs typeface="+mn-cs"/>
              </a:rPr>
              <a:t> ={cs601}. </a:t>
            </a:r>
          </a:p>
          <a:p>
            <a:r>
              <a:rPr lang="en-US" sz="1200" kern="1200" dirty="0" smtClean="0">
                <a:solidFill>
                  <a:schemeClr val="tx1"/>
                </a:solidFill>
                <a:latin typeface="+mn-lt"/>
                <a:ea typeface="+mn-ea"/>
                <a:cs typeface="+mn-cs"/>
              </a:rPr>
              <a:t>User csStu3 is a CS student who is a TA of cs601; User attributes are position =student, dept = </a:t>
            </a:r>
            <a:r>
              <a:rPr lang="en-US" sz="1200" kern="1200" dirty="0" err="1" smtClean="0">
                <a:solidFill>
                  <a:schemeClr val="tx1"/>
                </a:solidFill>
                <a:latin typeface="+mn-lt"/>
                <a:ea typeface="+mn-ea"/>
                <a:cs typeface="+mn-cs"/>
              </a:rPr>
              <a:t>cs</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crsTaught</a:t>
            </a:r>
            <a:r>
              <a:rPr lang="en-US" sz="1200" kern="1200" dirty="0" smtClean="0">
                <a:solidFill>
                  <a:schemeClr val="tx1"/>
                </a:solidFill>
                <a:latin typeface="+mn-lt"/>
                <a:ea typeface="+mn-ea"/>
                <a:cs typeface="+mn-cs"/>
              </a:rPr>
              <a:t> = {cs601}. </a:t>
            </a:r>
          </a:p>
          <a:p>
            <a:r>
              <a:rPr lang="en-US" sz="1200" kern="1200" dirty="0" smtClean="0">
                <a:solidFill>
                  <a:schemeClr val="tx1"/>
                </a:solidFill>
                <a:latin typeface="+mn-lt"/>
                <a:ea typeface="+mn-ea"/>
                <a:cs typeface="+mn-cs"/>
              </a:rPr>
              <a:t>Resource cs601gradebook is a resource with resource attributes type = </a:t>
            </a:r>
            <a:r>
              <a:rPr lang="en-US" sz="1200" kern="1200" dirty="0" err="1" smtClean="0">
                <a:solidFill>
                  <a:schemeClr val="tx1"/>
                </a:solidFill>
                <a:latin typeface="+mn-lt"/>
                <a:ea typeface="+mn-ea"/>
                <a:cs typeface="+mn-cs"/>
              </a:rPr>
              <a:t>gradebook</a:t>
            </a:r>
            <a:r>
              <a:rPr lang="en-US" sz="1200" kern="1200" dirty="0" smtClean="0">
                <a:solidFill>
                  <a:schemeClr val="tx1"/>
                </a:solidFill>
                <a:latin typeface="+mn-lt"/>
                <a:ea typeface="+mn-ea"/>
                <a:cs typeface="+mn-cs"/>
              </a:rPr>
              <a:t>, dept = </a:t>
            </a:r>
            <a:r>
              <a:rPr lang="en-US" sz="1200" kern="1200" dirty="0" err="1" smtClean="0">
                <a:solidFill>
                  <a:schemeClr val="tx1"/>
                </a:solidFill>
                <a:latin typeface="+mn-lt"/>
                <a:ea typeface="+mn-ea"/>
                <a:cs typeface="+mn-cs"/>
              </a:rPr>
              <a:t>cs</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crs</a:t>
            </a:r>
            <a:r>
              <a:rPr lang="en-US" sz="1200" kern="1200" dirty="0" smtClean="0">
                <a:solidFill>
                  <a:schemeClr val="tx1"/>
                </a:solidFill>
                <a:latin typeface="+mn-lt"/>
                <a:ea typeface="+mn-ea"/>
                <a:cs typeface="+mn-cs"/>
              </a:rPr>
              <a:t> = cs601.</a:t>
            </a:r>
          </a:p>
          <a:p>
            <a:r>
              <a:rPr lang="en-US" sz="1200" kern="1200" dirty="0" smtClean="0">
                <a:solidFill>
                  <a:schemeClr val="tx1"/>
                </a:solidFill>
                <a:latin typeface="+mn-lt"/>
                <a:ea typeface="+mn-ea"/>
                <a:cs typeface="+mn-cs"/>
              </a:rPr>
              <a:t>The algorithm selects user-permission tuple :</a:t>
            </a:r>
          </a:p>
          <a:p>
            <a:r>
              <a:rPr lang="en-US" sz="1200" kern="1200" dirty="0" smtClean="0">
                <a:solidFill>
                  <a:schemeClr val="tx1"/>
                </a:solidFill>
                <a:latin typeface="+mn-lt"/>
                <a:ea typeface="+mn-ea"/>
                <a:cs typeface="+mn-cs"/>
              </a:rPr>
              <a:t>csFac2, cs601gradebook, addScore as the first seed</a:t>
            </a:r>
          </a:p>
          <a:p>
            <a:r>
              <a:rPr lang="en-US" sz="1200" kern="1200" dirty="0" smtClean="0">
                <a:solidFill>
                  <a:schemeClr val="tx1"/>
                </a:solidFill>
                <a:latin typeface="+mn-lt"/>
                <a:ea typeface="+mn-ea"/>
                <a:cs typeface="+mn-cs"/>
              </a:rPr>
              <a:t>It calls function: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candidateConstraint</a:t>
            </a:r>
            <a:r>
              <a:rPr lang="en-US" sz="1200" kern="1200" dirty="0" smtClean="0">
                <a:solidFill>
                  <a:schemeClr val="tx1"/>
                </a:solidFill>
                <a:latin typeface="+mn-lt"/>
                <a:ea typeface="+mn-ea"/>
                <a:cs typeface="+mn-cs"/>
              </a:rPr>
              <a:t> to compute the set of atomic constraints that hold between csFac2 and cs601gradebook; the result is   cc = {dept = dept, </a:t>
            </a:r>
            <a:r>
              <a:rPr lang="en-US" sz="1200" kern="1200" dirty="0" err="1" smtClean="0">
                <a:solidFill>
                  <a:schemeClr val="tx1"/>
                </a:solidFill>
                <a:latin typeface="+mn-lt"/>
                <a:ea typeface="+mn-ea"/>
                <a:cs typeface="+mn-cs"/>
              </a:rPr>
              <a:t>crsTaught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crs</a:t>
            </a:r>
            <a:r>
              <a:rPr lang="en-US" sz="1200"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addCandRule</a:t>
            </a:r>
            <a:r>
              <a:rPr lang="en-US" sz="1200" kern="1200" dirty="0" smtClean="0">
                <a:solidFill>
                  <a:schemeClr val="tx1"/>
                </a:solidFill>
                <a:latin typeface="+mn-lt"/>
                <a:ea typeface="+mn-ea"/>
                <a:cs typeface="+mn-cs"/>
              </a:rPr>
              <a:t> is called twice to compute candidate rules. </a:t>
            </a:r>
          </a:p>
          <a:p>
            <a:pPr lvl="0"/>
            <a:r>
              <a:rPr lang="en-US" sz="1200" kern="1200" dirty="0" smtClean="0">
                <a:solidFill>
                  <a:schemeClr val="tx1"/>
                </a:solidFill>
                <a:latin typeface="+mn-lt"/>
                <a:ea typeface="+mn-ea"/>
                <a:cs typeface="+mn-cs"/>
              </a:rPr>
              <a:t>The first call to </a:t>
            </a:r>
            <a:r>
              <a:rPr lang="en-US" sz="1200" kern="1200" dirty="0" err="1" smtClean="0">
                <a:solidFill>
                  <a:schemeClr val="tx1"/>
                </a:solidFill>
                <a:latin typeface="+mn-lt"/>
                <a:ea typeface="+mn-ea"/>
                <a:cs typeface="+mn-cs"/>
              </a:rPr>
              <a:t>addCandRule</a:t>
            </a:r>
            <a:r>
              <a:rPr lang="en-US" sz="1200" kern="1200" dirty="0" smtClean="0">
                <a:solidFill>
                  <a:schemeClr val="tx1"/>
                </a:solidFill>
                <a:latin typeface="+mn-lt"/>
                <a:ea typeface="+mn-ea"/>
                <a:cs typeface="+mn-cs"/>
              </a:rPr>
              <a:t> calls computeUAE to compute a UAE eu that characterizes the set </a:t>
            </a:r>
            <a:r>
              <a:rPr lang="en-US" sz="1200" kern="1200" dirty="0" err="1" smtClean="0">
                <a:solidFill>
                  <a:schemeClr val="tx1"/>
                </a:solidFill>
                <a:latin typeface="+mn-lt"/>
                <a:ea typeface="+mn-ea"/>
                <a:cs typeface="+mn-cs"/>
              </a:rPr>
              <a:t>su</a:t>
            </a:r>
            <a:r>
              <a:rPr lang="en-US" sz="1200" kern="1200" dirty="0" smtClean="0">
                <a:solidFill>
                  <a:schemeClr val="tx1"/>
                </a:solidFill>
                <a:latin typeface="+mn-lt"/>
                <a:ea typeface="+mn-ea"/>
                <a:cs typeface="+mn-cs"/>
              </a:rPr>
              <a:t> containing users with permission addScore, cs601gradebook and with the same candidate constraint as csFac2 for cs601gradebook; the result is</a:t>
            </a:r>
          </a:p>
          <a:p>
            <a:r>
              <a:rPr lang="en-US" sz="1200" kern="1200" dirty="0" smtClean="0">
                <a:solidFill>
                  <a:schemeClr val="tx1"/>
                </a:solidFill>
                <a:latin typeface="+mn-lt"/>
                <a:ea typeface="+mn-ea"/>
                <a:cs typeface="+mn-cs"/>
              </a:rPr>
              <a:t>eu = (position ∈ {faculty, student} ∧ dept ∈ {</a:t>
            </a:r>
            <a:r>
              <a:rPr lang="en-US" sz="1200" kern="1200" dirty="0" err="1" smtClean="0">
                <a:solidFill>
                  <a:schemeClr val="tx1"/>
                </a:solidFill>
                <a:latin typeface="+mn-lt"/>
                <a:ea typeface="+mn-ea"/>
                <a:cs typeface="+mn-cs"/>
              </a:rPr>
              <a:t>cs</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crsTaught</a:t>
            </a:r>
            <a:r>
              <a:rPr lang="en-US" sz="1200" kern="1200" dirty="0" smtClean="0">
                <a:solidFill>
                  <a:schemeClr val="tx1"/>
                </a:solidFill>
                <a:latin typeface="+mn-lt"/>
                <a:ea typeface="+mn-ea"/>
                <a:cs typeface="+mn-cs"/>
              </a:rPr>
              <a:t> ⊇ {{cs601}}). </a:t>
            </a:r>
          </a:p>
          <a:p>
            <a:pPr lvl="0"/>
            <a:r>
              <a:rPr lang="en-US" sz="1200" kern="1200" dirty="0" err="1" smtClean="0">
                <a:solidFill>
                  <a:schemeClr val="tx1"/>
                </a:solidFill>
                <a:latin typeface="+mn-lt"/>
                <a:ea typeface="+mn-ea"/>
                <a:cs typeface="+mn-cs"/>
              </a:rPr>
              <a:t>addCandRule</a:t>
            </a:r>
            <a:r>
              <a:rPr lang="en-US" sz="1200" kern="1200" dirty="0" smtClean="0">
                <a:solidFill>
                  <a:schemeClr val="tx1"/>
                </a:solidFill>
                <a:latin typeface="+mn-lt"/>
                <a:ea typeface="+mn-ea"/>
                <a:cs typeface="+mn-cs"/>
              </a:rPr>
              <a:t> also calls computeRAE to compute a resource-attribute expression that characterizes cs601gradebook}; the result is </a:t>
            </a:r>
          </a:p>
          <a:p>
            <a:r>
              <a:rPr lang="en-US" sz="1200" kern="1200" dirty="0" smtClean="0">
                <a:solidFill>
                  <a:schemeClr val="tx1"/>
                </a:solidFill>
                <a:latin typeface="+mn-lt"/>
                <a:ea typeface="+mn-ea"/>
                <a:cs typeface="+mn-cs"/>
              </a:rPr>
              <a:t>er = (</a:t>
            </a:r>
            <a:r>
              <a:rPr lang="en-US" sz="1200" kern="1200" dirty="0" err="1" smtClean="0">
                <a:solidFill>
                  <a:schemeClr val="tx1"/>
                </a:solidFill>
                <a:latin typeface="+mn-lt"/>
                <a:ea typeface="+mn-ea"/>
                <a:cs typeface="+mn-cs"/>
              </a:rPr>
              <a:t>crs</a:t>
            </a:r>
            <a:r>
              <a:rPr lang="en-US" sz="1200" kern="1200" dirty="0" smtClean="0">
                <a:solidFill>
                  <a:schemeClr val="tx1"/>
                </a:solidFill>
                <a:latin typeface="+mn-lt"/>
                <a:ea typeface="+mn-ea"/>
                <a:cs typeface="+mn-cs"/>
              </a:rPr>
              <a:t> ∈ {cs601} ∧ dept ∈ {</a:t>
            </a:r>
            <a:r>
              <a:rPr lang="en-US" sz="1200" kern="1200" dirty="0" err="1" smtClean="0">
                <a:solidFill>
                  <a:schemeClr val="tx1"/>
                </a:solidFill>
                <a:latin typeface="+mn-lt"/>
                <a:ea typeface="+mn-ea"/>
                <a:cs typeface="+mn-cs"/>
              </a:rPr>
              <a:t>cs</a:t>
            </a:r>
            <a:r>
              <a:rPr lang="en-US" sz="1200" kern="1200" dirty="0" smtClean="0">
                <a:solidFill>
                  <a:schemeClr val="tx1"/>
                </a:solidFill>
                <a:latin typeface="+mn-lt"/>
                <a:ea typeface="+mn-ea"/>
                <a:cs typeface="+mn-cs"/>
              </a:rPr>
              <a:t>} ∧ type ∈ {</a:t>
            </a:r>
            <a:r>
              <a:rPr lang="en-US" sz="1200" kern="1200" dirty="0" err="1" smtClean="0">
                <a:solidFill>
                  <a:schemeClr val="tx1"/>
                </a:solidFill>
                <a:latin typeface="+mn-lt"/>
                <a:ea typeface="+mn-ea"/>
                <a:cs typeface="+mn-cs"/>
              </a:rPr>
              <a:t>gradebook</a:t>
            </a:r>
            <a:r>
              <a:rPr lang="en-US" sz="1200" kern="1200" dirty="0" smtClean="0">
                <a:solidFill>
                  <a:schemeClr val="tx1"/>
                </a:solidFill>
                <a:latin typeface="+mn-lt"/>
                <a:ea typeface="+mn-ea"/>
                <a:cs typeface="+mn-cs"/>
              </a:rPr>
              <a:t>}). </a:t>
            </a:r>
          </a:p>
          <a:p>
            <a:pPr lvl="0"/>
            <a:r>
              <a:rPr lang="en-US" sz="1200" kern="1200" dirty="0" smtClean="0">
                <a:solidFill>
                  <a:schemeClr val="tx1"/>
                </a:solidFill>
                <a:latin typeface="+mn-lt"/>
                <a:ea typeface="+mn-ea"/>
                <a:cs typeface="+mn-cs"/>
              </a:rPr>
              <a:t>The set of operations considered in this call to </a:t>
            </a:r>
            <a:r>
              <a:rPr lang="en-US" sz="1200" kern="1200" dirty="0" err="1" smtClean="0">
                <a:solidFill>
                  <a:schemeClr val="tx1"/>
                </a:solidFill>
                <a:latin typeface="+mn-lt"/>
                <a:ea typeface="+mn-ea"/>
                <a:cs typeface="+mn-cs"/>
              </a:rPr>
              <a:t>addCandRule</a:t>
            </a:r>
            <a:r>
              <a:rPr lang="en-US" sz="1200" kern="1200" dirty="0" smtClean="0">
                <a:solidFill>
                  <a:schemeClr val="tx1"/>
                </a:solidFill>
                <a:latin typeface="+mn-lt"/>
                <a:ea typeface="+mn-ea"/>
                <a:cs typeface="+mn-cs"/>
              </a:rPr>
              <a:t> is simply so = {addScore}. </a:t>
            </a:r>
            <a:r>
              <a:rPr lang="en-US" sz="1200" kern="1200" dirty="0" err="1" smtClean="0">
                <a:solidFill>
                  <a:schemeClr val="tx1"/>
                </a:solidFill>
                <a:latin typeface="+mn-lt"/>
                <a:ea typeface="+mn-ea"/>
                <a:cs typeface="+mn-cs"/>
              </a:rPr>
              <a:t>addCandRule</a:t>
            </a:r>
            <a:r>
              <a:rPr lang="en-US" sz="1200" kern="1200" dirty="0" smtClean="0">
                <a:solidFill>
                  <a:schemeClr val="tx1"/>
                </a:solidFill>
                <a:latin typeface="+mn-lt"/>
                <a:ea typeface="+mn-ea"/>
                <a:cs typeface="+mn-cs"/>
              </a:rPr>
              <a:t> then calls </a:t>
            </a:r>
            <a:r>
              <a:rPr lang="en-US" sz="1200" kern="1200" dirty="0" err="1" smtClean="0">
                <a:solidFill>
                  <a:schemeClr val="tx1"/>
                </a:solidFill>
                <a:latin typeface="+mn-lt"/>
                <a:ea typeface="+mn-ea"/>
                <a:cs typeface="+mn-cs"/>
              </a:rPr>
              <a:t>generalizeRule</a:t>
            </a:r>
            <a:r>
              <a:rPr lang="en-US" sz="1200" kern="1200" dirty="0" smtClean="0">
                <a:solidFill>
                  <a:schemeClr val="tx1"/>
                </a:solidFill>
                <a:latin typeface="+mn-lt"/>
                <a:ea typeface="+mn-ea"/>
                <a:cs typeface="+mn-cs"/>
              </a:rPr>
              <a:t>, which generates a candidate rule ρ1 which initially has eu, er and so in the first three components, and then atomic constraints in cc are added to ρ1, and conjuncts in eu and er for attributes used in cc are eliminated; the result is </a:t>
            </a:r>
          </a:p>
          <a:p>
            <a:r>
              <a:rPr lang="en-US" sz="1200" kern="1200" dirty="0" smtClean="0">
                <a:solidFill>
                  <a:schemeClr val="tx1"/>
                </a:solidFill>
                <a:latin typeface="+mn-lt"/>
                <a:ea typeface="+mn-ea"/>
                <a:cs typeface="+mn-cs"/>
              </a:rPr>
              <a:t>ρ1 =&lt;position ∈ {faculty, student}, type∈{</a:t>
            </a:r>
            <a:r>
              <a:rPr lang="en-US" sz="1200" kern="1200" dirty="0" err="1" smtClean="0">
                <a:solidFill>
                  <a:schemeClr val="tx1"/>
                </a:solidFill>
                <a:latin typeface="+mn-lt"/>
                <a:ea typeface="+mn-ea"/>
                <a:cs typeface="+mn-cs"/>
              </a:rPr>
              <a:t>gradebook</a:t>
            </a:r>
            <a:r>
              <a:rPr lang="en-US" sz="1200" kern="1200" dirty="0" smtClean="0">
                <a:solidFill>
                  <a:schemeClr val="tx1"/>
                </a:solidFill>
                <a:latin typeface="+mn-lt"/>
                <a:ea typeface="+mn-ea"/>
                <a:cs typeface="+mn-cs"/>
              </a:rPr>
              <a:t>}, {addScore}, dept = dept ∧ </a:t>
            </a:r>
            <a:r>
              <a:rPr lang="en-US" sz="1200" kern="1200" dirty="0" err="1" smtClean="0">
                <a:solidFill>
                  <a:schemeClr val="tx1"/>
                </a:solidFill>
                <a:latin typeface="+mn-lt"/>
                <a:ea typeface="+mn-ea"/>
                <a:cs typeface="+mn-cs"/>
              </a:rPr>
              <a:t>crsTaught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crs</a:t>
            </a:r>
            <a:r>
              <a:rPr lang="en-US" sz="1200" kern="1200" dirty="0" smtClean="0">
                <a:solidFill>
                  <a:schemeClr val="tx1"/>
                </a:solidFill>
                <a:latin typeface="+mn-lt"/>
                <a:ea typeface="+mn-ea"/>
                <a:cs typeface="+mn-cs"/>
              </a:rPr>
              <a:t>&gt;, which also covers the third log entry. </a:t>
            </a:r>
          </a:p>
          <a:p>
            <a:pPr lvl="0"/>
            <a:r>
              <a:rPr lang="en-US" sz="1200" kern="1200" dirty="0" smtClean="0">
                <a:solidFill>
                  <a:schemeClr val="tx1"/>
                </a:solidFill>
                <a:latin typeface="+mn-lt"/>
                <a:ea typeface="+mn-ea"/>
                <a:cs typeface="+mn-cs"/>
              </a:rPr>
              <a:t>The second time </a:t>
            </a:r>
            <a:r>
              <a:rPr lang="en-US" sz="1200" kern="1200" dirty="0" err="1" smtClean="0">
                <a:solidFill>
                  <a:schemeClr val="tx1"/>
                </a:solidFill>
                <a:latin typeface="+mn-lt"/>
                <a:ea typeface="+mn-ea"/>
                <a:cs typeface="+mn-cs"/>
              </a:rPr>
              <a:t>addCandRule</a:t>
            </a:r>
            <a:r>
              <a:rPr lang="en-US" sz="1200" kern="1200" dirty="0" smtClean="0">
                <a:solidFill>
                  <a:schemeClr val="tx1"/>
                </a:solidFill>
                <a:latin typeface="+mn-lt"/>
                <a:ea typeface="+mn-ea"/>
                <a:cs typeface="+mn-cs"/>
              </a:rPr>
              <a:t> is called it generates a candidate rule </a:t>
            </a:r>
          </a:p>
          <a:p>
            <a:r>
              <a:rPr lang="en-US" sz="1200" kern="1200" dirty="0" smtClean="0">
                <a:solidFill>
                  <a:schemeClr val="tx1"/>
                </a:solidFill>
                <a:latin typeface="+mn-lt"/>
                <a:ea typeface="+mn-ea"/>
                <a:cs typeface="+mn-cs"/>
              </a:rPr>
              <a:t>ρ2 = &lt;position ∈ {faculty}, type ∈ {</a:t>
            </a:r>
            <a:r>
              <a:rPr lang="en-US" sz="1200" kern="1200" dirty="0" err="1" smtClean="0">
                <a:solidFill>
                  <a:schemeClr val="tx1"/>
                </a:solidFill>
                <a:latin typeface="+mn-lt"/>
                <a:ea typeface="+mn-ea"/>
                <a:cs typeface="+mn-cs"/>
              </a:rPr>
              <a:t>gradebook</a:t>
            </a:r>
            <a:r>
              <a:rPr lang="en-US" sz="1200" kern="1200" dirty="0" smtClean="0">
                <a:solidFill>
                  <a:schemeClr val="tx1"/>
                </a:solidFill>
                <a:latin typeface="+mn-lt"/>
                <a:ea typeface="+mn-ea"/>
                <a:cs typeface="+mn-cs"/>
              </a:rPr>
              <a:t>}, {addScore, readScore}, dept = dept ∧</a:t>
            </a:r>
            <a:r>
              <a:rPr lang="en-US" sz="1200" kern="1200" dirty="0" err="1" smtClean="0">
                <a:solidFill>
                  <a:schemeClr val="tx1"/>
                </a:solidFill>
                <a:latin typeface="+mn-lt"/>
                <a:ea typeface="+mn-ea"/>
                <a:cs typeface="+mn-cs"/>
              </a:rPr>
              <a:t>crsTaught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crs</a:t>
            </a:r>
            <a:r>
              <a:rPr lang="en-US" sz="1200" kern="1200" dirty="0" smtClean="0">
                <a:solidFill>
                  <a:schemeClr val="tx1"/>
                </a:solidFill>
                <a:latin typeface="+mn-lt"/>
                <a:ea typeface="+mn-ea"/>
                <a:cs typeface="+mn-cs"/>
              </a:rPr>
              <a:t>&gt;, which also covers the second log entry. </a:t>
            </a:r>
          </a:p>
          <a:p>
            <a:pPr lvl="0"/>
            <a:r>
              <a:rPr lang="en-US" sz="1200" kern="1200" dirty="0" smtClean="0">
                <a:solidFill>
                  <a:schemeClr val="tx1"/>
                </a:solidFill>
                <a:latin typeface="+mn-lt"/>
                <a:ea typeface="+mn-ea"/>
                <a:cs typeface="+mn-cs"/>
              </a:rPr>
              <a:t>All of UP(L) is covered, so our algorithm calls mergeRules, which attempts to merge ρ1 and ρ2 into rule </a:t>
            </a:r>
          </a:p>
          <a:p>
            <a:r>
              <a:rPr lang="en-US" sz="1200" kern="1200" dirty="0" smtClean="0">
                <a:solidFill>
                  <a:schemeClr val="tx1"/>
                </a:solidFill>
                <a:latin typeface="+mn-lt"/>
                <a:ea typeface="+mn-ea"/>
                <a:cs typeface="+mn-cs"/>
              </a:rPr>
              <a:t>ρ3=&lt; position ∈ {faculty, student}, type ∈ {</a:t>
            </a:r>
            <a:r>
              <a:rPr lang="en-US" sz="1200" kern="1200" dirty="0" err="1" smtClean="0">
                <a:solidFill>
                  <a:schemeClr val="tx1"/>
                </a:solidFill>
                <a:latin typeface="+mn-lt"/>
                <a:ea typeface="+mn-ea"/>
                <a:cs typeface="+mn-cs"/>
              </a:rPr>
              <a:t>gradebook</a:t>
            </a:r>
            <a:r>
              <a:rPr lang="en-US" sz="1200" kern="1200" dirty="0" smtClean="0">
                <a:solidFill>
                  <a:schemeClr val="tx1"/>
                </a:solidFill>
                <a:latin typeface="+mn-lt"/>
                <a:ea typeface="+mn-ea"/>
                <a:cs typeface="+mn-cs"/>
              </a:rPr>
              <a:t>}, {addScore, readScore}, dept = dept ∧ </a:t>
            </a:r>
            <a:r>
              <a:rPr lang="en-US" sz="1200" kern="1200" dirty="0" err="1" smtClean="0">
                <a:solidFill>
                  <a:schemeClr val="tx1"/>
                </a:solidFill>
                <a:latin typeface="+mn-lt"/>
                <a:ea typeface="+mn-ea"/>
                <a:cs typeface="+mn-cs"/>
              </a:rPr>
              <a:t>crsTaught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crs</a:t>
            </a:r>
            <a:r>
              <a:rPr lang="en-US" sz="1200" kern="1200" dirty="0" smtClean="0">
                <a:solidFill>
                  <a:schemeClr val="tx1"/>
                </a:solidFill>
                <a:latin typeface="+mn-lt"/>
                <a:ea typeface="+mn-ea"/>
                <a:cs typeface="+mn-cs"/>
              </a:rPr>
              <a:t>&gt;. </a:t>
            </a:r>
          </a:p>
          <a:p>
            <a:r>
              <a:rPr lang="en-US" sz="1200" kern="1200" dirty="0" smtClean="0">
                <a:solidFill>
                  <a:schemeClr val="tx1"/>
                </a:solidFill>
                <a:latin typeface="+mn-lt"/>
                <a:ea typeface="+mn-ea"/>
                <a:cs typeface="+mn-cs"/>
              </a:rPr>
              <a:t>ρ3 is discarded because it introduces an over-assignment while ρ1 and ρ2 do not.</a:t>
            </a:r>
          </a:p>
          <a:p>
            <a:pPr lvl="0"/>
            <a:r>
              <a:rPr lang="en-US" sz="1200" kern="1200" dirty="0" smtClean="0">
                <a:solidFill>
                  <a:schemeClr val="tx1"/>
                </a:solidFill>
                <a:latin typeface="+mn-lt"/>
                <a:ea typeface="+mn-ea"/>
                <a:cs typeface="+mn-cs"/>
              </a:rPr>
              <a:t>simplifyRules is called, which first simplifies ρ1 and ρ2 to ρ1' and ρ2’, respectively, and then eliminates ρ1’ because it covers a subset of the tuples covered by ρ2’. The final result is ρ2’, which is identical to the rule ρ0 in the original policy.</a:t>
            </a:r>
          </a:p>
          <a:p>
            <a:endParaRPr lang="en-US" dirty="0"/>
          </a:p>
        </p:txBody>
      </p:sp>
      <p:sp>
        <p:nvSpPr>
          <p:cNvPr id="4" name="Slide Number Placeholder 3"/>
          <p:cNvSpPr>
            <a:spLocks noGrp="1"/>
          </p:cNvSpPr>
          <p:nvPr>
            <p:ph type="sldNum" sz="quarter" idx="10"/>
          </p:nvPr>
        </p:nvSpPr>
        <p:spPr/>
        <p:txBody>
          <a:bodyPr/>
          <a:lstStyle/>
          <a:p>
            <a:fld id="{4E5E23AD-EE67-4845-92F8-195ACA5A6853}"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5E23AD-EE67-4845-92F8-195ACA5A6853}"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5E23AD-EE67-4845-92F8-195ACA5A6853}"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4/20/2016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4/20/2016</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4/20/2016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4/20/2016</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4/20/2016</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4/20/2016</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4/20/2016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057400"/>
            <a:ext cx="6172200" cy="1894362"/>
          </a:xfrm>
        </p:spPr>
        <p:txBody>
          <a:bodyPr/>
          <a:lstStyle/>
          <a:p>
            <a:r>
              <a:rPr lang="en-US" dirty="0" smtClean="0"/>
              <a:t>Attribute based Access control policy mining</a:t>
            </a:r>
            <a:endParaRPr lang="en-US" dirty="0"/>
          </a:p>
        </p:txBody>
      </p:sp>
      <p:sp>
        <p:nvSpPr>
          <p:cNvPr id="3" name="Subtitle 2"/>
          <p:cNvSpPr>
            <a:spLocks noGrp="1"/>
          </p:cNvSpPr>
          <p:nvPr>
            <p:ph type="subTitle" idx="1"/>
          </p:nvPr>
        </p:nvSpPr>
        <p:spPr>
          <a:xfrm>
            <a:off x="2286000" y="4419600"/>
            <a:ext cx="6172200" cy="1371600"/>
          </a:xfrm>
        </p:spPr>
        <p:txBody>
          <a:bodyPr/>
          <a:lstStyle/>
          <a:p>
            <a:r>
              <a:rPr lang="en-US" dirty="0" smtClean="0"/>
              <a:t>			Gunjan Batra</a:t>
            </a:r>
          </a:p>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normAutofit fontScale="90000"/>
          </a:bodyPr>
          <a:lstStyle/>
          <a:p>
            <a:r>
              <a:rPr lang="en-US" dirty="0" smtClean="0"/>
              <a:t>Evaluation : Synthetic Policies-</a:t>
            </a:r>
            <a:br>
              <a:rPr lang="en-US" dirty="0" smtClean="0"/>
            </a:br>
            <a:r>
              <a:rPr lang="en-US" sz="3600" dirty="0" smtClean="0"/>
              <a:t>Results for Varying Number of Constraints</a:t>
            </a:r>
            <a:endParaRPr lang="en-US" sz="3600" dirty="0"/>
          </a:p>
        </p:txBody>
      </p:sp>
      <p:sp>
        <p:nvSpPr>
          <p:cNvPr id="3" name="Content Placeholder 2"/>
          <p:cNvSpPr>
            <a:spLocks noGrp="1"/>
          </p:cNvSpPr>
          <p:nvPr>
            <p:ph sz="quarter" idx="1"/>
          </p:nvPr>
        </p:nvSpPr>
        <p:spPr>
          <a:xfrm>
            <a:off x="152400" y="3352800"/>
            <a:ext cx="8763000" cy="3124200"/>
          </a:xfrm>
        </p:spPr>
        <p:txBody>
          <a:bodyPr>
            <a:noAutofit/>
          </a:bodyPr>
          <a:lstStyle/>
          <a:p>
            <a:r>
              <a:rPr lang="en-US" sz="1600" dirty="0" smtClean="0"/>
              <a:t>They generated synthetic policies with </a:t>
            </a:r>
            <a:r>
              <a:rPr lang="en-US" sz="1600" dirty="0" err="1" smtClean="0"/>
              <a:t>N</a:t>
            </a:r>
            <a:r>
              <a:rPr lang="en-US" sz="1600" baseline="-25000" dirty="0" err="1" smtClean="0"/>
              <a:t>rule</a:t>
            </a:r>
            <a:r>
              <a:rPr lang="en-US" sz="1600" dirty="0" smtClean="0"/>
              <a:t> ranging from 10 to 50 in steps of 20, with </a:t>
            </a:r>
            <a:r>
              <a:rPr lang="en-US" sz="1600" dirty="0" err="1" smtClean="0"/>
              <a:t>N</a:t>
            </a:r>
            <a:r>
              <a:rPr lang="en-US" sz="1600" baseline="-25000" dirty="0" err="1" smtClean="0"/>
              <a:t>mincns</a:t>
            </a:r>
            <a:r>
              <a:rPr lang="en-US" sz="1600" dirty="0" smtClean="0"/>
              <a:t> ranging from 2 to 0, and with </a:t>
            </a:r>
            <a:r>
              <a:rPr lang="en-US" sz="1600" dirty="0" err="1" smtClean="0"/>
              <a:t>N</a:t>
            </a:r>
            <a:r>
              <a:rPr lang="en-US" sz="1600" baseline="-25000" dirty="0" err="1" smtClean="0"/>
              <a:t>mincnj</a:t>
            </a:r>
            <a:r>
              <a:rPr lang="en-US" sz="1600" dirty="0" smtClean="0"/>
              <a:t> = 0. </a:t>
            </a:r>
          </a:p>
          <a:p>
            <a:r>
              <a:rPr lang="en-US" sz="1600" dirty="0" smtClean="0"/>
              <a:t>For each value of </a:t>
            </a:r>
            <a:r>
              <a:rPr lang="en-US" sz="1600" dirty="0" err="1" smtClean="0"/>
              <a:t>Nrule</a:t>
            </a:r>
            <a:r>
              <a:rPr lang="en-US" sz="1600" dirty="0" smtClean="0"/>
              <a:t>, as the </a:t>
            </a:r>
            <a:r>
              <a:rPr lang="en-US" sz="1600" b="1" dirty="0" smtClean="0"/>
              <a:t>number of constraints decreases</a:t>
            </a:r>
            <a:r>
              <a:rPr lang="en-US" sz="1600" dirty="0" smtClean="0"/>
              <a:t>, </a:t>
            </a:r>
            <a:r>
              <a:rPr lang="en-US" sz="1600" b="1" dirty="0" smtClean="0"/>
              <a:t>|UP| increases </a:t>
            </a:r>
            <a:r>
              <a:rPr lang="en-US" sz="1600" dirty="0" smtClean="0"/>
              <a:t>(because the numbers of users and resources satisfying each rule increase), </a:t>
            </a:r>
            <a:r>
              <a:rPr lang="en-US" sz="1600" b="1" dirty="0" smtClean="0"/>
              <a:t>syntactic  similarity decreases </a:t>
            </a:r>
            <a:r>
              <a:rPr lang="en-US" sz="1600" dirty="0" smtClean="0"/>
              <a:t>(because the algorithm gives preference to constraints over conjuncts, so when </a:t>
            </a:r>
            <a:r>
              <a:rPr lang="en-US" sz="1600" dirty="0" err="1" smtClean="0"/>
              <a:t>Nmincns</a:t>
            </a:r>
            <a:r>
              <a:rPr lang="en-US" sz="1600" dirty="0" smtClean="0"/>
              <a:t> is small, the mined policy tends to have more constraints and fewer conjuncts than the synthetic policy), </a:t>
            </a:r>
            <a:r>
              <a:rPr lang="en-US" sz="1600" b="1" dirty="0" smtClean="0"/>
              <a:t>and the compression factor decreases</a:t>
            </a:r>
            <a:r>
              <a:rPr lang="en-US" sz="1600" dirty="0" smtClean="0"/>
              <a:t> (because the additional constraints in the mined policy cause each rule in the mined policy to cover fewer user-permission </a:t>
            </a:r>
            <a:r>
              <a:rPr lang="en-US" sz="1600" dirty="0" err="1" smtClean="0"/>
              <a:t>tuples</a:t>
            </a:r>
            <a:r>
              <a:rPr lang="en-US" sz="1600" dirty="0" smtClean="0"/>
              <a:t> on average, increasing the number of rules and hence the WSC).</a:t>
            </a:r>
          </a:p>
          <a:p>
            <a:r>
              <a:rPr lang="en-US" sz="1600" dirty="0" smtClean="0"/>
              <a:t>For example, for </a:t>
            </a:r>
            <a:r>
              <a:rPr lang="en-US" sz="1600" dirty="0" err="1" smtClean="0"/>
              <a:t>Nrule</a:t>
            </a:r>
            <a:r>
              <a:rPr lang="en-US" sz="1600" dirty="0" smtClean="0"/>
              <a:t> = 50, as </a:t>
            </a:r>
            <a:r>
              <a:rPr lang="en-US" sz="1600" dirty="0" err="1" smtClean="0"/>
              <a:t>Nmincns</a:t>
            </a:r>
            <a:r>
              <a:rPr lang="en-US" sz="1600" dirty="0" smtClean="0"/>
              <a:t> decreases from 2 to 0, average </a:t>
            </a:r>
            <a:r>
              <a:rPr lang="en-US" sz="1600" dirty="0" err="1" smtClean="0"/>
              <a:t>jUPj</a:t>
            </a:r>
            <a:r>
              <a:rPr lang="en-US" sz="1600" dirty="0" smtClean="0"/>
              <a:t> increases from 3560 to 26472, average syntactic similarity decreases slightly from 0.67 to 0.64, and average compression factor decreases from 1.29 to 0.96.</a:t>
            </a:r>
            <a:endParaRPr lang="en-US" sz="1600" baseline="-25000" dirty="0"/>
          </a:p>
        </p:txBody>
      </p:sp>
      <p:pic>
        <p:nvPicPr>
          <p:cNvPr id="5123" name="Picture 3"/>
          <p:cNvPicPr>
            <a:picLocks noChangeAspect="1" noChangeArrowheads="1"/>
          </p:cNvPicPr>
          <p:nvPr/>
        </p:nvPicPr>
        <p:blipFill>
          <a:blip r:embed="rId3" cstate="print"/>
          <a:srcRect/>
          <a:stretch>
            <a:fillRect/>
          </a:stretch>
        </p:blipFill>
        <p:spPr bwMode="auto">
          <a:xfrm>
            <a:off x="357188" y="1600200"/>
            <a:ext cx="8429625"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 : Synthetic Policies-</a:t>
            </a:r>
            <a:br>
              <a:rPr lang="en-US" dirty="0" smtClean="0"/>
            </a:br>
            <a:r>
              <a:rPr lang="en-US" sz="3600" dirty="0" smtClean="0"/>
              <a:t>Results for Varying Overlap between Rules</a:t>
            </a:r>
            <a:endParaRPr lang="en-US" sz="3600" dirty="0"/>
          </a:p>
        </p:txBody>
      </p:sp>
      <p:sp>
        <p:nvSpPr>
          <p:cNvPr id="3" name="Content Placeholder 2"/>
          <p:cNvSpPr>
            <a:spLocks noGrp="1"/>
          </p:cNvSpPr>
          <p:nvPr>
            <p:ph sz="quarter" idx="1"/>
          </p:nvPr>
        </p:nvSpPr>
        <p:spPr>
          <a:xfrm>
            <a:off x="914400" y="2895600"/>
            <a:ext cx="7772400" cy="3124200"/>
          </a:xfrm>
        </p:spPr>
        <p:txBody>
          <a:bodyPr>
            <a:noAutofit/>
          </a:bodyPr>
          <a:lstStyle/>
          <a:p>
            <a:r>
              <a:rPr lang="en-US" sz="1600" dirty="0" smtClean="0"/>
              <a:t>They generated synthetic policies with 30 rules.</a:t>
            </a:r>
          </a:p>
          <a:p>
            <a:r>
              <a:rPr lang="en-US" sz="1600" dirty="0" smtClean="0"/>
              <a:t> For each value of </a:t>
            </a:r>
            <a:r>
              <a:rPr lang="en-US" sz="1600" dirty="0" err="1" smtClean="0"/>
              <a:t>Nrule</a:t>
            </a:r>
            <a:r>
              <a:rPr lang="en-US" sz="1600" dirty="0" smtClean="0"/>
              <a:t>, they generated synthetic policies with </a:t>
            </a:r>
            <a:r>
              <a:rPr lang="en-US" sz="1600" dirty="0" err="1" smtClean="0"/>
              <a:t>Pover</a:t>
            </a:r>
            <a:r>
              <a:rPr lang="en-US" sz="1600" dirty="0" smtClean="0"/>
              <a:t> ranging from 0 to 1 in steps of 0.25, and with </a:t>
            </a:r>
            <a:r>
              <a:rPr lang="en-US" sz="1600" dirty="0" err="1" smtClean="0"/>
              <a:t>N</a:t>
            </a:r>
            <a:r>
              <a:rPr lang="en-US" sz="1600" baseline="-25000" dirty="0" err="1" smtClean="0"/>
              <a:t>mincnj</a:t>
            </a:r>
            <a:r>
              <a:rPr lang="en-US" sz="1600" dirty="0" smtClean="0"/>
              <a:t> = 2 and </a:t>
            </a:r>
            <a:r>
              <a:rPr lang="en-US" sz="1600" dirty="0" err="1" smtClean="0"/>
              <a:t>N</a:t>
            </a:r>
            <a:r>
              <a:rPr lang="en-US" sz="1600" baseline="-25000" dirty="0" err="1" smtClean="0"/>
              <a:t>mincns</a:t>
            </a:r>
            <a:r>
              <a:rPr lang="en-US" sz="1600" dirty="0" smtClean="0"/>
              <a:t> = 0</a:t>
            </a:r>
          </a:p>
          <a:p>
            <a:r>
              <a:rPr lang="en-US" sz="1600" dirty="0" smtClean="0"/>
              <a:t>For each value of </a:t>
            </a:r>
            <a:r>
              <a:rPr lang="en-US" sz="1600" dirty="0" err="1" smtClean="0"/>
              <a:t>N</a:t>
            </a:r>
            <a:r>
              <a:rPr lang="en-US" sz="1600" baseline="-25000" dirty="0" err="1" smtClean="0"/>
              <a:t>rule</a:t>
            </a:r>
            <a:r>
              <a:rPr lang="en-US" sz="1600" dirty="0" smtClean="0"/>
              <a:t>, as </a:t>
            </a:r>
            <a:r>
              <a:rPr lang="en-US" sz="1600" dirty="0" err="1" smtClean="0"/>
              <a:t>P</a:t>
            </a:r>
            <a:r>
              <a:rPr lang="en-US" sz="1600" baseline="-25000" dirty="0" err="1" smtClean="0"/>
              <a:t>over</a:t>
            </a:r>
            <a:r>
              <a:rPr lang="en-US" sz="1600" dirty="0" smtClean="0"/>
              <a:t> increases, </a:t>
            </a:r>
            <a:r>
              <a:rPr lang="en-US" sz="1600" b="1" dirty="0" smtClean="0"/>
              <a:t>the syntactic similarity </a:t>
            </a:r>
            <a:r>
              <a:rPr lang="en-US" sz="1600" dirty="0" smtClean="0"/>
              <a:t>decreases (because algorithm effectively removes overlap, i.e., produces policies with relatively little overlap), and </a:t>
            </a:r>
            <a:r>
              <a:rPr lang="en-US" sz="1600" b="1" dirty="0" smtClean="0"/>
              <a:t>the compression factor </a:t>
            </a:r>
            <a:r>
              <a:rPr lang="en-US" sz="1600" dirty="0" smtClean="0"/>
              <a:t>increases (because removal of more overlap makes the mined policy more concise). </a:t>
            </a:r>
          </a:p>
          <a:p>
            <a:r>
              <a:rPr lang="en-US" sz="1600" dirty="0" smtClean="0"/>
              <a:t>For example, for </a:t>
            </a:r>
            <a:r>
              <a:rPr lang="en-US" sz="1600" dirty="0" err="1" smtClean="0"/>
              <a:t>N</a:t>
            </a:r>
            <a:r>
              <a:rPr lang="en-US" sz="1600" baseline="-25000" dirty="0" err="1" smtClean="0"/>
              <a:t>rule</a:t>
            </a:r>
            <a:r>
              <a:rPr lang="en-US" sz="1600" dirty="0" smtClean="0"/>
              <a:t> = 50, as </a:t>
            </a:r>
            <a:r>
              <a:rPr lang="en-US" sz="1600" dirty="0" err="1" smtClean="0"/>
              <a:t>P</a:t>
            </a:r>
            <a:r>
              <a:rPr lang="en-US" sz="1600" baseline="-25000" dirty="0" err="1" smtClean="0"/>
              <a:t>over</a:t>
            </a:r>
            <a:r>
              <a:rPr lang="en-US" sz="1600" dirty="0" smtClean="0"/>
              <a:t> increases from 0 to 1, the syntactic similarity decreases slightly from 0.74 to 0.71, and the compression factor increases from 1.16 to 1.23.</a:t>
            </a:r>
          </a:p>
        </p:txBody>
      </p:sp>
      <p:pic>
        <p:nvPicPr>
          <p:cNvPr id="4099" name="Picture 3"/>
          <p:cNvPicPr>
            <a:picLocks noChangeAspect="1" noChangeArrowheads="1"/>
          </p:cNvPicPr>
          <p:nvPr/>
        </p:nvPicPr>
        <p:blipFill>
          <a:blip r:embed="rId3" cstate="print"/>
          <a:srcRect/>
          <a:stretch>
            <a:fillRect/>
          </a:stretch>
        </p:blipFill>
        <p:spPr bwMode="auto">
          <a:xfrm>
            <a:off x="404813" y="1352550"/>
            <a:ext cx="8334375"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Policy Mining Problem – 2</a:t>
            </a:r>
            <a:br>
              <a:rPr lang="en-US" dirty="0" smtClean="0"/>
            </a:br>
            <a:r>
              <a:rPr lang="en-US" b="1" dirty="0" smtClean="0"/>
              <a:t>Mining Attribute based Access Control policies from Logs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An operation</a:t>
            </a:r>
            <a:r>
              <a:rPr lang="en-US" b="1" dirty="0" smtClean="0"/>
              <a:t> log </a:t>
            </a:r>
            <a:r>
              <a:rPr lang="en-US" dirty="0" smtClean="0"/>
              <a:t>is a sequence of logs. The log entry e is defined as a tuple &lt;u, r, o, t&gt; where u ∈ U is a user, r ∈ R is a resource, o ∈ Op is an operation, and t is a timestamp. </a:t>
            </a:r>
          </a:p>
          <a:p>
            <a:r>
              <a:rPr lang="en-US" dirty="0" smtClean="0"/>
              <a:t>The </a:t>
            </a:r>
            <a:r>
              <a:rPr lang="en-US" b="1" dirty="0" smtClean="0"/>
              <a:t>input to the ABAC-from-logs policy mining problem</a:t>
            </a:r>
            <a:r>
              <a:rPr lang="en-US" dirty="0" smtClean="0"/>
              <a:t> is a tuple I = &lt;U,R, Op ,Au, </a:t>
            </a:r>
            <a:r>
              <a:rPr lang="en-US" dirty="0" err="1" smtClean="0"/>
              <a:t>Ar</a:t>
            </a:r>
            <a:r>
              <a:rPr lang="en-US" dirty="0" smtClean="0"/>
              <a:t>, du, </a:t>
            </a:r>
            <a:r>
              <a:rPr lang="en-US" dirty="0" err="1" smtClean="0"/>
              <a:t>dr</a:t>
            </a:r>
            <a:r>
              <a:rPr lang="en-US" dirty="0" smtClean="0"/>
              <a:t>, L&gt;, where U is a set of users, R is a set of resources, Op is a set of operations, Au is a set of user attributes, </a:t>
            </a:r>
            <a:r>
              <a:rPr lang="en-US" dirty="0" err="1" smtClean="0"/>
              <a:t>Ar</a:t>
            </a:r>
            <a:r>
              <a:rPr lang="en-US" dirty="0" smtClean="0"/>
              <a:t> is a set of resource attributes, du is user attribute data, </a:t>
            </a:r>
            <a:r>
              <a:rPr lang="en-US" dirty="0" err="1" smtClean="0"/>
              <a:t>dr</a:t>
            </a:r>
            <a:r>
              <a:rPr lang="en-US" dirty="0" smtClean="0"/>
              <a:t> is resource attribute data, and L is an operation log, such that the users, resources, and operations that appear in L are subsets of U, R, and Op, respectively. </a:t>
            </a:r>
          </a:p>
          <a:p>
            <a:r>
              <a:rPr lang="en-US" dirty="0" smtClean="0"/>
              <a:t>The problem is defined assuming that attribute data does not change during the time covered by the log. </a:t>
            </a:r>
          </a:p>
          <a:p>
            <a:r>
              <a:rPr lang="en-US" b="1" dirty="0" smtClean="0"/>
              <a:t>The problem is to find a set of rules </a:t>
            </a:r>
            <a:r>
              <a:rPr lang="en-US" b="1" i="1" dirty="0" err="1" smtClean="0"/>
              <a:t>Rules</a:t>
            </a:r>
            <a:r>
              <a:rPr lang="en-US" b="1" dirty="0" smtClean="0"/>
              <a:t> such that the ABAC policy </a:t>
            </a:r>
            <a:r>
              <a:rPr lang="en-US" sz="3300" b="1" dirty="0" smtClean="0"/>
              <a:t>π</a:t>
            </a:r>
            <a:r>
              <a:rPr lang="en-US" b="1" dirty="0" smtClean="0"/>
              <a:t> = &lt;U, R, Op, A</a:t>
            </a:r>
            <a:r>
              <a:rPr lang="en-US" b="1" baseline="-25000" dirty="0" smtClean="0"/>
              <a:t>u</a:t>
            </a:r>
            <a:r>
              <a:rPr lang="en-US" b="1" dirty="0" smtClean="0"/>
              <a:t>, </a:t>
            </a:r>
            <a:r>
              <a:rPr lang="en-US" b="1" dirty="0" err="1" smtClean="0"/>
              <a:t>A</a:t>
            </a:r>
            <a:r>
              <a:rPr lang="en-US" b="1" baseline="-25000" dirty="0" err="1" smtClean="0"/>
              <a:t>r</a:t>
            </a:r>
            <a:r>
              <a:rPr lang="en-US" b="1" dirty="0" smtClean="0"/>
              <a:t>, d</a:t>
            </a:r>
            <a:r>
              <a:rPr lang="en-US" b="1" baseline="-25000" dirty="0" smtClean="0"/>
              <a:t>u</a:t>
            </a:r>
            <a:r>
              <a:rPr lang="en-US" b="1" dirty="0" smtClean="0"/>
              <a:t>, </a:t>
            </a:r>
            <a:r>
              <a:rPr lang="en-US" b="1" dirty="0" err="1" smtClean="0"/>
              <a:t>d</a:t>
            </a:r>
            <a:r>
              <a:rPr lang="en-US" b="1" baseline="-25000" dirty="0" err="1" smtClean="0"/>
              <a:t>r</a:t>
            </a:r>
            <a:r>
              <a:rPr lang="en-US" b="1" dirty="0" smtClean="0"/>
              <a:t>, Rules&gt; maximizes a suitable policy quality metric</a:t>
            </a:r>
            <a:r>
              <a:rPr lang="en-US" dirty="0" smtClean="0"/>
              <a: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Mining Attribute based Access Control policies from Logs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Challenge - Logs give incomplete information about granted permissions. </a:t>
            </a:r>
          </a:p>
          <a:p>
            <a:r>
              <a:rPr lang="en-US" dirty="0" smtClean="0"/>
              <a:t>They provide only a lower bound on the entitlements. Therefore, the generated policy needs to include over-assignments</a:t>
            </a:r>
          </a:p>
          <a:p>
            <a:r>
              <a:rPr lang="en-US" dirty="0" smtClean="0"/>
              <a:t>Changes were done to algorithm for mining ABAC policies from ACLs to adapt it to mining from logs. </a:t>
            </a:r>
          </a:p>
          <a:p>
            <a:r>
              <a:rPr lang="en-US" dirty="0" smtClean="0"/>
              <a:t>When the algorithm generalizes, merges, or simplifies rules, it discards candidate rules that produce over-assignments. This part was modified to consider those candidate rules, because over-assignments must be permitted in logs. </a:t>
            </a:r>
          </a:p>
          <a:p>
            <a:r>
              <a:rPr lang="en-US" dirty="0" smtClean="0"/>
              <a:t>For those candidate rules, they introduced generalized notions of rule quality and policy quality that quantify a trade-off between the number of over assignments and other aspects of quality.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Mining Attribute based Access Control policies from Logs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err="1" smtClean="0"/>
              <a:t>generalizeRule</a:t>
            </a:r>
            <a:r>
              <a:rPr lang="en-US" dirty="0" smtClean="0"/>
              <a:t>(ρ, cc, uncovUP, Rules) returns the generalization ρ’ of ρ with the </a:t>
            </a:r>
            <a:r>
              <a:rPr lang="en-US" b="1" dirty="0" smtClean="0"/>
              <a:t>best quality </a:t>
            </a:r>
            <a:r>
              <a:rPr lang="en-US" dirty="0" smtClean="0"/>
              <a:t>according to a </a:t>
            </a:r>
            <a:r>
              <a:rPr lang="en-US" b="1" dirty="0" smtClean="0"/>
              <a:t>given rule quality metric</a:t>
            </a:r>
            <a:r>
              <a:rPr lang="en-US" dirty="0" smtClean="0"/>
              <a:t>. </a:t>
            </a:r>
          </a:p>
          <a:p>
            <a:r>
              <a:rPr lang="en-US" dirty="0" smtClean="0"/>
              <a:t>ρ’ may cover tuples that are already covered (i.e., are in UP i.e. rules whose meanings overlap.</a:t>
            </a:r>
          </a:p>
          <a:p>
            <a:r>
              <a:rPr lang="en-US" dirty="0" smtClean="0"/>
              <a:t>A rule quality metric is a function </a:t>
            </a:r>
            <a:r>
              <a:rPr lang="en-US" dirty="0" err="1" smtClean="0"/>
              <a:t>Qrul</a:t>
            </a:r>
            <a:r>
              <a:rPr lang="en-US" dirty="0" smtClean="0"/>
              <a:t>(</a:t>
            </a:r>
            <a:r>
              <a:rPr lang="en-US" dirty="0" err="1" smtClean="0"/>
              <a:t>ρ,UP</a:t>
            </a:r>
            <a:r>
              <a:rPr lang="en-US" dirty="0" smtClean="0"/>
              <a:t>) that maps a rule ρ to a totally ordered set, with the ordering chosen so that larger values indicate high quality. The second argument UP is a set of user-permission tuples. </a:t>
            </a:r>
          </a:p>
          <a:p>
            <a:r>
              <a:rPr lang="en-US" dirty="0" smtClean="0"/>
              <a:t>The rule quality metric </a:t>
            </a:r>
            <a:r>
              <a:rPr lang="en-US" dirty="0" err="1" smtClean="0"/>
              <a:t>Qrul</a:t>
            </a:r>
            <a:r>
              <a:rPr lang="en-US" dirty="0" smtClean="0"/>
              <a:t>(</a:t>
            </a:r>
            <a:r>
              <a:rPr lang="en-US" dirty="0" err="1" smtClean="0"/>
              <a:t>ρ,UP</a:t>
            </a:r>
            <a:r>
              <a:rPr lang="en-US" dirty="0" smtClean="0"/>
              <a:t>) assigns higher quality to rules that cover more currently uncovered </a:t>
            </a:r>
            <a:r>
              <a:rPr lang="en-US" dirty="0" err="1" smtClean="0"/>
              <a:t>userpermission</a:t>
            </a:r>
            <a:r>
              <a:rPr lang="en-US" dirty="0" smtClean="0"/>
              <a:t> tuples and have smaller size, with an additional term that imposes a penalty for over-assignments, measured as a fraction of the number of </a:t>
            </a:r>
            <a:r>
              <a:rPr lang="en-US" dirty="0" err="1" smtClean="0"/>
              <a:t>userpermission</a:t>
            </a:r>
            <a:r>
              <a:rPr lang="en-US" dirty="0" smtClean="0"/>
              <a:t> tuples covered by the rule, and with a weight specified by a parameter </a:t>
            </a:r>
            <a:r>
              <a:rPr lang="en-US" dirty="0" err="1" smtClean="0"/>
              <a:t>w’o</a:t>
            </a:r>
            <a:r>
              <a:rPr lang="en-US" dirty="0" smtClean="0"/>
              <a:t>, called the rule over-assignment weight.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Mining Algorithm </a:t>
            </a:r>
            <a:br>
              <a:rPr lang="en-US" dirty="0" smtClean="0"/>
            </a:b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609600" y="1934597"/>
            <a:ext cx="7543800" cy="4694803"/>
          </a:xfrm>
          <a:prstGeom prst="rect">
            <a:avLst/>
          </a:prstGeom>
          <a:noFill/>
          <a:ln w="9525">
            <a:noFill/>
            <a:miter lim="800000"/>
            <a:headEnd/>
            <a:tailEnd/>
          </a:ln>
        </p:spPr>
      </p:pic>
      <p:sp>
        <p:nvSpPr>
          <p:cNvPr id="10" name="TextBox 9"/>
          <p:cNvSpPr txBox="1"/>
          <p:nvPr/>
        </p:nvSpPr>
        <p:spPr>
          <a:xfrm>
            <a:off x="152400" y="1516559"/>
            <a:ext cx="3429000" cy="738664"/>
          </a:xfrm>
          <a:prstGeom prst="rect">
            <a:avLst/>
          </a:prstGeom>
          <a:noFill/>
        </p:spPr>
        <p:txBody>
          <a:bodyPr wrap="square" rtlCol="0">
            <a:spAutoFit/>
          </a:bodyPr>
          <a:lstStyle/>
          <a:p>
            <a:r>
              <a:rPr lang="en-US" sz="1050" b="1" dirty="0" smtClean="0"/>
              <a:t>Input : Operation Log L</a:t>
            </a:r>
          </a:p>
          <a:p>
            <a:r>
              <a:rPr lang="en-US" sz="1050" dirty="0" smtClean="0"/>
              <a:t>csFac2, cs601gradebook, addScore, t1  </a:t>
            </a:r>
          </a:p>
          <a:p>
            <a:r>
              <a:rPr lang="en-US" sz="1050" dirty="0" smtClean="0"/>
              <a:t>csFac2, cs601gradebook, readScore, t2  </a:t>
            </a:r>
          </a:p>
          <a:p>
            <a:r>
              <a:rPr lang="en-US" sz="1050" dirty="0" smtClean="0"/>
              <a:t>csStu3, cs601gradebook,  addScore, t3}. </a:t>
            </a:r>
            <a:endParaRPr lang="en-US" sz="105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br>
              <a:rPr lang="en-US" dirty="0" smtClean="0"/>
            </a:br>
            <a:endParaRPr lang="en-US"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762000" y="1295400"/>
            <a:ext cx="7467600" cy="2439839"/>
          </a:xfrm>
          <a:prstGeom prst="rect">
            <a:avLst/>
          </a:prstGeom>
          <a:noFill/>
          <a:ln w="9525">
            <a:solidFill>
              <a:schemeClr val="tx1"/>
            </a:solidFill>
            <a:miter lim="800000"/>
            <a:headEnd/>
            <a:tailEnd/>
          </a:ln>
        </p:spPr>
      </p:pic>
      <p:sp>
        <p:nvSpPr>
          <p:cNvPr id="5" name="TextBox 4"/>
          <p:cNvSpPr txBox="1"/>
          <p:nvPr/>
        </p:nvSpPr>
        <p:spPr>
          <a:xfrm>
            <a:off x="685801" y="3886200"/>
            <a:ext cx="7924800" cy="2603790"/>
          </a:xfrm>
          <a:prstGeom prst="rect">
            <a:avLst/>
          </a:prstGeom>
          <a:noFill/>
        </p:spPr>
        <p:txBody>
          <a:bodyPr wrap="square" rtlCol="0">
            <a:spAutoFit/>
          </a:bodyPr>
          <a:lstStyle/>
          <a:p>
            <a:pPr lvl="1" indent="-182880">
              <a:lnSpc>
                <a:spcPct val="90000"/>
              </a:lnSpc>
              <a:spcBef>
                <a:spcPct val="20000"/>
              </a:spcBef>
              <a:buClr>
                <a:schemeClr val="accent1">
                  <a:shade val="75000"/>
                </a:schemeClr>
              </a:buClr>
              <a:buSzPct val="60000"/>
              <a:buFont typeface="Wingdings"/>
              <a:buChar char=""/>
            </a:pPr>
            <a:r>
              <a:rPr lang="en-US" sz="1700" dirty="0" smtClean="0"/>
              <a:t>Syntactic and Semantic Similarity  of original and mined ABAC policy as function of log completeness.</a:t>
            </a:r>
          </a:p>
          <a:p>
            <a:pPr lvl="1" indent="-182880">
              <a:lnSpc>
                <a:spcPct val="90000"/>
              </a:lnSpc>
              <a:spcBef>
                <a:spcPct val="20000"/>
              </a:spcBef>
              <a:buClr>
                <a:schemeClr val="accent1">
                  <a:shade val="75000"/>
                </a:schemeClr>
              </a:buClr>
              <a:buSzPct val="60000"/>
              <a:buFont typeface="Wingdings"/>
              <a:buChar char=""/>
            </a:pPr>
            <a:r>
              <a:rPr lang="en-US" sz="1700" dirty="0" smtClean="0"/>
              <a:t>For log completeness 100% - all four case study policies are reconstructed exactly</a:t>
            </a:r>
          </a:p>
          <a:p>
            <a:pPr lvl="1" indent="-182880">
              <a:lnSpc>
                <a:spcPct val="90000"/>
              </a:lnSpc>
              <a:spcBef>
                <a:spcPct val="20000"/>
              </a:spcBef>
              <a:buClr>
                <a:schemeClr val="accent1">
                  <a:shade val="75000"/>
                </a:schemeClr>
              </a:buClr>
              <a:buSzPct val="60000"/>
              <a:buFont typeface="Wingdings"/>
              <a:buChar char=""/>
            </a:pPr>
            <a:r>
              <a:rPr lang="en-US" sz="1700" dirty="0" smtClean="0"/>
              <a:t>Syntactic similarity for all four case studies is above 0.87 for log completeness 60% or higher, and is above 0.93 for log completeness 80% or higher</a:t>
            </a:r>
          </a:p>
          <a:p>
            <a:pPr lvl="1" indent="-182880">
              <a:lnSpc>
                <a:spcPct val="90000"/>
              </a:lnSpc>
              <a:spcBef>
                <a:spcPct val="20000"/>
              </a:spcBef>
              <a:buClr>
                <a:schemeClr val="accent1">
                  <a:shade val="75000"/>
                </a:schemeClr>
              </a:buClr>
              <a:buSzPct val="60000"/>
              <a:buFont typeface="Wingdings"/>
              <a:buChar char=""/>
            </a:pPr>
            <a:r>
              <a:rPr lang="en-US" sz="1700" dirty="0" smtClean="0"/>
              <a:t>Semantic similarity is above 0.7 for log completeness 60% or higher, and above 0.89 for log completeness 80% or higher, for synthetic policies and for case studies other than healthcare.</a:t>
            </a:r>
            <a:endParaRPr lang="en-US" sz="17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Policy Mining Problem – 3</a:t>
            </a:r>
            <a:br>
              <a:rPr lang="en-US" dirty="0" smtClean="0"/>
            </a:br>
            <a:r>
              <a:rPr lang="en-US" b="1" dirty="0" smtClean="0"/>
              <a:t>Mining Attribute-Based Access Control Policies from RBAC Policies</a:t>
            </a:r>
            <a:endParaRPr lang="en-US" dirty="0"/>
          </a:p>
        </p:txBody>
      </p:sp>
      <p:sp>
        <p:nvSpPr>
          <p:cNvPr id="3" name="Content Placeholder 2"/>
          <p:cNvSpPr>
            <a:spLocks noGrp="1"/>
          </p:cNvSpPr>
          <p:nvPr>
            <p:ph sz="quarter" idx="1"/>
          </p:nvPr>
        </p:nvSpPr>
        <p:spPr/>
        <p:txBody>
          <a:bodyPr>
            <a:normAutofit/>
          </a:bodyPr>
          <a:lstStyle/>
          <a:p>
            <a:r>
              <a:rPr lang="en-US" sz="2000" dirty="0" smtClean="0"/>
              <a:t>We need to mine an ABAC policy that is semantically consistent with a given RBAC policy and preserves the structure of the RBAC policy</a:t>
            </a:r>
          </a:p>
          <a:p>
            <a:r>
              <a:rPr lang="en-US" sz="2000" b="1" dirty="0" smtClean="0"/>
              <a:t>The ABAC-from-RBAC policy mining problem is</a:t>
            </a:r>
            <a:r>
              <a:rPr lang="en-US" sz="2000" dirty="0" smtClean="0"/>
              <a:t>: given an RBAC policy </a:t>
            </a:r>
            <a:r>
              <a:rPr lang="en-US" sz="2000" dirty="0" err="1" smtClean="0"/>
              <a:t>π</a:t>
            </a:r>
            <a:r>
              <a:rPr lang="en-US" sz="2000" baseline="-25000" dirty="0" err="1" smtClean="0"/>
              <a:t>RBAC</a:t>
            </a:r>
            <a:r>
              <a:rPr lang="en-US" sz="2000" dirty="0" smtClean="0"/>
              <a:t> = 〈U, Res, Op, Roles, UA, PA, RH〉, attribute data 〈A</a:t>
            </a:r>
            <a:r>
              <a:rPr lang="en-US" sz="2000" baseline="-25000" dirty="0" smtClean="0"/>
              <a:t>u</a:t>
            </a:r>
            <a:r>
              <a:rPr lang="en-US" sz="2000" dirty="0" smtClean="0"/>
              <a:t>, </a:t>
            </a:r>
            <a:r>
              <a:rPr lang="en-US" sz="2000" dirty="0" err="1" smtClean="0"/>
              <a:t>A</a:t>
            </a:r>
            <a:r>
              <a:rPr lang="en-US" sz="2000" baseline="-25000" dirty="0" err="1" smtClean="0"/>
              <a:t>r</a:t>
            </a:r>
            <a:r>
              <a:rPr lang="en-US" sz="2000" dirty="0" smtClean="0"/>
              <a:t>, d</a:t>
            </a:r>
            <a:r>
              <a:rPr lang="en-US" sz="2000" baseline="-25000" dirty="0" smtClean="0"/>
              <a:t>u</a:t>
            </a:r>
            <a:r>
              <a:rPr lang="en-US" sz="2000" dirty="0" smtClean="0"/>
              <a:t>, </a:t>
            </a:r>
            <a:r>
              <a:rPr lang="en-US" sz="2000" dirty="0" err="1" smtClean="0"/>
              <a:t>d</a:t>
            </a:r>
            <a:r>
              <a:rPr lang="en-US" sz="2000" baseline="-25000" dirty="0" err="1" smtClean="0"/>
              <a:t>r</a:t>
            </a:r>
            <a:r>
              <a:rPr lang="en-US" sz="2000" dirty="0" smtClean="0"/>
              <a:t> 〉, and a policy quality metric </a:t>
            </a:r>
            <a:r>
              <a:rPr lang="en-US" sz="2000" dirty="0" err="1" smtClean="0"/>
              <a:t>Qpol</a:t>
            </a:r>
            <a:r>
              <a:rPr lang="en-US" sz="2000" dirty="0" smtClean="0"/>
              <a:t>, find a set Rules of rules such that the ABAC policy π = 〈U, Res, Op, A</a:t>
            </a:r>
            <a:r>
              <a:rPr lang="en-US" sz="2000" baseline="-25000" dirty="0" smtClean="0"/>
              <a:t>u</a:t>
            </a:r>
            <a:r>
              <a:rPr lang="en-US" sz="2000" dirty="0" smtClean="0"/>
              <a:t>∪{roles}, </a:t>
            </a:r>
            <a:r>
              <a:rPr lang="en-US" sz="2000" dirty="0" err="1" smtClean="0"/>
              <a:t>Ar</a:t>
            </a:r>
            <a:r>
              <a:rPr lang="en-US" sz="2000" dirty="0" smtClean="0"/>
              <a:t>, </a:t>
            </a:r>
            <a:r>
              <a:rPr lang="en-US" sz="2000" dirty="0" err="1" smtClean="0"/>
              <a:t>d’</a:t>
            </a:r>
            <a:r>
              <a:rPr lang="en-US" sz="2000" baseline="-25000" dirty="0" err="1" smtClean="0"/>
              <a:t>u</a:t>
            </a:r>
            <a:r>
              <a:rPr lang="en-US" sz="2000" dirty="0" smtClean="0"/>
              <a:t>, </a:t>
            </a:r>
            <a:r>
              <a:rPr lang="en-US" sz="2000" dirty="0" err="1" smtClean="0"/>
              <a:t>d</a:t>
            </a:r>
            <a:r>
              <a:rPr lang="en-US" sz="2000" baseline="-25000" dirty="0" err="1" smtClean="0"/>
              <a:t>r</a:t>
            </a:r>
            <a:r>
              <a:rPr lang="en-US" sz="2000" dirty="0" smtClean="0"/>
              <a:t>, Rules〉</a:t>
            </a:r>
          </a:p>
          <a:p>
            <a:pPr>
              <a:buNone/>
            </a:pPr>
            <a:r>
              <a:rPr lang="en-US" sz="2000" dirty="0" smtClean="0"/>
              <a:t>(1) is semantically and structurally consistent with RBAC π , </a:t>
            </a:r>
          </a:p>
          <a:p>
            <a:pPr>
              <a:buNone/>
            </a:pPr>
            <a:r>
              <a:rPr lang="en-US" sz="2000" dirty="0" smtClean="0"/>
              <a:t>(2) does not use uid, </a:t>
            </a:r>
          </a:p>
          <a:p>
            <a:pPr>
              <a:buNone/>
            </a:pPr>
            <a:r>
              <a:rPr lang="en-US" sz="2000" dirty="0" smtClean="0"/>
              <a:t>(3)uses roles and rid only when necessary, and </a:t>
            </a:r>
          </a:p>
          <a:p>
            <a:pPr>
              <a:buNone/>
            </a:pPr>
            <a:r>
              <a:rPr lang="en-US" sz="2000" dirty="0" smtClean="0"/>
              <a:t>(4) has the best quality, according to </a:t>
            </a:r>
            <a:r>
              <a:rPr lang="en-US" sz="2000" dirty="0" err="1" smtClean="0"/>
              <a:t>Q</a:t>
            </a:r>
            <a:r>
              <a:rPr lang="en-US" sz="2000" baseline="-25000" dirty="0" err="1" smtClean="0"/>
              <a:t>pol</a:t>
            </a:r>
            <a:r>
              <a:rPr lang="en-US" sz="2000" dirty="0" smtClean="0"/>
              <a:t>, among policies that satisfy conditions (1) through (3). </a:t>
            </a:r>
          </a:p>
          <a:p>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Policy Mining Problem – 3</a:t>
            </a:r>
            <a:br>
              <a:rPr lang="en-US" dirty="0" smtClean="0"/>
            </a:br>
            <a:r>
              <a:rPr lang="en-US" b="1" dirty="0" smtClean="0"/>
              <a:t>Mining Attribute-Based Access Control Policies from RBAC Policies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Challenge –  </a:t>
            </a:r>
          </a:p>
          <a:p>
            <a:pPr lvl="1"/>
            <a:r>
              <a:rPr lang="en-US" dirty="0" smtClean="0"/>
              <a:t>1-to-1 correspondence between roles and rules; i.e., for each role r, the mined policy has a rule that covers the same user-permission tuples is not is good idea because – </a:t>
            </a:r>
          </a:p>
          <a:p>
            <a:pPr lvl="2"/>
            <a:r>
              <a:rPr lang="en-US" dirty="0" smtClean="0"/>
              <a:t>Some roles cannot be expressed as a single rule</a:t>
            </a:r>
          </a:p>
          <a:p>
            <a:pPr lvl="2"/>
            <a:r>
              <a:rPr lang="en-US" dirty="0" smtClean="0"/>
              <a:t>Desirable to express multiple related roles by a single rule</a:t>
            </a:r>
          </a:p>
          <a:p>
            <a:r>
              <a:rPr lang="en-US" dirty="0" smtClean="0"/>
              <a:t>Solution –</a:t>
            </a:r>
          </a:p>
          <a:p>
            <a:pPr lvl="1"/>
            <a:r>
              <a:rPr lang="en-US" dirty="0" smtClean="0"/>
              <a:t> First, split the given roles, so that each role’s set of assigned permissions is the Cartesian product of a set of resources and a set of operations, and we require a correspondence between the resulting split roles and the mined rules. </a:t>
            </a:r>
          </a:p>
          <a:p>
            <a:pPr lvl="1"/>
            <a:r>
              <a:rPr lang="en-US" dirty="0" smtClean="0"/>
              <a:t>Second, allow multiple roles to correspond to a single rule</a:t>
            </a:r>
          </a:p>
          <a:p>
            <a:pPr lvl="1">
              <a:buNone/>
            </a:pPr>
            <a:r>
              <a:rPr lang="en-US" dirty="0" smtClean="0"/>
              <a:t>P is expressed as union of Cartesian products </a:t>
            </a:r>
          </a:p>
          <a:p>
            <a:pPr lvl="1">
              <a:buNone/>
            </a:pPr>
            <a:r>
              <a:rPr lang="en-US" dirty="0" smtClean="0"/>
              <a:t>P=</a:t>
            </a:r>
            <a:r>
              <a:rPr lang="en-US" sz="3000" dirty="0" smtClean="0"/>
              <a:t>U</a:t>
            </a:r>
            <a:r>
              <a:rPr lang="en-US" dirty="0" smtClean="0"/>
              <a:t>&lt; R,O&gt;∈SOP(P)  R×O </a:t>
            </a:r>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br>
              <a:rPr lang="en-US" dirty="0" smtClean="0"/>
            </a:br>
            <a:endParaRPr lang="en-US" dirty="0"/>
          </a:p>
        </p:txBody>
      </p:sp>
      <p:sp>
        <p:nvSpPr>
          <p:cNvPr id="3" name="Content Placeholder 2"/>
          <p:cNvSpPr>
            <a:spLocks noGrp="1"/>
          </p:cNvSpPr>
          <p:nvPr>
            <p:ph sz="quarter" idx="1"/>
          </p:nvPr>
        </p:nvSpPr>
        <p:spPr/>
        <p:txBody>
          <a:bodyPr>
            <a:normAutofit fontScale="92500"/>
          </a:bodyPr>
          <a:lstStyle/>
          <a:p>
            <a:pPr>
              <a:buNone/>
            </a:pPr>
            <a:r>
              <a:rPr lang="en-US" dirty="0" smtClean="0"/>
              <a:t>In the University case study,</a:t>
            </a:r>
          </a:p>
          <a:p>
            <a:r>
              <a:rPr lang="en-US" dirty="0" smtClean="0"/>
              <a:t>Roles were defined for </a:t>
            </a:r>
          </a:p>
          <a:p>
            <a:pPr lvl="1"/>
            <a:r>
              <a:rPr lang="en-US" dirty="0" smtClean="0"/>
              <a:t>students in each course</a:t>
            </a:r>
          </a:p>
          <a:p>
            <a:pPr lvl="1"/>
            <a:r>
              <a:rPr lang="en-US" dirty="0" smtClean="0"/>
              <a:t>TA in each course</a:t>
            </a:r>
          </a:p>
          <a:p>
            <a:pPr lvl="1"/>
            <a:r>
              <a:rPr lang="en-US" dirty="0" smtClean="0"/>
              <a:t>Instructor of each course</a:t>
            </a:r>
          </a:p>
          <a:p>
            <a:pPr lvl="1"/>
            <a:r>
              <a:rPr lang="en-US" dirty="0" smtClean="0"/>
              <a:t>chairman of each department, registrar staff,</a:t>
            </a:r>
          </a:p>
          <a:p>
            <a:pPr lvl="1"/>
            <a:r>
              <a:rPr lang="en-US" dirty="0" smtClean="0"/>
              <a:t>admissions staff, and </a:t>
            </a:r>
          </a:p>
          <a:p>
            <a:pPr lvl="1"/>
            <a:r>
              <a:rPr lang="en-US" dirty="0" smtClean="0"/>
              <a:t>applicants for admission. </a:t>
            </a:r>
          </a:p>
          <a:p>
            <a:r>
              <a:rPr lang="en-US" dirty="0" smtClean="0"/>
              <a:t>The permission assignment allows </a:t>
            </a:r>
          </a:p>
          <a:p>
            <a:pPr lvl="1"/>
            <a:r>
              <a:rPr lang="en-US" dirty="0" smtClean="0"/>
              <a:t>A student to read his/her transcript, </a:t>
            </a:r>
          </a:p>
          <a:p>
            <a:pPr lvl="1"/>
            <a:r>
              <a:rPr lang="en-US" dirty="0" smtClean="0"/>
              <a:t>an instructor to assign grades for courses he/she teaches…</a:t>
            </a:r>
          </a:p>
          <a:p>
            <a:pPr lvl="1"/>
            <a:r>
              <a:rPr lang="en-US" dirty="0" smtClean="0"/>
              <a:t>Further the  policy was implemented in similar fashion as in examples above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Access Controls</a:t>
            </a:r>
            <a:br>
              <a:rPr lang="en-US" dirty="0" smtClean="0"/>
            </a:br>
            <a:r>
              <a:rPr lang="en-US" dirty="0" smtClean="0"/>
              <a:t/>
            </a:r>
            <a:br>
              <a:rPr lang="en-US" dirty="0" smtClean="0"/>
            </a:br>
            <a:endParaRPr lang="en-US" dirty="0"/>
          </a:p>
        </p:txBody>
      </p:sp>
      <p:sp>
        <p:nvSpPr>
          <p:cNvPr id="11" name="AutoShape 6"/>
          <p:cNvSpPr>
            <a:spLocks noChangeArrowheads="1"/>
          </p:cNvSpPr>
          <p:nvPr/>
        </p:nvSpPr>
        <p:spPr bwMode="auto">
          <a:xfrm rot="10800000" flipV="1">
            <a:off x="1695450" y="1393825"/>
            <a:ext cx="1235075" cy="1344613"/>
          </a:xfrm>
          <a:prstGeom prst="roundRect">
            <a:avLst>
              <a:gd name="adj" fmla="val 0"/>
            </a:avLst>
          </a:prstGeom>
          <a:noFill/>
          <a:ln w="18653">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lvl="0" defTabSz="414338" eaLnBrk="0" hangingPunct="0">
              <a:buClr>
                <a:srgbClr val="000000"/>
              </a:buClr>
              <a:buSzPct val="90000"/>
              <a:defRPr/>
            </a:pPr>
            <a:endParaRPr lang="en-US" altLang="en-US" b="1" kern="0" dirty="0" smtClean="0">
              <a:solidFill>
                <a:srgbClr val="000000"/>
              </a:solidFill>
            </a:endParaRPr>
          </a:p>
          <a:p>
            <a:pPr lvl="0" defTabSz="414338" eaLnBrk="0" hangingPunct="0">
              <a:buClr>
                <a:srgbClr val="000000"/>
              </a:buClr>
              <a:buSzPct val="90000"/>
              <a:defRPr/>
            </a:pPr>
            <a:r>
              <a:rPr lang="en-US" altLang="en-US" b="1" kern="0" dirty="0" smtClean="0">
                <a:solidFill>
                  <a:srgbClr val="000000"/>
                </a:solidFill>
              </a:rPr>
              <a:t>U:r</a:t>
            </a:r>
          </a:p>
          <a:p>
            <a:pPr lvl="0" defTabSz="414338" eaLnBrk="0" hangingPunct="0">
              <a:buClr>
                <a:srgbClr val="000000"/>
              </a:buClr>
              <a:buSzPct val="90000"/>
              <a:defRPr/>
            </a:pPr>
            <a:r>
              <a:rPr lang="en-US" altLang="en-US" b="1" kern="0" dirty="0" smtClean="0">
                <a:solidFill>
                  <a:srgbClr val="000000"/>
                </a:solidFill>
              </a:rPr>
              <a:t> V:r</a:t>
            </a:r>
          </a:p>
          <a:p>
            <a:pPr lvl="0" defTabSz="414338" eaLnBrk="0" hangingPunct="0">
              <a:buClr>
                <a:srgbClr val="000000"/>
              </a:buClr>
              <a:buSzPct val="90000"/>
              <a:defRPr/>
            </a:pPr>
            <a:r>
              <a:rPr lang="en-US" altLang="en-US" b="1" kern="0" dirty="0" smtClean="0">
                <a:solidFill>
                  <a:srgbClr val="000000"/>
                </a:solidFill>
              </a:rPr>
              <a:t> V:w</a:t>
            </a:r>
          </a:p>
          <a:p>
            <a:pPr lvl="0" defTabSz="414338" eaLnBrk="0" hangingPunct="0">
              <a:buClr>
                <a:srgbClr val="000000"/>
              </a:buClr>
              <a:buSzPct val="90000"/>
              <a:defRPr/>
            </a:pPr>
            <a:r>
              <a:rPr lang="en-US" altLang="en-US" b="1" kern="0" dirty="0" smtClean="0">
                <a:solidFill>
                  <a:srgbClr val="000000"/>
                </a:solidFill>
              </a:rPr>
              <a:t> V:own  </a:t>
            </a:r>
            <a:endParaRPr lang="en-US" altLang="en-US" b="1" kern="0" dirty="0" smtClean="0">
              <a:solidFill>
                <a:srgbClr val="000000"/>
              </a:solidFill>
              <a:latin typeface="Times New Roman"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2" name="Text Box 7"/>
          <p:cNvSpPr txBox="1">
            <a:spLocks noChangeArrowheads="1"/>
          </p:cNvSpPr>
          <p:nvPr/>
        </p:nvSpPr>
        <p:spPr bwMode="auto">
          <a:xfrm>
            <a:off x="1676400" y="990600"/>
            <a:ext cx="1219199" cy="352425"/>
          </a:xfrm>
          <a:prstGeom prst="rect">
            <a:avLst/>
          </a:prstGeom>
          <a:noFill/>
          <a:ln w="9525">
            <a:noFill/>
            <a:miter lim="800000"/>
            <a:headEnd/>
            <a:tailEnd/>
          </a:ln>
          <a:effectLst/>
        </p:spPr>
        <p:txBody>
          <a:bodyPr lIns="0" tIns="0" rIns="0" bIns="0"/>
          <a:lstStyle/>
          <a:p>
            <a:pPr marL="0" marR="0" lvl="0" indent="0" algn="l" defTabSz="414338" eaLnBrk="0" fontAlgn="auto" latinLnBrk="0" hangingPunct="0">
              <a:lnSpc>
                <a:spcPct val="100000"/>
              </a:lnSpc>
              <a:spcBef>
                <a:spcPts val="0"/>
              </a:spcBef>
              <a:spcAft>
                <a:spcPts val="0"/>
              </a:spcAft>
              <a:buClr>
                <a:srgbClr val="000000"/>
              </a:buClr>
              <a:buSzPct val="90000"/>
              <a:buFont typeface="Monotype Sorts" pitchFamily="2" charset="2"/>
              <a:buNone/>
              <a:tabLst/>
              <a:defRPr/>
            </a:pPr>
            <a:r>
              <a:rPr kumimoji="0" lang="en-US" altLang="en-US" sz="2100" b="0" i="0" u="none" strike="noStrike" kern="0" cap="none" spc="0" normalizeH="0" baseline="0" noProof="0" dirty="0" smtClean="0">
                <a:ln>
                  <a:noFill/>
                </a:ln>
                <a:solidFill>
                  <a:srgbClr val="000000"/>
                </a:solidFill>
                <a:effectLst/>
                <a:uLnTx/>
                <a:uFillTx/>
              </a:rPr>
              <a:t>  File 2</a:t>
            </a:r>
          </a:p>
          <a:p>
            <a:pPr marL="0" marR="0" lvl="0" indent="0" algn="l" defTabSz="414338" eaLnBrk="0" fontAlgn="auto" latinLnBrk="0" hangingPunct="0">
              <a:lnSpc>
                <a:spcPct val="100000"/>
              </a:lnSpc>
              <a:spcBef>
                <a:spcPts val="0"/>
              </a:spcBef>
              <a:spcAft>
                <a:spcPts val="0"/>
              </a:spcAft>
              <a:buClr>
                <a:srgbClr val="000000"/>
              </a:buClr>
              <a:buSzPct val="90000"/>
              <a:buFont typeface="Monotype Sorts" pitchFamily="2" charset="2"/>
              <a:buNone/>
              <a:tabLst/>
              <a:defRPr/>
            </a:pPr>
            <a:r>
              <a:rPr kumimoji="0" lang="en-US" altLang="en-US" sz="2100" b="0" i="0" u="none" strike="noStrike" kern="0" cap="none" spc="0" normalizeH="0" baseline="0" noProof="0" dirty="0" smtClean="0">
                <a:ln>
                  <a:noFill/>
                </a:ln>
                <a:solidFill>
                  <a:srgbClr val="000000"/>
                </a:solidFill>
                <a:effectLst/>
                <a:uLnTx/>
                <a:uFillTx/>
              </a:rPr>
              <a:t>  </a:t>
            </a:r>
            <a:endParaRPr kumimoji="0" lang="en-US" altLang="en-US" sz="2200" b="0" i="0" u="none" strike="noStrike" kern="0" cap="none" spc="0" normalizeH="0" baseline="0" noProof="0" dirty="0" smtClean="0">
              <a:ln>
                <a:noFill/>
              </a:ln>
              <a:solidFill>
                <a:srgbClr val="000000"/>
              </a:solidFill>
              <a:effectLst/>
              <a:uLnTx/>
              <a:uFillTx/>
              <a:latin typeface="Times New Roman" pitchFamily="18" charset="0"/>
            </a:endParaRPr>
          </a:p>
        </p:txBody>
      </p:sp>
      <p:sp>
        <p:nvSpPr>
          <p:cNvPr id="13" name="AutoShape 9"/>
          <p:cNvSpPr>
            <a:spLocks noChangeArrowheads="1"/>
          </p:cNvSpPr>
          <p:nvPr/>
        </p:nvSpPr>
        <p:spPr bwMode="auto">
          <a:xfrm rot="10800000" flipV="1">
            <a:off x="228600" y="1393825"/>
            <a:ext cx="1235075" cy="1344613"/>
          </a:xfrm>
          <a:prstGeom prst="roundRect">
            <a:avLst>
              <a:gd name="adj" fmla="val 0"/>
            </a:avLst>
          </a:prstGeom>
          <a:noFill/>
          <a:ln w="18653">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r>
              <a:rPr lang="en-US" b="1" kern="0" dirty="0" smtClean="0">
                <a:solidFill>
                  <a:sysClr val="windowText" lastClr="000000"/>
                </a:solidFill>
                <a:effectLst>
                  <a:outerShdw blurRad="38100" dist="38100" dir="2700000" algn="tl">
                    <a:srgbClr val="000000">
                      <a:alpha val="43137"/>
                    </a:srgbClr>
                  </a:outerShdw>
                </a:effectLst>
              </a:rPr>
              <a:t> U:r </a:t>
            </a:r>
          </a:p>
          <a:p>
            <a:pPr>
              <a:defRPr/>
            </a:pPr>
            <a:r>
              <a:rPr lang="en-US" b="1" kern="0" dirty="0" smtClean="0">
                <a:solidFill>
                  <a:sysClr val="windowText" lastClr="000000"/>
                </a:solidFill>
                <a:effectLst>
                  <a:outerShdw blurRad="38100" dist="38100" dir="2700000" algn="tl">
                    <a:srgbClr val="000000">
                      <a:alpha val="43137"/>
                    </a:srgbClr>
                  </a:outerShdw>
                </a:effectLst>
              </a:rPr>
              <a:t> U:w</a:t>
            </a:r>
          </a:p>
          <a:p>
            <a:pPr>
              <a:defRPr/>
            </a:pPr>
            <a:r>
              <a:rPr lang="en-US" b="1" kern="0" dirty="0" smtClean="0">
                <a:solidFill>
                  <a:sysClr val="windowText" lastClr="000000"/>
                </a:solidFill>
                <a:effectLst>
                  <a:outerShdw blurRad="38100" dist="38100" dir="2700000" algn="tl">
                    <a:srgbClr val="000000">
                      <a:alpha val="43137"/>
                    </a:srgbClr>
                  </a:outerShdw>
                </a:effectLst>
              </a:rPr>
              <a:t> U:own  </a:t>
            </a:r>
            <a:endParaRPr kumimoji="0" lang="en-US" sz="18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endParaRPr>
          </a:p>
        </p:txBody>
      </p:sp>
      <p:sp>
        <p:nvSpPr>
          <p:cNvPr id="14" name="Rectangle 10"/>
          <p:cNvSpPr>
            <a:spLocks noChangeArrowheads="1"/>
          </p:cNvSpPr>
          <p:nvPr/>
        </p:nvSpPr>
        <p:spPr bwMode="auto">
          <a:xfrm>
            <a:off x="228600" y="990600"/>
            <a:ext cx="1056988" cy="421414"/>
          </a:xfrm>
          <a:prstGeom prst="rect">
            <a:avLst/>
          </a:prstGeom>
          <a:noFill/>
          <a:ln w="9525">
            <a:noFill/>
            <a:miter lim="800000"/>
            <a:headEnd/>
            <a:tailEnd/>
          </a:ln>
          <a:effectLst/>
        </p:spPr>
        <p:txBody>
          <a:bodyPr wrap="none" lIns="82058" tIns="41029" rIns="82058" bIns="41029">
            <a:spAutoFit/>
          </a:bodyPr>
          <a:lstStyle/>
          <a:p>
            <a:pPr marL="0" marR="0" lvl="0" indent="0" defTabSz="820738" eaLnBrk="0" fontAlgn="auto" latinLnBrk="0" hangingPunct="0">
              <a:lnSpc>
                <a:spcPct val="100000"/>
              </a:lnSpc>
              <a:spcBef>
                <a:spcPts val="0"/>
              </a:spcBef>
              <a:spcAft>
                <a:spcPts val="0"/>
              </a:spcAft>
              <a:buClrTx/>
              <a:buSzTx/>
              <a:buFontTx/>
              <a:buNone/>
              <a:tabLst/>
              <a:defRPr/>
            </a:pPr>
            <a:r>
              <a:rPr kumimoji="0" lang="en-US" altLang="en-US" sz="2100" b="0" i="0" u="none" strike="noStrike" kern="0" cap="none" spc="0" normalizeH="0" baseline="0" noProof="0" dirty="0" smtClean="0">
                <a:ln>
                  <a:noFill/>
                </a:ln>
                <a:solidFill>
                  <a:srgbClr val="000000"/>
                </a:solidFill>
                <a:effectLst/>
                <a:uLnTx/>
                <a:uFillTx/>
              </a:rPr>
              <a:t>  </a:t>
            </a:r>
            <a:r>
              <a:rPr kumimoji="0" lang="en-US" altLang="en-US" sz="2200" b="0" i="0" u="none" strike="noStrike" kern="0" cap="none" spc="0" normalizeH="0" baseline="0" noProof="0" dirty="0" smtClean="0">
                <a:ln>
                  <a:noFill/>
                </a:ln>
                <a:solidFill>
                  <a:srgbClr val="000000"/>
                </a:solidFill>
                <a:effectLst/>
                <a:uLnTx/>
                <a:uFillTx/>
              </a:rPr>
              <a:t>File 1</a:t>
            </a:r>
          </a:p>
        </p:txBody>
      </p:sp>
      <p:sp>
        <p:nvSpPr>
          <p:cNvPr id="15" name="TextBox 14"/>
          <p:cNvSpPr txBox="1"/>
          <p:nvPr/>
        </p:nvSpPr>
        <p:spPr>
          <a:xfrm>
            <a:off x="228600" y="2667000"/>
            <a:ext cx="3505200" cy="369332"/>
          </a:xfrm>
          <a:prstGeom prst="rect">
            <a:avLst/>
          </a:prstGeom>
          <a:noFill/>
        </p:spPr>
        <p:txBody>
          <a:bodyPr wrap="square" rtlCol="0">
            <a:spAutoFit/>
          </a:bodyPr>
          <a:lstStyle/>
          <a:p>
            <a:r>
              <a:rPr lang="en-US" dirty="0" smtClean="0"/>
              <a:t>Access Control Lists (ACL)</a:t>
            </a:r>
            <a:endParaRPr lang="en-US" dirty="0"/>
          </a:p>
        </p:txBody>
      </p:sp>
      <p:pic>
        <p:nvPicPr>
          <p:cNvPr id="16" name="Picture 3"/>
          <p:cNvPicPr>
            <a:picLocks noGrp="1" noChangeAspect="1" noChangeArrowheads="1"/>
          </p:cNvPicPr>
          <p:nvPr>
            <p:ph idx="1"/>
          </p:nvPr>
        </p:nvPicPr>
        <p:blipFill>
          <a:blip r:embed="rId2" cstate="print">
            <a:lum bright="-31000" contrast="-32000"/>
          </a:blip>
          <a:srcRect/>
          <a:stretch>
            <a:fillRect/>
          </a:stretch>
        </p:blipFill>
        <p:spPr>
          <a:xfrm>
            <a:off x="4190999" y="3276600"/>
            <a:ext cx="4341997" cy="2550484"/>
          </a:xfrm>
          <a:noFill/>
          <a:ln>
            <a:solidFill>
              <a:schemeClr val="tx1"/>
            </a:solidFill>
          </a:ln>
        </p:spPr>
      </p:pic>
      <p:sp>
        <p:nvSpPr>
          <p:cNvPr id="17" name="TextBox 16"/>
          <p:cNvSpPr txBox="1"/>
          <p:nvPr/>
        </p:nvSpPr>
        <p:spPr>
          <a:xfrm>
            <a:off x="4354744" y="5914952"/>
            <a:ext cx="4179656" cy="369332"/>
          </a:xfrm>
          <a:prstGeom prst="rect">
            <a:avLst/>
          </a:prstGeom>
          <a:noFill/>
        </p:spPr>
        <p:txBody>
          <a:bodyPr wrap="square" rtlCol="0">
            <a:spAutoFit/>
          </a:bodyPr>
          <a:lstStyle/>
          <a:p>
            <a:r>
              <a:rPr lang="en-US" dirty="0" smtClean="0"/>
              <a:t>Role Based Access Control (RBAC)</a:t>
            </a:r>
            <a:endParaRPr lang="en-US" dirty="0"/>
          </a:p>
        </p:txBody>
      </p:sp>
      <p:pic>
        <p:nvPicPr>
          <p:cNvPr id="18" name="Picture 3"/>
          <p:cNvPicPr>
            <a:picLocks noChangeAspect="1"/>
          </p:cNvPicPr>
          <p:nvPr/>
        </p:nvPicPr>
        <p:blipFill>
          <a:blip r:embed="rId3" cstate="print"/>
          <a:srcRect/>
          <a:stretch>
            <a:fillRect/>
          </a:stretch>
        </p:blipFill>
        <p:spPr bwMode="auto">
          <a:xfrm>
            <a:off x="292554" y="3276600"/>
            <a:ext cx="3593646" cy="3200400"/>
          </a:xfrm>
          <a:prstGeom prst="rect">
            <a:avLst/>
          </a:prstGeom>
          <a:noFill/>
          <a:ln w="9525">
            <a:solidFill>
              <a:schemeClr val="tx1"/>
            </a:solidFill>
            <a:miter lim="800000"/>
            <a:headEnd/>
            <a:tailEnd/>
          </a:ln>
        </p:spPr>
      </p:pic>
      <p:sp>
        <p:nvSpPr>
          <p:cNvPr id="19" name="TextBox 18"/>
          <p:cNvSpPr txBox="1"/>
          <p:nvPr/>
        </p:nvSpPr>
        <p:spPr>
          <a:xfrm>
            <a:off x="228600" y="6477000"/>
            <a:ext cx="4413388" cy="369332"/>
          </a:xfrm>
          <a:prstGeom prst="rect">
            <a:avLst/>
          </a:prstGeom>
          <a:noFill/>
        </p:spPr>
        <p:txBody>
          <a:bodyPr wrap="none" rtlCol="0">
            <a:spAutoFit/>
          </a:bodyPr>
          <a:lstStyle/>
          <a:p>
            <a:r>
              <a:rPr lang="en-US" dirty="0" smtClean="0"/>
              <a:t>Attribute Based Access Control (ABAC)</a:t>
            </a:r>
            <a:endParaRPr lang="en-US" dirty="0"/>
          </a:p>
        </p:txBody>
      </p:sp>
      <p:pic>
        <p:nvPicPr>
          <p:cNvPr id="2050" name="Picture 2" descr="C:\Users\gunjan\Desktop\download.jpg"/>
          <p:cNvPicPr>
            <a:picLocks noChangeAspect="1" noChangeArrowheads="1"/>
          </p:cNvPicPr>
          <p:nvPr/>
        </p:nvPicPr>
        <p:blipFill>
          <a:blip r:embed="rId4" cstate="print"/>
          <a:srcRect/>
          <a:stretch>
            <a:fillRect/>
          </a:stretch>
        </p:blipFill>
        <p:spPr bwMode="auto">
          <a:xfrm>
            <a:off x="4114800" y="1252050"/>
            <a:ext cx="4313536" cy="1872150"/>
          </a:xfrm>
          <a:prstGeom prst="rect">
            <a:avLst/>
          </a:prstGeom>
          <a:noFill/>
        </p:spPr>
      </p:pic>
      <p:sp>
        <p:nvSpPr>
          <p:cNvPr id="21" name="TextBox 20"/>
          <p:cNvSpPr txBox="1"/>
          <p:nvPr/>
        </p:nvSpPr>
        <p:spPr>
          <a:xfrm>
            <a:off x="5483162" y="2678668"/>
            <a:ext cx="1451038" cy="369332"/>
          </a:xfrm>
          <a:prstGeom prst="rect">
            <a:avLst/>
          </a:prstGeom>
          <a:noFill/>
        </p:spPr>
        <p:txBody>
          <a:bodyPr wrap="none" rtlCol="0">
            <a:spAutoFit/>
          </a:bodyPr>
          <a:lstStyle/>
          <a:p>
            <a:r>
              <a:rPr lang="en-US" dirty="0" smtClean="0"/>
              <a:t>Access Logs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mining </a:t>
            </a:r>
            <a:r>
              <a:rPr lang="en-US" dirty="0" smtClean="0"/>
              <a:t>Algorithm</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algorithm has following steps:</a:t>
            </a:r>
          </a:p>
          <a:p>
            <a:pPr lvl="0"/>
            <a:r>
              <a:rPr lang="en-US" dirty="0" smtClean="0"/>
              <a:t>Splits the roles in RBAC policy so that each role’s assigned permissions are Cartesian product of set of resources and set of operations. This is important so that each role can be translated into a single rule</a:t>
            </a:r>
          </a:p>
          <a:p>
            <a:pPr lvl="0"/>
            <a:r>
              <a:rPr lang="en-US" dirty="0" smtClean="0"/>
              <a:t>It constructs an ABAC policy rule corresponding to each role </a:t>
            </a:r>
          </a:p>
          <a:p>
            <a:pPr lvl="0"/>
            <a:r>
              <a:rPr lang="en-US" dirty="0" smtClean="0"/>
              <a:t>Improve the algorithm by merging and simplifying rules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br>
              <a:rPr lang="en-US" dirty="0" smtClean="0"/>
            </a:b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Evaluation was performed on manually written case studies.</a:t>
            </a:r>
          </a:p>
          <a:p>
            <a:r>
              <a:rPr lang="en-US" dirty="0" smtClean="0"/>
              <a:t>They manually wrote semantically consistent case study policies in RBAC and ABAC, applied the algorithm to the RBAC policy and accompanying attribute data, and compared the generated ABAC policy with the manually written one.</a:t>
            </a:r>
          </a:p>
          <a:p>
            <a:r>
              <a:rPr lang="en-US" dirty="0" smtClean="0"/>
              <a:t>The experiments with Full Attribute Data demonstrated that, when all relevant attribute data is available, the algorithm successfully produces an intuitive high-level ABAC policy from an RBAC policy.</a:t>
            </a:r>
          </a:p>
          <a:p>
            <a:r>
              <a:rPr lang="en-US" dirty="0" smtClean="0"/>
              <a:t>Experiments with Incomplete Attribute Data demonstrate that, when some relevant attribute information is unavailable, the algorithm successfully produces an intuitive high-level ABAC policy that uses the available attribute data and uses role membership information as a substitute for missing attribute data</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r>
              <a:rPr lang="en-US" dirty="0" smtClean="0"/>
              <a:t>RESEARCH</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There is further scope in the study of ABAC policy mining algorithms based on data mining techniques and machine learning. </a:t>
            </a:r>
          </a:p>
          <a:p>
            <a:r>
              <a:rPr lang="en-US" dirty="0" smtClean="0"/>
              <a:t>The language features and constructs used in the papers were basic. More language features and complex arithmetic constructs can be added to the work. </a:t>
            </a:r>
          </a:p>
          <a:p>
            <a:r>
              <a:rPr lang="en-US" dirty="0" smtClean="0"/>
              <a:t>We also need to figure out which attributes to use for constructing the rules from a vast number of available attributes.</a:t>
            </a:r>
          </a:p>
          <a:p>
            <a:r>
              <a:rPr lang="en-US" dirty="0" smtClean="0"/>
              <a:t>Future work can include using attributes of environment conditions and risk levels to determine access policy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dirty="0" err="1" smtClean="0"/>
              <a:t>Zhongyuan</a:t>
            </a:r>
            <a:r>
              <a:rPr lang="en-US" dirty="0" smtClean="0"/>
              <a:t> </a:t>
            </a:r>
            <a:r>
              <a:rPr lang="en-US" dirty="0" err="1" smtClean="0"/>
              <a:t>Xu</a:t>
            </a:r>
            <a:r>
              <a:rPr lang="en-US" dirty="0" smtClean="0"/>
              <a:t> and Scott D. Stoller. Mining Attribute-Based Access Control Policies. IEEE Transactions on Dependable and Secure Computing 12(5):533-545, September-October 2015.</a:t>
            </a:r>
          </a:p>
          <a:p>
            <a:pPr lvl="0"/>
            <a:r>
              <a:rPr lang="en-US" dirty="0" err="1" smtClean="0"/>
              <a:t>Zhongyuan</a:t>
            </a:r>
            <a:r>
              <a:rPr lang="en-US" dirty="0" smtClean="0"/>
              <a:t> </a:t>
            </a:r>
            <a:r>
              <a:rPr lang="en-US" dirty="0" err="1" smtClean="0"/>
              <a:t>Xu</a:t>
            </a:r>
            <a:r>
              <a:rPr lang="en-US" dirty="0" smtClean="0"/>
              <a:t> and Scott D. Stoller. Mining Attribute-Based Access Control Policies from Logs. In Proceedings of the 28th Annual IFIP WG 11.3 Working Conference on Data and Applications Security and Privacy (</a:t>
            </a:r>
            <a:r>
              <a:rPr lang="en-US" dirty="0" err="1" smtClean="0"/>
              <a:t>DBSec</a:t>
            </a:r>
            <a:r>
              <a:rPr lang="en-US" dirty="0" smtClean="0"/>
              <a:t> 2014)</a:t>
            </a:r>
          </a:p>
          <a:p>
            <a:pPr lvl="0"/>
            <a:r>
              <a:rPr lang="en-US" dirty="0" err="1" smtClean="0"/>
              <a:t>Zhongyuan</a:t>
            </a:r>
            <a:r>
              <a:rPr lang="en-US" dirty="0" smtClean="0"/>
              <a:t> </a:t>
            </a:r>
            <a:r>
              <a:rPr lang="en-US" dirty="0" err="1" smtClean="0"/>
              <a:t>Xu</a:t>
            </a:r>
            <a:r>
              <a:rPr lang="en-US" dirty="0" smtClean="0"/>
              <a:t> and Scott D. Stoller. Mining Attribute-Based Access Control Policies from Role-Based Policies. In Proceedings of the 10th International Conference &amp; Expo on Emerging Technologies for a Smarter World (CEWIT 2013). © IEEE Press, 2013</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1371600"/>
            <a:ext cx="6172200" cy="1894362"/>
          </a:xfrm>
        </p:spPr>
        <p:txBody>
          <a:bodyPr>
            <a:normAutofit/>
          </a:bodyPr>
          <a:lstStyle/>
          <a:p>
            <a:r>
              <a:rPr lang="en-US" sz="4000" dirty="0" smtClean="0"/>
              <a:t>Thank You</a:t>
            </a:r>
            <a:endParaRPr lang="en-US" sz="4000" dirty="0"/>
          </a:p>
        </p:txBody>
      </p:sp>
      <p:sp>
        <p:nvSpPr>
          <p:cNvPr id="5" name="Subtitle 4"/>
          <p:cNvSpPr>
            <a:spLocks noGrp="1"/>
          </p:cNvSpPr>
          <p:nvPr>
            <p:ph type="subTitle" idx="1"/>
          </p:nvPr>
        </p:nvSpPr>
        <p:spPr/>
        <p:txBody>
          <a:bodyPr>
            <a:normAutofit/>
          </a:bodyPr>
          <a:lstStyle/>
          <a:p>
            <a:r>
              <a:rPr lang="en-US" sz="2800" dirty="0" smtClean="0"/>
              <a:t>Questions??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467600" cy="914400"/>
          </a:xfrm>
        </p:spPr>
        <p:txBody>
          <a:bodyPr/>
          <a:lstStyle/>
          <a:p>
            <a:r>
              <a:rPr lang="en-US" dirty="0" smtClean="0"/>
              <a:t>General Methodology</a:t>
            </a:r>
            <a:endParaRPr lang="en-US" dirty="0"/>
          </a:p>
        </p:txBody>
      </p:sp>
      <p:graphicFrame>
        <p:nvGraphicFramePr>
          <p:cNvPr id="12" name="Content Placeholder 11"/>
          <p:cNvGraphicFramePr>
            <a:graphicFrameLocks noGrp="1"/>
          </p:cNvGraphicFramePr>
          <p:nvPr>
            <p:ph sz="quarter" idx="1"/>
          </p:nvPr>
        </p:nvGraphicFramePr>
        <p:xfrm>
          <a:off x="152400" y="838200"/>
          <a:ext cx="85344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0" y="4343400"/>
          <a:ext cx="8763000" cy="190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Right Brace 14"/>
          <p:cNvSpPr/>
          <p:nvPr/>
        </p:nvSpPr>
        <p:spPr>
          <a:xfrm rot="5400000">
            <a:off x="1066841" y="2590841"/>
            <a:ext cx="460982" cy="167253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04613" y="3657600"/>
            <a:ext cx="1957587" cy="369332"/>
          </a:xfrm>
          <a:prstGeom prst="rect">
            <a:avLst/>
          </a:prstGeom>
          <a:noFill/>
        </p:spPr>
        <p:txBody>
          <a:bodyPr wrap="none" rtlCol="0">
            <a:spAutoFit/>
          </a:bodyPr>
          <a:lstStyle/>
          <a:p>
            <a:r>
              <a:rPr lang="en-US" dirty="0" smtClean="0"/>
              <a:t>Compatible with</a:t>
            </a:r>
            <a:endParaRPr lang="en-US" dirty="0"/>
          </a:p>
        </p:txBody>
      </p:sp>
      <p:sp>
        <p:nvSpPr>
          <p:cNvPr id="17" name="Right Brace 16"/>
          <p:cNvSpPr/>
          <p:nvPr/>
        </p:nvSpPr>
        <p:spPr>
          <a:xfrm rot="16200000">
            <a:off x="1066841" y="3432824"/>
            <a:ext cx="460982" cy="1672535"/>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3276600" y="4583668"/>
            <a:ext cx="1471878" cy="369332"/>
          </a:xfrm>
          <a:prstGeom prst="rect">
            <a:avLst/>
          </a:prstGeom>
          <a:noFill/>
        </p:spPr>
        <p:txBody>
          <a:bodyPr wrap="none" rtlCol="0">
            <a:spAutoFit/>
          </a:bodyPr>
          <a:lstStyle/>
          <a:p>
            <a:r>
              <a:rPr lang="en-US" dirty="0" smtClean="0"/>
              <a:t>Comparison</a:t>
            </a:r>
            <a:endParaRPr lang="en-US" dirty="0"/>
          </a:p>
        </p:txBody>
      </p:sp>
      <p:sp>
        <p:nvSpPr>
          <p:cNvPr id="9" name="Right Brace 8"/>
          <p:cNvSpPr/>
          <p:nvPr/>
        </p:nvSpPr>
        <p:spPr>
          <a:xfrm rot="5400000">
            <a:off x="7046608" y="3160410"/>
            <a:ext cx="1222984" cy="1600199"/>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Policy Mining Problem – 1</a:t>
            </a:r>
            <a:br>
              <a:rPr lang="en-US" dirty="0" smtClean="0"/>
            </a:br>
            <a:r>
              <a:rPr lang="en-US" b="1" dirty="0" smtClean="0"/>
              <a:t>Mining Attribute-Based Access Control Policies From ACLs</a:t>
            </a:r>
            <a:endParaRPr lang="en-US" dirty="0"/>
          </a:p>
        </p:txBody>
      </p:sp>
      <p:sp>
        <p:nvSpPr>
          <p:cNvPr id="3" name="Content Placeholder 2"/>
          <p:cNvSpPr>
            <a:spLocks noGrp="1"/>
          </p:cNvSpPr>
          <p:nvPr>
            <p:ph sz="quarter" idx="1"/>
          </p:nvPr>
        </p:nvSpPr>
        <p:spPr/>
        <p:txBody>
          <a:bodyPr>
            <a:normAutofit/>
          </a:bodyPr>
          <a:lstStyle/>
          <a:p>
            <a:pPr lvl="1">
              <a:lnSpc>
                <a:spcPct val="80000"/>
              </a:lnSpc>
            </a:pPr>
            <a:r>
              <a:rPr lang="en-US" sz="1600" b="1" dirty="0" smtClean="0"/>
              <a:t>An access control list (ACL) policy </a:t>
            </a:r>
            <a:r>
              <a:rPr lang="en-US" sz="1600" dirty="0" smtClean="0"/>
              <a:t>is </a:t>
            </a:r>
            <a:r>
              <a:rPr lang="en-US" sz="1600" b="1" dirty="0" smtClean="0"/>
              <a:t>a tuple ⟨U;R; Op;UP</a:t>
            </a:r>
            <a:r>
              <a:rPr lang="en-US" sz="1600" b="1" baseline="-25000" dirty="0" smtClean="0"/>
              <a:t>0</a:t>
            </a:r>
            <a:r>
              <a:rPr lang="en-US" sz="1600" b="1" dirty="0" smtClean="0"/>
              <a:t> ⟩, </a:t>
            </a:r>
            <a:r>
              <a:rPr lang="en-US" sz="1600" dirty="0" smtClean="0"/>
              <a:t>where U is a set of users, R is a set of resources, Op is a set of operations, and </a:t>
            </a:r>
            <a:r>
              <a:rPr lang="en-US" sz="1600" b="1" dirty="0" smtClean="0"/>
              <a:t>UP</a:t>
            </a:r>
            <a:r>
              <a:rPr lang="en-US" sz="1600" b="1" baseline="-25000" dirty="0" smtClean="0"/>
              <a:t>0</a:t>
            </a:r>
            <a:r>
              <a:rPr lang="en-US" sz="1600" b="1" dirty="0" smtClean="0"/>
              <a:t> ⊆ U X R X Op</a:t>
            </a:r>
            <a:r>
              <a:rPr lang="en-US" sz="1600" dirty="0" smtClean="0"/>
              <a:t> is a user-permission relation, obtained from the union of the access control lists.</a:t>
            </a:r>
          </a:p>
          <a:p>
            <a:pPr lvl="1">
              <a:lnSpc>
                <a:spcPct val="80000"/>
              </a:lnSpc>
            </a:pPr>
            <a:r>
              <a:rPr lang="en-US" sz="1600" b="1" dirty="0" smtClean="0"/>
              <a:t>An ABAC policy is a tuple </a:t>
            </a:r>
            <a:r>
              <a:rPr lang="en-US" sz="1600" b="1" dirty="0" smtClean="0">
                <a:solidFill>
                  <a:prstClr val="black"/>
                </a:solidFill>
              </a:rPr>
              <a:t>‹</a:t>
            </a:r>
            <a:r>
              <a:rPr lang="pt-BR" sz="1600" b="1" dirty="0" smtClean="0"/>
              <a:t>U;R; Op;A</a:t>
            </a:r>
            <a:r>
              <a:rPr lang="pt-BR" sz="1600" b="1" baseline="-25000" dirty="0" smtClean="0"/>
              <a:t>u</a:t>
            </a:r>
            <a:r>
              <a:rPr lang="pt-BR" sz="1600" b="1" dirty="0" smtClean="0"/>
              <a:t>;A</a:t>
            </a:r>
            <a:r>
              <a:rPr lang="pt-BR" sz="1600" b="1" baseline="-25000" dirty="0" smtClean="0"/>
              <a:t>r</a:t>
            </a:r>
            <a:r>
              <a:rPr lang="pt-BR" sz="1600" b="1" dirty="0" smtClean="0"/>
              <a:t>; d</a:t>
            </a:r>
            <a:r>
              <a:rPr lang="pt-BR" sz="1600" b="1" baseline="-25000" dirty="0" smtClean="0"/>
              <a:t>u</a:t>
            </a:r>
            <a:r>
              <a:rPr lang="pt-BR" sz="1600" b="1" dirty="0" smtClean="0"/>
              <a:t>; d</a:t>
            </a:r>
            <a:r>
              <a:rPr lang="pt-BR" sz="1600" b="1" baseline="-25000" dirty="0" smtClean="0"/>
              <a:t>r</a:t>
            </a:r>
            <a:r>
              <a:rPr lang="pt-BR" sz="1600" b="1" dirty="0" smtClean="0"/>
              <a:t>;Rules</a:t>
            </a:r>
            <a:r>
              <a:rPr lang="en-US" sz="1600" b="1" dirty="0" smtClean="0">
                <a:solidFill>
                  <a:prstClr val="black"/>
                </a:solidFill>
              </a:rPr>
              <a:t> ›</a:t>
            </a:r>
            <a:r>
              <a:rPr lang="pt-BR" sz="1600" b="1" dirty="0" smtClean="0"/>
              <a:t>, where U, R, A</a:t>
            </a:r>
            <a:r>
              <a:rPr lang="pt-BR" sz="1600" b="1" baseline="-25000" dirty="0" smtClean="0"/>
              <a:t>u</a:t>
            </a:r>
            <a:r>
              <a:rPr lang="pt-BR" sz="1600" b="1" dirty="0" smtClean="0"/>
              <a:t>, A</a:t>
            </a:r>
            <a:r>
              <a:rPr lang="pt-BR" sz="1600" b="1" baseline="-25000" dirty="0" smtClean="0"/>
              <a:t>r</a:t>
            </a:r>
            <a:r>
              <a:rPr lang="pt-BR" sz="1600" b="1" dirty="0" smtClean="0"/>
              <a:t>, </a:t>
            </a:r>
            <a:r>
              <a:rPr lang="en-US" sz="1600" b="1" dirty="0" smtClean="0"/>
              <a:t>d</a:t>
            </a:r>
            <a:r>
              <a:rPr lang="en-US" sz="1600" b="1" baseline="-25000" dirty="0" smtClean="0"/>
              <a:t>u</a:t>
            </a:r>
            <a:r>
              <a:rPr lang="en-US" sz="1600" b="1" dirty="0" smtClean="0"/>
              <a:t>, and </a:t>
            </a:r>
            <a:r>
              <a:rPr lang="en-US" sz="1600" b="1" dirty="0" err="1" smtClean="0"/>
              <a:t>d</a:t>
            </a:r>
            <a:r>
              <a:rPr lang="en-US" sz="1600" b="1" baseline="-25000" dirty="0" err="1" smtClean="0"/>
              <a:t>r</a:t>
            </a:r>
            <a:r>
              <a:rPr lang="en-US" sz="1600" b="1" dirty="0" smtClean="0"/>
              <a:t> are as described above, Op is a set of operations, and Rules is a set of rules.</a:t>
            </a:r>
            <a:endParaRPr lang="en-US" sz="1600" dirty="0" smtClean="0"/>
          </a:p>
          <a:p>
            <a:pPr lvl="1">
              <a:lnSpc>
                <a:spcPct val="80000"/>
              </a:lnSpc>
            </a:pPr>
            <a:r>
              <a:rPr lang="en-US" sz="1600" dirty="0" smtClean="0"/>
              <a:t>An </a:t>
            </a:r>
            <a:r>
              <a:rPr lang="en-US" sz="1600" b="1" dirty="0" smtClean="0"/>
              <a:t>ABAC policy </a:t>
            </a:r>
            <a:r>
              <a:rPr lang="el-GR" sz="1600" b="1" dirty="0" smtClean="0"/>
              <a:t>π</a:t>
            </a:r>
            <a:r>
              <a:rPr lang="en-US" sz="1600" b="1" dirty="0" smtClean="0"/>
              <a:t> is consistent with an ACL policy </a:t>
            </a:r>
            <a:r>
              <a:rPr lang="en-US" sz="1600" dirty="0" smtClean="0"/>
              <a:t>if they have the same sets of users, resource, and operations and </a:t>
            </a:r>
            <a:r>
              <a:rPr lang="en-US" sz="1600" b="1" dirty="0" smtClean="0"/>
              <a:t>[[</a:t>
            </a:r>
            <a:r>
              <a:rPr lang="el-GR" sz="1600" b="1" dirty="0" smtClean="0"/>
              <a:t>π</a:t>
            </a:r>
            <a:r>
              <a:rPr lang="en-US" sz="1600" b="1" dirty="0" smtClean="0"/>
              <a:t>]] = UP</a:t>
            </a:r>
            <a:r>
              <a:rPr lang="en-US" sz="1600" b="1" baseline="-25000" dirty="0" smtClean="0"/>
              <a:t>0</a:t>
            </a:r>
            <a:r>
              <a:rPr lang="en-US" sz="1600" b="1" dirty="0" smtClean="0"/>
              <a:t>.</a:t>
            </a:r>
          </a:p>
          <a:p>
            <a:pPr lvl="1">
              <a:lnSpc>
                <a:spcPct val="80000"/>
              </a:lnSpc>
            </a:pPr>
            <a:endParaRPr lang="en-US" sz="1600" dirty="0" smtClean="0"/>
          </a:p>
          <a:p>
            <a:pPr lvl="1">
              <a:lnSpc>
                <a:spcPct val="80000"/>
              </a:lnSpc>
            </a:pPr>
            <a:r>
              <a:rPr lang="en-US" sz="1600" dirty="0" smtClean="0"/>
              <a:t>The </a:t>
            </a:r>
            <a:r>
              <a:rPr lang="en-US" sz="1600" b="1" dirty="0" smtClean="0"/>
              <a:t>ABAC policy mining problem </a:t>
            </a:r>
            <a:r>
              <a:rPr lang="en-US" sz="1600" dirty="0" smtClean="0"/>
              <a:t>is: </a:t>
            </a:r>
          </a:p>
          <a:p>
            <a:pPr lvl="1">
              <a:lnSpc>
                <a:spcPct val="80000"/>
              </a:lnSpc>
              <a:buNone/>
            </a:pPr>
            <a:r>
              <a:rPr lang="en-US" sz="1600" dirty="0" smtClean="0"/>
              <a:t>	Given an ACL policy </a:t>
            </a:r>
            <a:r>
              <a:rPr lang="el-GR" sz="1600" dirty="0" smtClean="0"/>
              <a:t>π </a:t>
            </a:r>
            <a:r>
              <a:rPr lang="en-US" sz="1600" baseline="-25000" dirty="0" smtClean="0"/>
              <a:t>0</a:t>
            </a:r>
            <a:r>
              <a:rPr lang="en-US" sz="1600" dirty="0" smtClean="0"/>
              <a:t> = ⟨U;R; Op;UP</a:t>
            </a:r>
            <a:r>
              <a:rPr lang="en-US" sz="1600" baseline="-25000" dirty="0" smtClean="0"/>
              <a:t>0</a:t>
            </a:r>
            <a:r>
              <a:rPr lang="en-US" sz="1600" dirty="0" smtClean="0"/>
              <a:t> ⟩, user attributes A</a:t>
            </a:r>
            <a:r>
              <a:rPr lang="en-US" sz="1600" baseline="-25000" dirty="0" smtClean="0"/>
              <a:t>u</a:t>
            </a:r>
            <a:r>
              <a:rPr lang="en-US" sz="1600" dirty="0" smtClean="0"/>
              <a:t>, resource attributes </a:t>
            </a:r>
            <a:r>
              <a:rPr lang="en-US" sz="1600" dirty="0" err="1" smtClean="0"/>
              <a:t>A</a:t>
            </a:r>
            <a:r>
              <a:rPr lang="en-US" sz="1600" baseline="-25000" dirty="0" err="1" smtClean="0"/>
              <a:t>r</a:t>
            </a:r>
            <a:r>
              <a:rPr lang="en-US" sz="1600" dirty="0" smtClean="0"/>
              <a:t>, user attribute data d</a:t>
            </a:r>
            <a:r>
              <a:rPr lang="en-US" sz="1600" baseline="-25000" dirty="0" smtClean="0"/>
              <a:t>u</a:t>
            </a:r>
            <a:r>
              <a:rPr lang="en-US" sz="1600" dirty="0" smtClean="0"/>
              <a:t>, resource attribute data </a:t>
            </a:r>
            <a:r>
              <a:rPr lang="en-US" sz="1600" dirty="0" err="1" smtClean="0"/>
              <a:t>d</a:t>
            </a:r>
            <a:r>
              <a:rPr lang="en-US" sz="1600" baseline="-25000" dirty="0" err="1" smtClean="0"/>
              <a:t>r</a:t>
            </a:r>
            <a:r>
              <a:rPr lang="en-US" sz="1600" dirty="0" smtClean="0"/>
              <a:t>, and a policy quality metric </a:t>
            </a:r>
            <a:r>
              <a:rPr lang="en-US" sz="1600" dirty="0" err="1" smtClean="0"/>
              <a:t>Q</a:t>
            </a:r>
            <a:r>
              <a:rPr lang="en-US" sz="1600" baseline="-25000" dirty="0" err="1" smtClean="0"/>
              <a:t>pol</a:t>
            </a:r>
            <a:r>
              <a:rPr lang="en-US" sz="1600" dirty="0" smtClean="0"/>
              <a:t>, </a:t>
            </a:r>
          </a:p>
          <a:p>
            <a:pPr lvl="1">
              <a:lnSpc>
                <a:spcPct val="80000"/>
              </a:lnSpc>
              <a:buNone/>
            </a:pPr>
            <a:r>
              <a:rPr lang="en-US" sz="1600" dirty="0" smtClean="0"/>
              <a:t>	find a set </a:t>
            </a:r>
            <a:r>
              <a:rPr lang="en-US" sz="1600" b="1" dirty="0" smtClean="0"/>
              <a:t>Rules</a:t>
            </a:r>
            <a:r>
              <a:rPr lang="en-US" sz="1600" dirty="0" smtClean="0"/>
              <a:t> of rules such that the ABAC policy </a:t>
            </a:r>
            <a:r>
              <a:rPr lang="el-GR" sz="2400" dirty="0" smtClean="0"/>
              <a:t>π</a:t>
            </a:r>
            <a:r>
              <a:rPr lang="el-GR" sz="1600" dirty="0" smtClean="0"/>
              <a:t> </a:t>
            </a:r>
            <a:r>
              <a:rPr lang="en-US" sz="1600" dirty="0" smtClean="0"/>
              <a:t>= </a:t>
            </a:r>
            <a:r>
              <a:rPr lang="en-US" dirty="0" smtClean="0">
                <a:solidFill>
                  <a:prstClr val="black"/>
                </a:solidFill>
              </a:rPr>
              <a:t>‹</a:t>
            </a:r>
            <a:r>
              <a:rPr lang="pt-BR" sz="1600" dirty="0" smtClean="0"/>
              <a:t>U;R; Op;A</a:t>
            </a:r>
            <a:r>
              <a:rPr lang="pt-BR" sz="1600" baseline="-25000" dirty="0" smtClean="0"/>
              <a:t>u</a:t>
            </a:r>
            <a:r>
              <a:rPr lang="pt-BR" sz="1600" dirty="0" smtClean="0"/>
              <a:t>;A</a:t>
            </a:r>
            <a:r>
              <a:rPr lang="pt-BR" sz="1600" baseline="-25000" dirty="0" smtClean="0"/>
              <a:t>r</a:t>
            </a:r>
            <a:r>
              <a:rPr lang="pt-BR" sz="1600" dirty="0" smtClean="0"/>
              <a:t>; d</a:t>
            </a:r>
            <a:r>
              <a:rPr lang="pt-BR" sz="1600" baseline="-25000" dirty="0" smtClean="0"/>
              <a:t>u</a:t>
            </a:r>
            <a:r>
              <a:rPr lang="pt-BR" sz="1600" dirty="0" smtClean="0"/>
              <a:t>; d</a:t>
            </a:r>
            <a:r>
              <a:rPr lang="pt-BR" sz="1600" baseline="-25000" dirty="0" smtClean="0"/>
              <a:t>r</a:t>
            </a:r>
            <a:r>
              <a:rPr lang="pt-BR" sz="1600" dirty="0" smtClean="0"/>
              <a:t>;Rules</a:t>
            </a:r>
            <a:r>
              <a:rPr lang="en-US" dirty="0" smtClean="0">
                <a:solidFill>
                  <a:prstClr val="black"/>
                </a:solidFill>
              </a:rPr>
              <a:t>›</a:t>
            </a:r>
            <a:r>
              <a:rPr lang="en-US" sz="1600" dirty="0" smtClean="0"/>
              <a:t> that </a:t>
            </a:r>
          </a:p>
          <a:p>
            <a:pPr lvl="1">
              <a:lnSpc>
                <a:spcPct val="80000"/>
              </a:lnSpc>
              <a:buNone/>
            </a:pPr>
            <a:r>
              <a:rPr lang="en-US" sz="1600" dirty="0" smtClean="0"/>
              <a:t>	(1) is consistent with </a:t>
            </a:r>
            <a:r>
              <a:rPr lang="el-GR" sz="1600" dirty="0" smtClean="0"/>
              <a:t>π </a:t>
            </a:r>
            <a:r>
              <a:rPr lang="en-US" sz="1600" baseline="-25000" dirty="0" smtClean="0"/>
              <a:t>0</a:t>
            </a:r>
            <a:r>
              <a:rPr lang="en-US" sz="1600" dirty="0" smtClean="0"/>
              <a:t> </a:t>
            </a:r>
          </a:p>
          <a:p>
            <a:pPr lvl="1">
              <a:lnSpc>
                <a:spcPct val="80000"/>
              </a:lnSpc>
              <a:buNone/>
            </a:pPr>
            <a:r>
              <a:rPr lang="en-US" sz="1600" dirty="0" smtClean="0"/>
              <a:t>	(2) uses uid only when necessary, </a:t>
            </a:r>
          </a:p>
          <a:p>
            <a:pPr lvl="1">
              <a:lnSpc>
                <a:spcPct val="80000"/>
              </a:lnSpc>
              <a:buNone/>
            </a:pPr>
            <a:r>
              <a:rPr lang="en-US" sz="1600" dirty="0" smtClean="0"/>
              <a:t>	(3) uses rid only when necessary, and </a:t>
            </a:r>
          </a:p>
          <a:p>
            <a:pPr lvl="1">
              <a:lnSpc>
                <a:spcPct val="80000"/>
              </a:lnSpc>
              <a:buNone/>
            </a:pPr>
            <a:r>
              <a:rPr lang="en-US" sz="1600" dirty="0" smtClean="0"/>
              <a:t>	(4) maximum policy quality metric – </a:t>
            </a:r>
            <a:r>
              <a:rPr lang="en-US" sz="1600" dirty="0" err="1" smtClean="0"/>
              <a:t>Q</a:t>
            </a:r>
            <a:r>
              <a:rPr lang="en-US" sz="1600" baseline="-25000" dirty="0" err="1" smtClean="0"/>
              <a:t>pol</a:t>
            </a:r>
            <a:r>
              <a:rPr lang="en-US" sz="1600" baseline="-25000" dirty="0" smtClean="0"/>
              <a:t> ,</a:t>
            </a:r>
            <a:r>
              <a:rPr lang="en-US" sz="1600" dirty="0" smtClean="0"/>
              <a:t> that reflects the size and meaning of the policy                     </a:t>
            </a:r>
          </a:p>
          <a:p>
            <a:endParaRPr lang="en-US" dirty="0"/>
          </a:p>
        </p:txBody>
      </p:sp>
      <p:sp>
        <p:nvSpPr>
          <p:cNvPr id="5" name="Oval Callout 4"/>
          <p:cNvSpPr/>
          <p:nvPr/>
        </p:nvSpPr>
        <p:spPr>
          <a:xfrm rot="5139053">
            <a:off x="7509499" y="3358311"/>
            <a:ext cx="1830237" cy="984920"/>
          </a:xfrm>
          <a:prstGeom prst="wedgeEllipseCallout">
            <a:avLst>
              <a:gd name="adj1" fmla="val -21583"/>
              <a:gd name="adj2" fmla="val 133554"/>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smtClean="0"/>
              <a:t>Create a rule corresponding to each UP </a:t>
            </a:r>
            <a:r>
              <a:rPr lang="en-US" sz="1000" b="1" dirty="0" err="1" smtClean="0"/>
              <a:t>tuplein</a:t>
            </a:r>
            <a:r>
              <a:rPr lang="en-US" sz="1000" b="1" dirty="0" smtClean="0"/>
              <a:t> the ACL policy.</a:t>
            </a:r>
            <a:endParaRPr lang="en-US" sz="1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Policy Quality Metric</a:t>
            </a:r>
            <a:br>
              <a:rPr lang="en-US" dirty="0" smtClean="0"/>
            </a:br>
            <a:r>
              <a:rPr lang="en-US" dirty="0" smtClean="0"/>
              <a:t>	</a:t>
            </a:r>
            <a:endParaRPr lang="en-US" dirty="0"/>
          </a:p>
        </p:txBody>
      </p:sp>
      <p:sp>
        <p:nvSpPr>
          <p:cNvPr id="3" name="Content Placeholder 2"/>
          <p:cNvSpPr>
            <a:spLocks noGrp="1"/>
          </p:cNvSpPr>
          <p:nvPr>
            <p:ph sz="quarter" idx="1"/>
          </p:nvPr>
        </p:nvSpPr>
        <p:spPr>
          <a:xfrm>
            <a:off x="457200" y="1600201"/>
            <a:ext cx="8229600" cy="1752600"/>
          </a:xfrm>
        </p:spPr>
        <p:txBody>
          <a:bodyPr>
            <a:noAutofit/>
          </a:bodyPr>
          <a:lstStyle/>
          <a:p>
            <a:r>
              <a:rPr lang="en-US" sz="1600" dirty="0" smtClean="0"/>
              <a:t>Policy Quality metric is a function </a:t>
            </a:r>
            <a:r>
              <a:rPr lang="en-US" sz="1600" dirty="0" err="1" smtClean="0"/>
              <a:t>Q</a:t>
            </a:r>
            <a:r>
              <a:rPr lang="en-US" sz="1600" baseline="-25000" dirty="0" err="1" smtClean="0"/>
              <a:t>pol</a:t>
            </a:r>
            <a:r>
              <a:rPr lang="en-US" sz="1600" baseline="-25000" dirty="0" smtClean="0"/>
              <a:t> </a:t>
            </a:r>
            <a:r>
              <a:rPr lang="en-US" sz="1600" dirty="0" smtClean="0"/>
              <a:t>from ABAC policies to a totally ordered set. Ordering is chosen such that small values indicate high quality</a:t>
            </a:r>
          </a:p>
          <a:p>
            <a:r>
              <a:rPr lang="en-US" sz="1600" dirty="0" smtClean="0"/>
              <a:t>The policy quality metric that our algorithm aims to </a:t>
            </a:r>
            <a:r>
              <a:rPr lang="en-US" sz="1600" b="1" dirty="0" smtClean="0"/>
              <a:t>optimize is weighted structural complexity (WSC</a:t>
            </a:r>
            <a:r>
              <a:rPr lang="en-US" sz="1600" dirty="0" smtClean="0"/>
              <a:t>), a generalization </a:t>
            </a:r>
            <a:r>
              <a:rPr lang="en-US" sz="1600" b="1" dirty="0" smtClean="0"/>
              <a:t>of policy size</a:t>
            </a:r>
            <a:r>
              <a:rPr lang="en-US" sz="1600" dirty="0" smtClean="0"/>
              <a:t>. This is consistent with usability studies of access control rules, which conclude that </a:t>
            </a:r>
            <a:r>
              <a:rPr lang="en-US" sz="1600" b="1" dirty="0" smtClean="0"/>
              <a:t>more concise policies are more manageable</a:t>
            </a:r>
            <a:r>
              <a:rPr lang="en-US" sz="1600" dirty="0" smtClean="0"/>
              <a:t>. Informally, the WSC of an ABAC policy is </a:t>
            </a:r>
            <a:r>
              <a:rPr lang="en-US" sz="1600" b="1" dirty="0" smtClean="0"/>
              <a:t>a weighted sum of the number of elements in the policy</a:t>
            </a:r>
            <a:r>
              <a:rPr lang="en-US" sz="1600" dirty="0" smtClean="0"/>
              <a:t>. Formally, the WSC of an ABAC policy  with rules </a:t>
            </a:r>
            <a:r>
              <a:rPr lang="en-US" sz="1600" dirty="0" err="1" smtClean="0"/>
              <a:t>Rules</a:t>
            </a:r>
            <a:r>
              <a:rPr lang="en-US" sz="1600" dirty="0" smtClean="0"/>
              <a:t> is  WSC(Rules), defined by</a:t>
            </a:r>
          </a:p>
          <a:p>
            <a:endParaRPr lang="en-US" sz="1600" dirty="0" smtClean="0"/>
          </a:p>
          <a:p>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762000" y="3733800"/>
            <a:ext cx="7558626"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br>
              <a:rPr lang="en-US" dirty="0" smtClean="0"/>
            </a:br>
            <a:endParaRPr lang="en-US" dirty="0"/>
          </a:p>
        </p:txBody>
      </p:sp>
      <p:sp>
        <p:nvSpPr>
          <p:cNvPr id="3" name="Content Placeholder 2"/>
          <p:cNvSpPr>
            <a:spLocks noGrp="1"/>
          </p:cNvSpPr>
          <p:nvPr>
            <p:ph sz="quarter" idx="1"/>
          </p:nvPr>
        </p:nvSpPr>
        <p:spPr>
          <a:xfrm>
            <a:off x="457200" y="1143000"/>
            <a:ext cx="7467600" cy="5330952"/>
          </a:xfrm>
        </p:spPr>
        <p:txBody>
          <a:bodyPr>
            <a:normAutofit fontScale="92500" lnSpcReduction="10000"/>
          </a:bodyPr>
          <a:lstStyle/>
          <a:p>
            <a:pPr>
              <a:lnSpc>
                <a:spcPct val="80000"/>
              </a:lnSpc>
            </a:pPr>
            <a:r>
              <a:rPr lang="en-US" sz="1500" dirty="0" smtClean="0"/>
              <a:t>The statement </a:t>
            </a:r>
            <a:r>
              <a:rPr lang="en-US" sz="1500" b="1" dirty="0" smtClean="0"/>
              <a:t>rule(uae; pae;ops; con</a:t>
            </a:r>
            <a:r>
              <a:rPr lang="en-US" sz="1500" dirty="0" smtClean="0"/>
              <a:t>) defines a rule; the four components of this statement correspond directly to the four components of a rule</a:t>
            </a:r>
          </a:p>
          <a:p>
            <a:pPr lvl="1">
              <a:lnSpc>
                <a:spcPct val="80000"/>
              </a:lnSpc>
            </a:pPr>
            <a:r>
              <a:rPr lang="en-US" sz="1500" dirty="0" smtClean="0"/>
              <a:t>Uae=User attribute expression</a:t>
            </a:r>
          </a:p>
          <a:p>
            <a:pPr lvl="1">
              <a:lnSpc>
                <a:spcPct val="80000"/>
              </a:lnSpc>
            </a:pPr>
            <a:r>
              <a:rPr lang="en-US" sz="1500" dirty="0" smtClean="0"/>
              <a:t>Rae=resource attribute expression</a:t>
            </a:r>
          </a:p>
          <a:p>
            <a:pPr lvl="1">
              <a:lnSpc>
                <a:spcPct val="80000"/>
              </a:lnSpc>
            </a:pPr>
            <a:r>
              <a:rPr lang="en-US" sz="1500" dirty="0" smtClean="0"/>
              <a:t>Ops=Operations</a:t>
            </a:r>
          </a:p>
          <a:p>
            <a:pPr lvl="1">
              <a:lnSpc>
                <a:spcPct val="80000"/>
              </a:lnSpc>
            </a:pPr>
            <a:r>
              <a:rPr lang="en-US" sz="1500" dirty="0" smtClean="0"/>
              <a:t>Con=Constraints</a:t>
            </a:r>
          </a:p>
          <a:p>
            <a:pPr lvl="1">
              <a:lnSpc>
                <a:spcPct val="80000"/>
              </a:lnSpc>
            </a:pPr>
            <a:endParaRPr lang="en-US" sz="1500" dirty="0" smtClean="0"/>
          </a:p>
          <a:p>
            <a:pPr lvl="1">
              <a:lnSpc>
                <a:spcPct val="80000"/>
              </a:lnSpc>
              <a:buNone/>
            </a:pPr>
            <a:r>
              <a:rPr lang="en-US" sz="1700" b="1" dirty="0" smtClean="0"/>
              <a:t>UNIVERSITY SAMPLE POLICY</a:t>
            </a:r>
          </a:p>
          <a:p>
            <a:pPr>
              <a:lnSpc>
                <a:spcPct val="80000"/>
              </a:lnSpc>
            </a:pPr>
            <a:r>
              <a:rPr lang="en-US" sz="1500" dirty="0" smtClean="0"/>
              <a:t> </a:t>
            </a:r>
            <a:r>
              <a:rPr lang="fr-FR" sz="1500" b="1" dirty="0" smtClean="0"/>
              <a:t>User </a:t>
            </a:r>
            <a:r>
              <a:rPr lang="fr-FR" sz="1500" b="1" dirty="0" err="1" smtClean="0"/>
              <a:t>attributes</a:t>
            </a:r>
            <a:r>
              <a:rPr lang="fr-FR" sz="1500" b="1" dirty="0" smtClean="0"/>
              <a:t> </a:t>
            </a:r>
            <a:r>
              <a:rPr lang="fr-FR" sz="1500" dirty="0" err="1" smtClean="0"/>
              <a:t>include</a:t>
            </a:r>
            <a:r>
              <a:rPr lang="fr-FR" sz="1500" dirty="0" smtClean="0"/>
              <a:t> :</a:t>
            </a:r>
          </a:p>
          <a:p>
            <a:pPr lvl="1">
              <a:lnSpc>
                <a:spcPct val="80000"/>
              </a:lnSpc>
            </a:pPr>
            <a:r>
              <a:rPr lang="fr-FR" sz="1500" dirty="0" smtClean="0"/>
              <a:t>position (</a:t>
            </a:r>
            <a:r>
              <a:rPr lang="fr-FR" sz="1500" dirty="0" err="1" smtClean="0"/>
              <a:t>applicant</a:t>
            </a:r>
            <a:r>
              <a:rPr lang="fr-FR" sz="1500" dirty="0" smtClean="0"/>
              <a:t>,</a:t>
            </a:r>
            <a:r>
              <a:rPr lang="en-US" sz="1500" dirty="0" smtClean="0"/>
              <a:t>student, faculty, or staff), </a:t>
            </a:r>
          </a:p>
          <a:p>
            <a:pPr lvl="1">
              <a:lnSpc>
                <a:spcPct val="80000"/>
              </a:lnSpc>
            </a:pPr>
            <a:r>
              <a:rPr lang="en-US" sz="1500" dirty="0" smtClean="0"/>
              <a:t>department (the user’s department), </a:t>
            </a:r>
          </a:p>
          <a:p>
            <a:pPr lvl="1">
              <a:lnSpc>
                <a:spcPct val="80000"/>
              </a:lnSpc>
            </a:pPr>
            <a:r>
              <a:rPr lang="en-US" sz="1500" dirty="0" err="1" smtClean="0"/>
              <a:t>crsTaken</a:t>
            </a:r>
            <a:r>
              <a:rPr lang="en-US" sz="1500" dirty="0" smtClean="0"/>
              <a:t> (set of courses taken by a student), </a:t>
            </a:r>
          </a:p>
          <a:p>
            <a:pPr lvl="1">
              <a:lnSpc>
                <a:spcPct val="80000"/>
              </a:lnSpc>
            </a:pPr>
            <a:r>
              <a:rPr lang="en-US" sz="1500" dirty="0" err="1" smtClean="0"/>
              <a:t>crsTaught</a:t>
            </a:r>
            <a:r>
              <a:rPr lang="en-US" sz="1500" dirty="0" smtClean="0"/>
              <a:t> (set of courses for which the user is the instructor (if the user is a faculty) or the TA (if the user is a student), and </a:t>
            </a:r>
          </a:p>
          <a:p>
            <a:pPr lvl="1">
              <a:lnSpc>
                <a:spcPct val="80000"/>
              </a:lnSpc>
            </a:pPr>
            <a:r>
              <a:rPr lang="en-US" sz="1500" dirty="0" err="1" smtClean="0"/>
              <a:t>isChair</a:t>
            </a:r>
            <a:r>
              <a:rPr lang="en-US" sz="1500" dirty="0" smtClean="0"/>
              <a:t> (true if the user is the chair of his/her department).</a:t>
            </a:r>
          </a:p>
          <a:p>
            <a:pPr>
              <a:lnSpc>
                <a:spcPct val="80000"/>
              </a:lnSpc>
            </a:pPr>
            <a:r>
              <a:rPr lang="en-US" sz="1500" b="1" dirty="0" smtClean="0"/>
              <a:t>Resource attributes </a:t>
            </a:r>
            <a:r>
              <a:rPr lang="en-US" sz="1500" dirty="0" smtClean="0"/>
              <a:t>include : </a:t>
            </a:r>
          </a:p>
          <a:p>
            <a:pPr lvl="1">
              <a:lnSpc>
                <a:spcPct val="80000"/>
              </a:lnSpc>
            </a:pPr>
            <a:r>
              <a:rPr lang="en-US" sz="1500" dirty="0" smtClean="0"/>
              <a:t>type (application, </a:t>
            </a:r>
            <a:r>
              <a:rPr lang="en-US" sz="1500" dirty="0" err="1" smtClean="0"/>
              <a:t>gradebook</a:t>
            </a:r>
            <a:r>
              <a:rPr lang="en-US" sz="1500" dirty="0" smtClean="0"/>
              <a:t>, roster, or transcript), </a:t>
            </a:r>
          </a:p>
          <a:p>
            <a:pPr lvl="1">
              <a:lnSpc>
                <a:spcPct val="80000"/>
              </a:lnSpc>
            </a:pPr>
            <a:r>
              <a:rPr lang="en-US" sz="1500" dirty="0" err="1" smtClean="0"/>
              <a:t>crs</a:t>
            </a:r>
            <a:r>
              <a:rPr lang="en-US" sz="1500" dirty="0" smtClean="0"/>
              <a:t> (the course a </a:t>
            </a:r>
            <a:r>
              <a:rPr lang="en-US" sz="1500" dirty="0" err="1" smtClean="0"/>
              <a:t>gradebook</a:t>
            </a:r>
            <a:r>
              <a:rPr lang="en-US" sz="1500" dirty="0" smtClean="0"/>
              <a:t> or roster is for, for those resource types), </a:t>
            </a:r>
          </a:p>
          <a:p>
            <a:pPr lvl="1">
              <a:lnSpc>
                <a:spcPct val="80000"/>
              </a:lnSpc>
            </a:pPr>
            <a:r>
              <a:rPr lang="en-US" sz="1500" dirty="0" smtClean="0"/>
              <a:t>student (the student whose transcript or application this is, for type=transcript or type=application), and</a:t>
            </a:r>
          </a:p>
          <a:p>
            <a:pPr lvl="1">
              <a:lnSpc>
                <a:spcPct val="80000"/>
              </a:lnSpc>
            </a:pPr>
            <a:r>
              <a:rPr lang="en-US" sz="1500" dirty="0" smtClean="0"/>
              <a:t>department (the department the course is in, for type 2 </a:t>
            </a:r>
            <a:r>
              <a:rPr lang="en-US" sz="1500" dirty="0" err="1" smtClean="0"/>
              <a:t>fgradebook</a:t>
            </a:r>
            <a:r>
              <a:rPr lang="en-US" sz="1500" dirty="0" smtClean="0"/>
              <a:t>; </a:t>
            </a:r>
            <a:r>
              <a:rPr lang="en-US" sz="1500" dirty="0" err="1" smtClean="0"/>
              <a:t>rosterg</a:t>
            </a:r>
            <a:r>
              <a:rPr lang="en-US" sz="1500" dirty="0" smtClean="0"/>
              <a:t>; the student’s major department, for type=transcript).</a:t>
            </a:r>
          </a:p>
          <a:p>
            <a:pPr marL="350838" lvl="1" indent="-290513">
              <a:lnSpc>
                <a:spcPct val="80000"/>
              </a:lnSpc>
              <a:buFont typeface="Arial" pitchFamily="34" charset="0"/>
              <a:buChar char="•"/>
            </a:pPr>
            <a:r>
              <a:rPr lang="en-US" sz="1500" b="1" dirty="0" smtClean="0"/>
              <a:t>Data set</a:t>
            </a:r>
          </a:p>
          <a:p>
            <a:pPr lvl="1">
              <a:lnSpc>
                <a:spcPct val="80000"/>
              </a:lnSpc>
            </a:pPr>
            <a:r>
              <a:rPr lang="en-US" sz="1500" dirty="0" smtClean="0"/>
              <a:t>Manual - few instances of each type of user and resource, two academic departments, a few faculty,  a few </a:t>
            </a:r>
            <a:r>
              <a:rPr lang="en-US" sz="1500" dirty="0" err="1" smtClean="0"/>
              <a:t>gradebooks</a:t>
            </a:r>
            <a:r>
              <a:rPr lang="en-US" sz="1500" dirty="0" smtClean="0"/>
              <a:t>,, several students, a few staff in each of 2 administrative departments(admissions office and registrar)</a:t>
            </a:r>
          </a:p>
          <a:p>
            <a:pPr lvl="1">
              <a:lnSpc>
                <a:spcPct val="80000"/>
              </a:lnSpc>
            </a:pPr>
            <a:r>
              <a:rPr lang="en-US" sz="1500" dirty="0" smtClean="0"/>
              <a:t>Synthetic – A series of synthetic attribute datasets was generated - </a:t>
            </a:r>
            <a:r>
              <a:rPr lang="en-US" sz="1500" dirty="0" err="1" smtClean="0"/>
              <a:t>parameterised</a:t>
            </a:r>
            <a:r>
              <a:rPr lang="en-US" sz="1500" dirty="0" smtClean="0"/>
              <a:t> by number of academic department.</a:t>
            </a:r>
          </a:p>
          <a:p>
            <a:endParaRPr lang="en-US" sz="1500"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br>
              <a:rPr lang="en-US" dirty="0" smtClean="0"/>
            </a:br>
            <a:endParaRPr lang="en-US" dirty="0"/>
          </a:p>
        </p:txBody>
      </p:sp>
      <p:sp>
        <p:nvSpPr>
          <p:cNvPr id="3" name="Content Placeholder 2"/>
          <p:cNvSpPr>
            <a:spLocks noGrp="1"/>
          </p:cNvSpPr>
          <p:nvPr>
            <p:ph sz="quarter" idx="1"/>
          </p:nvPr>
        </p:nvSpPr>
        <p:spPr/>
        <p:txBody>
          <a:bodyPr/>
          <a:lstStyle/>
          <a:p>
            <a:endParaRPr lang="en-US"/>
          </a:p>
        </p:txBody>
      </p:sp>
      <p:pic>
        <p:nvPicPr>
          <p:cNvPr id="4" name="Picture 3" descr="C:\Users\gunjan\Desktop\1.jpg"/>
          <p:cNvPicPr>
            <a:picLocks noChangeAspect="1" noChangeArrowheads="1"/>
          </p:cNvPicPr>
          <p:nvPr/>
        </p:nvPicPr>
        <p:blipFill>
          <a:blip r:embed="rId2" cstate="print">
            <a:lum/>
          </a:blip>
          <a:srcRect/>
          <a:stretch>
            <a:fillRect/>
          </a:stretch>
        </p:blipFill>
        <p:spPr bwMode="auto">
          <a:xfrm>
            <a:off x="457200" y="1524000"/>
            <a:ext cx="4038600" cy="4648200"/>
          </a:xfrm>
          <a:prstGeom prst="rect">
            <a:avLst/>
          </a:prstGeom>
          <a:ln>
            <a:solidFill>
              <a:schemeClr val="tx1"/>
            </a:solidFill>
            <a:prstDash val="solid"/>
          </a:ln>
        </p:spPr>
      </p:pic>
      <p:pic>
        <p:nvPicPr>
          <p:cNvPr id="5" name="Picture 4" descr="C:\Users\gunjan\Desktop\2.jpg"/>
          <p:cNvPicPr>
            <a:picLocks noChangeAspect="1" noChangeArrowheads="1"/>
          </p:cNvPicPr>
          <p:nvPr/>
        </p:nvPicPr>
        <p:blipFill>
          <a:blip r:embed="rId3" cstate="print">
            <a:lum/>
          </a:blip>
          <a:srcRect/>
          <a:stretch>
            <a:fillRect/>
          </a:stretch>
        </p:blipFill>
        <p:spPr bwMode="auto">
          <a:xfrm>
            <a:off x="4619896" y="1524000"/>
            <a:ext cx="4066904" cy="4614926"/>
          </a:xfrm>
          <a:prstGeom prst="rect">
            <a:avLst/>
          </a:prstGeom>
          <a:noFill/>
          <a:ln>
            <a:solidFill>
              <a:schemeClr val="tx1"/>
            </a:solidFill>
            <a:prstDash val="soli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br>
              <a:rPr lang="en-US" dirty="0" smtClean="0"/>
            </a:br>
            <a:endParaRPr lang="en-US" dirty="0"/>
          </a:p>
        </p:txBody>
      </p:sp>
      <p:pic>
        <p:nvPicPr>
          <p:cNvPr id="4" name="Picture 2"/>
          <p:cNvPicPr>
            <a:picLocks noGrp="1" noChangeAspect="1" noChangeArrowheads="1"/>
          </p:cNvPicPr>
          <p:nvPr>
            <p:ph sz="quarter" idx="1"/>
          </p:nvPr>
        </p:nvPicPr>
        <p:blipFill>
          <a:blip r:embed="rId3" cstate="print"/>
          <a:srcRect/>
          <a:stretch>
            <a:fillRect/>
          </a:stretch>
        </p:blipFill>
        <p:spPr bwMode="auto">
          <a:xfrm>
            <a:off x="288636" y="1340588"/>
            <a:ext cx="8093364" cy="465839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normAutofit fontScale="90000"/>
          </a:bodyPr>
          <a:lstStyle/>
          <a:p>
            <a:r>
              <a:rPr lang="en-US" dirty="0" smtClean="0"/>
              <a:t>Evaluation : Synthetic Policies-</a:t>
            </a:r>
            <a:br>
              <a:rPr lang="en-US" dirty="0" smtClean="0"/>
            </a:br>
            <a:r>
              <a:rPr lang="en-US" sz="3600" dirty="0" smtClean="0"/>
              <a:t>Results for Varying Number of Conjuncts</a:t>
            </a:r>
            <a:endParaRPr lang="en-US" sz="3600" dirty="0"/>
          </a:p>
        </p:txBody>
      </p:sp>
      <p:sp>
        <p:nvSpPr>
          <p:cNvPr id="3" name="Content Placeholder 2"/>
          <p:cNvSpPr>
            <a:spLocks noGrp="1"/>
          </p:cNvSpPr>
          <p:nvPr>
            <p:ph sz="quarter" idx="1"/>
          </p:nvPr>
        </p:nvSpPr>
        <p:spPr>
          <a:xfrm>
            <a:off x="228600" y="3962400"/>
            <a:ext cx="8686800" cy="2057400"/>
          </a:xfrm>
        </p:spPr>
        <p:txBody>
          <a:bodyPr>
            <a:noAutofit/>
          </a:bodyPr>
          <a:lstStyle/>
          <a:p>
            <a:r>
              <a:rPr lang="en-US" sz="1400" dirty="0" smtClean="0"/>
              <a:t>They generated synthetic policies with </a:t>
            </a:r>
            <a:r>
              <a:rPr lang="en-US" sz="1400" dirty="0" err="1" smtClean="0"/>
              <a:t>N</a:t>
            </a:r>
            <a:r>
              <a:rPr lang="en-US" sz="1400" baseline="-25000" dirty="0" err="1" smtClean="0"/>
              <a:t>rule</a:t>
            </a:r>
            <a:r>
              <a:rPr lang="en-US" sz="1400" dirty="0" smtClean="0"/>
              <a:t> ranging from 10 to 50 in steps of 20, with </a:t>
            </a:r>
            <a:r>
              <a:rPr lang="en-US" sz="1400" dirty="0" err="1" smtClean="0"/>
              <a:t>N</a:t>
            </a:r>
            <a:r>
              <a:rPr lang="en-US" sz="1400" baseline="-25000" dirty="0" err="1" smtClean="0"/>
              <a:t>mincnj</a:t>
            </a:r>
            <a:r>
              <a:rPr lang="en-US" sz="1400" baseline="-25000" dirty="0" smtClean="0"/>
              <a:t> </a:t>
            </a:r>
            <a:r>
              <a:rPr lang="en-US" sz="1400" dirty="0" smtClean="0"/>
              <a:t>ranging from 4 to 0, and with </a:t>
            </a:r>
            <a:r>
              <a:rPr lang="en-US" sz="1400" dirty="0" err="1" smtClean="0"/>
              <a:t>N</a:t>
            </a:r>
            <a:r>
              <a:rPr lang="en-US" sz="1400" baseline="-25000" dirty="0" err="1" smtClean="0"/>
              <a:t>mincns</a:t>
            </a:r>
            <a:r>
              <a:rPr lang="en-US" sz="1400" dirty="0" smtClean="0"/>
              <a:t> = 0</a:t>
            </a:r>
          </a:p>
          <a:p>
            <a:r>
              <a:rPr lang="en-US" sz="1400" dirty="0" smtClean="0"/>
              <a:t>For each value of </a:t>
            </a:r>
            <a:r>
              <a:rPr lang="en-US" sz="1400" dirty="0" err="1" smtClean="0"/>
              <a:t>Nrule</a:t>
            </a:r>
            <a:r>
              <a:rPr lang="en-US" sz="1400" dirty="0" smtClean="0"/>
              <a:t>, as </a:t>
            </a:r>
            <a:r>
              <a:rPr lang="en-US" sz="1400" b="1" dirty="0" smtClean="0"/>
              <a:t>the number of conjuncts decreases</a:t>
            </a:r>
            <a:r>
              <a:rPr lang="en-US" sz="1400" dirty="0" smtClean="0"/>
              <a:t>, |UP| increases (because the numbers of users and resources satisfying each rule increase</a:t>
            </a:r>
            <a:r>
              <a:rPr lang="en-US" sz="1400" b="1" dirty="0" smtClean="0"/>
              <a:t>), the syntactic similarity increases</a:t>
            </a:r>
            <a:r>
              <a:rPr lang="en-US" sz="1400" dirty="0" smtClean="0"/>
              <a:t> (because as there are fewer conjuncts in each rule in the synthetic policy, it is more likely that the remaining conjuncts are important and will also appear in the mined policy), and </a:t>
            </a:r>
            <a:r>
              <a:rPr lang="en-US" sz="1400" b="1" dirty="0" smtClean="0"/>
              <a:t>the compression factor decreases</a:t>
            </a:r>
            <a:r>
              <a:rPr lang="en-US" sz="1400" dirty="0" smtClean="0"/>
              <a:t> (because as the policies get more similar, the compression factor must get closer to 1). </a:t>
            </a:r>
          </a:p>
          <a:p>
            <a:r>
              <a:rPr lang="en-US" sz="1400" dirty="0" smtClean="0"/>
              <a:t>For example, for </a:t>
            </a:r>
            <a:r>
              <a:rPr lang="en-US" sz="1400" dirty="0" err="1" smtClean="0"/>
              <a:t>Nrule</a:t>
            </a:r>
            <a:r>
              <a:rPr lang="en-US" sz="1400" dirty="0" smtClean="0"/>
              <a:t> = 50, as </a:t>
            </a:r>
            <a:r>
              <a:rPr lang="en-US" sz="1400" dirty="0" err="1" smtClean="0"/>
              <a:t>Nmincnj</a:t>
            </a:r>
            <a:r>
              <a:rPr lang="en-US" sz="1400" dirty="0" smtClean="0"/>
              <a:t> decreases from 4 to 0, average |</a:t>
            </a:r>
            <a:r>
              <a:rPr lang="en-US" sz="1400" dirty="0" err="1" smtClean="0"/>
              <a:t>UP|increases</a:t>
            </a:r>
            <a:r>
              <a:rPr lang="en-US" sz="1400" dirty="0" smtClean="0"/>
              <a:t> from 1975 to 11969, average syntactic similarity increases from 0.62 to 0.75, and average compression factor decreases from1.75 to 0.84</a:t>
            </a:r>
          </a:p>
          <a:p>
            <a:endParaRPr lang="en-US" sz="1400" dirty="0"/>
          </a:p>
        </p:txBody>
      </p:sp>
      <p:pic>
        <p:nvPicPr>
          <p:cNvPr id="6146" name="Picture 2"/>
          <p:cNvPicPr>
            <a:picLocks noChangeAspect="1" noChangeArrowheads="1"/>
          </p:cNvPicPr>
          <p:nvPr/>
        </p:nvPicPr>
        <p:blipFill>
          <a:blip r:embed="rId3" cstate="print"/>
          <a:srcRect/>
          <a:stretch>
            <a:fillRect/>
          </a:stretch>
        </p:blipFill>
        <p:spPr bwMode="auto">
          <a:xfrm>
            <a:off x="247650" y="1447800"/>
            <a:ext cx="8648700"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612</TotalTime>
  <Words>3217</Words>
  <Application>Microsoft Office PowerPoint</Application>
  <PresentationFormat>On-screen Show (4:3)</PresentationFormat>
  <Paragraphs>199</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Attribute based Access control policy mining</vt:lpstr>
      <vt:lpstr>Types of Access Controls  </vt:lpstr>
      <vt:lpstr>General Methodology</vt:lpstr>
      <vt:lpstr>Policy Mining Problem – 1 Mining Attribute-Based Access Control Policies From ACLs</vt:lpstr>
      <vt:lpstr>Policy Quality Metric  </vt:lpstr>
      <vt:lpstr>Data </vt:lpstr>
      <vt:lpstr>Data </vt:lpstr>
      <vt:lpstr>Algorithm </vt:lpstr>
      <vt:lpstr>Evaluation : Synthetic Policies- Results for Varying Number of Conjuncts</vt:lpstr>
      <vt:lpstr>Evaluation : Synthetic Policies- Results for Varying Number of Constraints</vt:lpstr>
      <vt:lpstr>Evaluation : Synthetic Policies- Results for Varying Overlap between Rules</vt:lpstr>
      <vt:lpstr>Policy Mining Problem – 2 Mining Attribute based Access Control policies from Logs</vt:lpstr>
      <vt:lpstr>Mining Attribute based Access Control policies from Logs</vt:lpstr>
      <vt:lpstr>Mining Attribute based Access Control policies from Logs</vt:lpstr>
      <vt:lpstr>Policy Mining Algorithm  </vt:lpstr>
      <vt:lpstr>Evaluation </vt:lpstr>
      <vt:lpstr>Policy Mining Problem – 3 Mining Attribute-Based Access Control Policies from RBAC Policies</vt:lpstr>
      <vt:lpstr>Policy Mining Problem – 3 Mining Attribute-Based Access Control Policies from RBAC Policies</vt:lpstr>
      <vt:lpstr>Example </vt:lpstr>
      <vt:lpstr>Policy mining Algorithm </vt:lpstr>
      <vt:lpstr>Evaluation </vt:lpstr>
      <vt:lpstr>FUTURE RESEARCH </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 based Access control policy mining</dc:title>
  <dc:creator>gunjan</dc:creator>
  <cp:lastModifiedBy>gunjan</cp:lastModifiedBy>
  <cp:revision>113</cp:revision>
  <dcterms:created xsi:type="dcterms:W3CDTF">2006-08-16T00:00:00Z</dcterms:created>
  <dcterms:modified xsi:type="dcterms:W3CDTF">2016-04-20T16:10:54Z</dcterms:modified>
</cp:coreProperties>
</file>