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71" r:id="rId6"/>
    <p:sldId id="272" r:id="rId7"/>
    <p:sldId id="265" r:id="rId8"/>
    <p:sldId id="274" r:id="rId9"/>
    <p:sldId id="273" r:id="rId10"/>
    <p:sldId id="275" r:id="rId11"/>
    <p:sldId id="276" r:id="rId12"/>
    <p:sldId id="264" r:id="rId13"/>
    <p:sldId id="277" r:id="rId14"/>
    <p:sldId id="266" r:id="rId15"/>
    <p:sldId id="278" r:id="rId16"/>
    <p:sldId id="279"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08" autoAdjust="0"/>
  </p:normalViewPr>
  <p:slideViewPr>
    <p:cSldViewPr>
      <p:cViewPr varScale="1">
        <p:scale>
          <a:sx n="50" d="100"/>
          <a:sy n="50" d="100"/>
        </p:scale>
        <p:origin x="166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50703-1276-465B-B86C-30AE61585720}" type="doc">
      <dgm:prSet loTypeId="urn:microsoft.com/office/officeart/2005/8/layout/process3" loCatId="process" qsTypeId="urn:microsoft.com/office/officeart/2005/8/quickstyle/simple1" qsCatId="simple" csTypeId="urn:microsoft.com/office/officeart/2005/8/colors/colorful1#1" csCatId="colorful" phldr="1"/>
      <dgm:spPr/>
      <dgm:t>
        <a:bodyPr/>
        <a:lstStyle/>
        <a:p>
          <a:endParaRPr lang="en-US"/>
        </a:p>
      </dgm:t>
    </dgm:pt>
    <dgm:pt modelId="{7C5AA6DF-F7BA-43A0-B448-1F8156206FEE}">
      <dgm:prSet phldrT="[Text]" custT="1"/>
      <dgm:spPr>
        <a:xfrm>
          <a:off x="2867" y="1114691"/>
          <a:ext cx="1304078" cy="765792"/>
        </a:xfr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ctr"/>
          <a:r>
            <a:rPr lang="en-US" sz="2000" b="1" dirty="0">
              <a:solidFill>
                <a:sysClr val="window" lastClr="FFFFFF"/>
              </a:solidFill>
              <a:latin typeface="Calibri"/>
              <a:ea typeface="+mn-ea"/>
              <a:cs typeface="+mn-cs"/>
            </a:rPr>
            <a:t>HIBE</a:t>
          </a:r>
        </a:p>
      </dgm:t>
    </dgm:pt>
    <dgm:pt modelId="{C89CB68F-9301-4B1B-918E-B284A38ED705}" type="parTrans" cxnId="{44E73F5A-D6B3-473C-B8A9-366E34DD0B0E}">
      <dgm:prSet/>
      <dgm:spPr/>
      <dgm:t>
        <a:bodyPr/>
        <a:lstStyle/>
        <a:p>
          <a:endParaRPr lang="en-US"/>
        </a:p>
      </dgm:t>
    </dgm:pt>
    <dgm:pt modelId="{6DAD6994-8628-4CE0-A21F-09ECDB2AA38C}" type="sibTrans" cxnId="{44E73F5A-D6B3-473C-B8A9-366E34DD0B0E}">
      <dgm:prSet/>
      <dgm:spPr>
        <a:xfrm rot="15226">
          <a:off x="1504637" y="1212308"/>
          <a:ext cx="419114" cy="324677"/>
        </a:xfrm>
        <a:solidFill>
          <a:srgbClr val="C0504D">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5EFF0BDA-FC60-427F-8644-81609EDB16B6}">
      <dgm:prSet phldrT="[Text]" custT="1"/>
      <dgm:spPr>
        <a:xfrm>
          <a:off x="2097720" y="1086857"/>
          <a:ext cx="1304078" cy="877131"/>
        </a:xfr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lgn="ctr"/>
          <a:r>
            <a:rPr lang="en-US" sz="1800" b="1" dirty="0">
              <a:solidFill>
                <a:sysClr val="window" lastClr="FFFFFF"/>
              </a:solidFill>
              <a:latin typeface="Calibri"/>
              <a:ea typeface="+mn-ea"/>
              <a:cs typeface="+mn-cs"/>
            </a:rPr>
            <a:t>CP-ABE</a:t>
          </a:r>
        </a:p>
      </dgm:t>
    </dgm:pt>
    <dgm:pt modelId="{43A03E42-5278-44E9-9086-4A1AE79356E5}" type="parTrans" cxnId="{9F320795-406A-46C4-A98C-5D17DAB4014A}">
      <dgm:prSet/>
      <dgm:spPr/>
      <dgm:t>
        <a:bodyPr/>
        <a:lstStyle/>
        <a:p>
          <a:endParaRPr lang="en-US"/>
        </a:p>
      </dgm:t>
    </dgm:pt>
    <dgm:pt modelId="{3C8BA89B-47FE-493B-B1DE-C38C5A5ED067}" type="sibTrans" cxnId="{9F320795-406A-46C4-A98C-5D17DAB4014A}">
      <dgm:prSet/>
      <dgm:spPr>
        <a:xfrm rot="21584774">
          <a:off x="3599489" y="1212203"/>
          <a:ext cx="419114" cy="324677"/>
        </a:xfrm>
        <a:solidFill>
          <a:srgbClr val="9BBB59">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496ABE6D-320A-45D9-B744-FCA362FF9F4D}">
      <dgm:prSet phldrT="[Text]" custT="1"/>
      <dgm:spPr>
        <a:xfrm>
          <a:off x="4192572" y="1114691"/>
          <a:ext cx="1304078" cy="765792"/>
        </a:xfr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600" b="1" dirty="0">
              <a:solidFill>
                <a:sysClr val="window" lastClr="FFFFFF"/>
              </a:solidFill>
              <a:latin typeface="Calibri"/>
              <a:ea typeface="+mn-ea"/>
              <a:cs typeface="+mn-cs"/>
            </a:rPr>
            <a:t>HABE</a:t>
          </a:r>
        </a:p>
      </dgm:t>
    </dgm:pt>
    <dgm:pt modelId="{C4A1A0AB-3D1E-4B6C-B0B1-5AF32F036ACE}" type="parTrans" cxnId="{BB06CF52-840B-40DB-A1AB-0B9F51525057}">
      <dgm:prSet/>
      <dgm:spPr/>
      <dgm:t>
        <a:bodyPr/>
        <a:lstStyle/>
        <a:p>
          <a:endParaRPr lang="en-US"/>
        </a:p>
      </dgm:t>
    </dgm:pt>
    <dgm:pt modelId="{4908931F-808F-4561-86AB-3073EC801DAA}" type="sibTrans" cxnId="{BB06CF52-840B-40DB-A1AB-0B9F51525057}">
      <dgm:prSet/>
      <dgm:spPr>
        <a:xfrm>
          <a:off x="5681974" y="1207617"/>
          <a:ext cx="392887" cy="324677"/>
        </a:xfrm>
        <a:solidFill>
          <a:srgbClr val="8064A2">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0C4DF681-F490-425A-9235-28C7FA7CEE8B}">
      <dgm:prSet custT="1"/>
      <dgm:spPr>
        <a:xfrm>
          <a:off x="2364820" y="1653054"/>
          <a:ext cx="1304078" cy="1786050"/>
        </a:xfrm>
        <a:noFill/>
        <a:ln w="25400" cap="flat" cmpd="sng" algn="ctr">
          <a:noFill/>
          <a:prstDash val="solid"/>
        </a:ln>
        <a:effectLst/>
      </dgm:spPr>
      <dgm:t>
        <a:bodyPr/>
        <a:lstStyle/>
        <a:p>
          <a:endParaRPr lang="en-US" sz="1600" dirty="0">
            <a:solidFill>
              <a:sysClr val="windowText" lastClr="000000">
                <a:hueOff val="0"/>
                <a:satOff val="0"/>
                <a:lumOff val="0"/>
                <a:alphaOff val="0"/>
              </a:sysClr>
            </a:solidFill>
            <a:latin typeface="Calibri"/>
            <a:ea typeface="+mn-ea"/>
            <a:cs typeface="+mn-cs"/>
          </a:endParaRPr>
        </a:p>
      </dgm:t>
    </dgm:pt>
    <dgm:pt modelId="{9EB40407-6614-4116-BAF8-A2A16A464336}" type="parTrans" cxnId="{3E2E5DD4-B1CB-40E6-AEEB-50F510C1EBE3}">
      <dgm:prSet/>
      <dgm:spPr/>
      <dgm:t>
        <a:bodyPr/>
        <a:lstStyle/>
        <a:p>
          <a:endParaRPr lang="en-US"/>
        </a:p>
      </dgm:t>
    </dgm:pt>
    <dgm:pt modelId="{19B7D615-D9EE-404B-AFC8-CF780FFA0470}" type="sibTrans" cxnId="{3E2E5DD4-B1CB-40E6-AEEB-50F510C1EBE3}">
      <dgm:prSet/>
      <dgm:spPr/>
      <dgm:t>
        <a:bodyPr/>
        <a:lstStyle/>
        <a:p>
          <a:endParaRPr lang="en-US"/>
        </a:p>
      </dgm:t>
    </dgm:pt>
    <dgm:pt modelId="{57650C90-0E90-4880-91FF-EA339F004975}">
      <dgm:prSet custT="1"/>
      <dgm:spPr>
        <a:xfrm>
          <a:off x="4459672" y="1625220"/>
          <a:ext cx="1304078" cy="1786050"/>
        </a:xfrm>
        <a:noFill/>
        <a:ln w="25400" cap="flat" cmpd="sng" algn="ctr">
          <a:noFill/>
          <a:prstDash val="solid"/>
        </a:ln>
        <a:effectLst/>
      </dgm:spPr>
      <dgm:t>
        <a:bodyPr/>
        <a:lstStyle/>
        <a:p>
          <a:endParaRPr lang="en-US" sz="1400" dirty="0">
            <a:solidFill>
              <a:sysClr val="windowText" lastClr="000000">
                <a:hueOff val="0"/>
                <a:satOff val="0"/>
                <a:lumOff val="0"/>
                <a:alphaOff val="0"/>
              </a:sysClr>
            </a:solidFill>
            <a:latin typeface="Calibri"/>
            <a:ea typeface="+mn-ea"/>
            <a:cs typeface="+mn-cs"/>
          </a:endParaRPr>
        </a:p>
      </dgm:t>
    </dgm:pt>
    <dgm:pt modelId="{A3455A57-F4DE-4293-87B7-70CEA1DF225A}" type="parTrans" cxnId="{4B58B7CB-F649-44B6-BC27-6F5DFA6DCECB}">
      <dgm:prSet/>
      <dgm:spPr/>
      <dgm:t>
        <a:bodyPr/>
        <a:lstStyle/>
        <a:p>
          <a:endParaRPr lang="en-US"/>
        </a:p>
      </dgm:t>
    </dgm:pt>
    <dgm:pt modelId="{85BE908E-C5D3-4DE1-A8C2-5BB0D659F066}" type="sibTrans" cxnId="{4B58B7CB-F649-44B6-BC27-6F5DFA6DCECB}">
      <dgm:prSet/>
      <dgm:spPr/>
      <dgm:t>
        <a:bodyPr/>
        <a:lstStyle/>
        <a:p>
          <a:endParaRPr lang="en-US"/>
        </a:p>
      </dgm:t>
    </dgm:pt>
    <dgm:pt modelId="{594DE3F1-30A9-40F7-8617-80B09D2ED67D}">
      <dgm:prSet custT="1"/>
      <dgm:spPr>
        <a:xfrm>
          <a:off x="4459672" y="1625220"/>
          <a:ext cx="1304078" cy="1786050"/>
        </a:xfrm>
        <a:noFill/>
        <a:ln w="25400" cap="flat" cmpd="sng" algn="ctr">
          <a:noFill/>
          <a:prstDash val="solid"/>
        </a:ln>
        <a:effectLst/>
      </dgm:spPr>
      <dgm:t>
        <a:bodyPr/>
        <a:lstStyle/>
        <a:p>
          <a:r>
            <a:rPr lang="en-US" sz="1400" dirty="0"/>
            <a:t>Fine grained access control</a:t>
          </a:r>
          <a:endParaRPr lang="en-US" sz="1400" dirty="0">
            <a:solidFill>
              <a:sysClr val="windowText" lastClr="000000">
                <a:hueOff val="0"/>
                <a:satOff val="0"/>
                <a:lumOff val="0"/>
                <a:alphaOff val="0"/>
              </a:sysClr>
            </a:solidFill>
            <a:latin typeface="Calibri"/>
            <a:ea typeface="+mn-ea"/>
            <a:cs typeface="+mn-cs"/>
          </a:endParaRPr>
        </a:p>
      </dgm:t>
    </dgm:pt>
    <dgm:pt modelId="{CED0AB1B-CB97-4B27-B762-3EFD6F6B052A}" type="parTrans" cxnId="{2EDA0CF4-B22E-4A7B-B71C-44D26B6F2A30}">
      <dgm:prSet/>
      <dgm:spPr/>
      <dgm:t>
        <a:bodyPr/>
        <a:lstStyle/>
        <a:p>
          <a:endParaRPr lang="en-US"/>
        </a:p>
      </dgm:t>
    </dgm:pt>
    <dgm:pt modelId="{5FC4BBB2-0B6F-4146-B7BB-F5E8B94C6464}" type="sibTrans" cxnId="{2EDA0CF4-B22E-4A7B-B71C-44D26B6F2A30}">
      <dgm:prSet/>
      <dgm:spPr/>
      <dgm:t>
        <a:bodyPr/>
        <a:lstStyle/>
        <a:p>
          <a:endParaRPr lang="en-US"/>
        </a:p>
      </dgm:t>
    </dgm:pt>
    <dgm:pt modelId="{26FC587B-0339-4F04-BB11-19292B4B7B43}">
      <dgm:prSet custT="1"/>
      <dgm:spPr>
        <a:xfrm>
          <a:off x="4459672" y="1625220"/>
          <a:ext cx="1304078" cy="1786050"/>
        </a:xfrm>
        <a:noFill/>
        <a:ln w="25400" cap="flat" cmpd="sng" algn="ctr">
          <a:noFill/>
          <a:prstDash val="solid"/>
        </a:ln>
        <a:effectLst/>
      </dgm:spPr>
      <dgm:t>
        <a:bodyPr/>
        <a:lstStyle/>
        <a:p>
          <a:r>
            <a:rPr lang="en-US" sz="1400" dirty="0"/>
            <a:t>Full delegation</a:t>
          </a:r>
          <a:endParaRPr lang="en-US" sz="1400" dirty="0">
            <a:solidFill>
              <a:sysClr val="windowText" lastClr="000000">
                <a:hueOff val="0"/>
                <a:satOff val="0"/>
                <a:lumOff val="0"/>
                <a:alphaOff val="0"/>
              </a:sysClr>
            </a:solidFill>
            <a:latin typeface="Calibri"/>
            <a:ea typeface="+mn-ea"/>
            <a:cs typeface="+mn-cs"/>
          </a:endParaRPr>
        </a:p>
      </dgm:t>
    </dgm:pt>
    <dgm:pt modelId="{991761BE-4A79-49AF-AD47-B2961C491797}" type="parTrans" cxnId="{7731BD64-DBD7-4D30-B1B3-288D1DD7048A}">
      <dgm:prSet/>
      <dgm:spPr/>
      <dgm:t>
        <a:bodyPr/>
        <a:lstStyle/>
        <a:p>
          <a:endParaRPr lang="en-US"/>
        </a:p>
      </dgm:t>
    </dgm:pt>
    <dgm:pt modelId="{83B60F8E-0599-4C39-AB34-1808F74F2088}" type="sibTrans" cxnId="{7731BD64-DBD7-4D30-B1B3-288D1DD7048A}">
      <dgm:prSet/>
      <dgm:spPr/>
      <dgm:t>
        <a:bodyPr/>
        <a:lstStyle/>
        <a:p>
          <a:endParaRPr lang="en-US"/>
        </a:p>
      </dgm:t>
    </dgm:pt>
    <dgm:pt modelId="{D5ADCDFD-90FF-46D6-8371-1923875CF242}" type="pres">
      <dgm:prSet presAssocID="{A6C50703-1276-465B-B86C-30AE61585720}" presName="linearFlow" presStyleCnt="0">
        <dgm:presLayoutVars>
          <dgm:dir/>
          <dgm:animLvl val="lvl"/>
          <dgm:resizeHandles val="exact"/>
        </dgm:presLayoutVars>
      </dgm:prSet>
      <dgm:spPr/>
    </dgm:pt>
    <dgm:pt modelId="{95920AEC-7D18-4D01-B426-F27C653FE3CF}" type="pres">
      <dgm:prSet presAssocID="{7C5AA6DF-F7BA-43A0-B448-1F8156206FEE}" presName="composite" presStyleCnt="0"/>
      <dgm:spPr/>
    </dgm:pt>
    <dgm:pt modelId="{039E8A55-7765-4C31-8719-254ED987291D}" type="pres">
      <dgm:prSet presAssocID="{7C5AA6DF-F7BA-43A0-B448-1F8156206FEE}" presName="parTx" presStyleLbl="node1" presStyleIdx="0" presStyleCnt="3">
        <dgm:presLayoutVars>
          <dgm:chMax val="0"/>
          <dgm:chPref val="0"/>
          <dgm:bulletEnabled val="1"/>
        </dgm:presLayoutVars>
      </dgm:prSet>
      <dgm:spPr>
        <a:prstGeom prst="roundRect">
          <a:avLst>
            <a:gd name="adj" fmla="val 10000"/>
          </a:avLst>
        </a:prstGeom>
      </dgm:spPr>
    </dgm:pt>
    <dgm:pt modelId="{8A15EF80-730D-45A8-8BCB-F0AA5AFC9E24}" type="pres">
      <dgm:prSet presAssocID="{7C5AA6DF-F7BA-43A0-B448-1F8156206FEE}" presName="parSh" presStyleLbl="node1" presStyleIdx="0" presStyleCnt="3" custScaleX="82602" custScaleY="54436" custLinFactNeighborX="-57" custLinFactNeighborY="-50558"/>
      <dgm:spPr/>
    </dgm:pt>
    <dgm:pt modelId="{60FF5360-0CA1-4925-8010-07CCCEC80677}" type="pres">
      <dgm:prSet presAssocID="{7C5AA6DF-F7BA-43A0-B448-1F8156206FEE}" presName="desTx" presStyleLbl="fgAcc1" presStyleIdx="0" presStyleCnt="3" custFlipVert="0" custFlipHor="1" custScaleX="11069" custScaleY="1588" custLinFactY="-700000" custLinFactNeighborX="-3285" custLinFactNeighborY="-710539">
        <dgm:presLayoutVars>
          <dgm:bulletEnabled val="1"/>
        </dgm:presLayoutVars>
      </dgm:prSet>
      <dgm:spPr>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pt>
    <dgm:pt modelId="{4D2D0A2C-5252-4578-89FA-7BA020FDECF2}" type="pres">
      <dgm:prSet presAssocID="{6DAD6994-8628-4CE0-A21F-09ECDB2AA38C}" presName="sibTrans" presStyleLbl="sibTrans2D1" presStyleIdx="0" presStyleCnt="2" custAng="5467137" custScaleX="150715" custScaleY="71948" custLinFactNeighborY="6293"/>
      <dgm:spPr>
        <a:prstGeom prst="mathPlus">
          <a:avLst/>
        </a:prstGeom>
      </dgm:spPr>
    </dgm:pt>
    <dgm:pt modelId="{D7E1565A-C6D5-4D56-BE75-AA221BE589B2}" type="pres">
      <dgm:prSet presAssocID="{6DAD6994-8628-4CE0-A21F-09ECDB2AA38C}" presName="connTx" presStyleLbl="sibTrans2D1" presStyleIdx="0" presStyleCnt="2"/>
      <dgm:spPr/>
    </dgm:pt>
    <dgm:pt modelId="{468084FA-A8EF-4C9E-902E-0A7B6D44BC11}" type="pres">
      <dgm:prSet presAssocID="{5EFF0BDA-FC60-427F-8644-81609EDB16B6}" presName="composite" presStyleCnt="0"/>
      <dgm:spPr/>
    </dgm:pt>
    <dgm:pt modelId="{69ECDA60-FC82-495F-9CDC-A63C6FC9FF13}" type="pres">
      <dgm:prSet presAssocID="{5EFF0BDA-FC60-427F-8644-81609EDB16B6}" presName="parTx" presStyleLbl="node1" presStyleIdx="0" presStyleCnt="3">
        <dgm:presLayoutVars>
          <dgm:chMax val="0"/>
          <dgm:chPref val="0"/>
          <dgm:bulletEnabled val="1"/>
        </dgm:presLayoutVars>
      </dgm:prSet>
      <dgm:spPr>
        <a:prstGeom prst="roundRect">
          <a:avLst>
            <a:gd name="adj" fmla="val 10000"/>
          </a:avLst>
        </a:prstGeom>
      </dgm:spPr>
    </dgm:pt>
    <dgm:pt modelId="{80D7B3F8-206D-4312-B98E-8C70D52403E2}" type="pres">
      <dgm:prSet presAssocID="{5EFF0BDA-FC60-427F-8644-81609EDB16B6}" presName="parSh" presStyleLbl="node1" presStyleIdx="1" presStyleCnt="3" custScaleX="84623" custScaleY="60089" custLinFactX="-53992" custLinFactNeighborX="-100000" custLinFactNeighborY="98611"/>
      <dgm:spPr/>
    </dgm:pt>
    <dgm:pt modelId="{545E3863-A1BB-4B5F-AEC6-2409A9D75359}" type="pres">
      <dgm:prSet presAssocID="{5EFF0BDA-FC60-427F-8644-81609EDB16B6}" presName="desTx" presStyleLbl="fgAcc1" presStyleIdx="1" presStyleCnt="3" custScaleX="29832" custScaleY="2310" custLinFactNeighborX="17672">
        <dgm:presLayoutVars>
          <dgm:bulletEnabled val="1"/>
        </dgm:presLayoutVars>
      </dgm:prSet>
      <dgm:spPr>
        <a:prstGeom prst="roundRect">
          <a:avLst>
            <a:gd name="adj" fmla="val 10000"/>
          </a:avLst>
        </a:prstGeom>
      </dgm:spPr>
    </dgm:pt>
    <dgm:pt modelId="{D0799835-ED15-4044-AE6B-83D4C5C4351C}" type="pres">
      <dgm:prSet presAssocID="{3C8BA89B-47FE-493B-B1DE-C38C5A5ED067}" presName="sibTrans" presStyleLbl="sibTrans2D1" presStyleIdx="1" presStyleCnt="2" custAng="1558652" custScaleX="53880" custScaleY="79500" custLinFactNeighborX="7486" custLinFactNeighborY="29650"/>
      <dgm:spPr>
        <a:prstGeom prst="rightArrow">
          <a:avLst>
            <a:gd name="adj1" fmla="val 60000"/>
            <a:gd name="adj2" fmla="val 50000"/>
          </a:avLst>
        </a:prstGeom>
      </dgm:spPr>
    </dgm:pt>
    <dgm:pt modelId="{3B84AA9F-1EC2-4A07-A5F5-B1A63E744B22}" type="pres">
      <dgm:prSet presAssocID="{3C8BA89B-47FE-493B-B1DE-C38C5A5ED067}" presName="connTx" presStyleLbl="sibTrans2D1" presStyleIdx="1" presStyleCnt="2"/>
      <dgm:spPr/>
    </dgm:pt>
    <dgm:pt modelId="{53A28AC7-8A33-40DB-8627-1692CB6ADEB6}" type="pres">
      <dgm:prSet presAssocID="{496ABE6D-320A-45D9-B744-FCA362FF9F4D}" presName="composite" presStyleCnt="0"/>
      <dgm:spPr/>
    </dgm:pt>
    <dgm:pt modelId="{266DEEC3-A73F-4ADD-A4E9-73E7E3C60451}" type="pres">
      <dgm:prSet presAssocID="{496ABE6D-320A-45D9-B744-FCA362FF9F4D}" presName="parTx" presStyleLbl="node1" presStyleIdx="1" presStyleCnt="3">
        <dgm:presLayoutVars>
          <dgm:chMax val="0"/>
          <dgm:chPref val="0"/>
          <dgm:bulletEnabled val="1"/>
        </dgm:presLayoutVars>
      </dgm:prSet>
      <dgm:spPr>
        <a:prstGeom prst="roundRect">
          <a:avLst>
            <a:gd name="adj" fmla="val 10000"/>
          </a:avLst>
        </a:prstGeom>
      </dgm:spPr>
    </dgm:pt>
    <dgm:pt modelId="{C6101A34-7931-408A-B5E9-CBA3DF7289E4}" type="pres">
      <dgm:prSet presAssocID="{496ABE6D-320A-45D9-B744-FCA362FF9F4D}" presName="parSh" presStyleLbl="node1" presStyleIdx="2" presStyleCnt="3" custLinFactX="-19509" custLinFactNeighborX="-100000" custLinFactNeighborY="1326"/>
      <dgm:spPr/>
    </dgm:pt>
    <dgm:pt modelId="{662C2CDB-EACD-4D8D-9EA6-030A6E8C875D}" type="pres">
      <dgm:prSet presAssocID="{496ABE6D-320A-45D9-B744-FCA362FF9F4D}" presName="desTx" presStyleLbl="fgAcc1" presStyleIdx="2" presStyleCnt="3" custScaleX="91742" custScaleY="100000" custLinFactX="-18088" custLinFactY="49206" custLinFactNeighborX="-100000" custLinFactNeighborY="100000">
        <dgm:presLayoutVars>
          <dgm:bulletEnabled val="1"/>
        </dgm:presLayoutVars>
      </dgm:prSet>
      <dgm:spPr>
        <a:prstGeom prst="roundRect">
          <a:avLst>
            <a:gd name="adj" fmla="val 10000"/>
          </a:avLst>
        </a:prstGeom>
      </dgm:spPr>
    </dgm:pt>
  </dgm:ptLst>
  <dgm:cxnLst>
    <dgm:cxn modelId="{91ACF000-D800-4E7D-932F-CBBDC363C5B8}" type="presOf" srcId="{3C8BA89B-47FE-493B-B1DE-C38C5A5ED067}" destId="{D0799835-ED15-4044-AE6B-83D4C5C4351C}" srcOrd="0" destOrd="0" presId="urn:microsoft.com/office/officeart/2005/8/layout/process3"/>
    <dgm:cxn modelId="{69DA3E11-CB3B-4031-972E-3E43052A24BE}" type="presOf" srcId="{0C4DF681-F490-425A-9235-28C7FA7CEE8B}" destId="{545E3863-A1BB-4B5F-AEC6-2409A9D75359}" srcOrd="0" destOrd="0" presId="urn:microsoft.com/office/officeart/2005/8/layout/process3"/>
    <dgm:cxn modelId="{552F3212-5963-4D23-893F-36BD353B918B}" type="presOf" srcId="{7C5AA6DF-F7BA-43A0-B448-1F8156206FEE}" destId="{039E8A55-7765-4C31-8719-254ED987291D}" srcOrd="0" destOrd="0" presId="urn:microsoft.com/office/officeart/2005/8/layout/process3"/>
    <dgm:cxn modelId="{8557021C-7F12-41FA-9180-E0291609E7DC}" type="presOf" srcId="{57650C90-0E90-4880-91FF-EA339F004975}" destId="{662C2CDB-EACD-4D8D-9EA6-030A6E8C875D}" srcOrd="0" destOrd="0" presId="urn:microsoft.com/office/officeart/2005/8/layout/process3"/>
    <dgm:cxn modelId="{5CD99135-FD85-4CA3-AB3A-1E9180399FFF}" type="presOf" srcId="{6DAD6994-8628-4CE0-A21F-09ECDB2AA38C}" destId="{4D2D0A2C-5252-4578-89FA-7BA020FDECF2}" srcOrd="0" destOrd="0" presId="urn:microsoft.com/office/officeart/2005/8/layout/process3"/>
    <dgm:cxn modelId="{7731BD64-DBD7-4D30-B1B3-288D1DD7048A}" srcId="{496ABE6D-320A-45D9-B744-FCA362FF9F4D}" destId="{26FC587B-0339-4F04-BB11-19292B4B7B43}" srcOrd="2" destOrd="0" parTransId="{991761BE-4A79-49AF-AD47-B2961C491797}" sibTransId="{83B60F8E-0599-4C39-AB34-1808F74F2088}"/>
    <dgm:cxn modelId="{BB06CF52-840B-40DB-A1AB-0B9F51525057}" srcId="{A6C50703-1276-465B-B86C-30AE61585720}" destId="{496ABE6D-320A-45D9-B744-FCA362FF9F4D}" srcOrd="2" destOrd="0" parTransId="{C4A1A0AB-3D1E-4B6C-B0B1-5AF32F036ACE}" sibTransId="{4908931F-808F-4561-86AB-3073EC801DAA}"/>
    <dgm:cxn modelId="{44E73F5A-D6B3-473C-B8A9-366E34DD0B0E}" srcId="{A6C50703-1276-465B-B86C-30AE61585720}" destId="{7C5AA6DF-F7BA-43A0-B448-1F8156206FEE}" srcOrd="0" destOrd="0" parTransId="{C89CB68F-9301-4B1B-918E-B284A38ED705}" sibTransId="{6DAD6994-8628-4CE0-A21F-09ECDB2AA38C}"/>
    <dgm:cxn modelId="{9F320795-406A-46C4-A98C-5D17DAB4014A}" srcId="{A6C50703-1276-465B-B86C-30AE61585720}" destId="{5EFF0BDA-FC60-427F-8644-81609EDB16B6}" srcOrd="1" destOrd="0" parTransId="{43A03E42-5278-44E9-9086-4A1AE79356E5}" sibTransId="{3C8BA89B-47FE-493B-B1DE-C38C5A5ED067}"/>
    <dgm:cxn modelId="{43EBEB9F-08E6-4678-B944-45FDD4D98F0B}" type="presOf" srcId="{5EFF0BDA-FC60-427F-8644-81609EDB16B6}" destId="{69ECDA60-FC82-495F-9CDC-A63C6FC9FF13}" srcOrd="0" destOrd="0" presId="urn:microsoft.com/office/officeart/2005/8/layout/process3"/>
    <dgm:cxn modelId="{E31948A7-1A20-481F-894D-BA77115BB4B2}" type="presOf" srcId="{3C8BA89B-47FE-493B-B1DE-C38C5A5ED067}" destId="{3B84AA9F-1EC2-4A07-A5F5-B1A63E744B22}" srcOrd="1" destOrd="0" presId="urn:microsoft.com/office/officeart/2005/8/layout/process3"/>
    <dgm:cxn modelId="{F42FCEAA-8B89-47B3-A91B-15A608EA496E}" type="presOf" srcId="{594DE3F1-30A9-40F7-8617-80B09D2ED67D}" destId="{662C2CDB-EACD-4D8D-9EA6-030A6E8C875D}" srcOrd="0" destOrd="1" presId="urn:microsoft.com/office/officeart/2005/8/layout/process3"/>
    <dgm:cxn modelId="{DCD2E2B4-AF1F-47C6-B1F6-064DE11EB535}" type="presOf" srcId="{7C5AA6DF-F7BA-43A0-B448-1F8156206FEE}" destId="{8A15EF80-730D-45A8-8BCB-F0AA5AFC9E24}" srcOrd="1" destOrd="0" presId="urn:microsoft.com/office/officeart/2005/8/layout/process3"/>
    <dgm:cxn modelId="{6123DCB5-5260-4944-98A5-0FC1993A39F3}" type="presOf" srcId="{6DAD6994-8628-4CE0-A21F-09ECDB2AA38C}" destId="{D7E1565A-C6D5-4D56-BE75-AA221BE589B2}" srcOrd="1" destOrd="0" presId="urn:microsoft.com/office/officeart/2005/8/layout/process3"/>
    <dgm:cxn modelId="{F0CE2BC1-7B33-4399-A9E4-30CCFFA90764}" type="presOf" srcId="{496ABE6D-320A-45D9-B744-FCA362FF9F4D}" destId="{266DEEC3-A73F-4ADD-A4E9-73E7E3C60451}" srcOrd="0" destOrd="0" presId="urn:microsoft.com/office/officeart/2005/8/layout/process3"/>
    <dgm:cxn modelId="{0DF2A2CA-E7EA-4E36-A994-F49429CA6007}" type="presOf" srcId="{26FC587B-0339-4F04-BB11-19292B4B7B43}" destId="{662C2CDB-EACD-4D8D-9EA6-030A6E8C875D}" srcOrd="0" destOrd="2" presId="urn:microsoft.com/office/officeart/2005/8/layout/process3"/>
    <dgm:cxn modelId="{1F1FA6CB-A2B5-4CCC-B328-BC864B7FB6DB}" type="presOf" srcId="{A6C50703-1276-465B-B86C-30AE61585720}" destId="{D5ADCDFD-90FF-46D6-8371-1923875CF242}" srcOrd="0" destOrd="0" presId="urn:microsoft.com/office/officeart/2005/8/layout/process3"/>
    <dgm:cxn modelId="{4B58B7CB-F649-44B6-BC27-6F5DFA6DCECB}" srcId="{496ABE6D-320A-45D9-B744-FCA362FF9F4D}" destId="{57650C90-0E90-4880-91FF-EA339F004975}" srcOrd="0" destOrd="0" parTransId="{A3455A57-F4DE-4293-87B7-70CEA1DF225A}" sibTransId="{85BE908E-C5D3-4DE1-A8C2-5BB0D659F066}"/>
    <dgm:cxn modelId="{3E2E5DD4-B1CB-40E6-AEEB-50F510C1EBE3}" srcId="{5EFF0BDA-FC60-427F-8644-81609EDB16B6}" destId="{0C4DF681-F490-425A-9235-28C7FA7CEE8B}" srcOrd="0" destOrd="0" parTransId="{9EB40407-6614-4116-BAF8-A2A16A464336}" sibTransId="{19B7D615-D9EE-404B-AFC8-CF780FFA0470}"/>
    <dgm:cxn modelId="{E51EB0D7-6562-42E1-8A86-4B4B61F27393}" type="presOf" srcId="{496ABE6D-320A-45D9-B744-FCA362FF9F4D}" destId="{C6101A34-7931-408A-B5E9-CBA3DF7289E4}" srcOrd="1" destOrd="0" presId="urn:microsoft.com/office/officeart/2005/8/layout/process3"/>
    <dgm:cxn modelId="{D5BFA3F3-8AA1-4C66-AD73-ACE255B93F85}" type="presOf" srcId="{5EFF0BDA-FC60-427F-8644-81609EDB16B6}" destId="{80D7B3F8-206D-4312-B98E-8C70D52403E2}" srcOrd="1" destOrd="0" presId="urn:microsoft.com/office/officeart/2005/8/layout/process3"/>
    <dgm:cxn modelId="{2EDA0CF4-B22E-4A7B-B71C-44D26B6F2A30}" srcId="{496ABE6D-320A-45D9-B744-FCA362FF9F4D}" destId="{594DE3F1-30A9-40F7-8617-80B09D2ED67D}" srcOrd="1" destOrd="0" parTransId="{CED0AB1B-CB97-4B27-B762-3EFD6F6B052A}" sibTransId="{5FC4BBB2-0B6F-4146-B7BB-F5E8B94C6464}"/>
    <dgm:cxn modelId="{4D3745A8-0B1C-4795-BBE5-0864BB844ED4}" type="presParOf" srcId="{D5ADCDFD-90FF-46D6-8371-1923875CF242}" destId="{95920AEC-7D18-4D01-B426-F27C653FE3CF}" srcOrd="0" destOrd="0" presId="urn:microsoft.com/office/officeart/2005/8/layout/process3"/>
    <dgm:cxn modelId="{A948DDD9-1C2E-4AE3-83EA-E7B2E7FE8173}" type="presParOf" srcId="{95920AEC-7D18-4D01-B426-F27C653FE3CF}" destId="{039E8A55-7765-4C31-8719-254ED987291D}" srcOrd="0" destOrd="0" presId="urn:microsoft.com/office/officeart/2005/8/layout/process3"/>
    <dgm:cxn modelId="{E47E6EBC-876D-43EC-9C8E-10174B036501}" type="presParOf" srcId="{95920AEC-7D18-4D01-B426-F27C653FE3CF}" destId="{8A15EF80-730D-45A8-8BCB-F0AA5AFC9E24}" srcOrd="1" destOrd="0" presId="urn:microsoft.com/office/officeart/2005/8/layout/process3"/>
    <dgm:cxn modelId="{81258A32-4B6D-44DE-AD4A-207B98B9AB9E}" type="presParOf" srcId="{95920AEC-7D18-4D01-B426-F27C653FE3CF}" destId="{60FF5360-0CA1-4925-8010-07CCCEC80677}" srcOrd="2" destOrd="0" presId="urn:microsoft.com/office/officeart/2005/8/layout/process3"/>
    <dgm:cxn modelId="{1B6655BC-5BDD-4847-8111-CC052E844A9A}" type="presParOf" srcId="{D5ADCDFD-90FF-46D6-8371-1923875CF242}" destId="{4D2D0A2C-5252-4578-89FA-7BA020FDECF2}" srcOrd="1" destOrd="0" presId="urn:microsoft.com/office/officeart/2005/8/layout/process3"/>
    <dgm:cxn modelId="{8E5828A6-FFB1-4182-A938-DA00048EBF3F}" type="presParOf" srcId="{4D2D0A2C-5252-4578-89FA-7BA020FDECF2}" destId="{D7E1565A-C6D5-4D56-BE75-AA221BE589B2}" srcOrd="0" destOrd="0" presId="urn:microsoft.com/office/officeart/2005/8/layout/process3"/>
    <dgm:cxn modelId="{1F85656D-A490-4624-AF40-844883DE5D7D}" type="presParOf" srcId="{D5ADCDFD-90FF-46D6-8371-1923875CF242}" destId="{468084FA-A8EF-4C9E-902E-0A7B6D44BC11}" srcOrd="2" destOrd="0" presId="urn:microsoft.com/office/officeart/2005/8/layout/process3"/>
    <dgm:cxn modelId="{A49C5D5E-659C-4DFB-8966-3E6ED8B1765B}" type="presParOf" srcId="{468084FA-A8EF-4C9E-902E-0A7B6D44BC11}" destId="{69ECDA60-FC82-495F-9CDC-A63C6FC9FF13}" srcOrd="0" destOrd="0" presId="urn:microsoft.com/office/officeart/2005/8/layout/process3"/>
    <dgm:cxn modelId="{BBACEF55-FA2E-429F-82BB-08B7694E02B0}" type="presParOf" srcId="{468084FA-A8EF-4C9E-902E-0A7B6D44BC11}" destId="{80D7B3F8-206D-4312-B98E-8C70D52403E2}" srcOrd="1" destOrd="0" presId="urn:microsoft.com/office/officeart/2005/8/layout/process3"/>
    <dgm:cxn modelId="{EED8904D-CA5C-4616-A7BC-F64366718970}" type="presParOf" srcId="{468084FA-A8EF-4C9E-902E-0A7B6D44BC11}" destId="{545E3863-A1BB-4B5F-AEC6-2409A9D75359}" srcOrd="2" destOrd="0" presId="urn:microsoft.com/office/officeart/2005/8/layout/process3"/>
    <dgm:cxn modelId="{FD6814A7-873C-4F6A-BED5-80E581451E9C}" type="presParOf" srcId="{D5ADCDFD-90FF-46D6-8371-1923875CF242}" destId="{D0799835-ED15-4044-AE6B-83D4C5C4351C}" srcOrd="3" destOrd="0" presId="urn:microsoft.com/office/officeart/2005/8/layout/process3"/>
    <dgm:cxn modelId="{62C4CC4B-AAEA-4776-979B-6BE93C2A9988}" type="presParOf" srcId="{D0799835-ED15-4044-AE6B-83D4C5C4351C}" destId="{3B84AA9F-1EC2-4A07-A5F5-B1A63E744B22}" srcOrd="0" destOrd="0" presId="urn:microsoft.com/office/officeart/2005/8/layout/process3"/>
    <dgm:cxn modelId="{B174A6D2-5B2D-4651-B6C0-6E1DC8FB3309}" type="presParOf" srcId="{D5ADCDFD-90FF-46D6-8371-1923875CF242}" destId="{53A28AC7-8A33-40DB-8627-1692CB6ADEB6}" srcOrd="4" destOrd="0" presId="urn:microsoft.com/office/officeart/2005/8/layout/process3"/>
    <dgm:cxn modelId="{01D66BB7-21C0-4076-B6EF-30438AEF0FF0}" type="presParOf" srcId="{53A28AC7-8A33-40DB-8627-1692CB6ADEB6}" destId="{266DEEC3-A73F-4ADD-A4E9-73E7E3C60451}" srcOrd="0" destOrd="0" presId="urn:microsoft.com/office/officeart/2005/8/layout/process3"/>
    <dgm:cxn modelId="{43F87B85-0AD4-4D3C-B015-F877D1030414}" type="presParOf" srcId="{53A28AC7-8A33-40DB-8627-1692CB6ADEB6}" destId="{C6101A34-7931-408A-B5E9-CBA3DF7289E4}" srcOrd="1" destOrd="0" presId="urn:microsoft.com/office/officeart/2005/8/layout/process3"/>
    <dgm:cxn modelId="{D0E88FAE-31E1-4811-8235-6B47F7E5C83A}" type="presParOf" srcId="{53A28AC7-8A33-40DB-8627-1692CB6ADEB6}" destId="{662C2CDB-EACD-4D8D-9EA6-030A6E8C875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C50703-1276-465B-B86C-30AE61585720}" type="doc">
      <dgm:prSet loTypeId="urn:microsoft.com/office/officeart/2005/8/layout/process3" loCatId="process" qsTypeId="urn:microsoft.com/office/officeart/2005/8/quickstyle/simple1" qsCatId="simple" csTypeId="urn:microsoft.com/office/officeart/2005/8/colors/colorful1#2" csCatId="colorful" phldr="1"/>
      <dgm:spPr/>
      <dgm:t>
        <a:bodyPr/>
        <a:lstStyle/>
        <a:p>
          <a:endParaRPr lang="en-US"/>
        </a:p>
      </dgm:t>
    </dgm:pt>
    <dgm:pt modelId="{7C5AA6DF-F7BA-43A0-B448-1F8156206FEE}">
      <dgm:prSet phldrT="[Text]" custT="1"/>
      <dgm:spPr>
        <a:xfrm>
          <a:off x="2867" y="1114691"/>
          <a:ext cx="1304078" cy="765792"/>
        </a:xfr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800" b="1" dirty="0">
              <a:solidFill>
                <a:sysClr val="window" lastClr="FFFFFF"/>
              </a:solidFill>
              <a:latin typeface="Calibri"/>
              <a:ea typeface="+mn-ea"/>
              <a:cs typeface="+mn-cs"/>
            </a:rPr>
            <a:t>ASBE (</a:t>
          </a:r>
          <a:r>
            <a:rPr lang="en-US" sz="1800" b="1" dirty="0" err="1">
              <a:solidFill>
                <a:sysClr val="window" lastClr="FFFFFF"/>
              </a:solidFill>
              <a:latin typeface="Calibri"/>
              <a:ea typeface="+mn-ea"/>
              <a:cs typeface="+mn-cs"/>
            </a:rPr>
            <a:t>Bobba</a:t>
          </a:r>
          <a:r>
            <a:rPr lang="en-US" sz="1800" b="1" dirty="0">
              <a:solidFill>
                <a:sysClr val="window" lastClr="FFFFFF"/>
              </a:solidFill>
              <a:latin typeface="Calibri"/>
              <a:ea typeface="+mn-ea"/>
              <a:cs typeface="+mn-cs"/>
            </a:rPr>
            <a:t> et al)</a:t>
          </a:r>
        </a:p>
      </dgm:t>
    </dgm:pt>
    <dgm:pt modelId="{C89CB68F-9301-4B1B-918E-B284A38ED705}" type="parTrans" cxnId="{44E73F5A-D6B3-473C-B8A9-366E34DD0B0E}">
      <dgm:prSet/>
      <dgm:spPr/>
      <dgm:t>
        <a:bodyPr/>
        <a:lstStyle/>
        <a:p>
          <a:endParaRPr lang="en-US"/>
        </a:p>
      </dgm:t>
    </dgm:pt>
    <dgm:pt modelId="{6DAD6994-8628-4CE0-A21F-09ECDB2AA38C}" type="sibTrans" cxnId="{44E73F5A-D6B3-473C-B8A9-366E34DD0B0E}">
      <dgm:prSet/>
      <dgm:spPr>
        <a:xfrm rot="15226">
          <a:off x="1504637" y="1212308"/>
          <a:ext cx="419114" cy="324677"/>
        </a:xfrm>
        <a:solidFill>
          <a:srgbClr val="C0504D">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5EFF0BDA-FC60-427F-8644-81609EDB16B6}">
      <dgm:prSet phldrT="[Text]" custT="1"/>
      <dgm:spPr>
        <a:xfrm>
          <a:off x="2097720" y="1086857"/>
          <a:ext cx="1304078" cy="877131"/>
        </a:xfr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400" b="1" dirty="0">
              <a:solidFill>
                <a:sysClr val="window" lastClr="FFFFFF"/>
              </a:solidFill>
              <a:latin typeface="Calibri"/>
              <a:ea typeface="+mn-ea"/>
              <a:cs typeface="+mn-cs"/>
            </a:rPr>
            <a:t>Hierarchical Structure</a:t>
          </a:r>
        </a:p>
      </dgm:t>
    </dgm:pt>
    <dgm:pt modelId="{43A03E42-5278-44E9-9086-4A1AE79356E5}" type="parTrans" cxnId="{9F320795-406A-46C4-A98C-5D17DAB4014A}">
      <dgm:prSet/>
      <dgm:spPr/>
      <dgm:t>
        <a:bodyPr/>
        <a:lstStyle/>
        <a:p>
          <a:endParaRPr lang="en-US"/>
        </a:p>
      </dgm:t>
    </dgm:pt>
    <dgm:pt modelId="{3C8BA89B-47FE-493B-B1DE-C38C5A5ED067}" type="sibTrans" cxnId="{9F320795-406A-46C4-A98C-5D17DAB4014A}">
      <dgm:prSet/>
      <dgm:spPr>
        <a:xfrm rot="21584774">
          <a:off x="3599489" y="1212203"/>
          <a:ext cx="419114" cy="324677"/>
        </a:xfrm>
        <a:solidFill>
          <a:srgbClr val="9BBB59">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496ABE6D-320A-45D9-B744-FCA362FF9F4D}">
      <dgm:prSet phldrT="[Text]" custT="1"/>
      <dgm:spPr>
        <a:xfrm>
          <a:off x="4192572" y="1114691"/>
          <a:ext cx="1304078" cy="765792"/>
        </a:xfr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600" b="1" dirty="0">
              <a:solidFill>
                <a:sysClr val="window" lastClr="FFFFFF"/>
              </a:solidFill>
              <a:latin typeface="Calibri"/>
              <a:ea typeface="+mn-ea"/>
              <a:cs typeface="+mn-cs"/>
            </a:rPr>
            <a:t>HASBE</a:t>
          </a:r>
        </a:p>
      </dgm:t>
    </dgm:pt>
    <dgm:pt modelId="{C4A1A0AB-3D1E-4B6C-B0B1-5AF32F036ACE}" type="parTrans" cxnId="{BB06CF52-840B-40DB-A1AB-0B9F51525057}">
      <dgm:prSet/>
      <dgm:spPr/>
      <dgm:t>
        <a:bodyPr/>
        <a:lstStyle/>
        <a:p>
          <a:endParaRPr lang="en-US"/>
        </a:p>
      </dgm:t>
    </dgm:pt>
    <dgm:pt modelId="{4908931F-808F-4561-86AB-3073EC801DAA}" type="sibTrans" cxnId="{BB06CF52-840B-40DB-A1AB-0B9F51525057}">
      <dgm:prSet/>
      <dgm:spPr>
        <a:xfrm>
          <a:off x="5681974" y="1207617"/>
          <a:ext cx="392887" cy="324677"/>
        </a:xfrm>
        <a:solidFill>
          <a:srgbClr val="8064A2">
            <a:hueOff val="0"/>
            <a:satOff val="0"/>
            <a:lumOff val="0"/>
            <a:alphaOff val="0"/>
          </a:srgbClr>
        </a:solidFill>
        <a:ln>
          <a:noFill/>
        </a:ln>
        <a:effectLst/>
      </dgm:spPr>
      <dgm:t>
        <a:bodyPr/>
        <a:lstStyle/>
        <a:p>
          <a:endParaRPr lang="en-US">
            <a:solidFill>
              <a:sysClr val="window" lastClr="FFFFFF"/>
            </a:solidFill>
            <a:latin typeface="Calibri"/>
            <a:ea typeface="+mn-ea"/>
            <a:cs typeface="+mn-cs"/>
          </a:endParaRPr>
        </a:p>
      </dgm:t>
    </dgm:pt>
    <dgm:pt modelId="{0C4DF681-F490-425A-9235-28C7FA7CEE8B}">
      <dgm:prSet custT="1"/>
      <dgm:spPr>
        <a:xfrm>
          <a:off x="2364820" y="1653054"/>
          <a:ext cx="1304078" cy="1786050"/>
        </a:xfr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sz="1600" dirty="0">
              <a:solidFill>
                <a:sysClr val="windowText" lastClr="000000">
                  <a:hueOff val="0"/>
                  <a:satOff val="0"/>
                  <a:lumOff val="0"/>
                  <a:alphaOff val="0"/>
                </a:sysClr>
              </a:solidFill>
              <a:latin typeface="Calibri"/>
              <a:ea typeface="+mn-ea"/>
              <a:cs typeface="+mn-cs"/>
            </a:rPr>
            <a:t>Scalability </a:t>
          </a:r>
        </a:p>
      </dgm:t>
    </dgm:pt>
    <dgm:pt modelId="{9EB40407-6614-4116-BAF8-A2A16A464336}" type="parTrans" cxnId="{3E2E5DD4-B1CB-40E6-AEEB-50F510C1EBE3}">
      <dgm:prSet/>
      <dgm:spPr/>
      <dgm:t>
        <a:bodyPr/>
        <a:lstStyle/>
        <a:p>
          <a:endParaRPr lang="en-US"/>
        </a:p>
      </dgm:t>
    </dgm:pt>
    <dgm:pt modelId="{19B7D615-D9EE-404B-AFC8-CF780FFA0470}" type="sibTrans" cxnId="{3E2E5DD4-B1CB-40E6-AEEB-50F510C1EBE3}">
      <dgm:prSet/>
      <dgm:spPr/>
      <dgm:t>
        <a:bodyPr/>
        <a:lstStyle/>
        <a:p>
          <a:endParaRPr lang="en-US"/>
        </a:p>
      </dgm:t>
    </dgm:pt>
    <dgm:pt modelId="{A169D838-E520-4858-8B69-98FFC8EDE89A}">
      <dgm:prSet custT="1"/>
      <dgm:spPr>
        <a:xfrm>
          <a:off x="269968" y="1625220"/>
          <a:ext cx="1304078" cy="1786050"/>
        </a:xfr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Fine Grained Access Control</a:t>
          </a:r>
        </a:p>
      </dgm:t>
    </dgm:pt>
    <dgm:pt modelId="{A5476EA1-7EF8-4D26-8D83-4656B00C0603}" type="parTrans" cxnId="{5B2FBC1B-E656-4B45-A043-39D5CF18AEAD}">
      <dgm:prSet/>
      <dgm:spPr/>
      <dgm:t>
        <a:bodyPr/>
        <a:lstStyle/>
        <a:p>
          <a:endParaRPr lang="en-US"/>
        </a:p>
      </dgm:t>
    </dgm:pt>
    <dgm:pt modelId="{6FE7A5AD-B4B4-4693-92EA-274A959C4253}" type="sibTrans" cxnId="{5B2FBC1B-E656-4B45-A043-39D5CF18AEAD}">
      <dgm:prSet/>
      <dgm:spPr/>
      <dgm:t>
        <a:bodyPr/>
        <a:lstStyle/>
        <a:p>
          <a:endParaRPr lang="en-US"/>
        </a:p>
      </dgm:t>
    </dgm:pt>
    <dgm:pt modelId="{97624AAD-CEA0-4246-B0AC-BEF54758F118}">
      <dgm:prSet custT="1"/>
      <dgm:spPr>
        <a:xfrm>
          <a:off x="2364820" y="1653054"/>
          <a:ext cx="1304078" cy="1786050"/>
        </a:xfr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sz="1600" dirty="0">
              <a:solidFill>
                <a:sysClr val="windowText" lastClr="000000">
                  <a:hueOff val="0"/>
                  <a:satOff val="0"/>
                  <a:lumOff val="0"/>
                  <a:alphaOff val="0"/>
                </a:sysClr>
              </a:solidFill>
              <a:latin typeface="Calibri"/>
              <a:ea typeface="+mn-ea"/>
              <a:cs typeface="+mn-cs"/>
            </a:rPr>
            <a:t>Flexibility</a:t>
          </a:r>
          <a:endParaRPr lang="en-US" sz="1000" dirty="0">
            <a:solidFill>
              <a:sysClr val="windowText" lastClr="000000">
                <a:hueOff val="0"/>
                <a:satOff val="0"/>
                <a:lumOff val="0"/>
                <a:alphaOff val="0"/>
              </a:sysClr>
            </a:solidFill>
            <a:latin typeface="Calibri"/>
            <a:ea typeface="+mn-ea"/>
            <a:cs typeface="+mn-cs"/>
          </a:endParaRPr>
        </a:p>
      </dgm:t>
    </dgm:pt>
    <dgm:pt modelId="{6210C3B2-B746-4168-8255-6502DD29305F}" type="parTrans" cxnId="{EC7F564E-B32B-49BA-BFB6-BBA6EF5406D2}">
      <dgm:prSet/>
      <dgm:spPr/>
      <dgm:t>
        <a:bodyPr/>
        <a:lstStyle/>
        <a:p>
          <a:endParaRPr lang="en-US"/>
        </a:p>
      </dgm:t>
    </dgm:pt>
    <dgm:pt modelId="{C050AED0-E7E2-4B5E-857B-DB5D7D8C98CC}" type="sibTrans" cxnId="{EC7F564E-B32B-49BA-BFB6-BBA6EF5406D2}">
      <dgm:prSet/>
      <dgm:spPr/>
      <dgm:t>
        <a:bodyPr/>
        <a:lstStyle/>
        <a:p>
          <a:endParaRPr lang="en-US"/>
        </a:p>
      </dgm:t>
    </dgm:pt>
    <dgm:pt modelId="{57650C90-0E90-4880-91FF-EA339F004975}">
      <dgm:prSet custT="1"/>
      <dgm:spPr>
        <a:xfrm>
          <a:off x="4459672" y="1625220"/>
          <a:ext cx="1304078" cy="1786050"/>
        </a:xfrm>
        <a:solidFill>
          <a:sysClr val="window" lastClr="FFFFFF">
            <a:alpha val="90000"/>
            <a:hueOff val="0"/>
            <a:satOff val="0"/>
            <a:lumOff val="0"/>
            <a:alphaOff val="0"/>
          </a:sysClr>
        </a:solidFill>
        <a:ln w="25400" cap="flat" cmpd="sng" algn="ctr">
          <a:solidFill>
            <a:srgbClr val="8064A2">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Fine Grained Access Control</a:t>
          </a:r>
        </a:p>
      </dgm:t>
    </dgm:pt>
    <dgm:pt modelId="{A3455A57-F4DE-4293-87B7-70CEA1DF225A}" type="parTrans" cxnId="{4B58B7CB-F649-44B6-BC27-6F5DFA6DCECB}">
      <dgm:prSet/>
      <dgm:spPr/>
      <dgm:t>
        <a:bodyPr/>
        <a:lstStyle/>
        <a:p>
          <a:endParaRPr lang="en-US"/>
        </a:p>
      </dgm:t>
    </dgm:pt>
    <dgm:pt modelId="{85BE908E-C5D3-4DE1-A8C2-5BB0D659F066}" type="sibTrans" cxnId="{4B58B7CB-F649-44B6-BC27-6F5DFA6DCECB}">
      <dgm:prSet/>
      <dgm:spPr/>
      <dgm:t>
        <a:bodyPr/>
        <a:lstStyle/>
        <a:p>
          <a:endParaRPr lang="en-US"/>
        </a:p>
      </dgm:t>
    </dgm:pt>
    <dgm:pt modelId="{773957BD-1129-41A2-96EC-3872B03A604E}">
      <dgm:prSet custT="1"/>
      <dgm:spPr>
        <a:xfrm>
          <a:off x="4459672" y="1625220"/>
          <a:ext cx="1304078" cy="1786050"/>
        </a:xfrm>
        <a:solidFill>
          <a:sysClr val="window" lastClr="FFFFFF">
            <a:alpha val="90000"/>
            <a:hueOff val="0"/>
            <a:satOff val="0"/>
            <a:lumOff val="0"/>
            <a:alphaOff val="0"/>
          </a:sysClr>
        </a:solidFill>
        <a:ln w="25400" cap="flat" cmpd="sng" algn="ctr">
          <a:solidFill>
            <a:srgbClr val="8064A2">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Scalability </a:t>
          </a:r>
        </a:p>
      </dgm:t>
    </dgm:pt>
    <dgm:pt modelId="{D74C9515-A4D8-4EB1-89CB-92B053D6CA6A}" type="parTrans" cxnId="{03D43380-50D6-4873-B761-DF83726599E4}">
      <dgm:prSet/>
      <dgm:spPr/>
      <dgm:t>
        <a:bodyPr/>
        <a:lstStyle/>
        <a:p>
          <a:endParaRPr lang="en-US"/>
        </a:p>
      </dgm:t>
    </dgm:pt>
    <dgm:pt modelId="{43648588-A1D2-43C8-B618-2C19E3320E12}" type="sibTrans" cxnId="{03D43380-50D6-4873-B761-DF83726599E4}">
      <dgm:prSet/>
      <dgm:spPr/>
      <dgm:t>
        <a:bodyPr/>
        <a:lstStyle/>
        <a:p>
          <a:endParaRPr lang="en-US"/>
        </a:p>
      </dgm:t>
    </dgm:pt>
    <dgm:pt modelId="{5F3A418D-5581-44EF-8DF1-C80197BBEF03}">
      <dgm:prSet custT="1"/>
      <dgm:spPr>
        <a:xfrm>
          <a:off x="4459672" y="1625220"/>
          <a:ext cx="1304078" cy="1786050"/>
        </a:xfrm>
        <a:solidFill>
          <a:sysClr val="window" lastClr="FFFFFF">
            <a:alpha val="90000"/>
            <a:hueOff val="0"/>
            <a:satOff val="0"/>
            <a:lumOff val="0"/>
            <a:alphaOff val="0"/>
          </a:sysClr>
        </a:solidFill>
        <a:ln w="25400" cap="flat" cmpd="sng" algn="ctr">
          <a:solidFill>
            <a:srgbClr val="8064A2">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Flexibility</a:t>
          </a:r>
        </a:p>
      </dgm:t>
    </dgm:pt>
    <dgm:pt modelId="{31E379AD-78B8-43E5-8379-C667EF037CB3}" type="parTrans" cxnId="{A1053542-F744-4B54-852C-A0A40B15AF2F}">
      <dgm:prSet/>
      <dgm:spPr/>
      <dgm:t>
        <a:bodyPr/>
        <a:lstStyle/>
        <a:p>
          <a:endParaRPr lang="en-US"/>
        </a:p>
      </dgm:t>
    </dgm:pt>
    <dgm:pt modelId="{7BF659D6-24A6-41FF-9339-D1AEE903AEBE}" type="sibTrans" cxnId="{A1053542-F744-4B54-852C-A0A40B15AF2F}">
      <dgm:prSet/>
      <dgm:spPr/>
      <dgm:t>
        <a:bodyPr/>
        <a:lstStyle/>
        <a:p>
          <a:endParaRPr lang="en-US"/>
        </a:p>
      </dgm:t>
    </dgm:pt>
    <dgm:pt modelId="{5617F8D9-C172-45D7-B6C3-BBA9C2282FCF}">
      <dgm:prSet custT="1"/>
      <dgm:spPr>
        <a:xfrm>
          <a:off x="6237947" y="1114691"/>
          <a:ext cx="1939307" cy="765792"/>
        </a:xfr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1300" b="1" dirty="0">
              <a:solidFill>
                <a:sysClr val="window" lastClr="FFFFFF"/>
              </a:solidFill>
              <a:latin typeface="Calibri"/>
              <a:ea typeface="+mn-ea"/>
              <a:cs typeface="+mn-cs"/>
            </a:rPr>
            <a:t>Access Control Scheme for Cloud based on HASBE</a:t>
          </a:r>
        </a:p>
      </dgm:t>
    </dgm:pt>
    <dgm:pt modelId="{C420FE8D-08C3-47AF-AC42-E771F6CFA2DF}" type="parTrans" cxnId="{CA52D4A8-FE0A-491A-8E54-649B15D72E2D}">
      <dgm:prSet/>
      <dgm:spPr/>
      <dgm:t>
        <a:bodyPr/>
        <a:lstStyle/>
        <a:p>
          <a:endParaRPr lang="en-US"/>
        </a:p>
      </dgm:t>
    </dgm:pt>
    <dgm:pt modelId="{7C686F50-6E51-488F-A39C-3FA0CDF2D8D3}" type="sibTrans" cxnId="{CA52D4A8-FE0A-491A-8E54-649B15D72E2D}">
      <dgm:prSet/>
      <dgm:spPr/>
      <dgm:t>
        <a:bodyPr/>
        <a:lstStyle/>
        <a:p>
          <a:endParaRPr lang="en-US"/>
        </a:p>
      </dgm:t>
    </dgm:pt>
    <dgm:pt modelId="{65FAF284-5450-4766-8F3F-379C516F068D}">
      <dgm:prSet custT="1"/>
      <dgm:spPr>
        <a:xfrm>
          <a:off x="6879703" y="1625220"/>
          <a:ext cx="1304078" cy="1786050"/>
        </a:xfr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Hierarchical User Grant</a:t>
          </a:r>
        </a:p>
      </dgm:t>
    </dgm:pt>
    <dgm:pt modelId="{F45DD1A3-1D5C-4717-AA3F-9084ED1DE1A2}" type="parTrans" cxnId="{0E044383-B860-477F-9C05-9E7C3897E1B8}">
      <dgm:prSet/>
      <dgm:spPr/>
      <dgm:t>
        <a:bodyPr/>
        <a:lstStyle/>
        <a:p>
          <a:endParaRPr lang="en-US"/>
        </a:p>
      </dgm:t>
    </dgm:pt>
    <dgm:pt modelId="{BAF2B426-DC7A-490E-BD3E-286BF869F925}" type="sibTrans" cxnId="{0E044383-B860-477F-9C05-9E7C3897E1B8}">
      <dgm:prSet/>
      <dgm:spPr/>
      <dgm:t>
        <a:bodyPr/>
        <a:lstStyle/>
        <a:p>
          <a:endParaRPr lang="en-US"/>
        </a:p>
      </dgm:t>
    </dgm:pt>
    <dgm:pt modelId="{2B984AEE-480B-4B61-9107-99DAAB0171FF}">
      <dgm:prSet custT="1"/>
      <dgm:spPr>
        <a:xfrm>
          <a:off x="6879703" y="1625220"/>
          <a:ext cx="1304078" cy="1786050"/>
        </a:xfr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File Creation</a:t>
          </a:r>
        </a:p>
      </dgm:t>
    </dgm:pt>
    <dgm:pt modelId="{4D2A44F8-2EB5-4798-BEFA-EBEB6E71A2B3}" type="parTrans" cxnId="{A51F8DFA-C708-47F2-98ED-3B98455206BC}">
      <dgm:prSet/>
      <dgm:spPr/>
      <dgm:t>
        <a:bodyPr/>
        <a:lstStyle/>
        <a:p>
          <a:endParaRPr lang="en-US"/>
        </a:p>
      </dgm:t>
    </dgm:pt>
    <dgm:pt modelId="{9342D923-0BCC-40F4-ACD7-73CE479179A2}" type="sibTrans" cxnId="{A51F8DFA-C708-47F2-98ED-3B98455206BC}">
      <dgm:prSet/>
      <dgm:spPr/>
      <dgm:t>
        <a:bodyPr/>
        <a:lstStyle/>
        <a:p>
          <a:endParaRPr lang="en-US"/>
        </a:p>
      </dgm:t>
    </dgm:pt>
    <dgm:pt modelId="{7FEC241B-C633-4E7D-8F93-F967E3D53FCF}">
      <dgm:prSet custT="1"/>
      <dgm:spPr>
        <a:xfrm>
          <a:off x="6879703" y="1625220"/>
          <a:ext cx="1304078" cy="1786050"/>
        </a:xfr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File Deletion</a:t>
          </a:r>
        </a:p>
      </dgm:t>
    </dgm:pt>
    <dgm:pt modelId="{BABAFAE0-1A26-4EEC-B1B0-BE53436BC9E3}" type="parTrans" cxnId="{5092323F-BA01-4C9C-B2C3-CC1B58B20CC7}">
      <dgm:prSet/>
      <dgm:spPr/>
      <dgm:t>
        <a:bodyPr/>
        <a:lstStyle/>
        <a:p>
          <a:endParaRPr lang="en-US"/>
        </a:p>
      </dgm:t>
    </dgm:pt>
    <dgm:pt modelId="{DA5D8F98-81E7-4742-99CD-204D5EDEF8E4}" type="sibTrans" cxnId="{5092323F-BA01-4C9C-B2C3-CC1B58B20CC7}">
      <dgm:prSet/>
      <dgm:spPr/>
      <dgm:t>
        <a:bodyPr/>
        <a:lstStyle/>
        <a:p>
          <a:endParaRPr lang="en-US"/>
        </a:p>
      </dgm:t>
    </dgm:pt>
    <dgm:pt modelId="{B145B657-4F74-41DF-B61F-88C3D4A7BC4A}">
      <dgm:prSet custT="1"/>
      <dgm:spPr>
        <a:xfrm>
          <a:off x="6879703" y="1625220"/>
          <a:ext cx="1304078" cy="1786050"/>
        </a:xfr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User Revocation</a:t>
          </a:r>
        </a:p>
      </dgm:t>
    </dgm:pt>
    <dgm:pt modelId="{9E9C132F-C1A3-472B-88A1-F747FDEE1E89}" type="parTrans" cxnId="{39A82D43-AA7F-41C7-8241-6FB6361D602F}">
      <dgm:prSet/>
      <dgm:spPr/>
      <dgm:t>
        <a:bodyPr/>
        <a:lstStyle/>
        <a:p>
          <a:endParaRPr lang="en-US"/>
        </a:p>
      </dgm:t>
    </dgm:pt>
    <dgm:pt modelId="{3930F045-A930-4327-B906-208422C105C9}" type="sibTrans" cxnId="{39A82D43-AA7F-41C7-8241-6FB6361D602F}">
      <dgm:prSet/>
      <dgm:spPr/>
      <dgm:t>
        <a:bodyPr/>
        <a:lstStyle/>
        <a:p>
          <a:endParaRPr lang="en-US"/>
        </a:p>
      </dgm:t>
    </dgm:pt>
    <dgm:pt modelId="{75D5C775-26EC-4CCD-935E-A197EEB81E20}">
      <dgm:prSet custT="1"/>
      <dgm:spPr>
        <a:xfrm>
          <a:off x="269968" y="1625220"/>
          <a:ext cx="1304078" cy="1786050"/>
        </a:xfr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Misses a Delegation Algorithm</a:t>
          </a:r>
        </a:p>
      </dgm:t>
    </dgm:pt>
    <dgm:pt modelId="{99E53CFD-AA96-4285-B1DE-79129350019A}" type="parTrans" cxnId="{085E279C-12DC-4C66-AF51-3C4D15A3A7FF}">
      <dgm:prSet/>
      <dgm:spPr/>
      <dgm:t>
        <a:bodyPr/>
        <a:lstStyle/>
        <a:p>
          <a:endParaRPr lang="en-US"/>
        </a:p>
      </dgm:t>
    </dgm:pt>
    <dgm:pt modelId="{B0EB655C-E69A-4AB5-A160-7F3E9AB06F3C}" type="sibTrans" cxnId="{085E279C-12DC-4C66-AF51-3C4D15A3A7FF}">
      <dgm:prSet/>
      <dgm:spPr/>
      <dgm:t>
        <a:bodyPr/>
        <a:lstStyle/>
        <a:p>
          <a:endParaRPr lang="en-US"/>
        </a:p>
      </dgm:t>
    </dgm:pt>
    <dgm:pt modelId="{402F812F-065D-42C9-971E-4BF9815350DD}">
      <dgm:prSet custT="1"/>
      <dgm:spPr>
        <a:xfrm>
          <a:off x="269968" y="1625220"/>
          <a:ext cx="1304078" cy="1786050"/>
        </a:xfr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User Revocation</a:t>
          </a:r>
        </a:p>
      </dgm:t>
    </dgm:pt>
    <dgm:pt modelId="{B69086E7-54A5-4143-87D0-597468128B88}" type="parTrans" cxnId="{3AD4F8CF-5D52-42C8-A248-3B147224607C}">
      <dgm:prSet/>
      <dgm:spPr/>
      <dgm:t>
        <a:bodyPr/>
        <a:lstStyle/>
        <a:p>
          <a:endParaRPr lang="en-US"/>
        </a:p>
      </dgm:t>
    </dgm:pt>
    <dgm:pt modelId="{DD933067-95AD-4203-8187-3307AB7AD3AA}" type="sibTrans" cxnId="{3AD4F8CF-5D52-42C8-A248-3B147224607C}">
      <dgm:prSet/>
      <dgm:spPr/>
      <dgm:t>
        <a:bodyPr/>
        <a:lstStyle/>
        <a:p>
          <a:endParaRPr lang="en-US"/>
        </a:p>
      </dgm:t>
    </dgm:pt>
    <dgm:pt modelId="{150972BB-3763-46AC-A3BD-8EA557B73161}">
      <dgm:prSet custT="1"/>
      <dgm:spPr>
        <a:xfrm>
          <a:off x="6879703" y="1625220"/>
          <a:ext cx="1304078" cy="1786050"/>
        </a:xfr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File Access</a:t>
          </a:r>
        </a:p>
      </dgm:t>
    </dgm:pt>
    <dgm:pt modelId="{EE9B2F85-7CAC-4696-A599-EB494648EAA9}" type="parTrans" cxnId="{47D4FD9D-486D-4AAA-BF72-35AE2647C8AD}">
      <dgm:prSet/>
      <dgm:spPr/>
      <dgm:t>
        <a:bodyPr/>
        <a:lstStyle/>
        <a:p>
          <a:endParaRPr lang="en-US"/>
        </a:p>
      </dgm:t>
    </dgm:pt>
    <dgm:pt modelId="{827231E7-FAD1-4AA8-8774-8D79897D7BAC}" type="sibTrans" cxnId="{47D4FD9D-486D-4AAA-BF72-35AE2647C8AD}">
      <dgm:prSet/>
      <dgm:spPr/>
      <dgm:t>
        <a:bodyPr/>
        <a:lstStyle/>
        <a:p>
          <a:endParaRPr lang="en-US"/>
        </a:p>
      </dgm:t>
    </dgm:pt>
    <dgm:pt modelId="{A9F5B9C0-CE1B-45F9-A8F9-6A8D53FA2869}">
      <dgm:prSet custT="1"/>
      <dgm:spPr>
        <a:xfrm>
          <a:off x="2364820" y="1653054"/>
          <a:ext cx="1304078" cy="1786050"/>
        </a:xfr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gm:spPr>
      <dgm:t>
        <a:bodyPr/>
        <a:lstStyle/>
        <a:p>
          <a:r>
            <a:rPr lang="en-US" sz="1400" dirty="0">
              <a:solidFill>
                <a:sysClr val="windowText" lastClr="000000">
                  <a:hueOff val="0"/>
                  <a:satOff val="0"/>
                  <a:lumOff val="0"/>
                  <a:alphaOff val="0"/>
                </a:sysClr>
              </a:solidFill>
              <a:latin typeface="Calibri"/>
              <a:ea typeface="+mn-ea"/>
              <a:cs typeface="+mn-cs"/>
            </a:rPr>
            <a:t>Delegation Algorithm</a:t>
          </a:r>
          <a:endParaRPr lang="en-US" sz="1000" dirty="0">
            <a:solidFill>
              <a:sysClr val="windowText" lastClr="000000">
                <a:hueOff val="0"/>
                <a:satOff val="0"/>
                <a:lumOff val="0"/>
                <a:alphaOff val="0"/>
              </a:sysClr>
            </a:solidFill>
            <a:latin typeface="Calibri"/>
            <a:ea typeface="+mn-ea"/>
            <a:cs typeface="+mn-cs"/>
          </a:endParaRPr>
        </a:p>
      </dgm:t>
    </dgm:pt>
    <dgm:pt modelId="{A72163CE-2832-4D60-9748-15FC73B60E89}" type="parTrans" cxnId="{ACA303E8-924F-453F-AA15-AB733EBC791B}">
      <dgm:prSet/>
      <dgm:spPr/>
      <dgm:t>
        <a:bodyPr/>
        <a:lstStyle/>
        <a:p>
          <a:endParaRPr lang="en-US"/>
        </a:p>
      </dgm:t>
    </dgm:pt>
    <dgm:pt modelId="{9444F030-CA39-4209-B7DB-C12A39AE38E3}" type="sibTrans" cxnId="{ACA303E8-924F-453F-AA15-AB733EBC791B}">
      <dgm:prSet/>
      <dgm:spPr/>
      <dgm:t>
        <a:bodyPr/>
        <a:lstStyle/>
        <a:p>
          <a:endParaRPr lang="en-US"/>
        </a:p>
      </dgm:t>
    </dgm:pt>
    <dgm:pt modelId="{D5ADCDFD-90FF-46D6-8371-1923875CF242}" type="pres">
      <dgm:prSet presAssocID="{A6C50703-1276-465B-B86C-30AE61585720}" presName="linearFlow" presStyleCnt="0">
        <dgm:presLayoutVars>
          <dgm:dir/>
          <dgm:animLvl val="lvl"/>
          <dgm:resizeHandles val="exact"/>
        </dgm:presLayoutVars>
      </dgm:prSet>
      <dgm:spPr/>
    </dgm:pt>
    <dgm:pt modelId="{95920AEC-7D18-4D01-B426-F27C653FE3CF}" type="pres">
      <dgm:prSet presAssocID="{7C5AA6DF-F7BA-43A0-B448-1F8156206FEE}" presName="composite" presStyleCnt="0"/>
      <dgm:spPr/>
    </dgm:pt>
    <dgm:pt modelId="{039E8A55-7765-4C31-8719-254ED987291D}" type="pres">
      <dgm:prSet presAssocID="{7C5AA6DF-F7BA-43A0-B448-1F8156206FEE}" presName="parTx" presStyleLbl="node1" presStyleIdx="0" presStyleCnt="4">
        <dgm:presLayoutVars>
          <dgm:chMax val="0"/>
          <dgm:chPref val="0"/>
          <dgm:bulletEnabled val="1"/>
        </dgm:presLayoutVars>
      </dgm:prSet>
      <dgm:spPr>
        <a:prstGeom prst="roundRect">
          <a:avLst>
            <a:gd name="adj" fmla="val 10000"/>
          </a:avLst>
        </a:prstGeom>
      </dgm:spPr>
    </dgm:pt>
    <dgm:pt modelId="{8A15EF80-730D-45A8-8BCB-F0AA5AFC9E24}" type="pres">
      <dgm:prSet presAssocID="{7C5AA6DF-F7BA-43A0-B448-1F8156206FEE}" presName="parSh" presStyleLbl="node1" presStyleIdx="0" presStyleCnt="4" custScaleX="121602"/>
      <dgm:spPr/>
    </dgm:pt>
    <dgm:pt modelId="{60FF5360-0CA1-4925-8010-07CCCEC80677}" type="pres">
      <dgm:prSet presAssocID="{7C5AA6DF-F7BA-43A0-B448-1F8156206FEE}" presName="desTx" presStyleLbl="fgAcc1" presStyleIdx="0" presStyleCnt="4" custLinFactNeighborX="20050">
        <dgm:presLayoutVars>
          <dgm:bulletEnabled val="1"/>
        </dgm:presLayoutVars>
      </dgm:prSet>
      <dgm:spPr>
        <a:prstGeom prst="roundRect">
          <a:avLst>
            <a:gd name="adj" fmla="val 10000"/>
          </a:avLst>
        </a:prstGeom>
      </dgm:spPr>
    </dgm:pt>
    <dgm:pt modelId="{4D2D0A2C-5252-4578-89FA-7BA020FDECF2}" type="pres">
      <dgm:prSet presAssocID="{6DAD6994-8628-4CE0-A21F-09ECDB2AA38C}" presName="sibTrans" presStyleLbl="sibTrans2D1" presStyleIdx="0" presStyleCnt="3"/>
      <dgm:spPr>
        <a:prstGeom prst="mathPlus">
          <a:avLst/>
        </a:prstGeom>
      </dgm:spPr>
    </dgm:pt>
    <dgm:pt modelId="{D7E1565A-C6D5-4D56-BE75-AA221BE589B2}" type="pres">
      <dgm:prSet presAssocID="{6DAD6994-8628-4CE0-A21F-09ECDB2AA38C}" presName="connTx" presStyleLbl="sibTrans2D1" presStyleIdx="0" presStyleCnt="3"/>
      <dgm:spPr/>
    </dgm:pt>
    <dgm:pt modelId="{468084FA-A8EF-4C9E-902E-0A7B6D44BC11}" type="pres">
      <dgm:prSet presAssocID="{5EFF0BDA-FC60-427F-8644-81609EDB16B6}" presName="composite" presStyleCnt="0"/>
      <dgm:spPr/>
    </dgm:pt>
    <dgm:pt modelId="{69ECDA60-FC82-495F-9CDC-A63C6FC9FF13}" type="pres">
      <dgm:prSet presAssocID="{5EFF0BDA-FC60-427F-8644-81609EDB16B6}" presName="parTx" presStyleLbl="node1" presStyleIdx="0" presStyleCnt="4">
        <dgm:presLayoutVars>
          <dgm:chMax val="0"/>
          <dgm:chPref val="0"/>
          <dgm:bulletEnabled val="1"/>
        </dgm:presLayoutVars>
      </dgm:prSet>
      <dgm:spPr>
        <a:prstGeom prst="roundRect">
          <a:avLst>
            <a:gd name="adj" fmla="val 10000"/>
          </a:avLst>
        </a:prstGeom>
      </dgm:spPr>
    </dgm:pt>
    <dgm:pt modelId="{80D7B3F8-206D-4312-B98E-8C70D52403E2}" type="pres">
      <dgm:prSet presAssocID="{5EFF0BDA-FC60-427F-8644-81609EDB16B6}" presName="parSh" presStyleLbl="node1" presStyleIdx="1" presStyleCnt="4" custScaleY="114539"/>
      <dgm:spPr/>
    </dgm:pt>
    <dgm:pt modelId="{545E3863-A1BB-4B5F-AEC6-2409A9D75359}" type="pres">
      <dgm:prSet presAssocID="{5EFF0BDA-FC60-427F-8644-81609EDB16B6}" presName="desTx" presStyleLbl="fgAcc1" presStyleIdx="1" presStyleCnt="4" custScaleX="128019">
        <dgm:presLayoutVars>
          <dgm:bulletEnabled val="1"/>
        </dgm:presLayoutVars>
      </dgm:prSet>
      <dgm:spPr>
        <a:prstGeom prst="roundRect">
          <a:avLst>
            <a:gd name="adj" fmla="val 10000"/>
          </a:avLst>
        </a:prstGeom>
      </dgm:spPr>
    </dgm:pt>
    <dgm:pt modelId="{D0799835-ED15-4044-AE6B-83D4C5C4351C}" type="pres">
      <dgm:prSet presAssocID="{3C8BA89B-47FE-493B-B1DE-C38C5A5ED067}" presName="sibTrans" presStyleLbl="sibTrans2D1" presStyleIdx="1" presStyleCnt="3"/>
      <dgm:spPr>
        <a:prstGeom prst="rightArrow">
          <a:avLst>
            <a:gd name="adj1" fmla="val 60000"/>
            <a:gd name="adj2" fmla="val 50000"/>
          </a:avLst>
        </a:prstGeom>
      </dgm:spPr>
    </dgm:pt>
    <dgm:pt modelId="{3B84AA9F-1EC2-4A07-A5F5-B1A63E744B22}" type="pres">
      <dgm:prSet presAssocID="{3C8BA89B-47FE-493B-B1DE-C38C5A5ED067}" presName="connTx" presStyleLbl="sibTrans2D1" presStyleIdx="1" presStyleCnt="3"/>
      <dgm:spPr/>
    </dgm:pt>
    <dgm:pt modelId="{53A28AC7-8A33-40DB-8627-1692CB6ADEB6}" type="pres">
      <dgm:prSet presAssocID="{496ABE6D-320A-45D9-B744-FCA362FF9F4D}" presName="composite" presStyleCnt="0"/>
      <dgm:spPr/>
    </dgm:pt>
    <dgm:pt modelId="{266DEEC3-A73F-4ADD-A4E9-73E7E3C60451}" type="pres">
      <dgm:prSet presAssocID="{496ABE6D-320A-45D9-B744-FCA362FF9F4D}" presName="parTx" presStyleLbl="node1" presStyleIdx="1" presStyleCnt="4">
        <dgm:presLayoutVars>
          <dgm:chMax val="0"/>
          <dgm:chPref val="0"/>
          <dgm:bulletEnabled val="1"/>
        </dgm:presLayoutVars>
      </dgm:prSet>
      <dgm:spPr>
        <a:prstGeom prst="roundRect">
          <a:avLst>
            <a:gd name="adj" fmla="val 10000"/>
          </a:avLst>
        </a:prstGeom>
      </dgm:spPr>
    </dgm:pt>
    <dgm:pt modelId="{C6101A34-7931-408A-B5E9-CBA3DF7289E4}" type="pres">
      <dgm:prSet presAssocID="{496ABE6D-320A-45D9-B744-FCA362FF9F4D}" presName="parSh" presStyleLbl="node1" presStyleIdx="2" presStyleCnt="4"/>
      <dgm:spPr/>
    </dgm:pt>
    <dgm:pt modelId="{662C2CDB-EACD-4D8D-9EA6-030A6E8C875D}" type="pres">
      <dgm:prSet presAssocID="{496ABE6D-320A-45D9-B744-FCA362FF9F4D}" presName="desTx" presStyleLbl="fgAcc1" presStyleIdx="2" presStyleCnt="4">
        <dgm:presLayoutVars>
          <dgm:bulletEnabled val="1"/>
        </dgm:presLayoutVars>
      </dgm:prSet>
      <dgm:spPr>
        <a:prstGeom prst="roundRect">
          <a:avLst>
            <a:gd name="adj" fmla="val 10000"/>
          </a:avLst>
        </a:prstGeom>
      </dgm:spPr>
    </dgm:pt>
    <dgm:pt modelId="{C0727BCC-D153-42EF-AE5B-369266A8B156}" type="pres">
      <dgm:prSet presAssocID="{4908931F-808F-4561-86AB-3073EC801DAA}" presName="sibTrans" presStyleLbl="sibTrans2D1" presStyleIdx="2" presStyleCnt="3"/>
      <dgm:spPr>
        <a:prstGeom prst="rightArrow">
          <a:avLst>
            <a:gd name="adj1" fmla="val 60000"/>
            <a:gd name="adj2" fmla="val 50000"/>
          </a:avLst>
        </a:prstGeom>
      </dgm:spPr>
    </dgm:pt>
    <dgm:pt modelId="{91AC2A5B-5329-47EE-A421-33948E47B8CB}" type="pres">
      <dgm:prSet presAssocID="{4908931F-808F-4561-86AB-3073EC801DAA}" presName="connTx" presStyleLbl="sibTrans2D1" presStyleIdx="2" presStyleCnt="3"/>
      <dgm:spPr/>
    </dgm:pt>
    <dgm:pt modelId="{716B05FC-006E-4205-B97B-7058ECBCF9CD}" type="pres">
      <dgm:prSet presAssocID="{5617F8D9-C172-45D7-B6C3-BBA9C2282FCF}" presName="composite" presStyleCnt="0"/>
      <dgm:spPr/>
    </dgm:pt>
    <dgm:pt modelId="{06724D9A-529B-48D2-B0C3-7D38F8D6438D}" type="pres">
      <dgm:prSet presAssocID="{5617F8D9-C172-45D7-B6C3-BBA9C2282FCF}" presName="parTx" presStyleLbl="node1" presStyleIdx="2" presStyleCnt="4">
        <dgm:presLayoutVars>
          <dgm:chMax val="0"/>
          <dgm:chPref val="0"/>
          <dgm:bulletEnabled val="1"/>
        </dgm:presLayoutVars>
      </dgm:prSet>
      <dgm:spPr>
        <a:prstGeom prst="roundRect">
          <a:avLst>
            <a:gd name="adj" fmla="val 10000"/>
          </a:avLst>
        </a:prstGeom>
      </dgm:spPr>
    </dgm:pt>
    <dgm:pt modelId="{9780267D-177D-44CF-A696-399981FDB785}" type="pres">
      <dgm:prSet presAssocID="{5617F8D9-C172-45D7-B6C3-BBA9C2282FCF}" presName="parSh" presStyleLbl="node1" presStyleIdx="3" presStyleCnt="4" custScaleX="148711" custLinFactNeighborX="-3794"/>
      <dgm:spPr/>
    </dgm:pt>
    <dgm:pt modelId="{89907094-D921-4304-B9AF-90C4C211F39A}" type="pres">
      <dgm:prSet presAssocID="{5617F8D9-C172-45D7-B6C3-BBA9C2282FCF}" presName="desTx" presStyleLbl="fgAcc1" presStyleIdx="3" presStyleCnt="4" custLinFactNeighborX="4093" custLinFactNeighborY="1915">
        <dgm:presLayoutVars>
          <dgm:bulletEnabled val="1"/>
        </dgm:presLayoutVars>
      </dgm:prSet>
      <dgm:spPr>
        <a:prstGeom prst="roundRect">
          <a:avLst>
            <a:gd name="adj" fmla="val 10000"/>
          </a:avLst>
        </a:prstGeom>
      </dgm:spPr>
    </dgm:pt>
  </dgm:ptLst>
  <dgm:cxnLst>
    <dgm:cxn modelId="{D0C69008-74F8-43B0-A7BE-583CAEF2AD16}" type="presOf" srcId="{A6C50703-1276-465B-B86C-30AE61585720}" destId="{D5ADCDFD-90FF-46D6-8371-1923875CF242}" srcOrd="0" destOrd="0" presId="urn:microsoft.com/office/officeart/2005/8/layout/process3"/>
    <dgm:cxn modelId="{D62FDD0A-CC50-42F2-AA3F-AA4A8D129BB1}" type="presOf" srcId="{7C5AA6DF-F7BA-43A0-B448-1F8156206FEE}" destId="{8A15EF80-730D-45A8-8BCB-F0AA5AFC9E24}" srcOrd="1" destOrd="0" presId="urn:microsoft.com/office/officeart/2005/8/layout/process3"/>
    <dgm:cxn modelId="{6768770B-6CF6-4833-962F-56B2914FA087}" type="presOf" srcId="{97624AAD-CEA0-4246-B0AC-BEF54758F118}" destId="{545E3863-A1BB-4B5F-AEC6-2409A9D75359}" srcOrd="0" destOrd="1" presId="urn:microsoft.com/office/officeart/2005/8/layout/process3"/>
    <dgm:cxn modelId="{A6E3AE18-1A57-44C1-B7D5-C286EE0F9BB4}" type="presOf" srcId="{3C8BA89B-47FE-493B-B1DE-C38C5A5ED067}" destId="{D0799835-ED15-4044-AE6B-83D4C5C4351C}" srcOrd="0" destOrd="0" presId="urn:microsoft.com/office/officeart/2005/8/layout/process3"/>
    <dgm:cxn modelId="{E294051B-B246-4975-B45F-A98F7321FA32}" type="presOf" srcId="{A169D838-E520-4858-8B69-98FFC8EDE89A}" destId="{60FF5360-0CA1-4925-8010-07CCCEC80677}" srcOrd="0" destOrd="0" presId="urn:microsoft.com/office/officeart/2005/8/layout/process3"/>
    <dgm:cxn modelId="{5B2FBC1B-E656-4B45-A043-39D5CF18AEAD}" srcId="{7C5AA6DF-F7BA-43A0-B448-1F8156206FEE}" destId="{A169D838-E520-4858-8B69-98FFC8EDE89A}" srcOrd="0" destOrd="0" parTransId="{A5476EA1-7EF8-4D26-8D83-4656B00C0603}" sibTransId="{6FE7A5AD-B4B4-4693-92EA-274A959C4253}"/>
    <dgm:cxn modelId="{B4F8EC2E-F189-4DEC-BE90-B174CDB4D6E2}" type="presOf" srcId="{150972BB-3763-46AC-A3BD-8EA557B73161}" destId="{89907094-D921-4304-B9AF-90C4C211F39A}" srcOrd="0" destOrd="2" presId="urn:microsoft.com/office/officeart/2005/8/layout/process3"/>
    <dgm:cxn modelId="{8AD23430-7937-4CC7-879A-55A83D5CDD8B}" type="presOf" srcId="{496ABE6D-320A-45D9-B744-FCA362FF9F4D}" destId="{C6101A34-7931-408A-B5E9-CBA3DF7289E4}" srcOrd="1" destOrd="0" presId="urn:microsoft.com/office/officeart/2005/8/layout/process3"/>
    <dgm:cxn modelId="{68D20B3B-E149-46AB-975D-7B5D74BABF5A}" type="presOf" srcId="{0C4DF681-F490-425A-9235-28C7FA7CEE8B}" destId="{545E3863-A1BB-4B5F-AEC6-2409A9D75359}" srcOrd="0" destOrd="0" presId="urn:microsoft.com/office/officeart/2005/8/layout/process3"/>
    <dgm:cxn modelId="{5092323F-BA01-4C9C-B2C3-CC1B58B20CC7}" srcId="{5617F8D9-C172-45D7-B6C3-BBA9C2282FCF}" destId="{7FEC241B-C633-4E7D-8F93-F967E3D53FCF}" srcOrd="3" destOrd="0" parTransId="{BABAFAE0-1A26-4EEC-B1B0-BE53436BC9E3}" sibTransId="{DA5D8F98-81E7-4742-99CD-204D5EDEF8E4}"/>
    <dgm:cxn modelId="{9F01E15E-B071-49C0-B33C-860CDF13592B}" type="presOf" srcId="{7C5AA6DF-F7BA-43A0-B448-1F8156206FEE}" destId="{039E8A55-7765-4C31-8719-254ED987291D}" srcOrd="0" destOrd="0" presId="urn:microsoft.com/office/officeart/2005/8/layout/process3"/>
    <dgm:cxn modelId="{A1053542-F744-4B54-852C-A0A40B15AF2F}" srcId="{496ABE6D-320A-45D9-B744-FCA362FF9F4D}" destId="{5F3A418D-5581-44EF-8DF1-C80197BBEF03}" srcOrd="2" destOrd="0" parTransId="{31E379AD-78B8-43E5-8379-C667EF037CB3}" sibTransId="{7BF659D6-24A6-41FF-9339-D1AEE903AEBE}"/>
    <dgm:cxn modelId="{39A82D43-AA7F-41C7-8241-6FB6361D602F}" srcId="{5617F8D9-C172-45D7-B6C3-BBA9C2282FCF}" destId="{B145B657-4F74-41DF-B61F-88C3D4A7BC4A}" srcOrd="4" destOrd="0" parTransId="{9E9C132F-C1A3-472B-88A1-F747FDEE1E89}" sibTransId="{3930F045-A930-4327-B906-208422C105C9}"/>
    <dgm:cxn modelId="{25975966-8AFD-443F-A08E-635092B8CC7A}" type="presOf" srcId="{2B984AEE-480B-4B61-9107-99DAAB0171FF}" destId="{89907094-D921-4304-B9AF-90C4C211F39A}" srcOrd="0" destOrd="1" presId="urn:microsoft.com/office/officeart/2005/8/layout/process3"/>
    <dgm:cxn modelId="{D6C9EB4A-7273-4E5D-860D-29B202142B19}" type="presOf" srcId="{5EFF0BDA-FC60-427F-8644-81609EDB16B6}" destId="{69ECDA60-FC82-495F-9CDC-A63C6FC9FF13}" srcOrd="0" destOrd="0" presId="urn:microsoft.com/office/officeart/2005/8/layout/process3"/>
    <dgm:cxn modelId="{EC7F564E-B32B-49BA-BFB6-BBA6EF5406D2}" srcId="{5EFF0BDA-FC60-427F-8644-81609EDB16B6}" destId="{97624AAD-CEA0-4246-B0AC-BEF54758F118}" srcOrd="1" destOrd="0" parTransId="{6210C3B2-B746-4168-8255-6502DD29305F}" sibTransId="{C050AED0-E7E2-4B5E-857B-DB5D7D8C98CC}"/>
    <dgm:cxn modelId="{AB3C5E4F-DEBB-4B62-91A5-C12F2086225A}" type="presOf" srcId="{5F3A418D-5581-44EF-8DF1-C80197BBEF03}" destId="{662C2CDB-EACD-4D8D-9EA6-030A6E8C875D}" srcOrd="0" destOrd="2" presId="urn:microsoft.com/office/officeart/2005/8/layout/process3"/>
    <dgm:cxn modelId="{11EEDF70-5FE8-43A2-B376-655A017CC544}" type="presOf" srcId="{5617F8D9-C172-45D7-B6C3-BBA9C2282FCF}" destId="{9780267D-177D-44CF-A696-399981FDB785}" srcOrd="1" destOrd="0" presId="urn:microsoft.com/office/officeart/2005/8/layout/process3"/>
    <dgm:cxn modelId="{BB06CF52-840B-40DB-A1AB-0B9F51525057}" srcId="{A6C50703-1276-465B-B86C-30AE61585720}" destId="{496ABE6D-320A-45D9-B744-FCA362FF9F4D}" srcOrd="2" destOrd="0" parTransId="{C4A1A0AB-3D1E-4B6C-B0B1-5AF32F036ACE}" sibTransId="{4908931F-808F-4561-86AB-3073EC801DAA}"/>
    <dgm:cxn modelId="{309B5459-7C53-4076-A969-C13BF60FAD3B}" type="presOf" srcId="{5EFF0BDA-FC60-427F-8644-81609EDB16B6}" destId="{80D7B3F8-206D-4312-B98E-8C70D52403E2}" srcOrd="1" destOrd="0" presId="urn:microsoft.com/office/officeart/2005/8/layout/process3"/>
    <dgm:cxn modelId="{44E73F5A-D6B3-473C-B8A9-366E34DD0B0E}" srcId="{A6C50703-1276-465B-B86C-30AE61585720}" destId="{7C5AA6DF-F7BA-43A0-B448-1F8156206FEE}" srcOrd="0" destOrd="0" parTransId="{C89CB68F-9301-4B1B-918E-B284A38ED705}" sibTransId="{6DAD6994-8628-4CE0-A21F-09ECDB2AA38C}"/>
    <dgm:cxn modelId="{C04D857B-F954-4332-90FB-7CAD3CA3106C}" type="presOf" srcId="{4908931F-808F-4561-86AB-3073EC801DAA}" destId="{C0727BCC-D153-42EF-AE5B-369266A8B156}" srcOrd="0" destOrd="0" presId="urn:microsoft.com/office/officeart/2005/8/layout/process3"/>
    <dgm:cxn modelId="{03D43380-50D6-4873-B761-DF83726599E4}" srcId="{496ABE6D-320A-45D9-B744-FCA362FF9F4D}" destId="{773957BD-1129-41A2-96EC-3872B03A604E}" srcOrd="1" destOrd="0" parTransId="{D74C9515-A4D8-4EB1-89CB-92B053D6CA6A}" sibTransId="{43648588-A1D2-43C8-B618-2C19E3320E12}"/>
    <dgm:cxn modelId="{0E044383-B860-477F-9C05-9E7C3897E1B8}" srcId="{5617F8D9-C172-45D7-B6C3-BBA9C2282FCF}" destId="{65FAF284-5450-4766-8F3F-379C516F068D}" srcOrd="0" destOrd="0" parTransId="{F45DD1A3-1D5C-4717-AA3F-9084ED1DE1A2}" sibTransId="{BAF2B426-DC7A-490E-BD3E-286BF869F925}"/>
    <dgm:cxn modelId="{9181278D-9A40-4898-9EBC-5C635C0FC8DF}" type="presOf" srcId="{7FEC241B-C633-4E7D-8F93-F967E3D53FCF}" destId="{89907094-D921-4304-B9AF-90C4C211F39A}" srcOrd="0" destOrd="3" presId="urn:microsoft.com/office/officeart/2005/8/layout/process3"/>
    <dgm:cxn modelId="{0E0D6494-24BC-4DB1-85E1-2D202B393C55}" type="presOf" srcId="{57650C90-0E90-4880-91FF-EA339F004975}" destId="{662C2CDB-EACD-4D8D-9EA6-030A6E8C875D}" srcOrd="0" destOrd="0" presId="urn:microsoft.com/office/officeart/2005/8/layout/process3"/>
    <dgm:cxn modelId="{9F320795-406A-46C4-A98C-5D17DAB4014A}" srcId="{A6C50703-1276-465B-B86C-30AE61585720}" destId="{5EFF0BDA-FC60-427F-8644-81609EDB16B6}" srcOrd="1" destOrd="0" parTransId="{43A03E42-5278-44E9-9086-4A1AE79356E5}" sibTransId="{3C8BA89B-47FE-493B-B1DE-C38C5A5ED067}"/>
    <dgm:cxn modelId="{8364B498-192F-406E-85EB-B5F98792A91C}" type="presOf" srcId="{773957BD-1129-41A2-96EC-3872B03A604E}" destId="{662C2CDB-EACD-4D8D-9EA6-030A6E8C875D}" srcOrd="0" destOrd="1" presId="urn:microsoft.com/office/officeart/2005/8/layout/process3"/>
    <dgm:cxn modelId="{085E279C-12DC-4C66-AF51-3C4D15A3A7FF}" srcId="{7C5AA6DF-F7BA-43A0-B448-1F8156206FEE}" destId="{75D5C775-26EC-4CCD-935E-A197EEB81E20}" srcOrd="2" destOrd="0" parTransId="{99E53CFD-AA96-4285-B1DE-79129350019A}" sibTransId="{B0EB655C-E69A-4AB5-A160-7F3E9AB06F3C}"/>
    <dgm:cxn modelId="{47D4FD9D-486D-4AAA-BF72-35AE2647C8AD}" srcId="{5617F8D9-C172-45D7-B6C3-BBA9C2282FCF}" destId="{150972BB-3763-46AC-A3BD-8EA557B73161}" srcOrd="2" destOrd="0" parTransId="{EE9B2F85-7CAC-4696-A599-EB494648EAA9}" sibTransId="{827231E7-FAD1-4AA8-8774-8D79897D7BAC}"/>
    <dgm:cxn modelId="{6FED90A2-F1FF-4890-BDBA-614967862B41}" type="presOf" srcId="{75D5C775-26EC-4CCD-935E-A197EEB81E20}" destId="{60FF5360-0CA1-4925-8010-07CCCEC80677}" srcOrd="0" destOrd="2" presId="urn:microsoft.com/office/officeart/2005/8/layout/process3"/>
    <dgm:cxn modelId="{CE6106A5-C85E-4B23-B71F-2FD49887C630}" type="presOf" srcId="{5617F8D9-C172-45D7-B6C3-BBA9C2282FCF}" destId="{06724D9A-529B-48D2-B0C3-7D38F8D6438D}" srcOrd="0" destOrd="0" presId="urn:microsoft.com/office/officeart/2005/8/layout/process3"/>
    <dgm:cxn modelId="{CA52D4A8-FE0A-491A-8E54-649B15D72E2D}" srcId="{A6C50703-1276-465B-B86C-30AE61585720}" destId="{5617F8D9-C172-45D7-B6C3-BBA9C2282FCF}" srcOrd="3" destOrd="0" parTransId="{C420FE8D-08C3-47AF-AC42-E771F6CFA2DF}" sibTransId="{7C686F50-6E51-488F-A39C-3FA0CDF2D8D3}"/>
    <dgm:cxn modelId="{0A41C6AA-C7CB-4953-80FF-A6C1B40DDA86}" type="presOf" srcId="{6DAD6994-8628-4CE0-A21F-09ECDB2AA38C}" destId="{D7E1565A-C6D5-4D56-BE75-AA221BE589B2}" srcOrd="1" destOrd="0" presId="urn:microsoft.com/office/officeart/2005/8/layout/process3"/>
    <dgm:cxn modelId="{94C22DAB-B544-46F2-A36A-CEE0C1BC277F}" type="presOf" srcId="{A9F5B9C0-CE1B-45F9-A8F9-6A8D53FA2869}" destId="{545E3863-A1BB-4B5F-AEC6-2409A9D75359}" srcOrd="0" destOrd="2" presId="urn:microsoft.com/office/officeart/2005/8/layout/process3"/>
    <dgm:cxn modelId="{E72127B0-2221-4408-94F2-2EFD45097A16}" type="presOf" srcId="{402F812F-065D-42C9-971E-4BF9815350DD}" destId="{60FF5360-0CA1-4925-8010-07CCCEC80677}" srcOrd="0" destOrd="1" presId="urn:microsoft.com/office/officeart/2005/8/layout/process3"/>
    <dgm:cxn modelId="{7B4282BC-F672-4C0D-A70E-A56892DFBE36}" type="presOf" srcId="{6DAD6994-8628-4CE0-A21F-09ECDB2AA38C}" destId="{4D2D0A2C-5252-4578-89FA-7BA020FDECF2}" srcOrd="0" destOrd="0" presId="urn:microsoft.com/office/officeart/2005/8/layout/process3"/>
    <dgm:cxn modelId="{D70A54BE-D41A-49A4-85AE-DE9C362DBD4B}" type="presOf" srcId="{4908931F-808F-4561-86AB-3073EC801DAA}" destId="{91AC2A5B-5329-47EE-A421-33948E47B8CB}" srcOrd="1" destOrd="0" presId="urn:microsoft.com/office/officeart/2005/8/layout/process3"/>
    <dgm:cxn modelId="{BFE871C5-B86A-4937-B3A8-B79860C3BA76}" type="presOf" srcId="{496ABE6D-320A-45D9-B744-FCA362FF9F4D}" destId="{266DEEC3-A73F-4ADD-A4E9-73E7E3C60451}" srcOrd="0" destOrd="0" presId="urn:microsoft.com/office/officeart/2005/8/layout/process3"/>
    <dgm:cxn modelId="{4B58B7CB-F649-44B6-BC27-6F5DFA6DCECB}" srcId="{496ABE6D-320A-45D9-B744-FCA362FF9F4D}" destId="{57650C90-0E90-4880-91FF-EA339F004975}" srcOrd="0" destOrd="0" parTransId="{A3455A57-F4DE-4293-87B7-70CEA1DF225A}" sibTransId="{85BE908E-C5D3-4DE1-A8C2-5BB0D659F066}"/>
    <dgm:cxn modelId="{3AD4F8CF-5D52-42C8-A248-3B147224607C}" srcId="{7C5AA6DF-F7BA-43A0-B448-1F8156206FEE}" destId="{402F812F-065D-42C9-971E-4BF9815350DD}" srcOrd="1" destOrd="0" parTransId="{B69086E7-54A5-4143-87D0-597468128B88}" sibTransId="{DD933067-95AD-4203-8187-3307AB7AD3AA}"/>
    <dgm:cxn modelId="{3E2E5DD4-B1CB-40E6-AEEB-50F510C1EBE3}" srcId="{5EFF0BDA-FC60-427F-8644-81609EDB16B6}" destId="{0C4DF681-F490-425A-9235-28C7FA7CEE8B}" srcOrd="0" destOrd="0" parTransId="{9EB40407-6614-4116-BAF8-A2A16A464336}" sibTransId="{19B7D615-D9EE-404B-AFC8-CF780FFA0470}"/>
    <dgm:cxn modelId="{ACA303E8-924F-453F-AA15-AB733EBC791B}" srcId="{5EFF0BDA-FC60-427F-8644-81609EDB16B6}" destId="{A9F5B9C0-CE1B-45F9-A8F9-6A8D53FA2869}" srcOrd="2" destOrd="0" parTransId="{A72163CE-2832-4D60-9748-15FC73B60E89}" sibTransId="{9444F030-CA39-4209-B7DB-C12A39AE38E3}"/>
    <dgm:cxn modelId="{5956F1EA-6B8F-4168-8369-86432C893977}" type="presOf" srcId="{3C8BA89B-47FE-493B-B1DE-C38C5A5ED067}" destId="{3B84AA9F-1EC2-4A07-A5F5-B1A63E744B22}" srcOrd="1" destOrd="0" presId="urn:microsoft.com/office/officeart/2005/8/layout/process3"/>
    <dgm:cxn modelId="{E85F78EF-6D9A-46A4-8A9C-83FD7880EDF7}" type="presOf" srcId="{B145B657-4F74-41DF-B61F-88C3D4A7BC4A}" destId="{89907094-D921-4304-B9AF-90C4C211F39A}" srcOrd="0" destOrd="4" presId="urn:microsoft.com/office/officeart/2005/8/layout/process3"/>
    <dgm:cxn modelId="{9CB565F9-12A4-4FFB-BB3D-27E29B662EEE}" type="presOf" srcId="{65FAF284-5450-4766-8F3F-379C516F068D}" destId="{89907094-D921-4304-B9AF-90C4C211F39A}" srcOrd="0" destOrd="0" presId="urn:microsoft.com/office/officeart/2005/8/layout/process3"/>
    <dgm:cxn modelId="{A51F8DFA-C708-47F2-98ED-3B98455206BC}" srcId="{5617F8D9-C172-45D7-B6C3-BBA9C2282FCF}" destId="{2B984AEE-480B-4B61-9107-99DAAB0171FF}" srcOrd="1" destOrd="0" parTransId="{4D2A44F8-2EB5-4798-BEFA-EBEB6E71A2B3}" sibTransId="{9342D923-0BCC-40F4-ACD7-73CE479179A2}"/>
    <dgm:cxn modelId="{5E80915D-44B4-42FF-9ED9-C2022AF5CA35}" type="presParOf" srcId="{D5ADCDFD-90FF-46D6-8371-1923875CF242}" destId="{95920AEC-7D18-4D01-B426-F27C653FE3CF}" srcOrd="0" destOrd="0" presId="urn:microsoft.com/office/officeart/2005/8/layout/process3"/>
    <dgm:cxn modelId="{F6F4B165-A9D2-46A5-A31F-A4861DCD8984}" type="presParOf" srcId="{95920AEC-7D18-4D01-B426-F27C653FE3CF}" destId="{039E8A55-7765-4C31-8719-254ED987291D}" srcOrd="0" destOrd="0" presId="urn:microsoft.com/office/officeart/2005/8/layout/process3"/>
    <dgm:cxn modelId="{78D2B6AE-52ED-4421-A937-AB8BEC5CC287}" type="presParOf" srcId="{95920AEC-7D18-4D01-B426-F27C653FE3CF}" destId="{8A15EF80-730D-45A8-8BCB-F0AA5AFC9E24}" srcOrd="1" destOrd="0" presId="urn:microsoft.com/office/officeart/2005/8/layout/process3"/>
    <dgm:cxn modelId="{80A301FD-D9C1-4B15-B87E-8D0C99EECE27}" type="presParOf" srcId="{95920AEC-7D18-4D01-B426-F27C653FE3CF}" destId="{60FF5360-0CA1-4925-8010-07CCCEC80677}" srcOrd="2" destOrd="0" presId="urn:microsoft.com/office/officeart/2005/8/layout/process3"/>
    <dgm:cxn modelId="{634F6B07-147F-477E-9772-7E02CFA53F3A}" type="presParOf" srcId="{D5ADCDFD-90FF-46D6-8371-1923875CF242}" destId="{4D2D0A2C-5252-4578-89FA-7BA020FDECF2}" srcOrd="1" destOrd="0" presId="urn:microsoft.com/office/officeart/2005/8/layout/process3"/>
    <dgm:cxn modelId="{F1226B98-CE52-4B72-9E38-203F7B93EFA5}" type="presParOf" srcId="{4D2D0A2C-5252-4578-89FA-7BA020FDECF2}" destId="{D7E1565A-C6D5-4D56-BE75-AA221BE589B2}" srcOrd="0" destOrd="0" presId="urn:microsoft.com/office/officeart/2005/8/layout/process3"/>
    <dgm:cxn modelId="{2D355F48-2AEE-46C7-949B-F77E17EEC8A0}" type="presParOf" srcId="{D5ADCDFD-90FF-46D6-8371-1923875CF242}" destId="{468084FA-A8EF-4C9E-902E-0A7B6D44BC11}" srcOrd="2" destOrd="0" presId="urn:microsoft.com/office/officeart/2005/8/layout/process3"/>
    <dgm:cxn modelId="{148FFB33-B12D-4ADF-92C2-47DF57E4A571}" type="presParOf" srcId="{468084FA-A8EF-4C9E-902E-0A7B6D44BC11}" destId="{69ECDA60-FC82-495F-9CDC-A63C6FC9FF13}" srcOrd="0" destOrd="0" presId="urn:microsoft.com/office/officeart/2005/8/layout/process3"/>
    <dgm:cxn modelId="{057D107E-4466-4FE4-8EF0-21A6C8FE3441}" type="presParOf" srcId="{468084FA-A8EF-4C9E-902E-0A7B6D44BC11}" destId="{80D7B3F8-206D-4312-B98E-8C70D52403E2}" srcOrd="1" destOrd="0" presId="urn:microsoft.com/office/officeart/2005/8/layout/process3"/>
    <dgm:cxn modelId="{4569D320-CF80-4962-80A0-C616A45CE2A7}" type="presParOf" srcId="{468084FA-A8EF-4C9E-902E-0A7B6D44BC11}" destId="{545E3863-A1BB-4B5F-AEC6-2409A9D75359}" srcOrd="2" destOrd="0" presId="urn:microsoft.com/office/officeart/2005/8/layout/process3"/>
    <dgm:cxn modelId="{CECC68AE-9839-4715-9B82-4E09F12C8912}" type="presParOf" srcId="{D5ADCDFD-90FF-46D6-8371-1923875CF242}" destId="{D0799835-ED15-4044-AE6B-83D4C5C4351C}" srcOrd="3" destOrd="0" presId="urn:microsoft.com/office/officeart/2005/8/layout/process3"/>
    <dgm:cxn modelId="{0139A48C-1A62-4C92-9FD4-724F40C22936}" type="presParOf" srcId="{D0799835-ED15-4044-AE6B-83D4C5C4351C}" destId="{3B84AA9F-1EC2-4A07-A5F5-B1A63E744B22}" srcOrd="0" destOrd="0" presId="urn:microsoft.com/office/officeart/2005/8/layout/process3"/>
    <dgm:cxn modelId="{AF25B3AA-9FE7-46F7-B7C4-9A36CADFB2CD}" type="presParOf" srcId="{D5ADCDFD-90FF-46D6-8371-1923875CF242}" destId="{53A28AC7-8A33-40DB-8627-1692CB6ADEB6}" srcOrd="4" destOrd="0" presId="urn:microsoft.com/office/officeart/2005/8/layout/process3"/>
    <dgm:cxn modelId="{639F2A44-1DEE-4C4A-B06A-2F98F2DFBBEC}" type="presParOf" srcId="{53A28AC7-8A33-40DB-8627-1692CB6ADEB6}" destId="{266DEEC3-A73F-4ADD-A4E9-73E7E3C60451}" srcOrd="0" destOrd="0" presId="urn:microsoft.com/office/officeart/2005/8/layout/process3"/>
    <dgm:cxn modelId="{2154BC11-5AE2-4897-B4AB-C95B2E063853}" type="presParOf" srcId="{53A28AC7-8A33-40DB-8627-1692CB6ADEB6}" destId="{C6101A34-7931-408A-B5E9-CBA3DF7289E4}" srcOrd="1" destOrd="0" presId="urn:microsoft.com/office/officeart/2005/8/layout/process3"/>
    <dgm:cxn modelId="{47897E37-8CB5-49FD-8E17-663A0C9507A8}" type="presParOf" srcId="{53A28AC7-8A33-40DB-8627-1692CB6ADEB6}" destId="{662C2CDB-EACD-4D8D-9EA6-030A6E8C875D}" srcOrd="2" destOrd="0" presId="urn:microsoft.com/office/officeart/2005/8/layout/process3"/>
    <dgm:cxn modelId="{CC2B19C0-E83F-460D-9399-6FFE994F56D2}" type="presParOf" srcId="{D5ADCDFD-90FF-46D6-8371-1923875CF242}" destId="{C0727BCC-D153-42EF-AE5B-369266A8B156}" srcOrd="5" destOrd="0" presId="urn:microsoft.com/office/officeart/2005/8/layout/process3"/>
    <dgm:cxn modelId="{5BD70382-ABC5-4EB1-BCB7-C588E609C3A5}" type="presParOf" srcId="{C0727BCC-D153-42EF-AE5B-369266A8B156}" destId="{91AC2A5B-5329-47EE-A421-33948E47B8CB}" srcOrd="0" destOrd="0" presId="urn:microsoft.com/office/officeart/2005/8/layout/process3"/>
    <dgm:cxn modelId="{6F2B2000-D62B-4942-820E-403679B753A9}" type="presParOf" srcId="{D5ADCDFD-90FF-46D6-8371-1923875CF242}" destId="{716B05FC-006E-4205-B97B-7058ECBCF9CD}" srcOrd="6" destOrd="0" presId="urn:microsoft.com/office/officeart/2005/8/layout/process3"/>
    <dgm:cxn modelId="{D506402E-39FF-41C9-8336-948A9CEA5EC3}" type="presParOf" srcId="{716B05FC-006E-4205-B97B-7058ECBCF9CD}" destId="{06724D9A-529B-48D2-B0C3-7D38F8D6438D}" srcOrd="0" destOrd="0" presId="urn:microsoft.com/office/officeart/2005/8/layout/process3"/>
    <dgm:cxn modelId="{B4CB5523-F29B-4B47-A578-4BC89D6604B1}" type="presParOf" srcId="{716B05FC-006E-4205-B97B-7058ECBCF9CD}" destId="{9780267D-177D-44CF-A696-399981FDB785}" srcOrd="1" destOrd="0" presId="urn:microsoft.com/office/officeart/2005/8/layout/process3"/>
    <dgm:cxn modelId="{8F491CA2-7CEB-4A7A-B5F1-683B89B86687}" type="presParOf" srcId="{716B05FC-006E-4205-B97B-7058ECBCF9CD}" destId="{89907094-D921-4304-B9AF-90C4C211F39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5EF80-730D-45A8-8BCB-F0AA5AFC9E24}">
      <dsp:nvSpPr>
        <dsp:cNvPr id="0" name=""/>
        <dsp:cNvSpPr/>
      </dsp:nvSpPr>
      <dsp:spPr>
        <a:xfrm>
          <a:off x="0" y="750272"/>
          <a:ext cx="1867872" cy="402050"/>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ysClr val="window" lastClr="FFFFFF"/>
              </a:solidFill>
              <a:latin typeface="Calibri"/>
              <a:ea typeface="+mn-ea"/>
              <a:cs typeface="+mn-cs"/>
            </a:rPr>
            <a:t>HIBE</a:t>
          </a:r>
        </a:p>
      </dsp:txBody>
      <dsp:txXfrm>
        <a:off x="7850" y="758122"/>
        <a:ext cx="1852172" cy="252333"/>
      </dsp:txXfrm>
    </dsp:sp>
    <dsp:sp modelId="{60FF5360-0CA1-4925-8010-07CCCEC80677}">
      <dsp:nvSpPr>
        <dsp:cNvPr id="0" name=""/>
        <dsp:cNvSpPr/>
      </dsp:nvSpPr>
      <dsp:spPr>
        <a:xfrm flipH="1">
          <a:off x="1198137" y="2132790"/>
          <a:ext cx="250302" cy="45734"/>
        </a:xfrm>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4D2D0A2C-5252-4578-89FA-7BA020FDECF2}">
      <dsp:nvSpPr>
        <dsp:cNvPr id="0" name=""/>
        <dsp:cNvSpPr/>
      </dsp:nvSpPr>
      <dsp:spPr>
        <a:xfrm rot="10794820">
          <a:off x="624229" y="1265333"/>
          <a:ext cx="642477" cy="405064"/>
        </a:xfrm>
        <a:prstGeom prst="mathPlus">
          <a:avLst/>
        </a:prstGeom>
        <a:solidFill>
          <a:srgbClr val="C0504D">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ysClr val="window" lastClr="FFFFFF"/>
            </a:solidFill>
            <a:latin typeface="Calibri"/>
            <a:ea typeface="+mn-ea"/>
            <a:cs typeface="+mn-cs"/>
          </a:endParaRPr>
        </a:p>
      </dsp:txBody>
      <dsp:txXfrm>
        <a:off x="745748" y="1346254"/>
        <a:ext cx="520958" cy="243038"/>
      </dsp:txXfrm>
    </dsp:sp>
    <dsp:sp modelId="{80D7B3F8-206D-4312-B98E-8C70D52403E2}">
      <dsp:nvSpPr>
        <dsp:cNvPr id="0" name=""/>
        <dsp:cNvSpPr/>
      </dsp:nvSpPr>
      <dsp:spPr>
        <a:xfrm>
          <a:off x="0" y="1822442"/>
          <a:ext cx="1913572" cy="443801"/>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ctr" defTabSz="800100">
            <a:lnSpc>
              <a:spcPct val="90000"/>
            </a:lnSpc>
            <a:spcBef>
              <a:spcPct val="0"/>
            </a:spcBef>
            <a:spcAft>
              <a:spcPct val="35000"/>
            </a:spcAft>
            <a:buNone/>
          </a:pPr>
          <a:r>
            <a:rPr lang="en-US" sz="1800" b="1" kern="1200" dirty="0">
              <a:solidFill>
                <a:sysClr val="window" lastClr="FFFFFF"/>
              </a:solidFill>
              <a:latin typeface="Calibri"/>
              <a:ea typeface="+mn-ea"/>
              <a:cs typeface="+mn-cs"/>
            </a:rPr>
            <a:t>CP-ABE</a:t>
          </a:r>
        </a:p>
      </dsp:txBody>
      <dsp:txXfrm>
        <a:off x="8666" y="1831108"/>
        <a:ext cx="1896240" cy="278535"/>
      </dsp:txXfrm>
    </dsp:sp>
    <dsp:sp modelId="{545E3863-A1BB-4B5F-AEC6-2409A9D75359}">
      <dsp:nvSpPr>
        <dsp:cNvPr id="0" name=""/>
        <dsp:cNvSpPr/>
      </dsp:nvSpPr>
      <dsp:spPr>
        <a:xfrm>
          <a:off x="4258673" y="2649344"/>
          <a:ext cx="674588" cy="66528"/>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solidFill>
              <a:sysClr val="windowText" lastClr="000000">
                <a:hueOff val="0"/>
                <a:satOff val="0"/>
                <a:lumOff val="0"/>
                <a:alphaOff val="0"/>
              </a:sysClr>
            </a:solidFill>
            <a:latin typeface="Calibri"/>
            <a:ea typeface="+mn-ea"/>
            <a:cs typeface="+mn-cs"/>
          </a:endParaRPr>
        </a:p>
      </dsp:txBody>
      <dsp:txXfrm>
        <a:off x="4260622" y="2651293"/>
        <a:ext cx="670690" cy="62630"/>
      </dsp:txXfrm>
    </dsp:sp>
    <dsp:sp modelId="{D0799835-ED15-4044-AE6B-83D4C5C4351C}">
      <dsp:nvSpPr>
        <dsp:cNvPr id="0" name=""/>
        <dsp:cNvSpPr/>
      </dsp:nvSpPr>
      <dsp:spPr>
        <a:xfrm>
          <a:off x="2165318" y="1198329"/>
          <a:ext cx="718089" cy="447581"/>
        </a:xfrm>
        <a:prstGeom prst="rightArrow">
          <a:avLst>
            <a:gd name="adj1" fmla="val 60000"/>
            <a:gd name="adj2" fmla="val 50000"/>
          </a:avLst>
        </a:prstGeom>
        <a:solidFill>
          <a:srgbClr val="9BBB59">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ysClr val="window" lastClr="FFFFFF"/>
            </a:solidFill>
            <a:latin typeface="Calibri"/>
            <a:ea typeface="+mn-ea"/>
            <a:cs typeface="+mn-cs"/>
          </a:endParaRPr>
        </a:p>
      </dsp:txBody>
      <dsp:txXfrm>
        <a:off x="2165318" y="1287845"/>
        <a:ext cx="583815" cy="268549"/>
      </dsp:txXfrm>
    </dsp:sp>
    <dsp:sp modelId="{C6101A34-7931-408A-B5E9-CBA3DF7289E4}">
      <dsp:nvSpPr>
        <dsp:cNvPr id="0" name=""/>
        <dsp:cNvSpPr/>
      </dsp:nvSpPr>
      <dsp:spPr>
        <a:xfrm>
          <a:off x="2895594" y="228602"/>
          <a:ext cx="2261291" cy="738574"/>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ysClr val="window" lastClr="FFFFFF"/>
              </a:solidFill>
              <a:latin typeface="Calibri"/>
              <a:ea typeface="+mn-ea"/>
              <a:cs typeface="+mn-cs"/>
            </a:rPr>
            <a:t>HABE</a:t>
          </a:r>
        </a:p>
      </dsp:txBody>
      <dsp:txXfrm>
        <a:off x="2910015" y="243023"/>
        <a:ext cx="2232449" cy="463540"/>
      </dsp:txXfrm>
    </dsp:sp>
    <dsp:sp modelId="{662C2CDB-EACD-4D8D-9EA6-030A6E8C875D}">
      <dsp:nvSpPr>
        <dsp:cNvPr id="0" name=""/>
        <dsp:cNvSpPr/>
      </dsp:nvSpPr>
      <dsp:spPr>
        <a:xfrm>
          <a:off x="3484252" y="764905"/>
          <a:ext cx="2074554" cy="2880000"/>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solidFill>
              <a:sysClr val="windowText" lastClr="000000">
                <a:hueOff val="0"/>
                <a:satOff val="0"/>
                <a:lumOff val="0"/>
                <a:alphaOff val="0"/>
              </a:sysClr>
            </a:solidFill>
            <a:latin typeface="Calibri"/>
            <a:ea typeface="+mn-ea"/>
            <a:cs typeface="+mn-cs"/>
          </a:endParaRPr>
        </a:p>
        <a:p>
          <a:pPr marL="114300" lvl="1" indent="-114300" algn="l" defTabSz="622300">
            <a:lnSpc>
              <a:spcPct val="90000"/>
            </a:lnSpc>
            <a:spcBef>
              <a:spcPct val="0"/>
            </a:spcBef>
            <a:spcAft>
              <a:spcPct val="15000"/>
            </a:spcAft>
            <a:buChar char="•"/>
          </a:pPr>
          <a:r>
            <a:rPr lang="en-US" sz="1400" kern="1200" dirty="0"/>
            <a:t>Fine grained access control</a:t>
          </a:r>
          <a:endParaRPr lang="en-US" sz="1400" kern="1200" dirty="0">
            <a:solidFill>
              <a:sysClr val="windowText" lastClr="000000">
                <a:hueOff val="0"/>
                <a:satOff val="0"/>
                <a:lumOff val="0"/>
                <a:alphaOff val="0"/>
              </a:sysClr>
            </a:solidFill>
            <a:latin typeface="Calibri"/>
            <a:ea typeface="+mn-ea"/>
            <a:cs typeface="+mn-cs"/>
          </a:endParaRPr>
        </a:p>
        <a:p>
          <a:pPr marL="114300" lvl="1" indent="-114300" algn="l" defTabSz="622300">
            <a:lnSpc>
              <a:spcPct val="90000"/>
            </a:lnSpc>
            <a:spcBef>
              <a:spcPct val="0"/>
            </a:spcBef>
            <a:spcAft>
              <a:spcPct val="15000"/>
            </a:spcAft>
            <a:buChar char="•"/>
          </a:pPr>
          <a:r>
            <a:rPr lang="en-US" sz="1400" kern="1200" dirty="0"/>
            <a:t>Full delegation</a:t>
          </a:r>
          <a:endParaRPr lang="en-US" sz="1400" kern="1200" dirty="0">
            <a:solidFill>
              <a:sysClr val="windowText" lastClr="000000">
                <a:hueOff val="0"/>
                <a:satOff val="0"/>
                <a:lumOff val="0"/>
                <a:alphaOff val="0"/>
              </a:sysClr>
            </a:solidFill>
            <a:latin typeface="Calibri"/>
            <a:ea typeface="+mn-ea"/>
            <a:cs typeface="+mn-cs"/>
          </a:endParaRPr>
        </a:p>
      </dsp:txBody>
      <dsp:txXfrm>
        <a:off x="3545014" y="825667"/>
        <a:ext cx="1953030" cy="2758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5EF80-730D-45A8-8BCB-F0AA5AFC9E24}">
      <dsp:nvSpPr>
        <dsp:cNvPr id="0" name=""/>
        <dsp:cNvSpPr/>
      </dsp:nvSpPr>
      <dsp:spPr>
        <a:xfrm>
          <a:off x="9059" y="1397447"/>
          <a:ext cx="1523460" cy="752429"/>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ysClr val="window" lastClr="FFFFFF"/>
              </a:solidFill>
              <a:latin typeface="Calibri"/>
              <a:ea typeface="+mn-ea"/>
              <a:cs typeface="+mn-cs"/>
            </a:rPr>
            <a:t>ASBE (</a:t>
          </a:r>
          <a:r>
            <a:rPr lang="en-US" sz="1800" b="1" kern="1200" dirty="0" err="1">
              <a:solidFill>
                <a:sysClr val="window" lastClr="FFFFFF"/>
              </a:solidFill>
              <a:latin typeface="Calibri"/>
              <a:ea typeface="+mn-ea"/>
              <a:cs typeface="+mn-cs"/>
            </a:rPr>
            <a:t>Bobba</a:t>
          </a:r>
          <a:r>
            <a:rPr lang="en-US" sz="1800" b="1" kern="1200" dirty="0">
              <a:solidFill>
                <a:sysClr val="window" lastClr="FFFFFF"/>
              </a:solidFill>
              <a:latin typeface="Calibri"/>
              <a:ea typeface="+mn-ea"/>
              <a:cs typeface="+mn-cs"/>
            </a:rPr>
            <a:t> et al)</a:t>
          </a:r>
        </a:p>
      </dsp:txBody>
      <dsp:txXfrm>
        <a:off x="23737" y="1412125"/>
        <a:ext cx="1494104" cy="471773"/>
      </dsp:txXfrm>
    </dsp:sp>
    <dsp:sp modelId="{60FF5360-0CA1-4925-8010-07CCCEC80677}">
      <dsp:nvSpPr>
        <dsp:cNvPr id="0" name=""/>
        <dsp:cNvSpPr/>
      </dsp:nvSpPr>
      <dsp:spPr>
        <a:xfrm>
          <a:off x="652171" y="1898577"/>
          <a:ext cx="1252824" cy="2190375"/>
        </a:xfrm>
        <a:prstGeom prst="roundRect">
          <a:avLst>
            <a:gd name="adj" fmla="val 10000"/>
          </a:avLst>
        </a:prstGeom>
        <a:solidFill>
          <a:sysClr val="window" lastClr="FFFFFF">
            <a:alpha val="90000"/>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Fine Grained Access Control</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User Revocation</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Misses a Delegation Algorithm</a:t>
          </a:r>
        </a:p>
      </dsp:txBody>
      <dsp:txXfrm>
        <a:off x="688865" y="1935271"/>
        <a:ext cx="1179436" cy="2116987"/>
      </dsp:txXfrm>
    </dsp:sp>
    <dsp:sp modelId="{4D2D0A2C-5252-4578-89FA-7BA020FDECF2}">
      <dsp:nvSpPr>
        <dsp:cNvPr id="0" name=""/>
        <dsp:cNvSpPr/>
      </dsp:nvSpPr>
      <dsp:spPr>
        <a:xfrm rot="63042">
          <a:off x="1688586" y="1511921"/>
          <a:ext cx="330975" cy="311917"/>
        </a:xfrm>
        <a:prstGeom prst="mathPlus">
          <a:avLst/>
        </a:prstGeom>
        <a:solidFill>
          <a:srgbClr val="C0504D">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ysClr val="window" lastClr="FFFFFF"/>
            </a:solidFill>
            <a:latin typeface="Calibri"/>
            <a:ea typeface="+mn-ea"/>
            <a:cs typeface="+mn-cs"/>
          </a:endParaRPr>
        </a:p>
      </dsp:txBody>
      <dsp:txXfrm>
        <a:off x="1688594" y="1573446"/>
        <a:ext cx="237400" cy="187151"/>
      </dsp:txXfrm>
    </dsp:sp>
    <dsp:sp modelId="{80D7B3F8-206D-4312-B98E-8C70D52403E2}">
      <dsp:nvSpPr>
        <dsp:cNvPr id="0" name=""/>
        <dsp:cNvSpPr/>
      </dsp:nvSpPr>
      <dsp:spPr>
        <a:xfrm>
          <a:off x="2156897" y="1397927"/>
          <a:ext cx="1252824" cy="987126"/>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ysClr val="window" lastClr="FFFFFF"/>
              </a:solidFill>
              <a:latin typeface="Calibri"/>
              <a:ea typeface="+mn-ea"/>
              <a:cs typeface="+mn-cs"/>
            </a:rPr>
            <a:t>Hierarchical Structure</a:t>
          </a:r>
        </a:p>
      </dsp:txBody>
      <dsp:txXfrm>
        <a:off x="2173709" y="1414739"/>
        <a:ext cx="1219200" cy="540365"/>
      </dsp:txXfrm>
    </dsp:sp>
    <dsp:sp modelId="{545E3863-A1BB-4B5F-AEC6-2409A9D75359}">
      <dsp:nvSpPr>
        <dsp:cNvPr id="0" name=""/>
        <dsp:cNvSpPr/>
      </dsp:nvSpPr>
      <dsp:spPr>
        <a:xfrm>
          <a:off x="2237985" y="1898097"/>
          <a:ext cx="1603853" cy="2190375"/>
        </a:xfrm>
        <a:prstGeom prst="roundRect">
          <a:avLst>
            <a:gd name="adj" fmla="val 10000"/>
          </a:avLst>
        </a:prstGeom>
        <a:solidFill>
          <a:sysClr val="window" lastClr="FFFFFF">
            <a:alpha val="90000"/>
            <a:hueOff val="0"/>
            <a:satOff val="0"/>
            <a:lumOff val="0"/>
            <a:alphaOff val="0"/>
          </a:sysClr>
        </a:solidFill>
        <a:ln w="25400" cap="flat" cmpd="sng" algn="ctr">
          <a:solidFill>
            <a:srgbClr val="9BBB59">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Calibri"/>
              <a:ea typeface="+mn-ea"/>
              <a:cs typeface="+mn-cs"/>
            </a:rPr>
            <a:t>Scalability </a:t>
          </a:r>
        </a:p>
        <a:p>
          <a:pPr marL="171450" lvl="1" indent="-171450" algn="l" defTabSz="71120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Calibri"/>
              <a:ea typeface="+mn-ea"/>
              <a:cs typeface="+mn-cs"/>
            </a:rPr>
            <a:t>Flexibility</a:t>
          </a:r>
          <a:endParaRPr lang="en-US" sz="1000" kern="1200" dirty="0">
            <a:solidFill>
              <a:sysClr val="windowText" lastClr="000000">
                <a:hueOff val="0"/>
                <a:satOff val="0"/>
                <a:lumOff val="0"/>
                <a:alphaOff val="0"/>
              </a:sysClr>
            </a:solidFill>
            <a:latin typeface="Calibri"/>
            <a:ea typeface="+mn-ea"/>
            <a:cs typeface="+mn-cs"/>
          </a:endParaRP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Delegation Algorithm</a:t>
          </a:r>
          <a:endParaRPr lang="en-US" sz="1000" kern="1200" dirty="0">
            <a:solidFill>
              <a:sysClr val="windowText" lastClr="000000">
                <a:hueOff val="0"/>
                <a:satOff val="0"/>
                <a:lumOff val="0"/>
                <a:alphaOff val="0"/>
              </a:sysClr>
            </a:solidFill>
            <a:latin typeface="Calibri"/>
            <a:ea typeface="+mn-ea"/>
            <a:cs typeface="+mn-cs"/>
          </a:endParaRPr>
        </a:p>
      </dsp:txBody>
      <dsp:txXfrm>
        <a:off x="2284960" y="1945072"/>
        <a:ext cx="1509903" cy="2096425"/>
      </dsp:txXfrm>
    </dsp:sp>
    <dsp:sp modelId="{D0799835-ED15-4044-AE6B-83D4C5C4351C}">
      <dsp:nvSpPr>
        <dsp:cNvPr id="0" name=""/>
        <dsp:cNvSpPr/>
      </dsp:nvSpPr>
      <dsp:spPr>
        <a:xfrm rot="21542014">
          <a:off x="3643489" y="1510272"/>
          <a:ext cx="495731" cy="311917"/>
        </a:xfrm>
        <a:prstGeom prst="rightArrow">
          <a:avLst>
            <a:gd name="adj1" fmla="val 60000"/>
            <a:gd name="adj2" fmla="val 50000"/>
          </a:avLst>
        </a:prstGeom>
        <a:solidFill>
          <a:srgbClr val="9BBB59">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ysClr val="window" lastClr="FFFFFF"/>
            </a:solidFill>
            <a:latin typeface="Calibri"/>
            <a:ea typeface="+mn-ea"/>
            <a:cs typeface="+mn-cs"/>
          </a:endParaRPr>
        </a:p>
      </dsp:txBody>
      <dsp:txXfrm>
        <a:off x="3643496" y="1573444"/>
        <a:ext cx="402156" cy="187151"/>
      </dsp:txXfrm>
    </dsp:sp>
    <dsp:sp modelId="{C6101A34-7931-408A-B5E9-CBA3DF7289E4}">
      <dsp:nvSpPr>
        <dsp:cNvPr id="0" name=""/>
        <dsp:cNvSpPr/>
      </dsp:nvSpPr>
      <dsp:spPr>
        <a:xfrm>
          <a:off x="4344931" y="1397447"/>
          <a:ext cx="1252824" cy="752429"/>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ysClr val="window" lastClr="FFFFFF"/>
              </a:solidFill>
              <a:latin typeface="Calibri"/>
              <a:ea typeface="+mn-ea"/>
              <a:cs typeface="+mn-cs"/>
            </a:rPr>
            <a:t>HASBE</a:t>
          </a:r>
        </a:p>
      </dsp:txBody>
      <dsp:txXfrm>
        <a:off x="4359609" y="1412125"/>
        <a:ext cx="1223468" cy="471773"/>
      </dsp:txXfrm>
    </dsp:sp>
    <dsp:sp modelId="{662C2CDB-EACD-4D8D-9EA6-030A6E8C875D}">
      <dsp:nvSpPr>
        <dsp:cNvPr id="0" name=""/>
        <dsp:cNvSpPr/>
      </dsp:nvSpPr>
      <dsp:spPr>
        <a:xfrm>
          <a:off x="4601534" y="1898577"/>
          <a:ext cx="1252824" cy="2190375"/>
        </a:xfrm>
        <a:prstGeom prst="roundRect">
          <a:avLst>
            <a:gd name="adj" fmla="val 10000"/>
          </a:avLst>
        </a:prstGeom>
        <a:solidFill>
          <a:sysClr val="window" lastClr="FFFFFF">
            <a:alpha val="90000"/>
            <a:hueOff val="0"/>
            <a:satOff val="0"/>
            <a:lumOff val="0"/>
            <a:alphaOff val="0"/>
          </a:sysClr>
        </a:solidFill>
        <a:ln w="25400" cap="flat" cmpd="sng" algn="ctr">
          <a:solidFill>
            <a:srgbClr val="8064A2">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Fine Grained Access Control</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Scalability </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Flexibility</a:t>
          </a:r>
        </a:p>
      </dsp:txBody>
      <dsp:txXfrm>
        <a:off x="4638228" y="1935271"/>
        <a:ext cx="1179436" cy="2116987"/>
      </dsp:txXfrm>
    </dsp:sp>
    <dsp:sp modelId="{C0727BCC-D153-42EF-AE5B-369266A8B156}">
      <dsp:nvSpPr>
        <dsp:cNvPr id="0" name=""/>
        <dsp:cNvSpPr/>
      </dsp:nvSpPr>
      <dsp:spPr>
        <a:xfrm>
          <a:off x="5775797" y="1492053"/>
          <a:ext cx="377446" cy="311917"/>
        </a:xfrm>
        <a:prstGeom prst="rightArrow">
          <a:avLst>
            <a:gd name="adj1" fmla="val 60000"/>
            <a:gd name="adj2" fmla="val 50000"/>
          </a:avLst>
        </a:prstGeom>
        <a:solidFill>
          <a:srgbClr val="8064A2">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solidFill>
              <a:sysClr val="window" lastClr="FFFFFF"/>
            </a:solidFill>
            <a:latin typeface="Calibri"/>
            <a:ea typeface="+mn-ea"/>
            <a:cs typeface="+mn-cs"/>
          </a:endParaRPr>
        </a:p>
      </dsp:txBody>
      <dsp:txXfrm>
        <a:off x="5775797" y="1554436"/>
        <a:ext cx="283871" cy="187151"/>
      </dsp:txXfrm>
    </dsp:sp>
    <dsp:sp modelId="{9780267D-177D-44CF-A696-399981FDB785}">
      <dsp:nvSpPr>
        <dsp:cNvPr id="0" name=""/>
        <dsp:cNvSpPr/>
      </dsp:nvSpPr>
      <dsp:spPr>
        <a:xfrm>
          <a:off x="6309919" y="1397447"/>
          <a:ext cx="1863088" cy="752429"/>
        </a:xfrm>
        <a:prstGeom prst="roundRect">
          <a:avLst>
            <a:gd name="adj" fmla="val 10000"/>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solidFill>
                <a:sysClr val="window" lastClr="FFFFFF"/>
              </a:solidFill>
              <a:latin typeface="Calibri"/>
              <a:ea typeface="+mn-ea"/>
              <a:cs typeface="+mn-cs"/>
            </a:rPr>
            <a:t>Access Control Scheme for Cloud based on HASBE</a:t>
          </a:r>
        </a:p>
      </dsp:txBody>
      <dsp:txXfrm>
        <a:off x="6324597" y="1412125"/>
        <a:ext cx="1833732" cy="471773"/>
      </dsp:txXfrm>
    </dsp:sp>
    <dsp:sp modelId="{89907094-D921-4304-B9AF-90C4C211F39A}">
      <dsp:nvSpPr>
        <dsp:cNvPr id="0" name=""/>
        <dsp:cNvSpPr/>
      </dsp:nvSpPr>
      <dsp:spPr>
        <a:xfrm>
          <a:off x="6970464" y="1940523"/>
          <a:ext cx="1252824" cy="2190375"/>
        </a:xfrm>
        <a:prstGeom prst="roundRect">
          <a:avLst>
            <a:gd name="adj" fmla="val 10000"/>
          </a:avLst>
        </a:prstGeom>
        <a:solidFill>
          <a:sysClr val="window" lastClr="FFFFFF">
            <a:alpha val="90000"/>
            <a:hueOff val="0"/>
            <a:satOff val="0"/>
            <a:lumOff val="0"/>
            <a:alphaOff val="0"/>
          </a:sysClr>
        </a:solidFill>
        <a:ln w="25400" cap="flat" cmpd="sng" algn="ctr">
          <a:solidFill>
            <a:srgbClr val="4BACC6">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Hierarchical User Grant</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File Creation</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File Access</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File Deletion</a:t>
          </a:r>
        </a:p>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Calibri"/>
              <a:ea typeface="+mn-ea"/>
              <a:cs typeface="+mn-cs"/>
            </a:rPr>
            <a:t>User Revocation</a:t>
          </a:r>
        </a:p>
      </dsp:txBody>
      <dsp:txXfrm>
        <a:off x="7007158" y="1977217"/>
        <a:ext cx="1179436" cy="21169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8B14D-256B-4F84-AA86-A14240A19F70}" type="datetimeFigureOut">
              <a:rPr lang="en-US" smtClean="0"/>
              <a:t>10/31/2019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5C8AB-5838-44C8-8370-7D94FD7846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5C8AB-5838-44C8-8370-7D94FD784612}"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10/31/2019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10/31/2019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10/31/2019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dirty="0"/>
              <a:t>Hierarchical Attribute-based Access Control Solutions for Access Control in Cloud Computing: A Survey</a:t>
            </a:r>
          </a:p>
        </p:txBody>
      </p:sp>
      <p:sp>
        <p:nvSpPr>
          <p:cNvPr id="3" name="Subtitle 2"/>
          <p:cNvSpPr>
            <a:spLocks noGrp="1"/>
          </p:cNvSpPr>
          <p:nvPr>
            <p:ph type="subTitle" idx="1"/>
          </p:nvPr>
        </p:nvSpPr>
        <p:spPr/>
        <p:txBody>
          <a:bodyPr>
            <a:normAutofit/>
          </a:bodyPr>
          <a:lstStyle/>
          <a:p>
            <a:r>
              <a:rPr lang="en-US" sz="2400" dirty="0"/>
              <a:t>- Gunjan Batra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458200" cy="4525963"/>
          </a:xfrm>
        </p:spPr>
        <p:txBody>
          <a:bodyPr>
            <a:noAutofit/>
          </a:bodyPr>
          <a:lstStyle/>
          <a:p>
            <a:pPr marL="452628" indent="-342900">
              <a:buFont typeface="Wingdings" pitchFamily="2" charset="2"/>
              <a:buChar char="Ø"/>
            </a:pPr>
            <a:endParaRPr lang="en-US" sz="1600" dirty="0"/>
          </a:p>
          <a:p>
            <a:pPr marL="452628" indent="-342900">
              <a:buFont typeface="Wingdings" pitchFamily="2" charset="2"/>
              <a:buChar char="Ø"/>
            </a:pPr>
            <a:r>
              <a:rPr lang="en-US" sz="1600" dirty="0"/>
              <a:t>System Setup: The trusted authority calls the algorithm to create system public parameters PK and master key MK0 while taking the depth of the system d=2 as the input. </a:t>
            </a:r>
          </a:p>
          <a:p>
            <a:pPr marL="452628" indent="-342900">
              <a:buFont typeface="Wingdings" pitchFamily="2" charset="2"/>
              <a:buChar char="Ø"/>
            </a:pPr>
            <a:r>
              <a:rPr lang="en-US" sz="1600" dirty="0"/>
              <a:t>Top-level Domain Authority Grant: Whenever a new top-level domain authority, </a:t>
            </a:r>
            <a:r>
              <a:rPr lang="en-US" sz="1600" dirty="0" err="1"/>
              <a:t>i.e.,DAi</a:t>
            </a:r>
            <a:r>
              <a:rPr lang="en-US" sz="1600" dirty="0"/>
              <a:t> , wants to join the system, the trusted authority verifies if it is a valid domain authority and if it is, the trusted authority calls </a:t>
            </a:r>
            <a:r>
              <a:rPr lang="en-US" sz="1600" dirty="0" err="1"/>
              <a:t>CreateDA</a:t>
            </a:r>
            <a:r>
              <a:rPr lang="en-US" sz="1600" dirty="0"/>
              <a:t> to generate the master key for </a:t>
            </a:r>
            <a:r>
              <a:rPr lang="en-US" sz="1600" dirty="0" err="1"/>
              <a:t>DAi</a:t>
            </a:r>
            <a:r>
              <a:rPr lang="en-US" sz="1600" dirty="0"/>
              <a:t>  </a:t>
            </a:r>
          </a:p>
          <a:p>
            <a:pPr marL="452628" indent="-342900">
              <a:buFont typeface="Wingdings" pitchFamily="2" charset="2"/>
              <a:buChar char="Ø"/>
            </a:pPr>
            <a:r>
              <a:rPr lang="en-US" sz="1600" dirty="0" err="1"/>
              <a:t>CreateDA</a:t>
            </a:r>
            <a:r>
              <a:rPr lang="en-US" sz="1600" dirty="0"/>
              <a:t> : This algorithm creates the master key, </a:t>
            </a:r>
            <a:r>
              <a:rPr lang="en-US" sz="1600" dirty="0" err="1"/>
              <a:t>MKi</a:t>
            </a:r>
            <a:r>
              <a:rPr lang="en-US" sz="1600" dirty="0"/>
              <a:t> for top-level </a:t>
            </a:r>
            <a:r>
              <a:rPr lang="en-US" sz="1600" dirty="0" err="1"/>
              <a:t>DAi</a:t>
            </a:r>
            <a:r>
              <a:rPr lang="en-US" sz="1600" dirty="0"/>
              <a:t> . </a:t>
            </a:r>
          </a:p>
          <a:p>
            <a:pPr marL="452628" indent="-342900">
              <a:buFont typeface="Wingdings" pitchFamily="2" charset="2"/>
              <a:buChar char="Ø"/>
            </a:pPr>
            <a:r>
              <a:rPr lang="en-US" sz="1600" dirty="0"/>
              <a:t>New Domain Authority/User Grant: When a new user u or a new subordinate domain authority DAi+1 , wants to join the system, the administrating domain authority, </a:t>
            </a:r>
            <a:r>
              <a:rPr lang="en-US" sz="1600" dirty="0" err="1"/>
              <a:t>DAi</a:t>
            </a:r>
            <a:r>
              <a:rPr lang="en-US" sz="1600" dirty="0"/>
              <a:t>, will first verify validity and then assigns the new entity a key structure Ã corresponding to its role and a unique ID.Ã is a subset of A, and A is the key structure of </a:t>
            </a:r>
            <a:r>
              <a:rPr lang="en-US" sz="1600" dirty="0" err="1"/>
              <a:t>DAi</a:t>
            </a:r>
            <a:r>
              <a:rPr lang="en-US" sz="1600" dirty="0"/>
              <a:t> </a:t>
            </a:r>
          </a:p>
          <a:p>
            <a:pPr marL="452628" indent="-342900">
              <a:buFont typeface="Wingdings" pitchFamily="2" charset="2"/>
              <a:buChar char="Ø"/>
            </a:pPr>
            <a:r>
              <a:rPr lang="en-US" sz="1600" dirty="0" err="1"/>
              <a:t>CreateUser</a:t>
            </a:r>
            <a:r>
              <a:rPr lang="en-US" sz="1600" dirty="0"/>
              <a:t>: This algorithm inputs the Master key of </a:t>
            </a:r>
            <a:r>
              <a:rPr lang="en-US" sz="1600" dirty="0" err="1"/>
              <a:t>DAi</a:t>
            </a:r>
            <a:r>
              <a:rPr lang="en-US" sz="1600" dirty="0"/>
              <a:t> i.e. key for access structure A, and new key structure Ã. It computes the new secret key for access structure Ã, </a:t>
            </a:r>
            <a:r>
              <a:rPr lang="en-US" sz="1600" dirty="0" err="1"/>
              <a:t>SKu</a:t>
            </a:r>
            <a:r>
              <a:rPr lang="en-US" sz="1600" dirty="0"/>
              <a:t> or MKi+1</a:t>
            </a:r>
          </a:p>
          <a:p>
            <a:pPr marL="452628" indent="-342900">
              <a:buFont typeface="Wingdings" pitchFamily="2" charset="2"/>
              <a:buChar char="Ø"/>
            </a:pPr>
            <a:endParaRPr lang="en-US" sz="1600" dirty="0"/>
          </a:p>
        </p:txBody>
      </p:sp>
      <p:sp>
        <p:nvSpPr>
          <p:cNvPr id="2" name="Title 1"/>
          <p:cNvSpPr>
            <a:spLocks noGrp="1"/>
          </p:cNvSpPr>
          <p:nvPr>
            <p:ph type="title"/>
          </p:nvPr>
        </p:nvSpPr>
        <p:spPr/>
        <p:txBody>
          <a:bodyPr/>
          <a:lstStyle/>
          <a:p>
            <a:r>
              <a:rPr lang="en-US" dirty="0"/>
              <a:t>HASBE :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525963"/>
          </a:xfrm>
        </p:spPr>
        <p:txBody>
          <a:bodyPr>
            <a:noAutofit/>
          </a:bodyPr>
          <a:lstStyle/>
          <a:p>
            <a:pPr marL="346075" lvl="0" indent="-346075">
              <a:buFont typeface="Wingdings" pitchFamily="2" charset="2"/>
              <a:buChar char="Ø"/>
            </a:pPr>
            <a:r>
              <a:rPr lang="en-US" sz="1600" dirty="0"/>
              <a:t>New File Creation: The data owner encrypts the file using symmetric key and then encrypts the key using HASBE. </a:t>
            </a:r>
          </a:p>
          <a:p>
            <a:pPr marL="346075" lvl="0" indent="-346075">
              <a:buFont typeface="Wingdings" pitchFamily="2" charset="2"/>
              <a:buChar char="Ø"/>
            </a:pPr>
            <a:r>
              <a:rPr lang="en-US" sz="1600" dirty="0"/>
              <a:t>File Access - When a user requests for file stored on the cloud, the cloud sends the corresponding CTs to the user. The user calls Decrypt (</a:t>
            </a:r>
            <a:r>
              <a:rPr lang="en-US" sz="1600" dirty="0" err="1"/>
              <a:t>CT,SK</a:t>
            </a:r>
            <a:r>
              <a:rPr lang="en-US" sz="1600" baseline="-25000" dirty="0" err="1"/>
              <a:t>u</a:t>
            </a:r>
            <a:r>
              <a:rPr lang="en-US" sz="1600" dirty="0"/>
              <a:t>) to get symmetric key and decrypt data files</a:t>
            </a:r>
          </a:p>
          <a:p>
            <a:pPr marL="346075" lvl="0" indent="-346075">
              <a:buFont typeface="Wingdings" pitchFamily="2" charset="2"/>
              <a:buChar char="Ø"/>
            </a:pPr>
            <a:r>
              <a:rPr lang="en-US" sz="1600" dirty="0"/>
              <a:t>Decrypt :This algorithm takes as input ciphertext CT and user </a:t>
            </a:r>
            <a:r>
              <a:rPr lang="en-US" sz="1600" dirty="0" err="1"/>
              <a:t>u’s</a:t>
            </a:r>
            <a:r>
              <a:rPr lang="en-US" sz="1600" dirty="0"/>
              <a:t> key structure. It calls Ƭ(A) to verify whether the key structure A in </a:t>
            </a:r>
            <a:r>
              <a:rPr lang="en-US" sz="1600" dirty="0" err="1"/>
              <a:t>S</a:t>
            </a:r>
            <a:r>
              <a:rPr lang="en-US" sz="1600" baseline="-25000" dirty="0" err="1"/>
              <a:t>Ku</a:t>
            </a:r>
            <a:r>
              <a:rPr lang="en-US" sz="1600" baseline="-25000" dirty="0"/>
              <a:t> </a:t>
            </a:r>
            <a:r>
              <a:rPr lang="en-US" sz="1600" dirty="0"/>
              <a:t>satisfies the tree access structure Ƭ associated with CT. This algorithm runs a subroutine </a:t>
            </a:r>
            <a:r>
              <a:rPr lang="en-US" sz="1600" dirty="0" err="1"/>
              <a:t>DecryptNode</a:t>
            </a:r>
            <a:r>
              <a:rPr lang="en-US" sz="1600" dirty="0"/>
              <a:t> and outputs the message M</a:t>
            </a:r>
          </a:p>
          <a:p>
            <a:pPr marL="346075" lvl="0" indent="-346075">
              <a:buFont typeface="Wingdings" pitchFamily="2" charset="2"/>
              <a:buChar char="Ø"/>
            </a:pPr>
            <a:r>
              <a:rPr lang="en-US" sz="1600" dirty="0"/>
              <a:t>File Deletion – This algorithm is executed at the request of the Data Owner of the after the cloud verifies his/her ownership.</a:t>
            </a:r>
          </a:p>
          <a:p>
            <a:pPr lvl="0"/>
            <a:r>
              <a:rPr lang="en-US" sz="1600" dirty="0"/>
              <a:t>User Revocation: HASBE adds an attribute </a:t>
            </a:r>
            <a:r>
              <a:rPr lang="en-US" sz="1600" dirty="0" err="1"/>
              <a:t>expiration_time</a:t>
            </a:r>
            <a:r>
              <a:rPr lang="en-US" sz="1600" dirty="0"/>
              <a:t> to a </a:t>
            </a:r>
            <a:r>
              <a:rPr lang="en-US" sz="1600" dirty="0" err="1"/>
              <a:t>users’s</a:t>
            </a:r>
            <a:r>
              <a:rPr lang="en-US" sz="1600" dirty="0"/>
              <a:t> key which indicates the time till which the key will be considered valid. The policy associated with data files includes a check on the </a:t>
            </a:r>
            <a:r>
              <a:rPr lang="en-US" sz="1600" dirty="0" err="1"/>
              <a:t>expiration_time</a:t>
            </a:r>
            <a:r>
              <a:rPr lang="en-US" sz="1600" dirty="0"/>
              <a:t> attribute.</a:t>
            </a:r>
          </a:p>
        </p:txBody>
      </p:sp>
      <p:sp>
        <p:nvSpPr>
          <p:cNvPr id="3" name="Title 2"/>
          <p:cNvSpPr>
            <a:spLocks noGrp="1"/>
          </p:cNvSpPr>
          <p:nvPr>
            <p:ph type="title"/>
          </p:nvPr>
        </p:nvSpPr>
        <p:spPr/>
        <p:txBody>
          <a:bodyPr/>
          <a:lstStyle/>
          <a:p>
            <a:r>
              <a:rPr lang="en-US" dirty="0"/>
              <a:t>HASBE :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a:t>HASBE : Computational Complexity</a:t>
            </a:r>
          </a:p>
        </p:txBody>
      </p:sp>
      <p:graphicFrame>
        <p:nvGraphicFramePr>
          <p:cNvPr id="7" name="Content Placeholder 6"/>
          <p:cNvGraphicFramePr>
            <a:graphicFrameLocks noGrp="1"/>
          </p:cNvGraphicFramePr>
          <p:nvPr>
            <p:ph idx="1"/>
          </p:nvPr>
        </p:nvGraphicFramePr>
        <p:xfrm>
          <a:off x="2499360" y="1481138"/>
          <a:ext cx="3291840" cy="2835656"/>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tblGrid>
              <a:tr h="370840">
                <a:tc>
                  <a:txBody>
                    <a:bodyPr/>
                    <a:lstStyle/>
                    <a:p>
                      <a:pPr marL="0" marR="0" algn="l">
                        <a:lnSpc>
                          <a:spcPct val="115000"/>
                        </a:lnSpc>
                        <a:spcBef>
                          <a:spcPts val="0"/>
                        </a:spcBef>
                        <a:spcAft>
                          <a:spcPts val="0"/>
                        </a:spcAft>
                      </a:pPr>
                      <a:r>
                        <a:rPr lang="en-US" sz="1600" b="1" dirty="0">
                          <a:latin typeface="Times New Roman"/>
                          <a:ea typeface="Calibri"/>
                          <a:cs typeface="Times New Roman"/>
                        </a:rPr>
                        <a:t>Operation</a:t>
                      </a:r>
                      <a:endParaRPr lang="en-US" sz="1400" b="1" dirty="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600" b="1" dirty="0">
                          <a:latin typeface="Times New Roman"/>
                          <a:ea typeface="Calibri"/>
                          <a:cs typeface="Times New Roman"/>
                        </a:rPr>
                        <a:t>Complexity</a:t>
                      </a:r>
                      <a:endParaRPr lang="en-US" sz="1400" b="1"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70840">
                <a:tc>
                  <a:txBody>
                    <a:bodyPr/>
                    <a:lstStyle/>
                    <a:p>
                      <a:pPr marL="0" marR="0" algn="l">
                        <a:lnSpc>
                          <a:spcPct val="115000"/>
                        </a:lnSpc>
                        <a:spcBef>
                          <a:spcPts val="0"/>
                        </a:spcBef>
                        <a:spcAft>
                          <a:spcPts val="0"/>
                        </a:spcAft>
                      </a:pPr>
                      <a:r>
                        <a:rPr lang="en-US" sz="1400">
                          <a:latin typeface="Times New Roman"/>
                          <a:ea typeface="Calibri"/>
                          <a:cs typeface="Times New Roman"/>
                        </a:rPr>
                        <a:t>System Setup</a:t>
                      </a:r>
                      <a:endParaRPr lang="en-US" sz="120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a:latin typeface="Times New Roman"/>
                          <a:ea typeface="Calibri"/>
                          <a:cs typeface="Times New Roman"/>
                        </a:rPr>
                        <a:t>O (1)</a:t>
                      </a:r>
                      <a:endParaRPr lang="en-US" sz="1200">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marL="0" marR="0" algn="l">
                        <a:lnSpc>
                          <a:spcPct val="115000"/>
                        </a:lnSpc>
                        <a:spcBef>
                          <a:spcPts val="0"/>
                        </a:spcBef>
                        <a:spcAft>
                          <a:spcPts val="0"/>
                        </a:spcAft>
                      </a:pPr>
                      <a:r>
                        <a:rPr lang="en-US" sz="1400">
                          <a:latin typeface="Times New Roman"/>
                          <a:ea typeface="Calibri"/>
                          <a:cs typeface="Times New Roman"/>
                        </a:rPr>
                        <a:t>Top Level Domain Authority Grant</a:t>
                      </a:r>
                      <a:endParaRPr lang="en-US" sz="120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a:latin typeface="Times New Roman"/>
                          <a:ea typeface="Calibri"/>
                          <a:cs typeface="Times New Roman"/>
                        </a:rPr>
                        <a:t>O (2N+M)</a:t>
                      </a:r>
                      <a:endParaRPr lang="en-US" sz="1200">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marL="0" marR="0" algn="l">
                        <a:lnSpc>
                          <a:spcPct val="115000"/>
                        </a:lnSpc>
                        <a:spcBef>
                          <a:spcPts val="0"/>
                        </a:spcBef>
                        <a:spcAft>
                          <a:spcPts val="0"/>
                        </a:spcAft>
                      </a:pPr>
                      <a:r>
                        <a:rPr lang="en-US" sz="1400">
                          <a:latin typeface="Times New Roman"/>
                          <a:ea typeface="Calibri"/>
                          <a:cs typeface="Times New Roman"/>
                        </a:rPr>
                        <a:t>New User/ Domain Authority Grant</a:t>
                      </a:r>
                      <a:endParaRPr lang="en-US" sz="120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a:latin typeface="Times New Roman"/>
                          <a:ea typeface="Calibri"/>
                          <a:cs typeface="Times New Roman"/>
                        </a:rPr>
                        <a:t>O (2N+M)</a:t>
                      </a:r>
                      <a:endParaRPr lang="en-US" sz="1200">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marL="0" marR="0" algn="l">
                        <a:lnSpc>
                          <a:spcPct val="115000"/>
                        </a:lnSpc>
                        <a:spcBef>
                          <a:spcPts val="0"/>
                        </a:spcBef>
                        <a:spcAft>
                          <a:spcPts val="0"/>
                        </a:spcAft>
                      </a:pPr>
                      <a:r>
                        <a:rPr lang="en-US" sz="1400" dirty="0">
                          <a:latin typeface="Times New Roman"/>
                          <a:ea typeface="Calibri"/>
                          <a:cs typeface="Times New Roman"/>
                        </a:rPr>
                        <a:t>New File Creation</a:t>
                      </a:r>
                      <a:endParaRPr lang="en-US" sz="1200" dirty="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a:latin typeface="Times New Roman"/>
                          <a:ea typeface="Calibri"/>
                          <a:cs typeface="Times New Roman"/>
                        </a:rPr>
                        <a:t>O (2|Y| + |X|)</a:t>
                      </a:r>
                      <a:endParaRPr lang="en-US" sz="1200">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marL="0" marR="0" algn="l">
                        <a:lnSpc>
                          <a:spcPct val="115000"/>
                        </a:lnSpc>
                        <a:spcBef>
                          <a:spcPts val="0"/>
                        </a:spcBef>
                        <a:spcAft>
                          <a:spcPts val="0"/>
                        </a:spcAft>
                      </a:pPr>
                      <a:r>
                        <a:rPr lang="en-US" sz="1400">
                          <a:latin typeface="Times New Roman"/>
                          <a:ea typeface="Calibri"/>
                          <a:cs typeface="Times New Roman"/>
                        </a:rPr>
                        <a:t>User Revocation</a:t>
                      </a:r>
                      <a:endParaRPr lang="en-US" sz="120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a:latin typeface="Times New Roman"/>
                          <a:ea typeface="Calibri"/>
                          <a:cs typeface="Times New Roman"/>
                        </a:rPr>
                        <a:t>O (1)</a:t>
                      </a:r>
                      <a:endParaRPr lang="en-US" sz="1200">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marL="0" marR="0" algn="l">
                        <a:lnSpc>
                          <a:spcPct val="115000"/>
                        </a:lnSpc>
                        <a:spcBef>
                          <a:spcPts val="0"/>
                        </a:spcBef>
                        <a:spcAft>
                          <a:spcPts val="0"/>
                        </a:spcAft>
                      </a:pPr>
                      <a:r>
                        <a:rPr lang="en-US" sz="1400">
                          <a:latin typeface="Times New Roman"/>
                          <a:ea typeface="Calibri"/>
                          <a:cs typeface="Times New Roman"/>
                        </a:rPr>
                        <a:t>File Deletion</a:t>
                      </a:r>
                      <a:endParaRPr lang="en-US" sz="1200">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dirty="0">
                          <a:latin typeface="Times New Roman"/>
                          <a:ea typeface="Calibri"/>
                          <a:cs typeface="Times New Roman"/>
                        </a:rPr>
                        <a:t>O (1)</a:t>
                      </a:r>
                      <a:endParaRPr lang="en-US" sz="1200" dirty="0">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8" name="TextBox 7"/>
          <p:cNvSpPr txBox="1"/>
          <p:nvPr/>
        </p:nvSpPr>
        <p:spPr>
          <a:xfrm>
            <a:off x="1066800" y="4572000"/>
            <a:ext cx="7543800" cy="1754326"/>
          </a:xfrm>
          <a:prstGeom prst="rect">
            <a:avLst/>
          </a:prstGeom>
          <a:noFill/>
        </p:spPr>
        <p:txBody>
          <a:bodyPr wrap="square" rtlCol="0">
            <a:spAutoFit/>
          </a:bodyPr>
          <a:lstStyle/>
          <a:p>
            <a:r>
              <a:rPr lang="en-US" dirty="0"/>
              <a:t>N = Number of attributes in the set of the new user or domain authority</a:t>
            </a:r>
          </a:p>
          <a:p>
            <a:r>
              <a:rPr lang="en-US" dirty="0"/>
              <a:t>M = Number of sets in A</a:t>
            </a:r>
          </a:p>
          <a:p>
            <a:r>
              <a:rPr lang="en-US" dirty="0"/>
              <a:t>Y = Leaf Nodes of Ƭ</a:t>
            </a:r>
          </a:p>
          <a:p>
            <a:r>
              <a:rPr lang="en-US" dirty="0"/>
              <a:t>X = Translating Nodes of Ƭ</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solidFill>
                  <a:srgbClr val="464646"/>
                </a:solidFill>
              </a:rPr>
              <a:t>Hierarchical Attribute –based Access Control with Authentication for Outsources Data in Cloud Computing</a:t>
            </a:r>
            <a:endParaRPr lang="en-US" dirty="0"/>
          </a:p>
        </p:txBody>
      </p:sp>
      <p:sp>
        <p:nvSpPr>
          <p:cNvPr id="8" name="Rectangle 7"/>
          <p:cNvSpPr/>
          <p:nvPr/>
        </p:nvSpPr>
        <p:spPr>
          <a:xfrm>
            <a:off x="533400" y="17526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Hierarchical Structure of Multi-authorities</a:t>
            </a:r>
          </a:p>
        </p:txBody>
      </p:sp>
      <p:sp>
        <p:nvSpPr>
          <p:cNvPr id="9" name="Rectangle 8"/>
          <p:cNvSpPr/>
          <p:nvPr/>
        </p:nvSpPr>
        <p:spPr>
          <a:xfrm>
            <a:off x="152400" y="2971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CP-ABE</a:t>
            </a:r>
          </a:p>
        </p:txBody>
      </p:sp>
      <p:sp>
        <p:nvSpPr>
          <p:cNvPr id="10" name="Rectangle 9"/>
          <p:cNvSpPr/>
          <p:nvPr/>
        </p:nvSpPr>
        <p:spPr>
          <a:xfrm>
            <a:off x="990600" y="3962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ABS</a:t>
            </a:r>
          </a:p>
        </p:txBody>
      </p:sp>
      <p:sp>
        <p:nvSpPr>
          <p:cNvPr id="11" name="Plus 10"/>
          <p:cNvSpPr/>
          <p:nvPr/>
        </p:nvSpPr>
        <p:spPr>
          <a:xfrm>
            <a:off x="1752600" y="2819400"/>
            <a:ext cx="914400" cy="914400"/>
          </a:xfrm>
          <a:prstGeom prst="mathPlu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276600" y="2971800"/>
            <a:ext cx="1676400" cy="4572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81600" y="2362200"/>
            <a:ext cx="1676400" cy="1447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Hierarchical Attribute Based Access Control Scheme</a:t>
            </a:r>
          </a:p>
        </p:txBody>
      </p:sp>
      <p:sp>
        <p:nvSpPr>
          <p:cNvPr id="14" name="Right Brace 13"/>
          <p:cNvSpPr/>
          <p:nvPr/>
        </p:nvSpPr>
        <p:spPr>
          <a:xfrm>
            <a:off x="2743200" y="1447800"/>
            <a:ext cx="457200" cy="3505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lus 14"/>
          <p:cNvSpPr/>
          <p:nvPr/>
        </p:nvSpPr>
        <p:spPr>
          <a:xfrm>
            <a:off x="6934200" y="2667000"/>
            <a:ext cx="685800" cy="762000"/>
          </a:xfrm>
          <a:prstGeom prst="mathPlu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20000" y="2438400"/>
            <a:ext cx="1295400" cy="1371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XACML</a:t>
            </a:r>
          </a:p>
          <a:p>
            <a:pPr algn="ctr"/>
            <a:r>
              <a:rPr lang="en-US" sz="1600" b="1" dirty="0"/>
              <a:t>(Policy Descriptive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3050"/>
            <a:ext cx="8229600" cy="869950"/>
          </a:xfrm>
        </p:spPr>
        <p:txBody>
          <a:bodyPr>
            <a:noAutofit/>
          </a:bodyPr>
          <a:lstStyle/>
          <a:p>
            <a:pPr lvl="1" algn="l" rtl="0">
              <a:spcBef>
                <a:spcPct val="0"/>
              </a:spcBef>
            </a:pPr>
            <a:br>
              <a:rPr lang="en-US" sz="2400" b="1" kern="1200" dirty="0">
                <a:solidFill>
                  <a:schemeClr val="tx2"/>
                </a:solidFill>
                <a:effectLst>
                  <a:outerShdw blurRad="31750" dist="25400" dir="5400000" algn="tl" rotWithShape="0">
                    <a:srgbClr val="000000">
                      <a:alpha val="25000"/>
                    </a:srgbClr>
                  </a:outerShdw>
                </a:effectLst>
                <a:latin typeface="+mj-lt"/>
                <a:ea typeface="+mj-ea"/>
                <a:cs typeface="+mj-cs"/>
              </a:rPr>
            </a:br>
            <a:endParaRPr lang="en-US" sz="2400" b="1" kern="1200"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5" name="Content Placeholder 4"/>
          <p:cNvSpPr>
            <a:spLocks noGrp="1"/>
          </p:cNvSpPr>
          <p:nvPr>
            <p:ph sz="quarter" idx="2"/>
          </p:nvPr>
        </p:nvSpPr>
        <p:spPr>
          <a:xfrm>
            <a:off x="0" y="1143000"/>
            <a:ext cx="4648200" cy="5181600"/>
          </a:xfrm>
        </p:spPr>
        <p:txBody>
          <a:bodyPr>
            <a:noAutofit/>
          </a:bodyPr>
          <a:lstStyle/>
          <a:p>
            <a:pPr lvl="0"/>
            <a:r>
              <a:rPr lang="en-US" sz="1600" dirty="0"/>
              <a:t>Global certificate authority (CA) –manages top-level attribute authorities. </a:t>
            </a:r>
          </a:p>
          <a:p>
            <a:pPr lvl="0"/>
            <a:r>
              <a:rPr lang="en-US" sz="1600" dirty="0"/>
              <a:t>Attribute authorities (AAs)  correspond to the </a:t>
            </a:r>
            <a:r>
              <a:rPr lang="en-US" sz="1600" dirty="0" err="1"/>
              <a:t>organisations</a:t>
            </a:r>
            <a:endParaRPr lang="en-US" sz="1600" dirty="0"/>
          </a:p>
          <a:p>
            <a:pPr lvl="0"/>
            <a:r>
              <a:rPr lang="en-US" sz="1600" dirty="0"/>
              <a:t>Cloud servers (servers) - The cloud service provider (CSP) manages a cloud to provide data storage service</a:t>
            </a:r>
          </a:p>
          <a:p>
            <a:pPr lvl="0"/>
            <a:r>
              <a:rPr lang="en-US" sz="1600" dirty="0"/>
              <a:t>Data owners (owners) - Data owners define access control policies for the data, encrypt data under the policies and generate a signature related to the data. </a:t>
            </a:r>
          </a:p>
          <a:p>
            <a:pPr lvl="0"/>
            <a:r>
              <a:rPr lang="en-US" sz="1600" dirty="0"/>
              <a:t>Data users (users) – To update the data, users need to resign it. A user can update the data in the cloud if his/her signature satisfies the signing policy defined by the data owner.</a:t>
            </a:r>
          </a:p>
        </p:txBody>
      </p:sp>
      <p:pic>
        <p:nvPicPr>
          <p:cNvPr id="8" name="Content Placeholder 7"/>
          <p:cNvPicPr>
            <a:picLocks noGrp="1"/>
          </p:cNvPicPr>
          <p:nvPr>
            <p:ph sz="quarter" idx="4"/>
          </p:nvPr>
        </p:nvPicPr>
        <p:blipFill>
          <a:blip r:embed="rId3" cstate="print"/>
          <a:srcRect/>
          <a:stretch>
            <a:fillRect/>
          </a:stretch>
        </p:blipFill>
        <p:spPr bwMode="auto">
          <a:xfrm>
            <a:off x="4724400" y="1143001"/>
            <a:ext cx="4114799" cy="4953000"/>
          </a:xfrm>
          <a:prstGeom prst="rect">
            <a:avLst/>
          </a:prstGeom>
          <a:noFill/>
          <a:ln w="9525">
            <a:solidFill>
              <a:schemeClr val="tx1"/>
            </a:solidFill>
            <a:miter lim="800000"/>
            <a:headEnd/>
            <a:tailEnd/>
          </a:ln>
        </p:spPr>
      </p:pic>
      <p:sp>
        <p:nvSpPr>
          <p:cNvPr id="11" name="Title 1"/>
          <p:cNvSpPr txBox="1">
            <a:spLocks/>
          </p:cNvSpPr>
          <p:nvPr/>
        </p:nvSpPr>
        <p:spPr>
          <a:xfrm>
            <a:off x="457200" y="274638"/>
            <a:ext cx="8229600" cy="1143000"/>
          </a:xfrm>
          <a:prstGeom prst="rect">
            <a:avLst/>
          </a:prstGeom>
        </p:spPr>
        <p:txBody>
          <a:bodyPr vert="horz" anchor="ctr">
            <a:normAutofit fontScale="975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mj-lt"/>
                <a:ea typeface="+mj-ea"/>
                <a:cs typeface="+mj-cs"/>
              </a:rPr>
              <a:t>Model</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1481328"/>
            <a:ext cx="9144000" cy="4614672"/>
          </a:xfrm>
        </p:spPr>
        <p:txBody>
          <a:bodyPr>
            <a:noAutofit/>
          </a:bodyPr>
          <a:lstStyle/>
          <a:p>
            <a:pPr lvl="0"/>
            <a:r>
              <a:rPr lang="en-US" sz="1500" dirty="0"/>
              <a:t>Setup : Sets up the certification authority (</a:t>
            </a:r>
            <a:r>
              <a:rPr lang="en-US" sz="1500" dirty="0" err="1"/>
              <a:t>CASetup</a:t>
            </a:r>
            <a:r>
              <a:rPr lang="en-US" sz="1500" dirty="0"/>
              <a:t>), top level attribute authority grant and top-level attribute authorities setup (</a:t>
            </a:r>
            <a:r>
              <a:rPr lang="en-US" sz="1500" dirty="0" err="1"/>
              <a:t>AASetup</a:t>
            </a:r>
            <a:r>
              <a:rPr lang="en-US" sz="1500" dirty="0"/>
              <a:t>). </a:t>
            </a:r>
          </a:p>
          <a:p>
            <a:r>
              <a:rPr lang="en-US" sz="1500" dirty="0"/>
              <a:t>Key Generation : This algorithm takes as inputs the identity of user </a:t>
            </a:r>
            <a:r>
              <a:rPr lang="en-US" sz="1500" i="1" dirty="0"/>
              <a:t>u</a:t>
            </a:r>
            <a:r>
              <a:rPr lang="en-US" sz="1500" dirty="0"/>
              <a:t>, the master key MK</a:t>
            </a:r>
            <a:r>
              <a:rPr lang="en-US" sz="1500" baseline="-25000" dirty="0"/>
              <a:t>0</a:t>
            </a:r>
            <a:r>
              <a:rPr lang="en-US" sz="1500" dirty="0"/>
              <a:t>,</a:t>
            </a:r>
            <a:r>
              <a:rPr lang="en-US" sz="1500" i="1" dirty="0"/>
              <a:t> </a:t>
            </a:r>
            <a:r>
              <a:rPr lang="en-US" sz="1500" dirty="0"/>
              <a:t>and a set of attributes </a:t>
            </a:r>
            <a:r>
              <a:rPr lang="en-US" sz="1500" i="1" dirty="0"/>
              <a:t>S </a:t>
            </a:r>
            <a:r>
              <a:rPr lang="en-US" sz="1500" dirty="0"/>
              <a:t>that describe the user. It outputs the user’s encryption key </a:t>
            </a:r>
            <a:r>
              <a:rPr lang="en-US" sz="1500" dirty="0" err="1"/>
              <a:t>SK</a:t>
            </a:r>
            <a:r>
              <a:rPr lang="en-US" sz="1500" i="1" baseline="-25000" dirty="0" err="1"/>
              <a:t>u,e</a:t>
            </a:r>
            <a:r>
              <a:rPr lang="en-US" sz="1500" i="1" dirty="0"/>
              <a:t> </a:t>
            </a:r>
            <a:r>
              <a:rPr lang="en-US" sz="1500" dirty="0"/>
              <a:t>and signing key </a:t>
            </a:r>
            <a:r>
              <a:rPr lang="en-US" sz="1500" dirty="0" err="1"/>
              <a:t>SK</a:t>
            </a:r>
            <a:r>
              <a:rPr lang="en-US" sz="1500" i="1" baseline="-25000" dirty="0" err="1"/>
              <a:t>u,s</a:t>
            </a:r>
            <a:r>
              <a:rPr lang="en-US" sz="1500" dirty="0"/>
              <a:t>.</a:t>
            </a:r>
          </a:p>
          <a:p>
            <a:pPr lvl="0"/>
            <a:r>
              <a:rPr lang="en-US" sz="1500" dirty="0"/>
              <a:t>Encrypt : This algorithm takes as input the public parameter </a:t>
            </a:r>
            <a:r>
              <a:rPr lang="en-US" sz="1500" dirty="0" err="1"/>
              <a:t>PK</a:t>
            </a:r>
            <a:r>
              <a:rPr lang="en-US" sz="1500" i="1" baseline="-25000" dirty="0" err="1"/>
              <a:t>e</a:t>
            </a:r>
            <a:r>
              <a:rPr lang="en-US" sz="1500" dirty="0"/>
              <a:t>, a message </a:t>
            </a:r>
            <a:r>
              <a:rPr lang="en-US" sz="1500" i="1" dirty="0"/>
              <a:t>M</a:t>
            </a:r>
            <a:r>
              <a:rPr lang="en-US" sz="1500" dirty="0"/>
              <a:t>, and an access structure </a:t>
            </a:r>
            <a:r>
              <a:rPr lang="en-US" sz="1500" i="1" dirty="0" err="1"/>
              <a:t>Ƭ</a:t>
            </a:r>
            <a:r>
              <a:rPr lang="en-US" sz="1500" i="1" baseline="-25000" dirty="0" err="1"/>
              <a:t>enc</a:t>
            </a:r>
            <a:r>
              <a:rPr lang="en-US" sz="1500" dirty="0"/>
              <a:t>. It outputs a ciphertext CT.</a:t>
            </a:r>
          </a:p>
          <a:p>
            <a:r>
              <a:rPr lang="en-US" sz="1500" dirty="0"/>
              <a:t>After encryption the data owner signs the CT to provide integrity verification to all parties who want to access the files and for specifying write policy to authorized users who could update the file.</a:t>
            </a:r>
          </a:p>
          <a:p>
            <a:pPr lvl="0"/>
            <a:r>
              <a:rPr lang="en-US" sz="1500" dirty="0"/>
              <a:t>Sign :The owner signs the CT using ABS. this algorithm takes as input the public parameter PK</a:t>
            </a:r>
            <a:r>
              <a:rPr lang="en-US" sz="1500" i="1" baseline="-25000" dirty="0"/>
              <a:t>s</a:t>
            </a:r>
            <a:r>
              <a:rPr lang="en-US" sz="1500" i="1" dirty="0"/>
              <a:t> </a:t>
            </a:r>
            <a:r>
              <a:rPr lang="en-US" sz="1500" dirty="0"/>
              <a:t>and signing key </a:t>
            </a:r>
            <a:r>
              <a:rPr lang="en-US" sz="1500" dirty="0" err="1"/>
              <a:t>SK</a:t>
            </a:r>
            <a:r>
              <a:rPr lang="en-US" sz="1500" i="1" baseline="-25000" dirty="0" err="1"/>
              <a:t>u,s</a:t>
            </a:r>
            <a:r>
              <a:rPr lang="en-US" sz="1500" dirty="0"/>
              <a:t>, a ciphertext CT, and a structure </a:t>
            </a:r>
            <a:r>
              <a:rPr lang="en-US" sz="1500" i="1" dirty="0" err="1"/>
              <a:t>Ƭ</a:t>
            </a:r>
            <a:r>
              <a:rPr lang="en-US" sz="1500" i="1" baseline="-25000" dirty="0" err="1"/>
              <a:t>sig</a:t>
            </a:r>
            <a:r>
              <a:rPr lang="en-US" sz="1500" dirty="0"/>
              <a:t>. It outputs a signature </a:t>
            </a:r>
            <a:r>
              <a:rPr lang="en-US" sz="1500" i="1" dirty="0"/>
              <a:t>σ </a:t>
            </a:r>
            <a:r>
              <a:rPr lang="en-US" sz="1500" dirty="0"/>
              <a:t>such that only the user who possesses a set of attributes that satisfies the structure </a:t>
            </a:r>
            <a:r>
              <a:rPr lang="en-US" sz="1500" i="1" dirty="0" err="1"/>
              <a:t>Ƭ</a:t>
            </a:r>
            <a:r>
              <a:rPr lang="en-US" sz="1500" i="1" baseline="-25000" dirty="0" err="1"/>
              <a:t>sig</a:t>
            </a:r>
            <a:r>
              <a:rPr lang="en-US" sz="1500" i="1" dirty="0"/>
              <a:t> </a:t>
            </a:r>
            <a:r>
              <a:rPr lang="en-US" sz="1500" dirty="0"/>
              <a:t>will be able to verify the signature.</a:t>
            </a:r>
          </a:p>
          <a:p>
            <a:r>
              <a:rPr lang="en-US" sz="1500" dirty="0"/>
              <a:t>Decrypt :This algorithm takes as input a ciphertext CT which contains an access structure </a:t>
            </a:r>
            <a:r>
              <a:rPr lang="en-US" sz="1500" i="1" dirty="0" err="1"/>
              <a:t>Ƭ</a:t>
            </a:r>
            <a:r>
              <a:rPr lang="en-US" sz="1500" i="1" baseline="-25000" dirty="0" err="1"/>
              <a:t>enc</a:t>
            </a:r>
            <a:r>
              <a:rPr lang="en-US" sz="1500" i="1" dirty="0"/>
              <a:t> </a:t>
            </a:r>
            <a:r>
              <a:rPr lang="en-US" sz="1500" dirty="0"/>
              <a:t>and encryption key </a:t>
            </a:r>
            <a:r>
              <a:rPr lang="en-US" sz="1500" dirty="0" err="1"/>
              <a:t>SK</a:t>
            </a:r>
            <a:r>
              <a:rPr lang="en-US" sz="1500" i="1" baseline="-25000" dirty="0" err="1"/>
              <a:t>u,e</a:t>
            </a:r>
            <a:r>
              <a:rPr lang="en-US" sz="1500" i="1" baseline="-25000" dirty="0"/>
              <a:t> </a:t>
            </a:r>
            <a:r>
              <a:rPr lang="en-US" sz="1500" dirty="0"/>
              <a:t>for user </a:t>
            </a:r>
            <a:r>
              <a:rPr lang="en-US" sz="1500" i="1" dirty="0"/>
              <a:t>u</a:t>
            </a:r>
            <a:r>
              <a:rPr lang="en-US" sz="1500" dirty="0"/>
              <a:t>. It outputs a message </a:t>
            </a:r>
            <a:r>
              <a:rPr lang="en-US" sz="1500" i="1" dirty="0"/>
              <a:t>m</a:t>
            </a:r>
            <a:endParaRPr lang="en-US" sz="1500" dirty="0"/>
          </a:p>
          <a:p>
            <a:endParaRPr lang="en-US" sz="1500" dirty="0"/>
          </a:p>
        </p:txBody>
      </p:sp>
      <p:sp>
        <p:nvSpPr>
          <p:cNvPr id="7" name="Title 6"/>
          <p:cNvSpPr>
            <a:spLocks noGrp="1"/>
          </p:cNvSpPr>
          <p:nvPr>
            <p:ph type="title"/>
          </p:nvPr>
        </p:nvSpPr>
        <p:spPr/>
        <p:txBody>
          <a:bodyPr/>
          <a:lstStyle/>
          <a:p>
            <a:r>
              <a:rPr lang="en-US" dirty="0"/>
              <a:t>Algorithms</a:t>
            </a:r>
          </a:p>
        </p:txBody>
      </p:sp>
      <p:pic>
        <p:nvPicPr>
          <p:cNvPr id="9" name="Picture 8"/>
          <p:cNvPicPr/>
          <p:nvPr/>
        </p:nvPicPr>
        <p:blipFill>
          <a:blip r:embed="rId2" cstate="print"/>
          <a:srcRect/>
          <a:stretch>
            <a:fillRect/>
          </a:stretch>
        </p:blipFill>
        <p:spPr bwMode="auto">
          <a:xfrm>
            <a:off x="4724400" y="5486400"/>
            <a:ext cx="4267201" cy="1169820"/>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9144000" cy="4525963"/>
          </a:xfrm>
        </p:spPr>
        <p:txBody>
          <a:bodyPr>
            <a:noAutofit/>
          </a:bodyPr>
          <a:lstStyle/>
          <a:p>
            <a:pPr lvl="0"/>
            <a:r>
              <a:rPr lang="en-US" sz="1600" dirty="0"/>
              <a:t>Verify : This algorithm verifies the signature attached with the data. It takes as input public key for signature PK</a:t>
            </a:r>
            <a:r>
              <a:rPr lang="en-US" sz="1600" i="1" dirty="0"/>
              <a:t>s </a:t>
            </a:r>
            <a:r>
              <a:rPr lang="en-US" sz="1600" dirty="0"/>
              <a:t>and the owner’s signature on ciphertext CT. It returns true such that only the attributes associate with the signature </a:t>
            </a:r>
            <a:r>
              <a:rPr lang="en-US" sz="1600" i="1" dirty="0"/>
              <a:t>σ </a:t>
            </a:r>
            <a:r>
              <a:rPr lang="en-US" sz="1600" dirty="0"/>
              <a:t>satisfy the structure </a:t>
            </a:r>
            <a:r>
              <a:rPr lang="en-US" sz="1600" i="1" dirty="0" err="1"/>
              <a:t>Ƭ</a:t>
            </a:r>
            <a:r>
              <a:rPr lang="en-US" sz="1600" i="1" baseline="-25000" dirty="0" err="1"/>
              <a:t>sig</a:t>
            </a:r>
            <a:r>
              <a:rPr lang="en-US" sz="1600" i="1" dirty="0"/>
              <a:t> </a:t>
            </a:r>
            <a:r>
              <a:rPr lang="en-US" sz="1600" dirty="0"/>
              <a:t>associate with the ciphertext CT.</a:t>
            </a:r>
          </a:p>
          <a:p>
            <a:pPr lvl="0"/>
            <a:r>
              <a:rPr lang="en-US" sz="1600" dirty="0"/>
              <a:t>User Revocation : Same as [2]</a:t>
            </a:r>
          </a:p>
          <a:p>
            <a:pPr lvl="0"/>
            <a:r>
              <a:rPr lang="en-US" sz="1600" dirty="0"/>
              <a:t>Policy Management – </a:t>
            </a:r>
          </a:p>
          <a:p>
            <a:pPr lvl="1"/>
            <a:r>
              <a:rPr lang="en-US" sz="1600" dirty="0"/>
              <a:t>This is for management and matching of the user access policies in a systematic and a scalable manner. </a:t>
            </a:r>
          </a:p>
          <a:p>
            <a:pPr lvl="1"/>
            <a:r>
              <a:rPr lang="en-US" sz="1600" dirty="0"/>
              <a:t>The data owner specifies the policies in XML format and XACML framework is used for policy enforcement. </a:t>
            </a:r>
          </a:p>
          <a:p>
            <a:pPr lvl="1"/>
            <a:r>
              <a:rPr lang="en-US" sz="1600" dirty="0"/>
              <a:t>When the user needs to access the data, he/she provides his/her credentials and certain action on the system of resources such as read or write. </a:t>
            </a:r>
          </a:p>
          <a:p>
            <a:pPr lvl="1"/>
            <a:r>
              <a:rPr lang="en-US" sz="1600" dirty="0"/>
              <a:t>This request is translated into a well-formed and standard XACML request, which is evaluated against list of policies.</a:t>
            </a:r>
          </a:p>
          <a:p>
            <a:pPr lvl="1"/>
            <a:r>
              <a:rPr lang="en-US" sz="1600" dirty="0"/>
              <a:t>The end user receives and decrypts the cipher text of his/her authorized data. </a:t>
            </a:r>
          </a:p>
          <a:p>
            <a:endParaRPr lang="en-US" sz="1600" dirty="0"/>
          </a:p>
        </p:txBody>
      </p:sp>
      <p:sp>
        <p:nvSpPr>
          <p:cNvPr id="3" name="Title 2"/>
          <p:cNvSpPr>
            <a:spLocks noGrp="1"/>
          </p:cNvSpPr>
          <p:nvPr>
            <p:ph type="title"/>
          </p:nvPr>
        </p:nvSpPr>
        <p:spPr/>
        <p:txBody>
          <a:bodyPr/>
          <a:lstStyle/>
          <a:p>
            <a:r>
              <a:rPr lang="en-US" dirty="0"/>
              <a:t>Algorithms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70760" y="1704022"/>
          <a:ext cx="3291840" cy="1903984"/>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tblGrid>
              <a:tr h="370840">
                <a:tc>
                  <a:txBody>
                    <a:bodyPr/>
                    <a:lstStyle/>
                    <a:p>
                      <a:pPr marL="0" marR="0" algn="just">
                        <a:lnSpc>
                          <a:spcPct val="115000"/>
                        </a:lnSpc>
                        <a:spcBef>
                          <a:spcPts val="0"/>
                        </a:spcBef>
                        <a:spcAft>
                          <a:spcPts val="0"/>
                        </a:spcAft>
                        <a:tabLst>
                          <a:tab pos="285750" algn="l"/>
                        </a:tabLst>
                      </a:pPr>
                      <a:r>
                        <a:rPr lang="en-US" sz="2400" b="1" dirty="0">
                          <a:solidFill>
                            <a:srgbClr val="252525"/>
                          </a:solidFill>
                          <a:latin typeface="Times New Roman"/>
                          <a:ea typeface="Calibri"/>
                          <a:cs typeface="Times New Roman"/>
                        </a:rPr>
                        <a:t>Operation </a:t>
                      </a:r>
                      <a:endParaRPr lang="en-US" sz="20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85750" algn="l"/>
                        </a:tabLst>
                      </a:pPr>
                      <a:r>
                        <a:rPr lang="en-US" sz="2400" b="1" dirty="0">
                          <a:solidFill>
                            <a:srgbClr val="252525"/>
                          </a:solidFill>
                          <a:latin typeface="Times New Roman"/>
                          <a:ea typeface="Calibri"/>
                          <a:cs typeface="Times New Roman"/>
                        </a:rPr>
                        <a:t>Complexity </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System Setup</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O (2N)</a:t>
                      </a:r>
                      <a:endParaRPr lang="en-US" sz="16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Create a file</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O (2|Y| + lt)</a:t>
                      </a:r>
                      <a:endParaRPr lang="en-US" sz="16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tabLst>
                          <a:tab pos="285750" algn="l"/>
                        </a:tabLst>
                      </a:pPr>
                      <a:r>
                        <a:rPr lang="en-US" sz="1800" dirty="0">
                          <a:solidFill>
                            <a:srgbClr val="252525"/>
                          </a:solidFill>
                          <a:latin typeface="Times New Roman"/>
                          <a:ea typeface="Calibri"/>
                          <a:cs typeface="Times New Roman"/>
                        </a:rPr>
                        <a:t>Read a file</a:t>
                      </a:r>
                      <a:endParaRPr lang="en-US" sz="1600" dirty="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O (2|Y|)</a:t>
                      </a:r>
                      <a:endParaRPr lang="en-US" sz="16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tabLst>
                          <a:tab pos="285750" algn="l"/>
                        </a:tabLst>
                      </a:pPr>
                      <a:r>
                        <a:rPr lang="en-US" sz="1800">
                          <a:solidFill>
                            <a:srgbClr val="252525"/>
                          </a:solidFill>
                          <a:latin typeface="Times New Roman"/>
                          <a:ea typeface="Calibri"/>
                          <a:cs typeface="Times New Roman"/>
                        </a:rPr>
                        <a:t>Update a file</a:t>
                      </a:r>
                      <a:endParaRPr lang="en-US" sz="1600">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85750" algn="l"/>
                        </a:tabLst>
                      </a:pPr>
                      <a:r>
                        <a:rPr lang="en-US" sz="1800" dirty="0">
                          <a:solidFill>
                            <a:srgbClr val="252525"/>
                          </a:solidFill>
                          <a:latin typeface="Times New Roman"/>
                          <a:ea typeface="Calibri"/>
                          <a:cs typeface="Times New Roman"/>
                        </a:rPr>
                        <a:t>O (2lt)</a:t>
                      </a:r>
                      <a:endParaRPr lang="en-US" sz="16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dirty="0"/>
              <a:t>Computational Complexity</a:t>
            </a:r>
          </a:p>
        </p:txBody>
      </p:sp>
      <p:sp>
        <p:nvSpPr>
          <p:cNvPr id="5" name="TextBox 4"/>
          <p:cNvSpPr txBox="1"/>
          <p:nvPr/>
        </p:nvSpPr>
        <p:spPr>
          <a:xfrm>
            <a:off x="457200" y="4191000"/>
            <a:ext cx="7822975" cy="923330"/>
          </a:xfrm>
          <a:prstGeom prst="rect">
            <a:avLst/>
          </a:prstGeom>
          <a:noFill/>
        </p:spPr>
        <p:txBody>
          <a:bodyPr wrap="none" rtlCol="0">
            <a:spAutoFit/>
          </a:bodyPr>
          <a:lstStyle/>
          <a:p>
            <a:r>
              <a:rPr lang="en-US" dirty="0"/>
              <a:t>N=Number of attributes in the set of new user or attribute authority</a:t>
            </a:r>
          </a:p>
          <a:p>
            <a:r>
              <a:rPr lang="en-US" dirty="0" err="1"/>
              <a:t>l×t</a:t>
            </a:r>
            <a:r>
              <a:rPr lang="en-US" dirty="0"/>
              <a:t> = Size of the Access structure matrix</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447800"/>
          <a:ext cx="9144001" cy="395810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4114801">
                  <a:extLst>
                    <a:ext uri="{9D8B030D-6E8A-4147-A177-3AD203B41FA5}">
                      <a16:colId xmlns:a16="http://schemas.microsoft.com/office/drawing/2014/main" val="20005"/>
                    </a:ext>
                  </a:extLst>
                </a:gridCol>
              </a:tblGrid>
              <a:tr h="1371600">
                <a:tc>
                  <a:txBody>
                    <a:bodyPr/>
                    <a:lstStyle/>
                    <a:p>
                      <a:pPr marL="0" marR="0" algn="l">
                        <a:lnSpc>
                          <a:spcPct val="115000"/>
                        </a:lnSpc>
                        <a:spcBef>
                          <a:spcPts val="0"/>
                        </a:spcBef>
                        <a:spcAft>
                          <a:spcPts val="0"/>
                        </a:spcAft>
                        <a:tabLst>
                          <a:tab pos="285750" algn="l"/>
                        </a:tabLst>
                      </a:pPr>
                      <a:r>
                        <a:rPr lang="en-US" sz="1600" b="1" dirty="0">
                          <a:solidFill>
                            <a:schemeClr val="bg1"/>
                          </a:solidFill>
                          <a:latin typeface="Times New Roman"/>
                          <a:ea typeface="Calibri"/>
                          <a:cs typeface="Times New Roman"/>
                        </a:rPr>
                        <a:t>Schemes</a:t>
                      </a:r>
                      <a:endParaRPr lang="en-US" sz="1400" b="1" dirty="0">
                        <a:solidFill>
                          <a:schemeClr val="bg1"/>
                        </a:solidFill>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tabLst>
                          <a:tab pos="285750" algn="l"/>
                        </a:tabLst>
                      </a:pPr>
                      <a:r>
                        <a:rPr lang="en-US" sz="1600" b="1" dirty="0">
                          <a:solidFill>
                            <a:schemeClr val="bg1"/>
                          </a:solidFill>
                          <a:latin typeface="Times New Roman"/>
                          <a:ea typeface="Calibri"/>
                          <a:cs typeface="Times New Roman"/>
                        </a:rPr>
                        <a:t>Fine Grained Access Control</a:t>
                      </a:r>
                      <a:endParaRPr lang="en-US" sz="1400" b="1" dirty="0">
                        <a:solidFill>
                          <a:schemeClr val="bg1"/>
                        </a:solidFill>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tabLst>
                          <a:tab pos="285750" algn="l"/>
                        </a:tabLst>
                      </a:pPr>
                      <a:r>
                        <a:rPr lang="en-US" sz="1600" b="1" dirty="0">
                          <a:solidFill>
                            <a:schemeClr val="bg1"/>
                          </a:solidFill>
                          <a:latin typeface="Times New Roman"/>
                          <a:ea typeface="Calibri"/>
                          <a:cs typeface="Times New Roman"/>
                        </a:rPr>
                        <a:t>Type of Authority </a:t>
                      </a:r>
                      <a:endParaRPr lang="en-US" sz="1400" b="1" dirty="0">
                        <a:solidFill>
                          <a:schemeClr val="bg1"/>
                        </a:solidFill>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tabLst>
                          <a:tab pos="285750" algn="l"/>
                        </a:tabLst>
                      </a:pPr>
                      <a:r>
                        <a:rPr lang="en-US" sz="1600" b="1" dirty="0">
                          <a:solidFill>
                            <a:schemeClr val="bg1"/>
                          </a:solidFill>
                          <a:latin typeface="Times New Roman"/>
                          <a:ea typeface="Calibri"/>
                          <a:cs typeface="Times New Roman"/>
                        </a:rPr>
                        <a:t>Write/Read Access</a:t>
                      </a:r>
                      <a:endParaRPr lang="en-US" sz="1400" b="1" dirty="0">
                        <a:solidFill>
                          <a:schemeClr val="bg1"/>
                        </a:solidFill>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tabLst>
                          <a:tab pos="285750" algn="l"/>
                        </a:tabLst>
                      </a:pPr>
                      <a:r>
                        <a:rPr lang="en-US" sz="1600" b="1" dirty="0">
                          <a:solidFill>
                            <a:schemeClr val="bg1"/>
                          </a:solidFill>
                          <a:latin typeface="Times New Roman"/>
                          <a:ea typeface="Calibri"/>
                          <a:cs typeface="Times New Roman"/>
                        </a:rPr>
                        <a:t>Policy Management</a:t>
                      </a:r>
                      <a:endParaRPr lang="en-US" sz="1400" b="1" dirty="0">
                        <a:solidFill>
                          <a:schemeClr val="bg1"/>
                        </a:solidFill>
                        <a:latin typeface="Calibri"/>
                        <a:ea typeface="Calibri"/>
                        <a:cs typeface="Times New Roman"/>
                      </a:endParaRPr>
                    </a:p>
                  </a:txBody>
                  <a:tcPr marL="68580" marR="68580" marT="0" marB="0" anchor="ctr"/>
                </a:tc>
                <a:tc>
                  <a:txBody>
                    <a:bodyPr/>
                    <a:lstStyle/>
                    <a:p>
                      <a:pPr marL="0" marR="0" algn="l" rtl="0" eaLnBrk="1" latinLnBrk="0" hangingPunct="1">
                        <a:lnSpc>
                          <a:spcPct val="115000"/>
                        </a:lnSpc>
                        <a:spcBef>
                          <a:spcPts val="0"/>
                        </a:spcBef>
                        <a:spcAft>
                          <a:spcPts val="0"/>
                        </a:spcAft>
                        <a:tabLst>
                          <a:tab pos="285750" algn="l"/>
                        </a:tabLst>
                      </a:pPr>
                      <a:r>
                        <a:rPr kumimoji="0" lang="en-US" sz="1600" b="1" kern="1200" dirty="0">
                          <a:solidFill>
                            <a:schemeClr val="bg1"/>
                          </a:solidFill>
                          <a:latin typeface="Times New Roman"/>
                          <a:ea typeface="Calibri"/>
                          <a:cs typeface="Times New Roman"/>
                        </a:rPr>
                        <a:t>Other</a:t>
                      </a:r>
                      <a:r>
                        <a:rPr kumimoji="0" lang="en-US" sz="1600" b="1" kern="1200" baseline="0" dirty="0">
                          <a:solidFill>
                            <a:schemeClr val="bg1"/>
                          </a:solidFill>
                          <a:latin typeface="Times New Roman"/>
                          <a:ea typeface="Calibri"/>
                          <a:cs typeface="Times New Roman"/>
                        </a:rPr>
                        <a:t> </a:t>
                      </a:r>
                      <a:r>
                        <a:rPr kumimoji="0" lang="en-US" sz="1600" b="1" kern="1200" dirty="0">
                          <a:solidFill>
                            <a:schemeClr val="bg1"/>
                          </a:solidFill>
                          <a:latin typeface="Times New Roman"/>
                          <a:ea typeface="Calibri"/>
                          <a:cs typeface="Times New Roman"/>
                        </a:rPr>
                        <a:t>Limitations</a:t>
                      </a:r>
                    </a:p>
                  </a:txBody>
                  <a:tcPr marL="68580" marR="68580" marT="0" marB="0" anchor="ctr"/>
                </a:tc>
                <a:extLst>
                  <a:ext uri="{0D108BD9-81ED-4DB2-BD59-A6C34878D82A}">
                    <a16:rowId xmlns:a16="http://schemas.microsoft.com/office/drawing/2014/main" val="10000"/>
                  </a:ext>
                </a:extLst>
              </a:tr>
              <a:tr h="762000">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[1]</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Yes</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Hierarchical</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endParaRPr lang="en-US" sz="1400" dirty="0">
                        <a:solidFill>
                          <a:srgbClr val="252525"/>
                        </a:solidFill>
                        <a:latin typeface="Times New Roman"/>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No</a:t>
                      </a:r>
                      <a:endParaRPr lang="en-US" sz="1200" dirty="0">
                        <a:latin typeface="Calibri"/>
                        <a:ea typeface="Calibri"/>
                        <a:cs typeface="Times New Roman"/>
                      </a:endParaRPr>
                    </a:p>
                  </a:txBody>
                  <a:tcPr marL="68580" marR="68580" marT="0" marB="0" anchor="ctr"/>
                </a:tc>
                <a:tc>
                  <a:txBody>
                    <a:bodyPr/>
                    <a:lstStyle/>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Not very expressive</a:t>
                      </a:r>
                    </a:p>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-Assumes all attributes</a:t>
                      </a:r>
                      <a:r>
                        <a:rPr kumimoji="0" lang="en-US" sz="1400" kern="1200" baseline="0" dirty="0">
                          <a:solidFill>
                            <a:srgbClr val="252525"/>
                          </a:solidFill>
                          <a:latin typeface="Times New Roman"/>
                          <a:ea typeface="Calibri"/>
                          <a:cs typeface="Times New Roman"/>
                        </a:rPr>
                        <a:t> in 1 conjunctive clause administered by same Domain authority</a:t>
                      </a:r>
                      <a:r>
                        <a:rPr kumimoji="0" lang="en-US" sz="1400" kern="1200" dirty="0">
                          <a:solidFill>
                            <a:srgbClr val="252525"/>
                          </a:solidFill>
                          <a:latin typeface="Times New Roman"/>
                          <a:ea typeface="Calibri"/>
                          <a:cs typeface="Times New Roman"/>
                        </a:rPr>
                        <a:t> (not practical)</a:t>
                      </a:r>
                    </a:p>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-compared to ASBE, it cannot support compound attributes and multi</a:t>
                      </a:r>
                      <a:r>
                        <a:rPr kumimoji="0" lang="en-US" sz="1400" kern="1200" baseline="0" dirty="0">
                          <a:solidFill>
                            <a:srgbClr val="252525"/>
                          </a:solidFill>
                          <a:latin typeface="Times New Roman"/>
                          <a:ea typeface="Calibri"/>
                          <a:cs typeface="Times New Roman"/>
                        </a:rPr>
                        <a:t> value assignments</a:t>
                      </a:r>
                    </a:p>
                    <a:p>
                      <a:pPr marL="0" marR="0" algn="l" rtl="0" eaLnBrk="1" latinLnBrk="0" hangingPunct="1">
                        <a:lnSpc>
                          <a:spcPct val="115000"/>
                        </a:lnSpc>
                        <a:spcBef>
                          <a:spcPts val="0"/>
                        </a:spcBef>
                        <a:spcAft>
                          <a:spcPts val="0"/>
                        </a:spcAft>
                        <a:tabLst>
                          <a:tab pos="285750" algn="l"/>
                        </a:tabLst>
                      </a:pPr>
                      <a:r>
                        <a:rPr kumimoji="0" lang="en-US" sz="1400" kern="1200" baseline="0" dirty="0">
                          <a:solidFill>
                            <a:srgbClr val="252525"/>
                          </a:solidFill>
                          <a:latin typeface="Times New Roman"/>
                          <a:ea typeface="Calibri"/>
                          <a:cs typeface="Times New Roman"/>
                        </a:rPr>
                        <a:t>-User Revocation not efficient</a:t>
                      </a:r>
                      <a:endParaRPr kumimoji="0" lang="en-US" sz="1400" kern="1200" dirty="0">
                        <a:solidFill>
                          <a:srgbClr val="252525"/>
                        </a:solidFill>
                        <a:latin typeface="Times New Roman"/>
                        <a:ea typeface="Calibri"/>
                        <a:cs typeface="Times New Roman"/>
                      </a:endParaRPr>
                    </a:p>
                  </a:txBody>
                  <a:tcPr marL="68580" marR="68580" marT="0" marB="0" anchor="ctr"/>
                </a:tc>
                <a:extLst>
                  <a:ext uri="{0D108BD9-81ED-4DB2-BD59-A6C34878D82A}">
                    <a16:rowId xmlns:a16="http://schemas.microsoft.com/office/drawing/2014/main" val="10001"/>
                  </a:ext>
                </a:extLst>
              </a:tr>
              <a:tr h="557161">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[2]</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Yes</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Hierarchical</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1-W-M-R</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No</a:t>
                      </a:r>
                      <a:endParaRPr lang="en-US" sz="1200" dirty="0">
                        <a:latin typeface="Calibri"/>
                        <a:ea typeface="Calibri"/>
                        <a:cs typeface="Times New Roman"/>
                      </a:endParaRPr>
                    </a:p>
                  </a:txBody>
                  <a:tcPr marL="68580" marR="68580" marT="0" marB="0" anchor="ctr"/>
                </a:tc>
                <a:tc>
                  <a:txBody>
                    <a:bodyPr/>
                    <a:lstStyle/>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Not well scalable</a:t>
                      </a:r>
                    </a:p>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User Revocation efficient than [1]</a:t>
                      </a:r>
                    </a:p>
                  </a:txBody>
                  <a:tcPr marL="68580" marR="68580" marT="0" marB="0" anchor="ctr"/>
                </a:tc>
                <a:extLst>
                  <a:ext uri="{0D108BD9-81ED-4DB2-BD59-A6C34878D82A}">
                    <a16:rowId xmlns:a16="http://schemas.microsoft.com/office/drawing/2014/main" val="10002"/>
                  </a:ext>
                </a:extLst>
              </a:tr>
              <a:tr h="557161">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[3]</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Yes</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Hierarchical</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M-W-M-R</a:t>
                      </a:r>
                      <a:endParaRPr lang="en-US" sz="1200" dirty="0">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tabLst>
                          <a:tab pos="285750" algn="l"/>
                        </a:tabLst>
                      </a:pPr>
                      <a:r>
                        <a:rPr lang="en-US" sz="1400" dirty="0">
                          <a:solidFill>
                            <a:srgbClr val="252525"/>
                          </a:solidFill>
                          <a:latin typeface="Times New Roman"/>
                          <a:ea typeface="Calibri"/>
                          <a:cs typeface="Times New Roman"/>
                        </a:rPr>
                        <a:t>Yes</a:t>
                      </a:r>
                      <a:endParaRPr lang="en-US" sz="1200" dirty="0">
                        <a:latin typeface="Calibri"/>
                        <a:ea typeface="Calibri"/>
                        <a:cs typeface="Times New Roman"/>
                      </a:endParaRPr>
                    </a:p>
                  </a:txBody>
                  <a:tcPr marL="68580" marR="68580" marT="0" marB="0" anchor="ctr"/>
                </a:tc>
                <a:tc>
                  <a:txBody>
                    <a:bodyPr/>
                    <a:lstStyle/>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Cloud knows the policy for signature stored in cloud</a:t>
                      </a:r>
                    </a:p>
                    <a:p>
                      <a:pPr marL="0" marR="0" algn="l" rtl="0" eaLnBrk="1" latinLnBrk="0" hangingPunct="1">
                        <a:lnSpc>
                          <a:spcPct val="115000"/>
                        </a:lnSpc>
                        <a:spcBef>
                          <a:spcPts val="0"/>
                        </a:spcBef>
                        <a:spcAft>
                          <a:spcPts val="0"/>
                        </a:spcAft>
                        <a:tabLst>
                          <a:tab pos="285750" algn="l"/>
                        </a:tabLst>
                      </a:pPr>
                      <a:r>
                        <a:rPr kumimoji="0" lang="en-US" sz="1400" kern="1200" dirty="0">
                          <a:solidFill>
                            <a:srgbClr val="252525"/>
                          </a:solidFill>
                          <a:latin typeface="Times New Roman"/>
                          <a:ea typeface="Calibri"/>
                          <a:cs typeface="Times New Roman"/>
                        </a:rPr>
                        <a:t>User</a:t>
                      </a:r>
                      <a:r>
                        <a:rPr kumimoji="0" lang="en-US" sz="1400" kern="1200" baseline="0" dirty="0">
                          <a:solidFill>
                            <a:srgbClr val="252525"/>
                          </a:solidFill>
                          <a:latin typeface="Times New Roman"/>
                          <a:ea typeface="Calibri"/>
                          <a:cs typeface="Times New Roman"/>
                        </a:rPr>
                        <a:t> Revocation Same as [2]</a:t>
                      </a:r>
                      <a:endParaRPr kumimoji="0" lang="en-US" sz="1400" kern="1200" dirty="0">
                        <a:solidFill>
                          <a:srgbClr val="252525"/>
                        </a:solidFill>
                        <a:latin typeface="Times New Roman"/>
                        <a:ea typeface="Calibri"/>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Comparison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2000" dirty="0"/>
              <a:t>G. Wang, Q. Liu, J. Wu “Hierarchical Attribute-Based Encryption for fine Grained Access Control in Cloud Storage Services”, ACM, 2010 [1]</a:t>
            </a:r>
          </a:p>
          <a:p>
            <a:pPr lvl="0"/>
            <a:r>
              <a:rPr lang="en-US" sz="2000" dirty="0"/>
              <a:t>Z. Wan, J. Liu, R. Deng. “HASBE: A Hierarchical Attribute-Based Solution for Flexible and Scalable Access Control in Cloud Computing”, IEEE Transactions on Information Forensics and Security, Vol.7 April 2012 [2]</a:t>
            </a:r>
          </a:p>
          <a:p>
            <a:pPr lvl="0"/>
            <a:r>
              <a:rPr lang="en-US" sz="2000" dirty="0"/>
              <a:t>X. Liu, Y. Xia, S. Jiang, F. Xia, Y. Wang. “Hierarchical Attribute –based Access Control with Authentication for Outsources Data in Cloud Computing”, 2013 12</a:t>
            </a:r>
            <a:r>
              <a:rPr lang="en-US" sz="2000" baseline="30000" dirty="0"/>
              <a:t>th</a:t>
            </a:r>
            <a:r>
              <a:rPr lang="en-US" sz="2000" dirty="0"/>
              <a:t> IEEE International Conference on Trust, Security and privacy in Computing and Communications [3]</a:t>
            </a:r>
          </a:p>
          <a:p>
            <a:endParaRPr lang="en-US" sz="2000" dirty="0"/>
          </a:p>
        </p:txBody>
      </p:sp>
      <p:sp>
        <p:nvSpPr>
          <p:cNvPr id="3" name="Title 2"/>
          <p:cNvSpPr>
            <a:spLocks noGrp="1"/>
          </p:cNvSpPr>
          <p:nvPr>
            <p:ph type="title"/>
          </p:nvPr>
        </p:nvSpPr>
        <p:spPr/>
        <p:txBody>
          <a:bodyPr/>
          <a:lstStyle/>
          <a:p>
            <a:r>
              <a:rPr lang="en-US" dirty="0"/>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000" dirty="0"/>
              <a:t>Research Problem : To design a secure cloud storage service to which cloud users can share confidential data on cloud servers by simultaneously achieving fine-grained access control, flexibility, high performance, scalability and full delegation</a:t>
            </a:r>
          </a:p>
          <a:p>
            <a:r>
              <a:rPr lang="en-US" sz="2000" dirty="0"/>
              <a:t>Several schemes using Attribute based encryption (ABE) scheme have been proposed for secure access control of data in cloud computing</a:t>
            </a:r>
          </a:p>
          <a:p>
            <a:r>
              <a:rPr lang="en-US" sz="2000" dirty="0"/>
              <a:t>Cipher-text Policy Based Encryption(CP-ABE) by </a:t>
            </a:r>
            <a:r>
              <a:rPr lang="en-US" sz="2000" dirty="0" err="1"/>
              <a:t>Bethencourt</a:t>
            </a:r>
            <a:r>
              <a:rPr lang="en-US" sz="2000" dirty="0"/>
              <a:t> et al, emerged as a promising solution</a:t>
            </a:r>
          </a:p>
          <a:p>
            <a:r>
              <a:rPr lang="en-US" sz="2000" dirty="0"/>
              <a:t>CP-ABE had limitations – low performance, full delegation, scalability</a:t>
            </a:r>
          </a:p>
          <a:p>
            <a:r>
              <a:rPr lang="en-US" sz="2000" dirty="0"/>
              <a:t>Surveyed the extensions of CP-ABE to achieve the desired goal.</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a:t>THANK YOU</a:t>
            </a:r>
          </a:p>
        </p:txBody>
      </p:sp>
      <p:sp>
        <p:nvSpPr>
          <p:cNvPr id="7" name="Subtitle 6"/>
          <p:cNvSpPr>
            <a:spLocks noGrp="1"/>
          </p:cNvSpPr>
          <p:nvPr>
            <p:ph type="subTitle" idx="1"/>
          </p:nvPr>
        </p:nvSpPr>
        <p:spPr/>
        <p:txBody>
          <a:bodyPr/>
          <a:lstStyle/>
          <a:p>
            <a:pPr algn="ctr"/>
            <a:r>
              <a:rPr lang="en-US"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1600" dirty="0"/>
              <a:t>Solution 1: This approach achieves efficient access control in cloud by using Hierarchical Identity Based encryption (HIBE) system and the Ciphertext-Policy Attribute Based Encryption (CP-ABE) system.</a:t>
            </a:r>
          </a:p>
          <a:p>
            <a:pPr lvl="0"/>
            <a:endParaRPr lang="en-US" sz="1600" dirty="0"/>
          </a:p>
          <a:p>
            <a:pPr lvl="0"/>
            <a:r>
              <a:rPr lang="en-US" sz="1600" dirty="0"/>
              <a:t>Solution 2: This approach proposes hierarchical attribute-set-based encryption (HASBE) by extending ciphertext-policy attribute-set-based-encryption (ASBE) with a hierarchical structure of users.</a:t>
            </a:r>
          </a:p>
          <a:p>
            <a:pPr lvl="0"/>
            <a:endParaRPr lang="en-US" sz="1600" dirty="0"/>
          </a:p>
          <a:p>
            <a:pPr lvl="0"/>
            <a:r>
              <a:rPr lang="en-US" sz="1600" dirty="0"/>
              <a:t>Solution 3 : This approach proposes a hierarchical attribute based access control scheme by extending ciphertext policy attribute based encryption (CP-ABE) with a hierarchical structure of multi authorities and exploiting attribute based signature (ABS). They also propose to decouple the task of policy management from security enforcement by using the extensible access control markup language (XACML) framework.</a:t>
            </a:r>
          </a:p>
        </p:txBody>
      </p:sp>
      <p:sp>
        <p:nvSpPr>
          <p:cNvPr id="3" name="Title 2"/>
          <p:cNvSpPr>
            <a:spLocks noGrp="1"/>
          </p:cNvSpPr>
          <p:nvPr>
            <p:ph type="title"/>
          </p:nvPr>
        </p:nvSpPr>
        <p:spPr/>
        <p:txBody>
          <a:bodyPr/>
          <a:lstStyle/>
          <a:p>
            <a:r>
              <a:rPr lang="en-US" dirty="0"/>
              <a:t>Approaches proposed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a:t>Hierarchical Attribute-Based Encryption (HABE) for fine Grained Access Control in Cloud Storage Services </a:t>
            </a:r>
          </a:p>
        </p:txBody>
      </p:sp>
      <p:graphicFrame>
        <p:nvGraphicFramePr>
          <p:cNvPr id="8" name="Content Placeholder 4"/>
          <p:cNvGraphicFramePr>
            <a:graphicFrameLocks/>
          </p:cNvGraphicFramePr>
          <p:nvPr/>
        </p:nvGraphicFramePr>
        <p:xfrm>
          <a:off x="381000" y="1981200"/>
          <a:ext cx="82296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Arrow 8"/>
          <p:cNvSpPr/>
          <p:nvPr/>
        </p:nvSpPr>
        <p:spPr>
          <a:xfrm>
            <a:off x="5867400" y="3505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91200" y="2971800"/>
            <a:ext cx="1066800" cy="577081"/>
          </a:xfrm>
          <a:prstGeom prst="rect">
            <a:avLst/>
          </a:prstGeom>
          <a:noFill/>
        </p:spPr>
        <p:txBody>
          <a:bodyPr wrap="square" rtlCol="0">
            <a:spAutoFit/>
          </a:bodyPr>
          <a:lstStyle/>
          <a:p>
            <a:r>
              <a:rPr lang="en-US" sz="1050" dirty="0"/>
              <a:t>Performance Expressivity Tradeoff</a:t>
            </a:r>
          </a:p>
        </p:txBody>
      </p:sp>
      <p:sp>
        <p:nvSpPr>
          <p:cNvPr id="12" name="TextBox 11"/>
          <p:cNvSpPr txBox="1"/>
          <p:nvPr/>
        </p:nvSpPr>
        <p:spPr>
          <a:xfrm>
            <a:off x="7010401" y="3039070"/>
            <a:ext cx="1600200" cy="1754326"/>
          </a:xfrm>
          <a:prstGeom prst="rect">
            <a:avLst/>
          </a:prstGeom>
          <a:noFill/>
        </p:spPr>
        <p:txBody>
          <a:bodyPr wrap="square" rtlCol="0">
            <a:spAutoFit/>
          </a:bodyPr>
          <a:lstStyle/>
          <a:p>
            <a:r>
              <a:rPr lang="en-US" dirty="0"/>
              <a:t>-Scalable</a:t>
            </a:r>
          </a:p>
          <a:p>
            <a:r>
              <a:rPr lang="en-US" dirty="0"/>
              <a:t>Revocation</a:t>
            </a:r>
          </a:p>
          <a:p>
            <a:r>
              <a:rPr lang="en-US" dirty="0"/>
              <a:t>-Delegate most computing tasks to CSP</a:t>
            </a:r>
          </a:p>
        </p:txBody>
      </p:sp>
      <p:sp>
        <p:nvSpPr>
          <p:cNvPr id="13" name="Rounded Rectangle 12"/>
          <p:cNvSpPr/>
          <p:nvPr/>
        </p:nvSpPr>
        <p:spPr>
          <a:xfrm>
            <a:off x="7086600" y="2286000"/>
            <a:ext cx="1447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HABE Scheme</a:t>
            </a:r>
          </a:p>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a:t>
            </a:r>
          </a:p>
        </p:txBody>
      </p:sp>
      <p:sp>
        <p:nvSpPr>
          <p:cNvPr id="6" name="Content Placeholder 5"/>
          <p:cNvSpPr>
            <a:spLocks noGrp="1"/>
          </p:cNvSpPr>
          <p:nvPr>
            <p:ph sz="quarter" idx="2"/>
          </p:nvPr>
        </p:nvSpPr>
        <p:spPr>
          <a:xfrm>
            <a:off x="0" y="1219200"/>
            <a:ext cx="4572000" cy="5638800"/>
          </a:xfrm>
        </p:spPr>
        <p:txBody>
          <a:bodyPr>
            <a:noAutofit/>
          </a:bodyPr>
          <a:lstStyle/>
          <a:p>
            <a:pPr lvl="0">
              <a:buNone/>
            </a:pPr>
            <a:r>
              <a:rPr lang="en-US" sz="1600" b="1" dirty="0"/>
              <a:t>Root Master (RM) </a:t>
            </a:r>
            <a:endParaRPr lang="en-US" sz="1600" dirty="0"/>
          </a:p>
          <a:p>
            <a:pPr marL="365125" indent="-365125">
              <a:buFontTx/>
              <a:buChar char="-"/>
            </a:pPr>
            <a:r>
              <a:rPr lang="en-US" sz="1600" dirty="0"/>
              <a:t> root private key generator (PKG) </a:t>
            </a:r>
          </a:p>
          <a:p>
            <a:pPr marL="365125" lvl="0" indent="-365125">
              <a:buFontTx/>
              <a:buChar char="-"/>
            </a:pPr>
            <a:r>
              <a:rPr lang="en-US" sz="1600" dirty="0"/>
              <a:t> responsible for generation and distribution of system parameters and domain keys </a:t>
            </a:r>
          </a:p>
          <a:p>
            <a:pPr marL="365125" lvl="0" indent="-365125">
              <a:buNone/>
            </a:pPr>
            <a:endParaRPr lang="en-US" sz="1600" dirty="0"/>
          </a:p>
          <a:p>
            <a:pPr marL="365125" lvl="0" indent="-365125">
              <a:buNone/>
            </a:pPr>
            <a:r>
              <a:rPr lang="en-US" sz="1600" b="1" dirty="0"/>
              <a:t>Domain Masters  (DMs) </a:t>
            </a:r>
          </a:p>
          <a:p>
            <a:pPr marL="365125" lvl="0" indent="-365125">
              <a:buFontTx/>
              <a:buChar char="-"/>
            </a:pPr>
            <a:r>
              <a:rPr lang="en-US" sz="1600" dirty="0"/>
              <a:t>the top level DMs correspond to multiple enterprise users</a:t>
            </a:r>
          </a:p>
          <a:p>
            <a:pPr marL="365125" lvl="0" indent="-365125">
              <a:buFontTx/>
              <a:buChar char="-"/>
            </a:pPr>
            <a:r>
              <a:rPr lang="en-US" sz="1600" dirty="0"/>
              <a:t>responsible for delegating keys to the DMs and distributing keys to the users</a:t>
            </a:r>
          </a:p>
          <a:p>
            <a:pPr marL="365125" lvl="0" indent="-365125">
              <a:buFontTx/>
              <a:buChar char="-"/>
            </a:pPr>
            <a:r>
              <a:rPr lang="en-US" sz="1600" dirty="0"/>
              <a:t>the leftmost DM at second level administers the users in a domain and other DMs administer an arbitrary number of disjoint attributes.</a:t>
            </a:r>
          </a:p>
          <a:p>
            <a:pPr marL="365125" lvl="0" indent="-365125">
              <a:buFontTx/>
              <a:buChar char="-"/>
            </a:pPr>
            <a:endParaRPr lang="en-US" sz="1600" dirty="0"/>
          </a:p>
          <a:p>
            <a:pPr marL="365125" lvl="0" indent="-365125">
              <a:buNone/>
            </a:pPr>
            <a:r>
              <a:rPr lang="en-US" sz="1600" b="1" dirty="0"/>
              <a:t>Users</a:t>
            </a:r>
          </a:p>
          <a:p>
            <a:pPr marL="365125" indent="-365125">
              <a:buFontTx/>
              <a:buChar char="-"/>
            </a:pPr>
            <a:r>
              <a:rPr lang="en-US" sz="1600" dirty="0"/>
              <a:t>correspond to all the personnel in an enterprise. </a:t>
            </a:r>
          </a:p>
        </p:txBody>
      </p:sp>
      <p:pic>
        <p:nvPicPr>
          <p:cNvPr id="9" name="Content Placeholder 8"/>
          <p:cNvPicPr>
            <a:picLocks noGrp="1"/>
          </p:cNvPicPr>
          <p:nvPr>
            <p:ph sz="quarter" idx="4"/>
          </p:nvPr>
        </p:nvPicPr>
        <p:blipFill>
          <a:blip r:embed="rId3" cstate="print"/>
          <a:srcRect/>
          <a:stretch>
            <a:fillRect/>
          </a:stretch>
        </p:blipFill>
        <p:spPr bwMode="auto">
          <a:xfrm>
            <a:off x="4645025" y="1295400"/>
            <a:ext cx="4041775" cy="2514600"/>
          </a:xfrm>
          <a:prstGeom prst="rect">
            <a:avLst/>
          </a:prstGeom>
          <a:noFill/>
          <a:ln w="9525">
            <a:solidFill>
              <a:schemeClr val="tx1"/>
            </a:solidFill>
            <a:miter lim="800000"/>
            <a:headEnd/>
            <a:tailEnd/>
          </a:ln>
        </p:spPr>
      </p:pic>
      <p:sp>
        <p:nvSpPr>
          <p:cNvPr id="10" name="TextBox 9"/>
          <p:cNvSpPr txBox="1"/>
          <p:nvPr/>
        </p:nvSpPr>
        <p:spPr>
          <a:xfrm>
            <a:off x="4648200" y="4038600"/>
            <a:ext cx="4038600" cy="1005403"/>
          </a:xfrm>
          <a:prstGeom prst="rect">
            <a:avLst/>
          </a:prstGeom>
          <a:noFill/>
        </p:spPr>
        <p:txBody>
          <a:bodyPr wrap="square" rtlCol="0">
            <a:spAutoFit/>
          </a:bodyPr>
          <a:lstStyle/>
          <a:p>
            <a:pPr marL="365125" indent="-365125">
              <a:spcBef>
                <a:spcPts val="400"/>
              </a:spcBef>
              <a:buClr>
                <a:schemeClr val="accent1"/>
              </a:buClr>
              <a:buSzPct val="68000"/>
              <a:buFontTx/>
              <a:buChar char="-"/>
            </a:pPr>
            <a:r>
              <a:rPr lang="en-US" sz="1400" dirty="0"/>
              <a:t>All DMs and Attributes are marked with a unique identifier (ID) </a:t>
            </a:r>
          </a:p>
          <a:p>
            <a:pPr marL="365125" indent="-365125">
              <a:spcBef>
                <a:spcPts val="400"/>
              </a:spcBef>
              <a:buClr>
                <a:schemeClr val="accent1"/>
              </a:buClr>
              <a:buSzPct val="68000"/>
              <a:buFontTx/>
              <a:buChar char="-"/>
            </a:pPr>
            <a:r>
              <a:rPr lang="en-US" sz="1400" dirty="0"/>
              <a:t>the users are marked with both Unique ID and set of descriptive attributes.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65125" indent="-365125">
              <a:buFontTx/>
              <a:buChar char="-"/>
            </a:pPr>
            <a:endParaRPr lang="en-US" sz="1600" dirty="0"/>
          </a:p>
          <a:p>
            <a:pPr marL="365125" indent="-365125">
              <a:buFontTx/>
              <a:buChar char="-"/>
            </a:pPr>
            <a:r>
              <a:rPr lang="en-US" sz="1600" dirty="0"/>
              <a:t>An entity’s secret key is obtained from the DM administering it</a:t>
            </a:r>
          </a:p>
          <a:p>
            <a:pPr marL="365125" indent="-365125">
              <a:buFontTx/>
              <a:buChar char="-"/>
            </a:pPr>
            <a:r>
              <a:rPr lang="en-US" sz="1600" dirty="0"/>
              <a:t>An entity’s public key is an ID tuple consisting of the public key of the DM administering it and its ID. </a:t>
            </a:r>
          </a:p>
          <a:p>
            <a:pPr marL="365125" indent="-365125">
              <a:buNone/>
            </a:pPr>
            <a:r>
              <a:rPr lang="en-US" sz="1600" dirty="0"/>
              <a:t>Algorithms: </a:t>
            </a:r>
          </a:p>
          <a:p>
            <a:pPr lvl="0"/>
            <a:r>
              <a:rPr lang="en-US" sz="1600" dirty="0"/>
              <a:t>Setup: This algorithm generates the system parameters, </a:t>
            </a:r>
            <a:r>
              <a:rPr lang="en-US" sz="1600" dirty="0" err="1"/>
              <a:t>params</a:t>
            </a:r>
            <a:r>
              <a:rPr lang="en-US" sz="1600" dirty="0"/>
              <a:t> that will be available to the public and master key, MK</a:t>
            </a:r>
            <a:r>
              <a:rPr lang="en-US" sz="1600" baseline="-25000" dirty="0"/>
              <a:t>0</a:t>
            </a:r>
            <a:r>
              <a:rPr lang="en-US" sz="1600" dirty="0"/>
              <a:t> = (mk</a:t>
            </a:r>
            <a:r>
              <a:rPr lang="en-US" sz="1600" baseline="-25000" dirty="0"/>
              <a:t>0</a:t>
            </a:r>
            <a:r>
              <a:rPr lang="en-US" sz="1600" dirty="0"/>
              <a:t>) that will be kept secret</a:t>
            </a:r>
          </a:p>
          <a:p>
            <a:pPr lvl="0"/>
            <a:r>
              <a:rPr lang="en-US" sz="1600" dirty="0" err="1"/>
              <a:t>CreateDM</a:t>
            </a:r>
            <a:r>
              <a:rPr lang="en-US" sz="1600" dirty="0"/>
              <a:t> :This algorithm generates the Master Key for DM</a:t>
            </a:r>
            <a:r>
              <a:rPr lang="en-US" sz="1600" baseline="-25000" dirty="0"/>
              <a:t>i+1</a:t>
            </a:r>
            <a:r>
              <a:rPr lang="en-US" sz="1600" dirty="0"/>
              <a:t> with PK</a:t>
            </a:r>
            <a:r>
              <a:rPr lang="en-US" sz="1600" baseline="-25000" dirty="0"/>
              <a:t>i+1</a:t>
            </a:r>
            <a:r>
              <a:rPr lang="en-US" sz="1600" dirty="0"/>
              <a:t>.  </a:t>
            </a:r>
          </a:p>
          <a:p>
            <a:pPr lvl="0"/>
            <a:r>
              <a:rPr lang="en-US" sz="1600" dirty="0" err="1"/>
              <a:t>CreateUser</a:t>
            </a:r>
            <a:r>
              <a:rPr lang="en-US" sz="1600" dirty="0"/>
              <a:t> : This algorithm generates a secret key for user U with </a:t>
            </a:r>
            <a:r>
              <a:rPr lang="en-US" sz="1600" dirty="0" err="1"/>
              <a:t>PK</a:t>
            </a:r>
            <a:r>
              <a:rPr lang="en-US" sz="1600" baseline="-25000" dirty="0" err="1"/>
              <a:t>u</a:t>
            </a:r>
            <a:r>
              <a:rPr lang="en-US" sz="1600" dirty="0"/>
              <a:t> on attribute a with </a:t>
            </a:r>
            <a:r>
              <a:rPr lang="en-US" sz="1600" dirty="0" err="1"/>
              <a:t>PK</a:t>
            </a:r>
            <a:r>
              <a:rPr lang="en-US" sz="1600" baseline="-25000" dirty="0" err="1"/>
              <a:t>a</a:t>
            </a:r>
            <a:r>
              <a:rPr lang="en-US" sz="1600" dirty="0"/>
              <a:t>. </a:t>
            </a:r>
          </a:p>
          <a:p>
            <a:pPr lvl="0"/>
            <a:r>
              <a:rPr lang="en-US" sz="1600" dirty="0" err="1"/>
              <a:t>Encrypt:This</a:t>
            </a:r>
            <a:r>
              <a:rPr lang="en-US" sz="1600" dirty="0"/>
              <a:t> algorithm computes the Cipher Text given a DNF </a:t>
            </a:r>
            <a:r>
              <a:rPr lang="en-US" sz="1600" dirty="0" err="1"/>
              <a:t>accesss</a:t>
            </a:r>
            <a:r>
              <a:rPr lang="en-US" sz="1600" dirty="0"/>
              <a:t> control Policy A</a:t>
            </a:r>
          </a:p>
          <a:p>
            <a:pPr lvl="0"/>
            <a:r>
              <a:rPr lang="en-US" sz="1600" dirty="0"/>
              <a:t>Decrypt : The user U whose attribute satisfy the </a:t>
            </a:r>
            <a:r>
              <a:rPr lang="en-US" sz="1600" dirty="0" err="1"/>
              <a:t>CC</a:t>
            </a:r>
            <a:r>
              <a:rPr lang="en-US" sz="1600" baseline="-25000" dirty="0" err="1"/>
              <a:t>i</a:t>
            </a:r>
            <a:r>
              <a:rPr lang="en-US" sz="1600" baseline="-25000" dirty="0"/>
              <a:t>   </a:t>
            </a:r>
            <a:r>
              <a:rPr lang="en-US" sz="1600" dirty="0"/>
              <a:t>is able to decrypt.</a:t>
            </a:r>
            <a:r>
              <a:rPr lang="en-US" sz="1600" baseline="-25000" dirty="0"/>
              <a:t> </a:t>
            </a:r>
            <a:endParaRPr lang="en-US" sz="1600" dirty="0"/>
          </a:p>
        </p:txBody>
      </p:sp>
      <p:sp>
        <p:nvSpPr>
          <p:cNvPr id="3" name="Title 2"/>
          <p:cNvSpPr>
            <a:spLocks noGrp="1"/>
          </p:cNvSpPr>
          <p:nvPr>
            <p:ph type="title"/>
          </p:nvPr>
        </p:nvSpPr>
        <p:spPr/>
        <p:txBody>
          <a:bodyPr/>
          <a:lstStyle/>
          <a:p>
            <a:r>
              <a:rPr lang="en-US" dirty="0"/>
              <a:t>System Construction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400" dirty="0"/>
              <a:t>Hierarchical Attribute based solution for Flexible and Scalable Access Control in Cloud Computing (HASBE)</a:t>
            </a:r>
          </a:p>
        </p:txBody>
      </p:sp>
      <p:graphicFrame>
        <p:nvGraphicFramePr>
          <p:cNvPr id="5" name="Content Placeholder 4"/>
          <p:cNvGraphicFramePr>
            <a:graphicFrameLocks noGrp="1"/>
          </p:cNvGraphicFramePr>
          <p:nvPr>
            <p:ph idx="1"/>
          </p:nvPr>
        </p:nvGraphicFramePr>
        <p:xfrm>
          <a:off x="457200" y="914400"/>
          <a:ext cx="8229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HASBE : Concepts</a:t>
            </a:r>
          </a:p>
        </p:txBody>
      </p:sp>
      <p:sp>
        <p:nvSpPr>
          <p:cNvPr id="9" name="Text Placeholder 8"/>
          <p:cNvSpPr>
            <a:spLocks noGrp="1"/>
          </p:cNvSpPr>
          <p:nvPr>
            <p:ph type="body" idx="1"/>
          </p:nvPr>
        </p:nvSpPr>
        <p:spPr>
          <a:xfrm>
            <a:off x="457200" y="1219200"/>
            <a:ext cx="4038600" cy="304800"/>
          </a:xfrm>
        </p:spPr>
        <p:txBody>
          <a:bodyPr>
            <a:normAutofit fontScale="70000" lnSpcReduction="20000"/>
          </a:bodyPr>
          <a:lstStyle/>
          <a:p>
            <a:pPr algn="ctr"/>
            <a:r>
              <a:rPr lang="en-US" dirty="0"/>
              <a:t>Key Structure</a:t>
            </a:r>
          </a:p>
        </p:txBody>
      </p:sp>
      <p:sp>
        <p:nvSpPr>
          <p:cNvPr id="11" name="Text Placeholder 10"/>
          <p:cNvSpPr>
            <a:spLocks noGrp="1"/>
          </p:cNvSpPr>
          <p:nvPr>
            <p:ph type="body" sz="half" idx="3"/>
          </p:nvPr>
        </p:nvSpPr>
        <p:spPr>
          <a:xfrm>
            <a:off x="4645026" y="1219200"/>
            <a:ext cx="4041775" cy="304800"/>
          </a:xfrm>
        </p:spPr>
        <p:txBody>
          <a:bodyPr>
            <a:normAutofit fontScale="70000" lnSpcReduction="20000"/>
          </a:bodyPr>
          <a:lstStyle/>
          <a:p>
            <a:pPr algn="ctr"/>
            <a:r>
              <a:rPr lang="en-US" dirty="0"/>
              <a:t>Access Structure</a:t>
            </a:r>
          </a:p>
        </p:txBody>
      </p:sp>
      <p:pic>
        <p:nvPicPr>
          <p:cNvPr id="13" name="Content Placeholder 12"/>
          <p:cNvPicPr>
            <a:picLocks noGrp="1"/>
          </p:cNvPicPr>
          <p:nvPr>
            <p:ph sz="quarter" idx="2"/>
          </p:nvPr>
        </p:nvPicPr>
        <p:blipFill>
          <a:blip r:embed="rId3" cstate="print"/>
          <a:srcRect/>
          <a:stretch>
            <a:fillRect/>
          </a:stretch>
        </p:blipFill>
        <p:spPr bwMode="auto">
          <a:xfrm>
            <a:off x="457200" y="1524000"/>
            <a:ext cx="4040188" cy="3151498"/>
          </a:xfrm>
          <a:prstGeom prst="rect">
            <a:avLst/>
          </a:prstGeom>
          <a:noFill/>
          <a:ln w="9525">
            <a:solidFill>
              <a:schemeClr val="tx1"/>
            </a:solidFill>
            <a:miter lim="800000"/>
            <a:headEnd/>
            <a:tailEnd/>
          </a:ln>
        </p:spPr>
      </p:pic>
      <p:pic>
        <p:nvPicPr>
          <p:cNvPr id="14" name="Content Placeholder 13"/>
          <p:cNvPicPr>
            <a:picLocks noGrp="1"/>
          </p:cNvPicPr>
          <p:nvPr>
            <p:ph sz="quarter" idx="4"/>
          </p:nvPr>
        </p:nvPicPr>
        <p:blipFill>
          <a:blip r:embed="rId4" cstate="print"/>
          <a:srcRect/>
          <a:stretch>
            <a:fillRect/>
          </a:stretch>
        </p:blipFill>
        <p:spPr bwMode="auto">
          <a:xfrm>
            <a:off x="4645025" y="1524000"/>
            <a:ext cx="4041775" cy="3124200"/>
          </a:xfrm>
          <a:prstGeom prst="rect">
            <a:avLst/>
          </a:prstGeom>
          <a:noFill/>
          <a:ln w="9525">
            <a:solidFill>
              <a:schemeClr val="tx1"/>
            </a:solidFill>
            <a:miter lim="800000"/>
            <a:headEnd/>
            <a:tailEnd/>
          </a:ln>
        </p:spPr>
      </p:pic>
      <p:sp>
        <p:nvSpPr>
          <p:cNvPr id="15" name="TextBox 14"/>
          <p:cNvSpPr txBox="1"/>
          <p:nvPr/>
        </p:nvSpPr>
        <p:spPr>
          <a:xfrm>
            <a:off x="304801" y="4724400"/>
            <a:ext cx="4267200" cy="1744067"/>
          </a:xfrm>
          <a:prstGeom prst="rect">
            <a:avLst/>
          </a:prstGeom>
          <a:noFill/>
        </p:spPr>
        <p:txBody>
          <a:bodyPr wrap="square" rtlCol="0">
            <a:spAutoFit/>
          </a:bodyPr>
          <a:lstStyle/>
          <a:p>
            <a:r>
              <a:rPr lang="en-US" sz="1400" dirty="0"/>
              <a:t>{</a:t>
            </a:r>
            <a:r>
              <a:rPr lang="en-US" sz="1400" dirty="0" err="1"/>
              <a:t>Dept:DoD</a:t>
            </a:r>
            <a:r>
              <a:rPr lang="en-US" sz="1400" dirty="0"/>
              <a:t>, </a:t>
            </a:r>
            <a:r>
              <a:rPr lang="en-US" sz="1400" dirty="0" err="1"/>
              <a:t>Agency:DARPA</a:t>
            </a:r>
            <a:r>
              <a:rPr lang="en-US" sz="1400" dirty="0"/>
              <a:t>} </a:t>
            </a:r>
            <a:r>
              <a:rPr lang="en-US" sz="1400" dirty="0">
                <a:sym typeface="Wingdings" pitchFamily="2" charset="2"/>
              </a:rPr>
              <a:t></a:t>
            </a:r>
            <a:r>
              <a:rPr lang="en-US" sz="1400" dirty="0"/>
              <a:t> A</a:t>
            </a:r>
            <a:r>
              <a:rPr lang="en-US" sz="1400" baseline="-25000" dirty="0"/>
              <a:t>0</a:t>
            </a:r>
            <a:r>
              <a:rPr lang="en-US" sz="1400" dirty="0"/>
              <a:t>, </a:t>
            </a:r>
          </a:p>
          <a:p>
            <a:r>
              <a:rPr lang="en-US" sz="1400" dirty="0"/>
              <a:t>{Position:Director,Level:3} </a:t>
            </a:r>
            <a:r>
              <a:rPr lang="en-US" sz="1400" dirty="0">
                <a:sym typeface="Wingdings" pitchFamily="2" charset="2"/>
              </a:rPr>
              <a:t></a:t>
            </a:r>
            <a:r>
              <a:rPr lang="en-US" sz="1400" dirty="0"/>
              <a:t> A</a:t>
            </a:r>
            <a:r>
              <a:rPr lang="en-US" sz="1400" baseline="-25000" dirty="0"/>
              <a:t>1  </a:t>
            </a:r>
          </a:p>
          <a:p>
            <a:r>
              <a:rPr lang="en-US" sz="1400" dirty="0"/>
              <a:t>{Position: Coordinator,Level:6} </a:t>
            </a:r>
            <a:r>
              <a:rPr lang="en-US" sz="1400" dirty="0">
                <a:sym typeface="Wingdings" pitchFamily="2" charset="2"/>
              </a:rPr>
              <a:t> </a:t>
            </a:r>
            <a:r>
              <a:rPr lang="en-US" sz="1400" dirty="0"/>
              <a:t>A</a:t>
            </a:r>
            <a:r>
              <a:rPr lang="en-US" sz="1400" baseline="-25000" dirty="0"/>
              <a:t>2</a:t>
            </a:r>
          </a:p>
          <a:p>
            <a:endParaRPr lang="en-US" sz="1400" baseline="-25000" dirty="0"/>
          </a:p>
          <a:p>
            <a:r>
              <a:rPr lang="en-US" sz="1400" dirty="0"/>
              <a:t>Individual attributes inherit the label of the set they are contained in</a:t>
            </a:r>
          </a:p>
          <a:p>
            <a:r>
              <a:rPr lang="en-US" sz="1400" dirty="0"/>
              <a:t>They are uniquely defined by the combination of their name and their inherited label. </a:t>
            </a:r>
          </a:p>
        </p:txBody>
      </p:sp>
      <p:sp>
        <p:nvSpPr>
          <p:cNvPr id="16" name="TextBox 15"/>
          <p:cNvSpPr txBox="1"/>
          <p:nvPr/>
        </p:nvSpPr>
        <p:spPr>
          <a:xfrm>
            <a:off x="4648200" y="4800600"/>
            <a:ext cx="4267200" cy="1323439"/>
          </a:xfrm>
          <a:prstGeom prst="rect">
            <a:avLst/>
          </a:prstGeom>
          <a:noFill/>
        </p:spPr>
        <p:txBody>
          <a:bodyPr wrap="square" rtlCol="0">
            <a:spAutoFit/>
          </a:bodyPr>
          <a:lstStyle/>
          <a:p>
            <a:r>
              <a:rPr lang="en-US" sz="1600" dirty="0"/>
              <a:t>Only a director in </a:t>
            </a:r>
            <a:r>
              <a:rPr lang="en-US" sz="1600" dirty="0" err="1"/>
              <a:t>DoD</a:t>
            </a:r>
            <a:r>
              <a:rPr lang="en-US" sz="1600" dirty="0"/>
              <a:t> or NSA of level larger than 5 can access the data files protected by the access policy</a:t>
            </a:r>
          </a:p>
          <a:p>
            <a:r>
              <a:rPr lang="en-US" sz="1600" dirty="0"/>
              <a:t>Leaf nodes are attributes</a:t>
            </a:r>
          </a:p>
          <a:p>
            <a:r>
              <a:rPr lang="en-US" sz="1600" dirty="0"/>
              <a:t>Non leaf nodes are threshold gates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HASBE</a:t>
            </a:r>
          </a:p>
        </p:txBody>
      </p:sp>
      <p:sp>
        <p:nvSpPr>
          <p:cNvPr id="5" name="Content Placeholder 4"/>
          <p:cNvSpPr>
            <a:spLocks noGrp="1"/>
          </p:cNvSpPr>
          <p:nvPr>
            <p:ph sz="quarter" idx="2"/>
          </p:nvPr>
        </p:nvSpPr>
        <p:spPr>
          <a:xfrm>
            <a:off x="457200" y="4114800"/>
            <a:ext cx="8229600" cy="2286000"/>
          </a:xfrm>
        </p:spPr>
        <p:txBody>
          <a:bodyPr>
            <a:noAutofit/>
          </a:bodyPr>
          <a:lstStyle/>
          <a:p>
            <a:r>
              <a:rPr lang="en-US" sz="1500" dirty="0"/>
              <a:t>Extend ASBE to handle hierarchical structure of system users</a:t>
            </a:r>
          </a:p>
          <a:p>
            <a:r>
              <a:rPr lang="en-US" sz="1500" dirty="0"/>
              <a:t>CSP (Cloud Service Provider) – Manages the Cloud services</a:t>
            </a:r>
          </a:p>
          <a:p>
            <a:pPr lvl="0"/>
            <a:r>
              <a:rPr lang="en-US" sz="1500" dirty="0"/>
              <a:t>Data Owners(</a:t>
            </a:r>
            <a:r>
              <a:rPr lang="en-US" sz="1500" dirty="0" err="1"/>
              <a:t>Employes</a:t>
            </a:r>
            <a:r>
              <a:rPr lang="en-US" sz="1500" dirty="0"/>
              <a:t>) – Encrypt their data files and store them in the cloud to share with data consumers</a:t>
            </a:r>
          </a:p>
          <a:p>
            <a:pPr lvl="0"/>
            <a:r>
              <a:rPr lang="en-US" sz="1500" dirty="0"/>
              <a:t>Data Consumers(Employees) – Download encrypted files and decrypt them to get access to the data</a:t>
            </a:r>
          </a:p>
          <a:p>
            <a:pPr lvl="0"/>
            <a:r>
              <a:rPr lang="en-US" sz="1500" dirty="0"/>
              <a:t>Domain Authorities(Federated Enterprise/its affiliated company) – Managed by its parent domain authority or trusted authority, manages the domain authorities at the next level and  or data owners/ consumers in its domain </a:t>
            </a:r>
          </a:p>
          <a:p>
            <a:pPr lvl="0"/>
            <a:r>
              <a:rPr lang="en-US" sz="1500" dirty="0"/>
              <a:t>Trusted Authority(Root Authority)  - Manages top level domain authorities</a:t>
            </a:r>
          </a:p>
        </p:txBody>
      </p:sp>
      <p:pic>
        <p:nvPicPr>
          <p:cNvPr id="8" name="Picture 7"/>
          <p:cNvPicPr/>
          <p:nvPr/>
        </p:nvPicPr>
        <p:blipFill>
          <a:blip r:embed="rId3" cstate="print"/>
          <a:srcRect/>
          <a:stretch>
            <a:fillRect/>
          </a:stretch>
        </p:blipFill>
        <p:spPr bwMode="auto">
          <a:xfrm>
            <a:off x="4267200" y="1143000"/>
            <a:ext cx="4800600" cy="2819400"/>
          </a:xfrm>
          <a:prstGeom prst="rect">
            <a:avLst/>
          </a:prstGeom>
          <a:noFill/>
          <a:ln w="9525">
            <a:solidFill>
              <a:schemeClr val="accent1"/>
            </a:solidFill>
            <a:miter lim="800000"/>
            <a:headEnd/>
            <a:tailEnd/>
          </a:ln>
        </p:spPr>
      </p:pic>
      <p:pic>
        <p:nvPicPr>
          <p:cNvPr id="9" name="Picture 8"/>
          <p:cNvPicPr/>
          <p:nvPr/>
        </p:nvPicPr>
        <p:blipFill>
          <a:blip r:embed="rId4" cstate="print"/>
          <a:srcRect/>
          <a:stretch>
            <a:fillRect/>
          </a:stretch>
        </p:blipFill>
        <p:spPr bwMode="auto">
          <a:xfrm>
            <a:off x="76200" y="1143000"/>
            <a:ext cx="4114800" cy="2819400"/>
          </a:xfrm>
          <a:prstGeom prst="rect">
            <a:avLst/>
          </a:prstGeom>
          <a:noFill/>
          <a:ln w="9525">
            <a:solidFill>
              <a:schemeClr val="tx1"/>
            </a:solid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392</TotalTime>
  <Words>2095</Words>
  <Application>Microsoft Office PowerPoint</Application>
  <PresentationFormat>On-screen Show (4:3)</PresentationFormat>
  <Paragraphs>205</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Lucida Sans Unicode</vt:lpstr>
      <vt:lpstr>Times New Roman</vt:lpstr>
      <vt:lpstr>Verdana</vt:lpstr>
      <vt:lpstr>Wingdings</vt:lpstr>
      <vt:lpstr>Wingdings 2</vt:lpstr>
      <vt:lpstr>Wingdings 3</vt:lpstr>
      <vt:lpstr>Concourse</vt:lpstr>
      <vt:lpstr>Hierarchical Attribute-based Access Control Solutions for Access Control in Cloud Computing: A Survey</vt:lpstr>
      <vt:lpstr>Introduction</vt:lpstr>
      <vt:lpstr>Approaches proposed</vt:lpstr>
      <vt:lpstr>Hierarchical Attribute-Based Encryption (HABE) for fine Grained Access Control in Cloud Storage Services </vt:lpstr>
      <vt:lpstr>Model</vt:lpstr>
      <vt:lpstr>System Construction</vt:lpstr>
      <vt:lpstr>Hierarchical Attribute based solution for Flexible and Scalable Access Control in Cloud Computing (HASBE)</vt:lpstr>
      <vt:lpstr>HASBE : Concepts</vt:lpstr>
      <vt:lpstr>HASBE</vt:lpstr>
      <vt:lpstr>HASBE : Algorithms</vt:lpstr>
      <vt:lpstr>HASBE : Algorithms</vt:lpstr>
      <vt:lpstr>HASBE : Computational Complexity</vt:lpstr>
      <vt:lpstr>Hierarchical Attribute –based Access Control with Authentication for Outsources Data in Cloud Computing</vt:lpstr>
      <vt:lpstr> </vt:lpstr>
      <vt:lpstr>Algorithms</vt:lpstr>
      <vt:lpstr>Algorithms</vt:lpstr>
      <vt:lpstr>Computational Complexity</vt:lpstr>
      <vt:lpstr>Comparison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Attribute-based Access Control Solutions for Access Control in Cloud Computing: A Survey</dc:title>
  <dc:creator>gunjan</dc:creator>
  <cp:lastModifiedBy>Gunjan Batra</cp:lastModifiedBy>
  <cp:revision>94</cp:revision>
  <dcterms:created xsi:type="dcterms:W3CDTF">2006-08-16T00:00:00Z</dcterms:created>
  <dcterms:modified xsi:type="dcterms:W3CDTF">2019-10-31T06:01:22Z</dcterms:modified>
</cp:coreProperties>
</file>