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28" r:id="rId2"/>
    <p:sldId id="329" r:id="rId3"/>
    <p:sldId id="330" r:id="rId4"/>
    <p:sldId id="331" r:id="rId5"/>
    <p:sldId id="332" r:id="rId6"/>
    <p:sldId id="368" r:id="rId7"/>
    <p:sldId id="334" r:id="rId8"/>
    <p:sldId id="335" r:id="rId9"/>
    <p:sldId id="337" r:id="rId10"/>
    <p:sldId id="338" r:id="rId11"/>
    <p:sldId id="369" r:id="rId12"/>
    <p:sldId id="339" r:id="rId13"/>
    <p:sldId id="340" r:id="rId14"/>
    <p:sldId id="341" r:id="rId15"/>
    <p:sldId id="367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2" r:id="rId25"/>
    <p:sldId id="356" r:id="rId26"/>
    <p:sldId id="353" r:id="rId27"/>
    <p:sldId id="354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02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7" autoAdjust="0"/>
    <p:restoredTop sz="77415" autoAdjust="0"/>
  </p:normalViewPr>
  <p:slideViewPr>
    <p:cSldViewPr snapToGrid="0">
      <p:cViewPr varScale="1">
        <p:scale>
          <a:sx n="63" d="100"/>
          <a:sy n="63" d="100"/>
        </p:scale>
        <p:origin x="15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06" y="-7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15A2AE-B24E-4E30-902A-BF7CC0CCF4F3}" type="doc">
      <dgm:prSet loTypeId="urn:microsoft.com/office/officeart/2005/8/layout/vList5" loCatId="list" qsTypeId="urn:microsoft.com/office/officeart/2005/8/quickstyle/3d2#1" qsCatId="3D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A80EFF7B-A014-489A-8B0D-339D12F8C249}">
      <dgm:prSet phldrT="[Text]"/>
      <dgm:spPr/>
      <dgm:t>
        <a:bodyPr/>
        <a:lstStyle/>
        <a:p>
          <a:r>
            <a:rPr lang="en-US" dirty="0"/>
            <a:t>Total data</a:t>
          </a:r>
        </a:p>
      </dgm:t>
    </dgm:pt>
    <dgm:pt modelId="{D4A43234-8769-4D14-A403-5C2792FCF725}" type="parTrans" cxnId="{3FDAA022-35FD-433B-B663-0942CD9D541C}">
      <dgm:prSet/>
      <dgm:spPr/>
      <dgm:t>
        <a:bodyPr/>
        <a:lstStyle/>
        <a:p>
          <a:endParaRPr lang="en-US"/>
        </a:p>
      </dgm:t>
    </dgm:pt>
    <dgm:pt modelId="{5EBE6589-D35F-48A3-B29B-74DD582997E5}" type="sibTrans" cxnId="{3FDAA022-35FD-433B-B663-0942CD9D541C}">
      <dgm:prSet/>
      <dgm:spPr/>
      <dgm:t>
        <a:bodyPr/>
        <a:lstStyle/>
        <a:p>
          <a:endParaRPr lang="en-US"/>
        </a:p>
      </dgm:t>
    </dgm:pt>
    <dgm:pt modelId="{1CAAFE53-8BCB-4DDE-8F8B-60C5E7011971}">
      <dgm:prSet phldrT="[Text]"/>
      <dgm:spPr/>
      <dgm:t>
        <a:bodyPr/>
        <a:lstStyle/>
        <a:p>
          <a:r>
            <a:rPr lang="en-US" dirty="0"/>
            <a:t>&gt;dim(</a:t>
          </a:r>
          <a:r>
            <a:rPr lang="en-US" dirty="0" err="1"/>
            <a:t>Usersdata</a:t>
          </a:r>
          <a:r>
            <a:rPr lang="en-US" dirty="0"/>
            <a:t>) [1] 389708 `	         15 </a:t>
          </a:r>
        </a:p>
      </dgm:t>
    </dgm:pt>
    <dgm:pt modelId="{142110CA-4F3F-4DBE-BF63-ACB9150D1586}" type="parTrans" cxnId="{C000E51C-0F2B-4335-8CDD-FF77B005A5CE}">
      <dgm:prSet/>
      <dgm:spPr/>
      <dgm:t>
        <a:bodyPr/>
        <a:lstStyle/>
        <a:p>
          <a:endParaRPr lang="en-US"/>
        </a:p>
      </dgm:t>
    </dgm:pt>
    <dgm:pt modelId="{7564643D-1212-4F87-A469-50ADA345771C}" type="sibTrans" cxnId="{C000E51C-0F2B-4335-8CDD-FF77B005A5CE}">
      <dgm:prSet/>
      <dgm:spPr/>
      <dgm:t>
        <a:bodyPr/>
        <a:lstStyle/>
        <a:p>
          <a:endParaRPr lang="en-US"/>
        </a:p>
      </dgm:t>
    </dgm:pt>
    <dgm:pt modelId="{E8D8CAFB-4613-46E0-9274-37DB426E479D}">
      <dgm:prSet phldrT="[Text]"/>
      <dgm:spPr/>
      <dgm:t>
        <a:bodyPr/>
        <a:lstStyle/>
        <a:p>
          <a:r>
            <a:rPr lang="en-US" dirty="0"/>
            <a:t>Jobs data</a:t>
          </a:r>
        </a:p>
      </dgm:t>
    </dgm:pt>
    <dgm:pt modelId="{5B5EA254-AC78-4426-8E4D-9F2DF5D5BB3A}" type="parTrans" cxnId="{C4424B8D-EA6C-4772-BBA4-694ED5D527D9}">
      <dgm:prSet/>
      <dgm:spPr/>
      <dgm:t>
        <a:bodyPr/>
        <a:lstStyle/>
        <a:p>
          <a:endParaRPr lang="en-US"/>
        </a:p>
      </dgm:t>
    </dgm:pt>
    <dgm:pt modelId="{C68AE266-6326-4FE4-9FEE-6E77993C7D86}" type="sibTrans" cxnId="{C4424B8D-EA6C-4772-BBA4-694ED5D527D9}">
      <dgm:prSet/>
      <dgm:spPr/>
      <dgm:t>
        <a:bodyPr/>
        <a:lstStyle/>
        <a:p>
          <a:endParaRPr lang="en-US"/>
        </a:p>
      </dgm:t>
    </dgm:pt>
    <dgm:pt modelId="{934051BF-95E1-42B7-82CD-435EB0F92C70}">
      <dgm:prSet phldrT="[Text]"/>
      <dgm:spPr/>
      <dgm:t>
        <a:bodyPr/>
        <a:lstStyle/>
        <a:p>
          <a:r>
            <a:rPr lang="en-US" dirty="0"/>
            <a:t>dim(</a:t>
          </a:r>
          <a:r>
            <a:rPr lang="en-US" dirty="0" err="1"/>
            <a:t>jobs_data</a:t>
          </a:r>
          <a:r>
            <a:rPr lang="en-US" dirty="0"/>
            <a:t>) [1] 1000 		11</a:t>
          </a:r>
        </a:p>
      </dgm:t>
    </dgm:pt>
    <dgm:pt modelId="{F54ACF37-F3F9-4B48-B32D-5097D5602BA6}" type="parTrans" cxnId="{BF78C77C-0488-4511-A704-3BCA3903B955}">
      <dgm:prSet/>
      <dgm:spPr/>
      <dgm:t>
        <a:bodyPr/>
        <a:lstStyle/>
        <a:p>
          <a:endParaRPr lang="en-US"/>
        </a:p>
      </dgm:t>
    </dgm:pt>
    <dgm:pt modelId="{E9A9DD46-080D-44B4-ABBD-16F95697162F}" type="sibTrans" cxnId="{BF78C77C-0488-4511-A704-3BCA3903B955}">
      <dgm:prSet/>
      <dgm:spPr/>
      <dgm:t>
        <a:bodyPr/>
        <a:lstStyle/>
        <a:p>
          <a:endParaRPr lang="en-US"/>
        </a:p>
      </dgm:t>
    </dgm:pt>
    <dgm:pt modelId="{A1030A93-E31B-41D8-A089-673B526E94F8}">
      <dgm:prSet phldrT="[Text]"/>
      <dgm:spPr/>
      <dgm:t>
        <a:bodyPr/>
        <a:lstStyle/>
        <a:p>
          <a:r>
            <a:rPr lang="en-US" dirty="0"/>
            <a:t>User’s data</a:t>
          </a:r>
        </a:p>
      </dgm:t>
    </dgm:pt>
    <dgm:pt modelId="{D0191D65-0717-4F3C-89BF-182B93C8D18A}" type="parTrans" cxnId="{BCBBF298-1AD6-431A-83BB-10C8035AD3A2}">
      <dgm:prSet/>
      <dgm:spPr/>
      <dgm:t>
        <a:bodyPr/>
        <a:lstStyle/>
        <a:p>
          <a:endParaRPr lang="en-US"/>
        </a:p>
      </dgm:t>
    </dgm:pt>
    <dgm:pt modelId="{4874FD71-1C07-4F11-BA65-E0E8E3C00900}" type="sibTrans" cxnId="{BCBBF298-1AD6-431A-83BB-10C8035AD3A2}">
      <dgm:prSet/>
      <dgm:spPr/>
      <dgm:t>
        <a:bodyPr/>
        <a:lstStyle/>
        <a:p>
          <a:endParaRPr lang="en-US"/>
        </a:p>
      </dgm:t>
    </dgm:pt>
    <dgm:pt modelId="{597ECC8A-FA27-4AA7-AB09-836E31E2B38F}">
      <dgm:prSet phldrT="[Text]"/>
      <dgm:spPr/>
      <dgm:t>
        <a:bodyPr/>
        <a:lstStyle/>
        <a:p>
          <a:r>
            <a:rPr lang="en-US" dirty="0"/>
            <a:t>dim(</a:t>
          </a:r>
          <a:r>
            <a:rPr lang="en-US" dirty="0" err="1"/>
            <a:t>user_data_complete</a:t>
          </a:r>
          <a:r>
            <a:rPr lang="en-US" dirty="0"/>
            <a:t>) [1] 300008	 19</a:t>
          </a:r>
        </a:p>
      </dgm:t>
    </dgm:pt>
    <dgm:pt modelId="{576027B8-D564-42CF-9235-CE17D585D5B4}" type="parTrans" cxnId="{5EEED4BD-BCC4-40FF-8EF5-ED5D8AEEC00B}">
      <dgm:prSet/>
      <dgm:spPr/>
      <dgm:t>
        <a:bodyPr/>
        <a:lstStyle/>
        <a:p>
          <a:endParaRPr lang="en-US"/>
        </a:p>
      </dgm:t>
    </dgm:pt>
    <dgm:pt modelId="{1E7FA1B3-98ED-42BE-970E-C3B68CE09272}" type="sibTrans" cxnId="{5EEED4BD-BCC4-40FF-8EF5-ED5D8AEEC00B}">
      <dgm:prSet/>
      <dgm:spPr/>
      <dgm:t>
        <a:bodyPr/>
        <a:lstStyle/>
        <a:p>
          <a:endParaRPr lang="en-US"/>
        </a:p>
      </dgm:t>
    </dgm:pt>
    <dgm:pt modelId="{980DCA0E-33A9-42E9-91E5-C1CA3E499FBB}">
      <dgm:prSet/>
      <dgm:spPr/>
      <dgm:t>
        <a:bodyPr/>
        <a:lstStyle/>
        <a:p>
          <a:r>
            <a:rPr lang="en-US" dirty="0"/>
            <a:t>&gt; dim(</a:t>
          </a:r>
          <a:r>
            <a:rPr lang="en-US" dirty="0" err="1"/>
            <a:t>UsersHistory</a:t>
          </a:r>
          <a:r>
            <a:rPr lang="en-US" dirty="0"/>
            <a:t>) [1] 907403   	5 </a:t>
          </a:r>
        </a:p>
      </dgm:t>
    </dgm:pt>
    <dgm:pt modelId="{838C790C-03AE-4314-BA9C-3C0F2CE41ADF}" type="parTrans" cxnId="{90441588-CC6D-4544-96AC-628F4BCA53D1}">
      <dgm:prSet/>
      <dgm:spPr/>
      <dgm:t>
        <a:bodyPr/>
        <a:lstStyle/>
        <a:p>
          <a:endParaRPr lang="en-US"/>
        </a:p>
      </dgm:t>
    </dgm:pt>
    <dgm:pt modelId="{751348A8-5F31-41A1-97B6-5B948297388E}" type="sibTrans" cxnId="{90441588-CC6D-4544-96AC-628F4BCA53D1}">
      <dgm:prSet/>
      <dgm:spPr/>
      <dgm:t>
        <a:bodyPr/>
        <a:lstStyle/>
        <a:p>
          <a:endParaRPr lang="en-US"/>
        </a:p>
      </dgm:t>
    </dgm:pt>
    <dgm:pt modelId="{5C1697D5-1B54-4B16-8808-1101FFFAA1CB}">
      <dgm:prSet/>
      <dgm:spPr/>
      <dgm:t>
        <a:bodyPr/>
        <a:lstStyle/>
        <a:p>
          <a:r>
            <a:rPr lang="en-US" dirty="0"/>
            <a:t>&gt; dim(apps) [1] 1603111 			5 </a:t>
          </a:r>
        </a:p>
      </dgm:t>
    </dgm:pt>
    <dgm:pt modelId="{000F9E09-655D-47BA-A8F6-C4793FD44C83}" type="parTrans" cxnId="{AEC75AB3-3FC7-4B5E-9639-E9F43AD9387D}">
      <dgm:prSet/>
      <dgm:spPr/>
      <dgm:t>
        <a:bodyPr/>
        <a:lstStyle/>
        <a:p>
          <a:endParaRPr lang="en-US"/>
        </a:p>
      </dgm:t>
    </dgm:pt>
    <dgm:pt modelId="{C88EED90-515D-4C1D-A79E-4AFB0F070476}" type="sibTrans" cxnId="{AEC75AB3-3FC7-4B5E-9639-E9F43AD9387D}">
      <dgm:prSet/>
      <dgm:spPr/>
      <dgm:t>
        <a:bodyPr/>
        <a:lstStyle/>
        <a:p>
          <a:endParaRPr lang="en-US"/>
        </a:p>
      </dgm:t>
    </dgm:pt>
    <dgm:pt modelId="{2CB3BFDC-ED66-485B-BE88-AAF342EB0573}">
      <dgm:prSet/>
      <dgm:spPr/>
      <dgm:t>
        <a:bodyPr/>
        <a:lstStyle/>
        <a:p>
          <a:r>
            <a:rPr lang="en-US" dirty="0"/>
            <a:t>&gt; dim(</a:t>
          </a:r>
          <a:r>
            <a:rPr lang="en-US" dirty="0" err="1"/>
            <a:t>jobs_data</a:t>
          </a:r>
          <a:r>
            <a:rPr lang="en-US" dirty="0"/>
            <a:t>) [1] 56288 		11 </a:t>
          </a:r>
        </a:p>
      </dgm:t>
    </dgm:pt>
    <dgm:pt modelId="{08690C72-3BE9-4423-A2AA-F0BBD64C4FBA}" type="parTrans" cxnId="{6BCF1973-033C-4144-A57C-64C4773C7E35}">
      <dgm:prSet/>
      <dgm:spPr/>
      <dgm:t>
        <a:bodyPr/>
        <a:lstStyle/>
        <a:p>
          <a:endParaRPr lang="en-US"/>
        </a:p>
      </dgm:t>
    </dgm:pt>
    <dgm:pt modelId="{C2504BBF-3467-4F9C-8B01-57B0874EEA1F}" type="sibTrans" cxnId="{6BCF1973-033C-4144-A57C-64C4773C7E35}">
      <dgm:prSet/>
      <dgm:spPr/>
      <dgm:t>
        <a:bodyPr/>
        <a:lstStyle/>
        <a:p>
          <a:endParaRPr lang="en-US"/>
        </a:p>
      </dgm:t>
    </dgm:pt>
    <dgm:pt modelId="{78F0E641-9CCB-49A4-AE5B-9238840AEFCB}">
      <dgm:prSet/>
      <dgm:spPr/>
      <dgm:t>
        <a:bodyPr/>
        <a:lstStyle/>
        <a:p>
          <a:r>
            <a:rPr lang="en-US" dirty="0"/>
            <a:t> dim(</a:t>
          </a:r>
          <a:r>
            <a:rPr lang="en-US" dirty="0" err="1"/>
            <a:t>user_data_clean</a:t>
          </a:r>
          <a:r>
            <a:rPr lang="en-US" dirty="0"/>
            <a:t>) [1] 300008 	 19</a:t>
          </a:r>
        </a:p>
      </dgm:t>
    </dgm:pt>
    <dgm:pt modelId="{D447D215-1227-49B4-9E39-3E5867805020}" type="parTrans" cxnId="{023240C3-07C1-4B2A-8765-BFF8AEFEBF26}">
      <dgm:prSet/>
      <dgm:spPr/>
      <dgm:t>
        <a:bodyPr/>
        <a:lstStyle/>
        <a:p>
          <a:endParaRPr lang="en-US"/>
        </a:p>
      </dgm:t>
    </dgm:pt>
    <dgm:pt modelId="{F59D8D45-45B3-4B18-A8B1-D158E61B199C}" type="sibTrans" cxnId="{023240C3-07C1-4B2A-8765-BFF8AEFEBF26}">
      <dgm:prSet/>
      <dgm:spPr/>
      <dgm:t>
        <a:bodyPr/>
        <a:lstStyle/>
        <a:p>
          <a:endParaRPr lang="en-US"/>
        </a:p>
      </dgm:t>
    </dgm:pt>
    <dgm:pt modelId="{C0B1F6B4-D302-47EE-A330-F46C80E36889}">
      <dgm:prSet/>
      <dgm:spPr/>
      <dgm:t>
        <a:bodyPr/>
        <a:lstStyle/>
        <a:p>
          <a:r>
            <a:rPr lang="en-US" dirty="0"/>
            <a:t>&gt; dim(</a:t>
          </a:r>
          <a:r>
            <a:rPr lang="en-US" dirty="0" err="1"/>
            <a:t>JD_clean</a:t>
          </a:r>
          <a:r>
            <a:rPr lang="en-US" dirty="0"/>
            <a:t>) [1] 993 		11</a:t>
          </a:r>
        </a:p>
      </dgm:t>
    </dgm:pt>
    <dgm:pt modelId="{9F1B4A89-3D2C-42F8-A61F-6CC33367979D}" type="parTrans" cxnId="{DF8C76FA-7B69-4909-BF0E-EC719FB59D9A}">
      <dgm:prSet/>
      <dgm:spPr/>
      <dgm:t>
        <a:bodyPr/>
        <a:lstStyle/>
        <a:p>
          <a:endParaRPr lang="en-US"/>
        </a:p>
      </dgm:t>
    </dgm:pt>
    <dgm:pt modelId="{7F149BDF-0796-49AB-9703-C98EEB28BEDA}" type="sibTrans" cxnId="{DF8C76FA-7B69-4909-BF0E-EC719FB59D9A}">
      <dgm:prSet/>
      <dgm:spPr/>
      <dgm:t>
        <a:bodyPr/>
        <a:lstStyle/>
        <a:p>
          <a:endParaRPr lang="en-US"/>
        </a:p>
      </dgm:t>
    </dgm:pt>
    <dgm:pt modelId="{FB3C7CF3-E453-46E1-A3A2-E51237F7F06F}" type="pres">
      <dgm:prSet presAssocID="{FC15A2AE-B24E-4E30-902A-BF7CC0CCF4F3}" presName="Name0" presStyleCnt="0">
        <dgm:presLayoutVars>
          <dgm:dir/>
          <dgm:animLvl val="lvl"/>
          <dgm:resizeHandles val="exact"/>
        </dgm:presLayoutVars>
      </dgm:prSet>
      <dgm:spPr/>
    </dgm:pt>
    <dgm:pt modelId="{E121E22A-1E5B-4E3D-9FB9-EF0C0CC9557D}" type="pres">
      <dgm:prSet presAssocID="{A80EFF7B-A014-489A-8B0D-339D12F8C249}" presName="linNode" presStyleCnt="0"/>
      <dgm:spPr/>
    </dgm:pt>
    <dgm:pt modelId="{341AF0CD-A401-4DC8-94BC-7CDB04DDC504}" type="pres">
      <dgm:prSet presAssocID="{A80EFF7B-A014-489A-8B0D-339D12F8C24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62F44C4-2B39-4691-BD96-0D4E377A917C}" type="pres">
      <dgm:prSet presAssocID="{A80EFF7B-A014-489A-8B0D-339D12F8C249}" presName="descendantText" presStyleLbl="alignAccFollowNode1" presStyleIdx="0" presStyleCnt="3">
        <dgm:presLayoutVars>
          <dgm:bulletEnabled val="1"/>
        </dgm:presLayoutVars>
      </dgm:prSet>
      <dgm:spPr/>
    </dgm:pt>
    <dgm:pt modelId="{87DAA5F5-49D5-4049-858A-45FEC2FF94A1}" type="pres">
      <dgm:prSet presAssocID="{5EBE6589-D35F-48A3-B29B-74DD582997E5}" presName="sp" presStyleCnt="0"/>
      <dgm:spPr/>
    </dgm:pt>
    <dgm:pt modelId="{BDE70BFD-59F0-4999-82D5-02AF458E50D6}" type="pres">
      <dgm:prSet presAssocID="{E8D8CAFB-4613-46E0-9274-37DB426E479D}" presName="linNode" presStyleCnt="0"/>
      <dgm:spPr/>
    </dgm:pt>
    <dgm:pt modelId="{65E42672-86F8-490E-A662-D176EC70C37D}" type="pres">
      <dgm:prSet presAssocID="{E8D8CAFB-4613-46E0-9274-37DB426E479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E6A066C-0187-463F-87B9-E60EF29C768F}" type="pres">
      <dgm:prSet presAssocID="{E8D8CAFB-4613-46E0-9274-37DB426E479D}" presName="descendantText" presStyleLbl="alignAccFollowNode1" presStyleIdx="1" presStyleCnt="3">
        <dgm:presLayoutVars>
          <dgm:bulletEnabled val="1"/>
        </dgm:presLayoutVars>
      </dgm:prSet>
      <dgm:spPr/>
    </dgm:pt>
    <dgm:pt modelId="{F0328C05-C869-46B9-97AF-1252AFF3C163}" type="pres">
      <dgm:prSet presAssocID="{C68AE266-6326-4FE4-9FEE-6E77993C7D86}" presName="sp" presStyleCnt="0"/>
      <dgm:spPr/>
    </dgm:pt>
    <dgm:pt modelId="{5BB00BE1-6C1E-4BF9-8979-455320C25C8C}" type="pres">
      <dgm:prSet presAssocID="{A1030A93-E31B-41D8-A089-673B526E94F8}" presName="linNode" presStyleCnt="0"/>
      <dgm:spPr/>
    </dgm:pt>
    <dgm:pt modelId="{FADC4E69-1C67-4529-AC5A-44FFDB7E4DE8}" type="pres">
      <dgm:prSet presAssocID="{A1030A93-E31B-41D8-A089-673B526E94F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CFDA839-131F-445A-A6D3-70320F1D947D}" type="pres">
      <dgm:prSet presAssocID="{A1030A93-E31B-41D8-A089-673B526E94F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6388215-AAAA-4FDF-A3AA-719EF879EB81}" type="presOf" srcId="{980DCA0E-33A9-42E9-91E5-C1CA3E499FBB}" destId="{062F44C4-2B39-4691-BD96-0D4E377A917C}" srcOrd="0" destOrd="1" presId="urn:microsoft.com/office/officeart/2005/8/layout/vList5"/>
    <dgm:cxn modelId="{C000E51C-0F2B-4335-8CDD-FF77B005A5CE}" srcId="{A80EFF7B-A014-489A-8B0D-339D12F8C249}" destId="{1CAAFE53-8BCB-4DDE-8F8B-60C5E7011971}" srcOrd="0" destOrd="0" parTransId="{142110CA-4F3F-4DBE-BF63-ACB9150D1586}" sibTransId="{7564643D-1212-4F87-A469-50ADA345771C}"/>
    <dgm:cxn modelId="{3FDAA022-35FD-433B-B663-0942CD9D541C}" srcId="{FC15A2AE-B24E-4E30-902A-BF7CC0CCF4F3}" destId="{A80EFF7B-A014-489A-8B0D-339D12F8C249}" srcOrd="0" destOrd="0" parTransId="{D4A43234-8769-4D14-A403-5C2792FCF725}" sibTransId="{5EBE6589-D35F-48A3-B29B-74DD582997E5}"/>
    <dgm:cxn modelId="{FAA89339-D9D9-4806-94A7-851B347F54EB}" type="presOf" srcId="{934051BF-95E1-42B7-82CD-435EB0F92C70}" destId="{9E6A066C-0187-463F-87B9-E60EF29C768F}" srcOrd="0" destOrd="0" presId="urn:microsoft.com/office/officeart/2005/8/layout/vList5"/>
    <dgm:cxn modelId="{2EAD333F-F574-4BDC-ACE4-98179552EEA7}" type="presOf" srcId="{5C1697D5-1B54-4B16-8808-1101FFFAA1CB}" destId="{062F44C4-2B39-4691-BD96-0D4E377A917C}" srcOrd="0" destOrd="2" presId="urn:microsoft.com/office/officeart/2005/8/layout/vList5"/>
    <dgm:cxn modelId="{D0E70041-7F86-4899-90BC-F3B1827E1D36}" type="presOf" srcId="{A1030A93-E31B-41D8-A089-673B526E94F8}" destId="{FADC4E69-1C67-4529-AC5A-44FFDB7E4DE8}" srcOrd="0" destOrd="0" presId="urn:microsoft.com/office/officeart/2005/8/layout/vList5"/>
    <dgm:cxn modelId="{35829D63-FC9E-46F1-81DB-74C32B1F9A09}" type="presOf" srcId="{C0B1F6B4-D302-47EE-A330-F46C80E36889}" destId="{9E6A066C-0187-463F-87B9-E60EF29C768F}" srcOrd="0" destOrd="1" presId="urn:microsoft.com/office/officeart/2005/8/layout/vList5"/>
    <dgm:cxn modelId="{EF3D0249-20F0-401E-BF44-57F2FF1B5438}" type="presOf" srcId="{E8D8CAFB-4613-46E0-9274-37DB426E479D}" destId="{65E42672-86F8-490E-A662-D176EC70C37D}" srcOrd="0" destOrd="0" presId="urn:microsoft.com/office/officeart/2005/8/layout/vList5"/>
    <dgm:cxn modelId="{53343B72-C0A8-4B6E-8E65-2A8CC6C4D1CC}" type="presOf" srcId="{A80EFF7B-A014-489A-8B0D-339D12F8C249}" destId="{341AF0CD-A401-4DC8-94BC-7CDB04DDC504}" srcOrd="0" destOrd="0" presId="urn:microsoft.com/office/officeart/2005/8/layout/vList5"/>
    <dgm:cxn modelId="{6BCF1973-033C-4144-A57C-64C4773C7E35}" srcId="{A80EFF7B-A014-489A-8B0D-339D12F8C249}" destId="{2CB3BFDC-ED66-485B-BE88-AAF342EB0573}" srcOrd="3" destOrd="0" parTransId="{08690C72-3BE9-4423-A2AA-F0BBD64C4FBA}" sibTransId="{C2504BBF-3467-4F9C-8B01-57B0874EEA1F}"/>
    <dgm:cxn modelId="{F5D4397A-B461-408D-88DE-449A1447B2D1}" type="presOf" srcId="{FC15A2AE-B24E-4E30-902A-BF7CC0CCF4F3}" destId="{FB3C7CF3-E453-46E1-A3A2-E51237F7F06F}" srcOrd="0" destOrd="0" presId="urn:microsoft.com/office/officeart/2005/8/layout/vList5"/>
    <dgm:cxn modelId="{BF78C77C-0488-4511-A704-3BCA3903B955}" srcId="{E8D8CAFB-4613-46E0-9274-37DB426E479D}" destId="{934051BF-95E1-42B7-82CD-435EB0F92C70}" srcOrd="0" destOrd="0" parTransId="{F54ACF37-F3F9-4B48-B32D-5097D5602BA6}" sibTransId="{E9A9DD46-080D-44B4-ABBD-16F95697162F}"/>
    <dgm:cxn modelId="{90441588-CC6D-4544-96AC-628F4BCA53D1}" srcId="{A80EFF7B-A014-489A-8B0D-339D12F8C249}" destId="{980DCA0E-33A9-42E9-91E5-C1CA3E499FBB}" srcOrd="1" destOrd="0" parTransId="{838C790C-03AE-4314-BA9C-3C0F2CE41ADF}" sibTransId="{751348A8-5F31-41A1-97B6-5B948297388E}"/>
    <dgm:cxn modelId="{C4424B8D-EA6C-4772-BBA4-694ED5D527D9}" srcId="{FC15A2AE-B24E-4E30-902A-BF7CC0CCF4F3}" destId="{E8D8CAFB-4613-46E0-9274-37DB426E479D}" srcOrd="1" destOrd="0" parTransId="{5B5EA254-AC78-4426-8E4D-9F2DF5D5BB3A}" sibTransId="{C68AE266-6326-4FE4-9FEE-6E77993C7D86}"/>
    <dgm:cxn modelId="{BCBBF298-1AD6-431A-83BB-10C8035AD3A2}" srcId="{FC15A2AE-B24E-4E30-902A-BF7CC0CCF4F3}" destId="{A1030A93-E31B-41D8-A089-673B526E94F8}" srcOrd="2" destOrd="0" parTransId="{D0191D65-0717-4F3C-89BF-182B93C8D18A}" sibTransId="{4874FD71-1C07-4F11-BA65-E0E8E3C00900}"/>
    <dgm:cxn modelId="{889AFDA0-7BAE-4603-B11F-A60C4C13E4BF}" type="presOf" srcId="{1CAAFE53-8BCB-4DDE-8F8B-60C5E7011971}" destId="{062F44C4-2B39-4691-BD96-0D4E377A917C}" srcOrd="0" destOrd="0" presId="urn:microsoft.com/office/officeart/2005/8/layout/vList5"/>
    <dgm:cxn modelId="{AEC75AB3-3FC7-4B5E-9639-E9F43AD9387D}" srcId="{A80EFF7B-A014-489A-8B0D-339D12F8C249}" destId="{5C1697D5-1B54-4B16-8808-1101FFFAA1CB}" srcOrd="2" destOrd="0" parTransId="{000F9E09-655D-47BA-A8F6-C4793FD44C83}" sibTransId="{C88EED90-515D-4C1D-A79E-4AFB0F070476}"/>
    <dgm:cxn modelId="{85FC3DB6-289F-44FC-B67B-4296F1047CAD}" type="presOf" srcId="{597ECC8A-FA27-4AA7-AB09-836E31E2B38F}" destId="{5CFDA839-131F-445A-A6D3-70320F1D947D}" srcOrd="0" destOrd="0" presId="urn:microsoft.com/office/officeart/2005/8/layout/vList5"/>
    <dgm:cxn modelId="{5EEED4BD-BCC4-40FF-8EF5-ED5D8AEEC00B}" srcId="{A1030A93-E31B-41D8-A089-673B526E94F8}" destId="{597ECC8A-FA27-4AA7-AB09-836E31E2B38F}" srcOrd="0" destOrd="0" parTransId="{576027B8-D564-42CF-9235-CE17D585D5B4}" sibTransId="{1E7FA1B3-98ED-42BE-970E-C3B68CE09272}"/>
    <dgm:cxn modelId="{023240C3-07C1-4B2A-8765-BFF8AEFEBF26}" srcId="{A1030A93-E31B-41D8-A089-673B526E94F8}" destId="{78F0E641-9CCB-49A4-AE5B-9238840AEFCB}" srcOrd="1" destOrd="0" parTransId="{D447D215-1227-49B4-9E39-3E5867805020}" sibTransId="{F59D8D45-45B3-4B18-A8B1-D158E61B199C}"/>
    <dgm:cxn modelId="{9C3893E3-EECC-4C74-A4B7-168D81B7F177}" type="presOf" srcId="{2CB3BFDC-ED66-485B-BE88-AAF342EB0573}" destId="{062F44C4-2B39-4691-BD96-0D4E377A917C}" srcOrd="0" destOrd="3" presId="urn:microsoft.com/office/officeart/2005/8/layout/vList5"/>
    <dgm:cxn modelId="{DF8C76FA-7B69-4909-BF0E-EC719FB59D9A}" srcId="{E8D8CAFB-4613-46E0-9274-37DB426E479D}" destId="{C0B1F6B4-D302-47EE-A330-F46C80E36889}" srcOrd="1" destOrd="0" parTransId="{9F1B4A89-3D2C-42F8-A61F-6CC33367979D}" sibTransId="{7F149BDF-0796-49AB-9703-C98EEB28BEDA}"/>
    <dgm:cxn modelId="{8A811CFB-0891-4F5A-A30B-632CDD476106}" type="presOf" srcId="{78F0E641-9CCB-49A4-AE5B-9238840AEFCB}" destId="{5CFDA839-131F-445A-A6D3-70320F1D947D}" srcOrd="0" destOrd="1" presId="urn:microsoft.com/office/officeart/2005/8/layout/vList5"/>
    <dgm:cxn modelId="{132DA6C9-8559-4565-9D2D-87F7ACC4AC22}" type="presParOf" srcId="{FB3C7CF3-E453-46E1-A3A2-E51237F7F06F}" destId="{E121E22A-1E5B-4E3D-9FB9-EF0C0CC9557D}" srcOrd="0" destOrd="0" presId="urn:microsoft.com/office/officeart/2005/8/layout/vList5"/>
    <dgm:cxn modelId="{494D507A-3D12-471B-9F0A-5625404EE202}" type="presParOf" srcId="{E121E22A-1E5B-4E3D-9FB9-EF0C0CC9557D}" destId="{341AF0CD-A401-4DC8-94BC-7CDB04DDC504}" srcOrd="0" destOrd="0" presId="urn:microsoft.com/office/officeart/2005/8/layout/vList5"/>
    <dgm:cxn modelId="{09F61E6F-FD75-4874-BF3A-A409FC4FBEF8}" type="presParOf" srcId="{E121E22A-1E5B-4E3D-9FB9-EF0C0CC9557D}" destId="{062F44C4-2B39-4691-BD96-0D4E377A917C}" srcOrd="1" destOrd="0" presId="urn:microsoft.com/office/officeart/2005/8/layout/vList5"/>
    <dgm:cxn modelId="{291B8A6C-3CF4-4928-9E75-87210F864AAA}" type="presParOf" srcId="{FB3C7CF3-E453-46E1-A3A2-E51237F7F06F}" destId="{87DAA5F5-49D5-4049-858A-45FEC2FF94A1}" srcOrd="1" destOrd="0" presId="urn:microsoft.com/office/officeart/2005/8/layout/vList5"/>
    <dgm:cxn modelId="{C533AF1A-5871-4EE6-B4ED-D95E50C63B8D}" type="presParOf" srcId="{FB3C7CF3-E453-46E1-A3A2-E51237F7F06F}" destId="{BDE70BFD-59F0-4999-82D5-02AF458E50D6}" srcOrd="2" destOrd="0" presId="urn:microsoft.com/office/officeart/2005/8/layout/vList5"/>
    <dgm:cxn modelId="{4412BCD3-F17C-4784-AD52-5BB2F6111865}" type="presParOf" srcId="{BDE70BFD-59F0-4999-82D5-02AF458E50D6}" destId="{65E42672-86F8-490E-A662-D176EC70C37D}" srcOrd="0" destOrd="0" presId="urn:microsoft.com/office/officeart/2005/8/layout/vList5"/>
    <dgm:cxn modelId="{A22C9C14-39AD-4850-A840-693C127FDDB0}" type="presParOf" srcId="{BDE70BFD-59F0-4999-82D5-02AF458E50D6}" destId="{9E6A066C-0187-463F-87B9-E60EF29C768F}" srcOrd="1" destOrd="0" presId="urn:microsoft.com/office/officeart/2005/8/layout/vList5"/>
    <dgm:cxn modelId="{8B8F7E40-F0D9-4C64-B21D-3DCE00DA15A0}" type="presParOf" srcId="{FB3C7CF3-E453-46E1-A3A2-E51237F7F06F}" destId="{F0328C05-C869-46B9-97AF-1252AFF3C163}" srcOrd="3" destOrd="0" presId="urn:microsoft.com/office/officeart/2005/8/layout/vList5"/>
    <dgm:cxn modelId="{063191FA-D370-42D1-ACBC-CD3C6B85AAC0}" type="presParOf" srcId="{FB3C7CF3-E453-46E1-A3A2-E51237F7F06F}" destId="{5BB00BE1-6C1E-4BF9-8979-455320C25C8C}" srcOrd="4" destOrd="0" presId="urn:microsoft.com/office/officeart/2005/8/layout/vList5"/>
    <dgm:cxn modelId="{27AA011E-F766-4BEC-8969-5C51C10E9D0C}" type="presParOf" srcId="{5BB00BE1-6C1E-4BF9-8979-455320C25C8C}" destId="{FADC4E69-1C67-4529-AC5A-44FFDB7E4DE8}" srcOrd="0" destOrd="0" presId="urn:microsoft.com/office/officeart/2005/8/layout/vList5"/>
    <dgm:cxn modelId="{E9C9AFC0-138D-49C8-99E5-42AB0FF9C2A6}" type="presParOf" srcId="{5BB00BE1-6C1E-4BF9-8979-455320C25C8C}" destId="{5CFDA839-131F-445A-A6D3-70320F1D947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F44C4-2B39-4691-BD96-0D4E377A917C}">
      <dsp:nvSpPr>
        <dsp:cNvPr id="0" name=""/>
        <dsp:cNvSpPr/>
      </dsp:nvSpPr>
      <dsp:spPr>
        <a:xfrm rot="5400000">
          <a:off x="5038692" y="-1934565"/>
          <a:ext cx="1114871" cy="526694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&gt;dim(</a:t>
          </a:r>
          <a:r>
            <a:rPr lang="en-US" sz="1500" kern="1200" dirty="0" err="1"/>
            <a:t>Usersdata</a:t>
          </a:r>
          <a:r>
            <a:rPr lang="en-US" sz="1500" kern="1200" dirty="0"/>
            <a:t>) [1] 389708 `	         15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&gt; dim(</a:t>
          </a:r>
          <a:r>
            <a:rPr lang="en-US" sz="1500" kern="1200" dirty="0" err="1"/>
            <a:t>UsersHistory</a:t>
          </a:r>
          <a:r>
            <a:rPr lang="en-US" sz="1500" kern="1200" dirty="0"/>
            <a:t>) [1] 907403   	5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&gt; dim(apps) [1] 1603111 			5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&gt; dim(</a:t>
          </a:r>
          <a:r>
            <a:rPr lang="en-US" sz="1500" kern="1200" dirty="0" err="1"/>
            <a:t>jobs_data</a:t>
          </a:r>
          <a:r>
            <a:rPr lang="en-US" sz="1500" kern="1200" dirty="0"/>
            <a:t>) [1] 56288 		11 </a:t>
          </a:r>
        </a:p>
      </dsp:txBody>
      <dsp:txXfrm rot="-5400000">
        <a:off x="2962656" y="195895"/>
        <a:ext cx="5212520" cy="1006023"/>
      </dsp:txXfrm>
    </dsp:sp>
    <dsp:sp modelId="{341AF0CD-A401-4DC8-94BC-7CDB04DDC504}">
      <dsp:nvSpPr>
        <dsp:cNvPr id="0" name=""/>
        <dsp:cNvSpPr/>
      </dsp:nvSpPr>
      <dsp:spPr>
        <a:xfrm>
          <a:off x="0" y="2111"/>
          <a:ext cx="2962656" cy="1393589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Total data</a:t>
          </a:r>
        </a:p>
      </dsp:txBody>
      <dsp:txXfrm>
        <a:off x="68029" y="70140"/>
        <a:ext cx="2826598" cy="1257531"/>
      </dsp:txXfrm>
    </dsp:sp>
    <dsp:sp modelId="{9E6A066C-0187-463F-87B9-E60EF29C768F}">
      <dsp:nvSpPr>
        <dsp:cNvPr id="0" name=""/>
        <dsp:cNvSpPr/>
      </dsp:nvSpPr>
      <dsp:spPr>
        <a:xfrm rot="5400000">
          <a:off x="5038692" y="-471297"/>
          <a:ext cx="1114871" cy="526694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dim(</a:t>
          </a:r>
          <a:r>
            <a:rPr lang="en-US" sz="1500" kern="1200" dirty="0" err="1"/>
            <a:t>jobs_data</a:t>
          </a:r>
          <a:r>
            <a:rPr lang="en-US" sz="1500" kern="1200" dirty="0"/>
            <a:t>) [1] 1000 		11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&gt; dim(</a:t>
          </a:r>
          <a:r>
            <a:rPr lang="en-US" sz="1500" kern="1200" dirty="0" err="1"/>
            <a:t>JD_clean</a:t>
          </a:r>
          <a:r>
            <a:rPr lang="en-US" sz="1500" kern="1200" dirty="0"/>
            <a:t>) [1] 993 		11</a:t>
          </a:r>
        </a:p>
      </dsp:txBody>
      <dsp:txXfrm rot="-5400000">
        <a:off x="2962656" y="1659163"/>
        <a:ext cx="5212520" cy="1006023"/>
      </dsp:txXfrm>
    </dsp:sp>
    <dsp:sp modelId="{65E42672-86F8-490E-A662-D176EC70C37D}">
      <dsp:nvSpPr>
        <dsp:cNvPr id="0" name=""/>
        <dsp:cNvSpPr/>
      </dsp:nvSpPr>
      <dsp:spPr>
        <a:xfrm>
          <a:off x="0" y="1465380"/>
          <a:ext cx="2962656" cy="1393589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Jobs data</a:t>
          </a:r>
        </a:p>
      </dsp:txBody>
      <dsp:txXfrm>
        <a:off x="68029" y="1533409"/>
        <a:ext cx="2826598" cy="1257531"/>
      </dsp:txXfrm>
    </dsp:sp>
    <dsp:sp modelId="{5CFDA839-131F-445A-A6D3-70320F1D947D}">
      <dsp:nvSpPr>
        <dsp:cNvPr id="0" name=""/>
        <dsp:cNvSpPr/>
      </dsp:nvSpPr>
      <dsp:spPr>
        <a:xfrm rot="5400000">
          <a:off x="5038692" y="991971"/>
          <a:ext cx="1114871" cy="526694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dim(</a:t>
          </a:r>
          <a:r>
            <a:rPr lang="en-US" sz="1500" kern="1200" dirty="0" err="1"/>
            <a:t>user_data_complete</a:t>
          </a:r>
          <a:r>
            <a:rPr lang="en-US" sz="1500" kern="1200" dirty="0"/>
            <a:t>) [1] 300008	 19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dim(</a:t>
          </a:r>
          <a:r>
            <a:rPr lang="en-US" sz="1500" kern="1200" dirty="0" err="1"/>
            <a:t>user_data_clean</a:t>
          </a:r>
          <a:r>
            <a:rPr lang="en-US" sz="1500" kern="1200" dirty="0"/>
            <a:t>) [1] 300008 	 19</a:t>
          </a:r>
        </a:p>
      </dsp:txBody>
      <dsp:txXfrm rot="-5400000">
        <a:off x="2962656" y="3122431"/>
        <a:ext cx="5212520" cy="1006023"/>
      </dsp:txXfrm>
    </dsp:sp>
    <dsp:sp modelId="{FADC4E69-1C67-4529-AC5A-44FFDB7E4DE8}">
      <dsp:nvSpPr>
        <dsp:cNvPr id="0" name=""/>
        <dsp:cNvSpPr/>
      </dsp:nvSpPr>
      <dsp:spPr>
        <a:xfrm>
          <a:off x="0" y="2928649"/>
          <a:ext cx="2962656" cy="1393589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User’s data</a:t>
          </a:r>
        </a:p>
      </dsp:txBody>
      <dsp:txXfrm>
        <a:off x="68029" y="2996678"/>
        <a:ext cx="2826598" cy="1257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6E0E193-7C67-40A7-A6B3-A6CDD0CEE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0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841B9DA-AD20-4EDC-A797-2460E42417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23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1953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6396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4711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5842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2944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123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674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330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3196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377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113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2071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9872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70859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3104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8252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64005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2725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113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053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54801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162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55124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7787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0444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2510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8659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4008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769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PPT_intro_RB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0585B-F498-4924-AF7D-5218B383C3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66788"/>
            <a:ext cx="2057400" cy="5245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66788"/>
            <a:ext cx="6019800" cy="5245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7FE7F-082F-440F-9464-4742B80AFA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C69B0-6CD1-499A-A02D-DA03826A97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00695-0D92-4874-98B5-2B74944B22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6900"/>
            <a:ext cx="4038600" cy="434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6900"/>
            <a:ext cx="4038600" cy="434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AA1C2-0057-46AB-A9EC-BDC02402C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EDB2D-FC5A-4427-9E13-F31F0CC29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29162-1E68-4A8D-9FC0-6514025E19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AF35A-F94B-473C-8F65-D37B2017C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50D3E-8A7C-4863-A58D-2F4ECBF2D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9EA7B-E0F2-4D5E-9BDB-7F2FF9833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_topbanner_RB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678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66900"/>
            <a:ext cx="8229600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166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2805FD8B-AD85-42AE-9162-A1CB0EDDF4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57200" y="6461125"/>
            <a:ext cx="3395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>
                <a:solidFill>
                  <a:srgbClr val="5F5F5F"/>
                </a:solidFill>
                <a:latin typeface="Verdana" pitchFamily="34" charset="0"/>
              </a:rPr>
              <a:t>Rutgers Business School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51293" y="2624958"/>
            <a:ext cx="7772400" cy="10186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Job Recommender system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9691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Presented by:</a:t>
            </a:r>
          </a:p>
          <a:p>
            <a:pPr marL="0" marR="0" lvl="0" indent="0" algn="r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Gunjan Batra</a:t>
            </a:r>
          </a:p>
          <a:p>
            <a:pPr marL="0" marR="0" lvl="0" indent="0" algn="r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Anita Chimnani</a:t>
            </a:r>
            <a:endParaRPr lang="en-US" sz="22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US" sz="2200" b="0" i="0" u="none" strike="noStrike" cap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Sreevarsha</a:t>
            </a:r>
            <a:r>
              <a:rPr lang="en-US" sz="22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0" i="0" u="none" strike="noStrike" cap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Putcha</a:t>
            </a:r>
            <a:endParaRPr lang="en-US" sz="22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10002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966787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By state</a:t>
            </a:r>
          </a:p>
        </p:txBody>
      </p:sp>
      <p:pic>
        <p:nvPicPr>
          <p:cNvPr id="221" name="Shape 2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885600"/>
            <a:ext cx="8229600" cy="4307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411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title"/>
          </p:nvPr>
        </p:nvSpPr>
        <p:spPr>
          <a:xfrm>
            <a:off x="457200" y="966787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So What did we realize:</a:t>
            </a:r>
          </a:p>
        </p:txBody>
      </p:sp>
      <p:sp>
        <p:nvSpPr>
          <p:cNvPr id="449" name="Shape 449"/>
          <p:cNvSpPr txBox="1">
            <a:spLocks noGrp="1"/>
          </p:cNvSpPr>
          <p:nvPr>
            <p:ph type="sldNum" idx="4294967295"/>
          </p:nvPr>
        </p:nvSpPr>
        <p:spPr>
          <a:xfrm>
            <a:off x="6553200" y="6316662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11</a:t>
            </a:fld>
            <a:endParaRPr lang="en-US" sz="1400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Shape 450"/>
          <p:cNvGrpSpPr/>
          <p:nvPr/>
        </p:nvGrpSpPr>
        <p:grpSpPr>
          <a:xfrm>
            <a:off x="256285" y="1919595"/>
            <a:ext cx="4618226" cy="4060209"/>
            <a:chOff x="738885" y="1895"/>
            <a:chExt cx="4618226" cy="4060209"/>
          </a:xfrm>
        </p:grpSpPr>
        <p:sp>
          <p:nvSpPr>
            <p:cNvPr id="451" name="Shape 451"/>
            <p:cNvSpPr/>
            <p:nvPr/>
          </p:nvSpPr>
          <p:spPr>
            <a:xfrm rot="10800000">
              <a:off x="1303272" y="1895"/>
              <a:ext cx="4053839" cy="1128771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17177B">
                    <a:alpha val="89803"/>
                  </a:srgbClr>
                </a:gs>
                <a:gs pos="80000">
                  <a:srgbClr val="1E1EA3">
                    <a:alpha val="89803"/>
                  </a:srgbClr>
                </a:gs>
                <a:gs pos="100000">
                  <a:srgbClr val="1C1CA5">
                    <a:alpha val="89803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 txBox="1"/>
            <p:nvPr/>
          </p:nvSpPr>
          <p:spPr>
            <a:xfrm>
              <a:off x="1585466" y="1895"/>
              <a:ext cx="3771646" cy="1128771"/>
            </a:xfrm>
            <a:prstGeom prst="rect">
              <a:avLst/>
            </a:prstGeom>
            <a:noFill/>
            <a:ln>
              <a:noFill/>
            </a:ln>
          </p:spPr>
          <p:txBody>
            <a:bodyPr lIns="497750" tIns="64750" rIns="12090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Our data has a lot of values which are misplaced, irregular and unnecessary</a:t>
              </a:r>
            </a:p>
          </p:txBody>
        </p:sp>
        <p:sp>
          <p:nvSpPr>
            <p:cNvPr id="453" name="Shape 453"/>
            <p:cNvSpPr/>
            <p:nvPr/>
          </p:nvSpPr>
          <p:spPr>
            <a:xfrm>
              <a:off x="738885" y="1895"/>
              <a:ext cx="1128771" cy="1128771"/>
            </a:xfrm>
            <a:prstGeom prst="ellipse">
              <a:avLst/>
            </a:prstGeom>
            <a:gradFill>
              <a:gsLst>
                <a:gs pos="0">
                  <a:srgbClr val="88889D">
                    <a:alpha val="89803"/>
                  </a:srgbClr>
                </a:gs>
                <a:gs pos="80000">
                  <a:srgbClr val="B2B2CF">
                    <a:alpha val="89803"/>
                  </a:srgbClr>
                </a:gs>
                <a:gs pos="100000">
                  <a:srgbClr val="B3B3D0">
                    <a:alpha val="89803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 rot="10800000">
              <a:off x="1303272" y="1467612"/>
              <a:ext cx="4053839" cy="1128771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17177B">
                    <a:alpha val="69803"/>
                  </a:srgbClr>
                </a:gs>
                <a:gs pos="80000">
                  <a:srgbClr val="1E1EA3">
                    <a:alpha val="69803"/>
                  </a:srgbClr>
                </a:gs>
                <a:gs pos="100000">
                  <a:srgbClr val="1C1CA5">
                    <a:alpha val="69803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 txBox="1"/>
            <p:nvPr/>
          </p:nvSpPr>
          <p:spPr>
            <a:xfrm>
              <a:off x="1585466" y="1467612"/>
              <a:ext cx="3771646" cy="1128771"/>
            </a:xfrm>
            <a:prstGeom prst="rect">
              <a:avLst/>
            </a:prstGeom>
            <a:noFill/>
            <a:ln>
              <a:noFill/>
            </a:ln>
          </p:spPr>
          <p:txBody>
            <a:bodyPr lIns="497750" tIns="64750" rIns="12090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Majority of our analysis so far does not directly contribute to end result</a:t>
              </a:r>
            </a:p>
          </p:txBody>
        </p:sp>
        <p:sp>
          <p:nvSpPr>
            <p:cNvPr id="456" name="Shape 456"/>
            <p:cNvSpPr/>
            <p:nvPr/>
          </p:nvSpPr>
          <p:spPr>
            <a:xfrm>
              <a:off x="738885" y="1467612"/>
              <a:ext cx="1128771" cy="1128771"/>
            </a:xfrm>
            <a:prstGeom prst="ellipse">
              <a:avLst/>
            </a:prstGeom>
            <a:gradFill>
              <a:gsLst>
                <a:gs pos="0">
                  <a:srgbClr val="9797A5">
                    <a:alpha val="69803"/>
                  </a:srgbClr>
                </a:gs>
                <a:gs pos="80000">
                  <a:srgbClr val="C8C8D8">
                    <a:alpha val="69803"/>
                  </a:srgbClr>
                </a:gs>
                <a:gs pos="100000">
                  <a:srgbClr val="C8C8DA">
                    <a:alpha val="69803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 rot="10800000">
              <a:off x="1303272" y="2933331"/>
              <a:ext cx="4053839" cy="1128771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17177B">
                    <a:alpha val="49803"/>
                  </a:srgbClr>
                </a:gs>
                <a:gs pos="80000">
                  <a:srgbClr val="1E1EA3">
                    <a:alpha val="49803"/>
                  </a:srgbClr>
                </a:gs>
                <a:gs pos="100000">
                  <a:srgbClr val="1C1CA5">
                    <a:alpha val="49803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 txBox="1"/>
            <p:nvPr/>
          </p:nvSpPr>
          <p:spPr>
            <a:xfrm>
              <a:off x="1585466" y="2933332"/>
              <a:ext cx="3771646" cy="1128771"/>
            </a:xfrm>
            <a:prstGeom prst="rect">
              <a:avLst/>
            </a:prstGeom>
            <a:noFill/>
            <a:ln>
              <a:noFill/>
            </a:ln>
          </p:spPr>
          <p:txBody>
            <a:bodyPr lIns="497750" tIns="64750" rIns="12090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 gave a holistic understanding of the data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Which now is clean!!!</a:t>
              </a:r>
            </a:p>
          </p:txBody>
        </p:sp>
        <p:sp>
          <p:nvSpPr>
            <p:cNvPr id="459" name="Shape 459"/>
            <p:cNvSpPr/>
            <p:nvPr/>
          </p:nvSpPr>
          <p:spPr>
            <a:xfrm>
              <a:off x="738885" y="2933332"/>
              <a:ext cx="1128771" cy="1128771"/>
            </a:xfrm>
            <a:prstGeom prst="ellipse">
              <a:avLst/>
            </a:prstGeom>
            <a:gradFill>
              <a:gsLst>
                <a:gs pos="0">
                  <a:srgbClr val="A8A8AE">
                    <a:alpha val="49803"/>
                  </a:srgbClr>
                </a:gs>
                <a:gs pos="80000">
                  <a:srgbClr val="DCDCE6">
                    <a:alpha val="49803"/>
                  </a:srgbClr>
                </a:gs>
                <a:gs pos="100000">
                  <a:srgbClr val="DDDDE7">
                    <a:alpha val="49803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60" name="Shape 460" descr="C:\Users\USER\Desktop\e138a174c33a48931521dcc5639d4a0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300" y="5055789"/>
            <a:ext cx="711200" cy="675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Shape 461" descr="C:\Users\USER\Desktop\stock-photo-sad-smiley-emoticon-228304147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500" y="3626008"/>
            <a:ext cx="800099" cy="707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Shape 462" descr="C:\Users\USER\Desktop\34100286-Exhausted-emoticon-smiley-cartoon-Stock-Vector-face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0400" y="2133600"/>
            <a:ext cx="795262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Shape 463"/>
          <p:cNvGrpSpPr/>
          <p:nvPr/>
        </p:nvGrpSpPr>
        <p:grpSpPr>
          <a:xfrm>
            <a:off x="5041900" y="3153408"/>
            <a:ext cx="3378200" cy="1351280"/>
            <a:chOff x="0" y="1756408"/>
            <a:chExt cx="3378200" cy="1351280"/>
          </a:xfrm>
        </p:grpSpPr>
        <p:sp>
          <p:nvSpPr>
            <p:cNvPr id="464" name="Shape 464"/>
            <p:cNvSpPr/>
            <p:nvPr/>
          </p:nvSpPr>
          <p:spPr>
            <a:xfrm>
              <a:off x="0" y="1756408"/>
              <a:ext cx="3378200" cy="13512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03099">
                <a:alpha val="89803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2226344" y="2094228"/>
              <a:ext cx="814033" cy="67564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249504" y="2094228"/>
              <a:ext cx="814033" cy="67564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72663" y="2094228"/>
              <a:ext cx="814033" cy="67564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 txBox="1"/>
            <p:nvPr/>
          </p:nvSpPr>
          <p:spPr>
            <a:xfrm>
              <a:off x="272663" y="2094228"/>
              <a:ext cx="2572137" cy="67564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25" rIns="0" bIns="142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b="1" i="1" dirty="0">
                  <a:solidFill>
                    <a:schemeClr val="bg1"/>
                  </a:solidFill>
                  <a:latin typeface="Calisto MT" pitchFamily="18" charset="0"/>
                  <a:ea typeface="Arial"/>
                  <a:cs typeface="Arial"/>
                  <a:sym typeface="Arial"/>
                </a:rPr>
                <a:t>Because  it is not a cook book!!!</a:t>
              </a:r>
              <a:r>
                <a:rPr lang="en-US" sz="1400" b="1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677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457200" y="966787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System Description	</a:t>
            </a:r>
          </a:p>
        </p:txBody>
      </p:sp>
      <p:grpSp>
        <p:nvGrpSpPr>
          <p:cNvPr id="227" name="Shape 227"/>
          <p:cNvGrpSpPr/>
          <p:nvPr/>
        </p:nvGrpSpPr>
        <p:grpSpPr>
          <a:xfrm>
            <a:off x="457200" y="1866900"/>
            <a:ext cx="8229599" cy="4344986"/>
            <a:chOff x="0" y="0"/>
            <a:chExt cx="8229599" cy="4344986"/>
          </a:xfrm>
        </p:grpSpPr>
        <p:sp>
          <p:nvSpPr>
            <p:cNvPr id="228" name="Shape 228"/>
            <p:cNvSpPr/>
            <p:nvPr/>
          </p:nvSpPr>
          <p:spPr>
            <a:xfrm>
              <a:off x="0" y="0"/>
              <a:ext cx="6336791" cy="782097"/>
            </a:xfrm>
            <a:prstGeom prst="roundRect">
              <a:avLst>
                <a:gd name="adj" fmla="val 10000"/>
              </a:avLst>
            </a:prstGeom>
            <a:solidFill>
              <a:srgbClr val="24246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 txBox="1"/>
            <p:nvPr/>
          </p:nvSpPr>
          <p:spPr>
            <a:xfrm>
              <a:off x="22907" y="22907"/>
              <a:ext cx="5401340" cy="736283"/>
            </a:xfrm>
            <a:prstGeom prst="rect">
              <a:avLst/>
            </a:prstGeom>
            <a:noFill/>
            <a:ln>
              <a:noFill/>
            </a:ln>
          </p:spPr>
          <p:txBody>
            <a:bodyPr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Mining of Job description column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473202" y="890721"/>
              <a:ext cx="6336791" cy="782097"/>
            </a:xfrm>
            <a:prstGeom prst="roundRect">
              <a:avLst>
                <a:gd name="adj" fmla="val 10000"/>
              </a:avLst>
            </a:prstGeom>
            <a:solidFill>
              <a:srgbClr val="4E4EA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 txBox="1"/>
            <p:nvPr/>
          </p:nvSpPr>
          <p:spPr>
            <a:xfrm>
              <a:off x="496108" y="913629"/>
              <a:ext cx="5309412" cy="736283"/>
            </a:xfrm>
            <a:prstGeom prst="rect">
              <a:avLst/>
            </a:prstGeom>
            <a:noFill/>
            <a:ln>
              <a:noFill/>
            </a:ln>
          </p:spPr>
          <p:txBody>
            <a:bodyPr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Jobs Clustering on basis of Job Description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946404" y="1781444"/>
              <a:ext cx="6336791" cy="782097"/>
            </a:xfrm>
            <a:prstGeom prst="roundRect">
              <a:avLst>
                <a:gd name="adj" fmla="val 10000"/>
              </a:avLst>
            </a:prstGeom>
            <a:solidFill>
              <a:srgbClr val="A2A2C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969311" y="1804351"/>
              <a:ext cx="5309412" cy="736283"/>
            </a:xfrm>
            <a:prstGeom prst="rect">
              <a:avLst/>
            </a:prstGeom>
            <a:noFill/>
            <a:ln>
              <a:noFill/>
            </a:ln>
          </p:spPr>
          <p:txBody>
            <a:bodyPr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Assign Candidates to Job Clusters based on Past Application History and got List of Jobs 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1419604" y="2672166"/>
              <a:ext cx="6336791" cy="782097"/>
            </a:xfrm>
            <a:prstGeom prst="roundRect">
              <a:avLst>
                <a:gd name="adj" fmla="val 10000"/>
              </a:avLst>
            </a:prstGeom>
            <a:solidFill>
              <a:srgbClr val="A2A2C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1442512" y="2695074"/>
              <a:ext cx="5309412" cy="736283"/>
            </a:xfrm>
            <a:prstGeom prst="rect">
              <a:avLst/>
            </a:prstGeom>
            <a:noFill/>
            <a:ln>
              <a:noFill/>
            </a:ln>
          </p:spPr>
          <p:txBody>
            <a:bodyPr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For Every User in a Cluster - Compute Similarity of User Attribute to the corresponding Job attribute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892808" y="3562889"/>
              <a:ext cx="6336791" cy="782097"/>
            </a:xfrm>
            <a:prstGeom prst="roundRect">
              <a:avLst>
                <a:gd name="adj" fmla="val 10000"/>
              </a:avLst>
            </a:prstGeom>
            <a:solidFill>
              <a:srgbClr val="4E4EA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1915715" y="3585796"/>
              <a:ext cx="5309412" cy="736283"/>
            </a:xfrm>
            <a:prstGeom prst="rect">
              <a:avLst/>
            </a:prstGeom>
            <a:noFill/>
            <a:ln>
              <a:noFill/>
            </a:ln>
          </p:spPr>
          <p:txBody>
            <a:bodyPr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Rank the Jobs by getting cumulative score</a:t>
              </a:r>
            </a:p>
          </p:txBody>
        </p:sp>
        <p:sp>
          <p:nvSpPr>
            <p:cNvPr id="238" name="Shape 238"/>
            <p:cNvSpPr/>
            <p:nvPr/>
          </p:nvSpPr>
          <p:spPr>
            <a:xfrm>
              <a:off x="5828428" y="571364"/>
              <a:ext cx="508363" cy="508363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B3B3CF">
                <a:alpha val="89803"/>
              </a:srgbClr>
            </a:solidFill>
            <a:ln w="25400" cap="flat" cmpd="sng">
              <a:solidFill>
                <a:srgbClr val="B3B3CF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5942810" y="571364"/>
              <a:ext cx="279599" cy="382542"/>
            </a:xfrm>
            <a:prstGeom prst="rect">
              <a:avLst/>
            </a:prstGeom>
            <a:noFill/>
            <a:ln>
              <a:noFill/>
            </a:ln>
          </p:spPr>
          <p:txBody>
            <a:bodyPr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6301630" y="1462087"/>
              <a:ext cx="508363" cy="508363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B3B3CF">
                <a:alpha val="89803"/>
              </a:srgbClr>
            </a:solidFill>
            <a:ln w="25400" cap="flat" cmpd="sng">
              <a:solidFill>
                <a:srgbClr val="B3B3CF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 txBox="1"/>
            <p:nvPr/>
          </p:nvSpPr>
          <p:spPr>
            <a:xfrm>
              <a:off x="6416012" y="1462087"/>
              <a:ext cx="279599" cy="382542"/>
            </a:xfrm>
            <a:prstGeom prst="rect">
              <a:avLst/>
            </a:prstGeom>
            <a:noFill/>
            <a:ln>
              <a:noFill/>
            </a:ln>
          </p:spPr>
          <p:txBody>
            <a:bodyPr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6774832" y="2339775"/>
              <a:ext cx="508363" cy="508363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B3B3CF">
                <a:alpha val="89803"/>
              </a:srgbClr>
            </a:solidFill>
            <a:ln w="25400" cap="flat" cmpd="sng">
              <a:solidFill>
                <a:srgbClr val="B3B3CF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 txBox="1"/>
            <p:nvPr/>
          </p:nvSpPr>
          <p:spPr>
            <a:xfrm>
              <a:off x="6889214" y="2339775"/>
              <a:ext cx="279599" cy="382542"/>
            </a:xfrm>
            <a:prstGeom prst="rect">
              <a:avLst/>
            </a:prstGeom>
            <a:noFill/>
            <a:ln>
              <a:noFill/>
            </a:ln>
          </p:spPr>
          <p:txBody>
            <a:bodyPr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7248034" y="3239188"/>
              <a:ext cx="508363" cy="508363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B3B3CF">
                <a:alpha val="89803"/>
              </a:srgbClr>
            </a:solidFill>
            <a:ln w="25400" cap="flat" cmpd="sng">
              <a:solidFill>
                <a:srgbClr val="B3B3CF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7362415" y="3239188"/>
              <a:ext cx="279599" cy="382542"/>
            </a:xfrm>
            <a:prstGeom prst="rect">
              <a:avLst/>
            </a:prstGeom>
            <a:noFill/>
            <a:ln>
              <a:noFill/>
            </a:ln>
          </p:spPr>
          <p:txBody>
            <a:bodyPr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5063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966787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Text Mining Process</a:t>
            </a:r>
          </a:p>
        </p:txBody>
      </p:sp>
      <p:grpSp>
        <p:nvGrpSpPr>
          <p:cNvPr id="253" name="Shape 253"/>
          <p:cNvGrpSpPr/>
          <p:nvPr/>
        </p:nvGrpSpPr>
        <p:grpSpPr>
          <a:xfrm>
            <a:off x="468288" y="1741732"/>
            <a:ext cx="5267493" cy="3003412"/>
            <a:chOff x="0" y="1421"/>
            <a:chExt cx="5267493" cy="3003412"/>
          </a:xfrm>
        </p:grpSpPr>
        <p:sp>
          <p:nvSpPr>
            <p:cNvPr id="254" name="Shape 254"/>
            <p:cNvSpPr/>
            <p:nvPr/>
          </p:nvSpPr>
          <p:spPr>
            <a:xfrm>
              <a:off x="0" y="2656208"/>
              <a:ext cx="5267493" cy="348625"/>
            </a:xfrm>
            <a:prstGeom prst="rect">
              <a:avLst/>
            </a:prstGeom>
            <a:solidFill>
              <a:srgbClr val="2B2B8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 txBox="1"/>
            <p:nvPr/>
          </p:nvSpPr>
          <p:spPr>
            <a:xfrm>
              <a:off x="0" y="2656208"/>
              <a:ext cx="5267493" cy="348625"/>
            </a:xfrm>
            <a:prstGeom prst="rect">
              <a:avLst/>
            </a:prstGeom>
            <a:noFill/>
            <a:ln>
              <a:noFill/>
            </a:ln>
          </p:spPr>
          <p:txBody>
            <a:bodyPr lIns="85325" tIns="85325" rIns="85325" bIns="8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Document Term Matrix</a:t>
              </a:r>
            </a:p>
          </p:txBody>
        </p:sp>
        <p:sp>
          <p:nvSpPr>
            <p:cNvPr id="256" name="Shape 256"/>
            <p:cNvSpPr/>
            <p:nvPr/>
          </p:nvSpPr>
          <p:spPr>
            <a:xfrm rot="10800000">
              <a:off x="0" y="2125252"/>
              <a:ext cx="5267493" cy="536186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3A3A9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 txBox="1"/>
            <p:nvPr/>
          </p:nvSpPr>
          <p:spPr>
            <a:xfrm>
              <a:off x="0" y="2125251"/>
              <a:ext cx="5267493" cy="348398"/>
            </a:xfrm>
            <a:prstGeom prst="rect">
              <a:avLst/>
            </a:prstGeom>
            <a:noFill/>
            <a:ln>
              <a:noFill/>
            </a:ln>
          </p:spPr>
          <p:txBody>
            <a:bodyPr lIns="85325" tIns="85325" rIns="85325" bIns="8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Stopwords</a:t>
              </a:r>
              <a:endParaRPr lang="en-US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 rot="10800000">
              <a:off x="0" y="1594294"/>
              <a:ext cx="5267493" cy="536186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4A4AA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 txBox="1"/>
            <p:nvPr/>
          </p:nvSpPr>
          <p:spPr>
            <a:xfrm>
              <a:off x="0" y="1594294"/>
              <a:ext cx="5267493" cy="348398"/>
            </a:xfrm>
            <a:prstGeom prst="rect">
              <a:avLst/>
            </a:prstGeom>
            <a:noFill/>
            <a:ln>
              <a:noFill/>
            </a:ln>
          </p:spPr>
          <p:txBody>
            <a:bodyPr lIns="85325" tIns="85325" rIns="85325" bIns="8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White Spaces</a:t>
              </a:r>
            </a:p>
          </p:txBody>
        </p:sp>
        <p:sp>
          <p:nvSpPr>
            <p:cNvPr id="260" name="Shape 260"/>
            <p:cNvSpPr/>
            <p:nvPr/>
          </p:nvSpPr>
          <p:spPr>
            <a:xfrm rot="10800000">
              <a:off x="0" y="1063337"/>
              <a:ext cx="5267493" cy="536186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6464B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 txBox="1"/>
            <p:nvPr/>
          </p:nvSpPr>
          <p:spPr>
            <a:xfrm>
              <a:off x="0" y="1063337"/>
              <a:ext cx="5267493" cy="348398"/>
            </a:xfrm>
            <a:prstGeom prst="rect">
              <a:avLst/>
            </a:prstGeom>
            <a:noFill/>
            <a:ln>
              <a:noFill/>
            </a:ln>
          </p:spPr>
          <p:txBody>
            <a:bodyPr lIns="85325" tIns="85325" rIns="85325" bIns="8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Numbers	</a:t>
              </a:r>
            </a:p>
          </p:txBody>
        </p:sp>
        <p:sp>
          <p:nvSpPr>
            <p:cNvPr id="262" name="Shape 262"/>
            <p:cNvSpPr/>
            <p:nvPr/>
          </p:nvSpPr>
          <p:spPr>
            <a:xfrm rot="10800000">
              <a:off x="0" y="532379"/>
              <a:ext cx="5267493" cy="536186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7F7FB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0" y="532379"/>
              <a:ext cx="5267493" cy="348398"/>
            </a:xfrm>
            <a:prstGeom prst="rect">
              <a:avLst/>
            </a:prstGeom>
            <a:noFill/>
            <a:ln>
              <a:noFill/>
            </a:ln>
          </p:spPr>
          <p:txBody>
            <a:bodyPr lIns="85325" tIns="85325" rIns="85325" bIns="8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Punctuation</a:t>
              </a:r>
            </a:p>
          </p:txBody>
        </p:sp>
        <p:sp>
          <p:nvSpPr>
            <p:cNvPr id="264" name="Shape 264"/>
            <p:cNvSpPr/>
            <p:nvPr/>
          </p:nvSpPr>
          <p:spPr>
            <a:xfrm rot="10800000">
              <a:off x="0" y="1421"/>
              <a:ext cx="5267493" cy="536186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9898B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 txBox="1"/>
            <p:nvPr/>
          </p:nvSpPr>
          <p:spPr>
            <a:xfrm>
              <a:off x="0" y="1422"/>
              <a:ext cx="5267493" cy="348398"/>
            </a:xfrm>
            <a:prstGeom prst="rect">
              <a:avLst/>
            </a:prstGeom>
            <a:noFill/>
            <a:ln>
              <a:noFill/>
            </a:ln>
          </p:spPr>
          <p:txBody>
            <a:bodyPr lIns="85325" tIns="85325" rIns="85325" bIns="8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Lowercase</a:t>
              </a:r>
            </a:p>
          </p:txBody>
        </p:sp>
      </p:grpSp>
      <p:grpSp>
        <p:nvGrpSpPr>
          <p:cNvPr id="266" name="Shape 266"/>
          <p:cNvGrpSpPr/>
          <p:nvPr/>
        </p:nvGrpSpPr>
        <p:grpSpPr>
          <a:xfrm>
            <a:off x="457202" y="5328457"/>
            <a:ext cx="5278581" cy="725606"/>
            <a:chOff x="4249182" y="745512"/>
            <a:chExt cx="809103" cy="994017"/>
          </a:xfrm>
        </p:grpSpPr>
        <p:sp>
          <p:nvSpPr>
            <p:cNvPr id="267" name="Shape 267"/>
            <p:cNvSpPr/>
            <p:nvPr/>
          </p:nvSpPr>
          <p:spPr>
            <a:xfrm>
              <a:off x="4249182" y="745512"/>
              <a:ext cx="809103" cy="994017"/>
            </a:xfrm>
            <a:prstGeom prst="roundRect">
              <a:avLst>
                <a:gd name="adj" fmla="val 16667"/>
              </a:avLst>
            </a:prstGeom>
            <a:solidFill>
              <a:srgbClr val="FEFDFD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 txBox="1"/>
            <p:nvPr/>
          </p:nvSpPr>
          <p:spPr>
            <a:xfrm>
              <a:off x="4288678" y="785010"/>
              <a:ext cx="730109" cy="915022"/>
            </a:xfrm>
            <a:prstGeom prst="rect">
              <a:avLst/>
            </a:prstGeom>
            <a:noFill/>
            <a:ln>
              <a:noFill/>
            </a:ln>
          </p:spPr>
          <p:txBody>
            <a:bodyPr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LDA Clustering</a:t>
              </a:r>
            </a:p>
          </p:txBody>
        </p:sp>
      </p:grpSp>
      <p:sp>
        <p:nvSpPr>
          <p:cNvPr id="269" name="Shape 269"/>
          <p:cNvSpPr/>
          <p:nvPr/>
        </p:nvSpPr>
        <p:spPr>
          <a:xfrm rot="5400000">
            <a:off x="2834638" y="4829692"/>
            <a:ext cx="557143" cy="44038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373D1"/>
          </a:solidFill>
          <a:ln w="25400" cap="flat" cmpd="sng">
            <a:solidFill>
              <a:srgbClr val="88A3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6553200" y="400691"/>
            <a:ext cx="2133599" cy="3801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Job Clustering</a:t>
            </a:r>
          </a:p>
        </p:txBody>
      </p:sp>
    </p:spTree>
    <p:extLst>
      <p:ext uri="{BB962C8B-B14F-4D97-AF65-F5344CB8AC3E}">
        <p14:creationId xmlns:p14="http://schemas.microsoft.com/office/powerpoint/2010/main" val="1283483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431800" y="801687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Finding Clusters: Inspect DTM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6553200" y="6316662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14</a:t>
            </a:fld>
            <a:endParaRPr lang="en-US" sz="1400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2413000" y="1600200"/>
            <a:ext cx="3822700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key words from job titles, requirements, descriptions, applicant’s majors: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exploration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Clean the titles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 the titles into single words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unique words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a table of word count and unique words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 word cloud function</a:t>
            </a: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799" y="1571725"/>
            <a:ext cx="2746749" cy="26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2600" y="4555875"/>
            <a:ext cx="2746750" cy="214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-222650" y="1863000"/>
            <a:ext cx="2919275" cy="23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0624" y="4064250"/>
            <a:ext cx="3010975" cy="264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1480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Clusters</a:t>
            </a:r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 rotWithShape="1">
          <a:blip r:embed="rId2"/>
          <a:srcRect t="6183" r="46182" b="65123"/>
          <a:stretch/>
        </p:blipFill>
        <p:spPr bwMode="auto">
          <a:xfrm>
            <a:off x="457200" y="2281084"/>
            <a:ext cx="7999421" cy="2399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Shape 357"/>
          <p:cNvSpPr txBox="1"/>
          <p:nvPr/>
        </p:nvSpPr>
        <p:spPr>
          <a:xfrm>
            <a:off x="6553200" y="400691"/>
            <a:ext cx="2133599" cy="3760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Job Clustering</a:t>
            </a:r>
          </a:p>
        </p:txBody>
      </p:sp>
    </p:spTree>
    <p:extLst>
      <p:ext uri="{BB962C8B-B14F-4D97-AF65-F5344CB8AC3E}">
        <p14:creationId xmlns:p14="http://schemas.microsoft.com/office/powerpoint/2010/main" val="2869917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457200" y="966787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Relation - Assign Candidates to Job Clusters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body" idx="2"/>
          </p:nvPr>
        </p:nvSpPr>
        <p:spPr>
          <a:xfrm>
            <a:off x="4648200" y="1866900"/>
            <a:ext cx="4038599" cy="43449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Cluster matrix</a:t>
            </a:r>
          </a:p>
          <a:p>
            <a:pPr marL="457200" marR="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{1:n}&lt;- If User Belongs to the Cluster</a:t>
            </a:r>
          </a:p>
          <a:p>
            <a:pPr marL="457200" marR="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0&lt;- If User Belongs to the Cluster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6553200" y="400691"/>
            <a:ext cx="2133599" cy="3801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Job Clustering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60776"/>
            <a:ext cx="3601829" cy="414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3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27749"/>
              </p:ext>
            </p:extLst>
          </p:nvPr>
        </p:nvGraphicFramePr>
        <p:xfrm>
          <a:off x="688258" y="2751962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7639">
                  <a:extLst>
                    <a:ext uri="{9D8B030D-6E8A-4147-A177-3AD203B41FA5}">
                      <a16:colId xmlns:a16="http://schemas.microsoft.com/office/drawing/2014/main" val="1193348853"/>
                    </a:ext>
                  </a:extLst>
                </a:gridCol>
                <a:gridCol w="1039761">
                  <a:extLst>
                    <a:ext uri="{9D8B030D-6E8A-4147-A177-3AD203B41FA5}">
                      <a16:colId xmlns:a16="http://schemas.microsoft.com/office/drawing/2014/main" val="384360982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359593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4874103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67842171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04808298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29551109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06701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Cluster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Cluster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Cluster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Cluster6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33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1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32695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8258" y="1860228"/>
            <a:ext cx="597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Removed 105 </a:t>
            </a:r>
            <a:r>
              <a:rPr lang="en-US" dirty="0" err="1"/>
              <a:t>Stopwords</a:t>
            </a:r>
            <a:endParaRPr lang="en-US" dirty="0"/>
          </a:p>
          <a:p>
            <a:r>
              <a:rPr lang="en-US" dirty="0"/>
              <a:t>We converted 151 Documents Predicted jobs to 6 Topics</a:t>
            </a:r>
          </a:p>
        </p:txBody>
      </p:sp>
    </p:spTree>
    <p:extLst>
      <p:ext uri="{BB962C8B-B14F-4D97-AF65-F5344CB8AC3E}">
        <p14:creationId xmlns:p14="http://schemas.microsoft.com/office/powerpoint/2010/main" val="2215776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Similarity between User Location and Job Opening Location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𝑺𝒊𝒎𝒊𝒍𝒂𝒓𝒊𝒕𝒚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𝑴𝒂𝒕𝒓𝒊𝒙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𝑪𝒊𝒕𝒚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𝑪𝒊𝒕𝒚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Matrix of Cosine Similarity measures between City of User and City of Job Opening</a:t>
                </a:r>
              </a:p>
              <a:p>
                <a:pPr marL="0" indent="0">
                  <a:buNone/>
                </a:pPr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553200" y="400692"/>
            <a:ext cx="2133600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Job Ranking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56738" r="51398" b="9250"/>
          <a:stretch/>
        </p:blipFill>
        <p:spPr>
          <a:xfrm>
            <a:off x="1818974" y="4208208"/>
            <a:ext cx="5090201" cy="20036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>
                <a:shade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543" y="3122588"/>
            <a:ext cx="6120914" cy="85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51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Similarity between User Location and Job Opening Location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𝑺𝒊𝒎𝒊𝒍𝒂𝒓𝒊𝒕𝒚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𝑴𝒂𝒕𝒓𝒊𝒙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𝑪𝒐𝒖𝒏𝒕𝒓𝒚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𝑪𝒐𝒖𝒏𝒕𝒓𝒚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Matrix of Cosine Similarity measures between Country of User and Country of Job Opening in the cluster</a:t>
                </a:r>
              </a:p>
              <a:p>
                <a:pPr marL="0" indent="0">
                  <a:buNone/>
                </a:pPr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𝑺𝒊𝒎𝒊𝒍𝒂𝒓𝒊𝒕𝒚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𝑴𝒂𝒕𝒓𝒊𝒙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𝒁𝒊𝒑𝑪𝒐𝒅𝒆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𝒁𝒊𝒑𝑪𝒐𝒅𝒆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Matrix of Cosine Similarity measures between </a:t>
                </a:r>
                <a:r>
                  <a:rPr lang="en-US" sz="2000" dirty="0" err="1"/>
                  <a:t>ZipCode</a:t>
                </a:r>
                <a:r>
                  <a:rPr lang="en-US" sz="2000" dirty="0"/>
                  <a:t> of User and </a:t>
                </a:r>
                <a:r>
                  <a:rPr lang="en-US" sz="2000" dirty="0" err="1"/>
                  <a:t>ZipCode</a:t>
                </a:r>
                <a:r>
                  <a:rPr lang="en-US" sz="2000" dirty="0"/>
                  <a:t> of Job Opening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888546"/>
              </p:ext>
            </p:extLst>
          </p:nvPr>
        </p:nvGraphicFramePr>
        <p:xfrm>
          <a:off x="1549684" y="5494966"/>
          <a:ext cx="607887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100">
                  <a:extLst>
                    <a:ext uri="{9D8B030D-6E8A-4147-A177-3AD203B41FA5}">
                      <a16:colId xmlns:a16="http://schemas.microsoft.com/office/drawing/2014/main" val="824397606"/>
                    </a:ext>
                  </a:extLst>
                </a:gridCol>
                <a:gridCol w="4176776">
                  <a:extLst>
                    <a:ext uri="{9D8B030D-6E8A-4147-A177-3AD203B41FA5}">
                      <a16:colId xmlns:a16="http://schemas.microsoft.com/office/drawing/2014/main" val="3541539104"/>
                    </a:ext>
                  </a:extLst>
                </a:gridCol>
              </a:tblGrid>
              <a:tr h="7602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3"/>
                      <a:stretch>
                        <a:fillRect l="-321" t="-4762" r="-221154" b="-317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Cosine Distance between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ZipCode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UserID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[j] and Job Title of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JobID[j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7992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53200" y="400692"/>
            <a:ext cx="2133600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Job 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1541124" y="3323303"/>
              <a:ext cx="6078876" cy="7452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2100">
                      <a:extLst>
                        <a:ext uri="{9D8B030D-6E8A-4147-A177-3AD203B41FA5}">
                          <a16:colId xmlns:a16="http://schemas.microsoft.com/office/drawing/2014/main" val="824397606"/>
                        </a:ext>
                      </a:extLst>
                    </a:gridCol>
                    <a:gridCol w="4176776">
                      <a:extLst>
                        <a:ext uri="{9D8B030D-6E8A-4147-A177-3AD203B41FA5}">
                          <a16:colId xmlns:a16="http://schemas.microsoft.com/office/drawing/2014/main" val="3541539104"/>
                        </a:ext>
                      </a:extLst>
                    </a:gridCol>
                  </a:tblGrid>
                  <a:tr h="7452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𝑪𝒐𝒖𝒏𝒕𝒓𝒚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sz="1800" b="1" dirty="0" err="1">
                              <a:solidFill>
                                <a:schemeClr val="tx1"/>
                              </a:solidFill>
                            </a:rPr>
                            <a:t>i,j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] =</a:t>
                          </a:r>
                          <a:endParaRPr lang="en-US" sz="1800" b="1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Cosine Distance between Country of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UserID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[j] and City of Job[j]</a:t>
                          </a: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79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1759034887"/>
                  </p:ext>
                </p:extLst>
              </p:nvPr>
            </p:nvGraphicFramePr>
            <p:xfrm>
              <a:off x="1541124" y="3323303"/>
              <a:ext cx="6078876" cy="7452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2100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824397606"/>
                        </a:ext>
                      </a:extLst>
                    </a:gridCol>
                    <a:gridCol w="4176776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3541539104"/>
                        </a:ext>
                      </a:extLst>
                    </a:gridCol>
                  </a:tblGrid>
                  <a:tr h="7452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21" t="-4878" r="-221474" b="-32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Cosine Distance between Country of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UserID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[j] and City of Job[j]</a:t>
                          </a: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2023799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011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92100" y="1181100"/>
            <a:ext cx="8229600" cy="5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 Statement:</a:t>
            </a:r>
            <a:br>
              <a:rPr lang="en-US" sz="30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endParaRPr lang="en-US" sz="3000" b="0" i="0" u="none" strike="noStrike" cap="non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74" name="Shape 74"/>
          <p:cNvGrpSpPr/>
          <p:nvPr/>
        </p:nvGrpSpPr>
        <p:grpSpPr>
          <a:xfrm>
            <a:off x="458143" y="2111082"/>
            <a:ext cx="8228654" cy="4323055"/>
            <a:chOff x="943" y="1293"/>
            <a:chExt cx="8228654" cy="4323055"/>
          </a:xfrm>
        </p:grpSpPr>
        <p:sp>
          <p:nvSpPr>
            <p:cNvPr id="75" name="Shape 75"/>
            <p:cNvSpPr/>
            <p:nvPr/>
          </p:nvSpPr>
          <p:spPr>
            <a:xfrm>
              <a:off x="943" y="1293"/>
              <a:ext cx="8227711" cy="1345024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A9A9E1">
                    <a:alpha val="80000"/>
                  </a:srgbClr>
                </a:gs>
                <a:gs pos="35000">
                  <a:srgbClr val="C4C4E7">
                    <a:alpha val="80000"/>
                  </a:srgbClr>
                </a:gs>
                <a:gs pos="100000">
                  <a:srgbClr val="E6E6F8">
                    <a:alpha val="8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 txBox="1"/>
            <p:nvPr/>
          </p:nvSpPr>
          <p:spPr>
            <a:xfrm>
              <a:off x="40338" y="40688"/>
              <a:ext cx="8148922" cy="1266236"/>
            </a:xfrm>
            <a:prstGeom prst="rect">
              <a:avLst/>
            </a:prstGeom>
            <a:noFill/>
            <a:ln>
              <a:noFill/>
            </a:ln>
          </p:spPr>
          <p:txBody>
            <a:bodyPr lIns="114300" tIns="114300" rIns="114300" bIns="114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Libre Baskerville"/>
                <a:buNone/>
              </a:pPr>
              <a:r>
                <a:rPr lang="en-US" sz="3000" b="0" i="0" u="none" strike="noStrike" cap="none">
                  <a:solidFill>
                    <a:schemeClr val="dk2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Predict the Job an “applicant” would apply to based on users past job applications and other user attributes</a:t>
              </a:r>
            </a:p>
          </p:txBody>
        </p:sp>
        <p:sp>
          <p:nvSpPr>
            <p:cNvPr id="77" name="Shape 77"/>
            <p:cNvSpPr/>
            <p:nvPr/>
          </p:nvSpPr>
          <p:spPr>
            <a:xfrm>
              <a:off x="943" y="1489662"/>
              <a:ext cx="5374595" cy="1345024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A9A9E1">
                    <a:alpha val="69803"/>
                  </a:srgbClr>
                </a:gs>
                <a:gs pos="35000">
                  <a:srgbClr val="C4C4E7">
                    <a:alpha val="69803"/>
                  </a:srgbClr>
                </a:gs>
                <a:gs pos="100000">
                  <a:srgbClr val="E6E6F8">
                    <a:alpha val="69803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 txBox="1"/>
            <p:nvPr/>
          </p:nvSpPr>
          <p:spPr>
            <a:xfrm>
              <a:off x="40338" y="1529055"/>
              <a:ext cx="5295807" cy="1266236"/>
            </a:xfrm>
            <a:prstGeom prst="rect">
              <a:avLst/>
            </a:prstGeom>
            <a:noFill/>
            <a:ln>
              <a:noFill/>
            </a:ln>
          </p:spPr>
          <p:txBody>
            <a:bodyPr lIns="114300" tIns="114300" rIns="114300" bIns="114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Libre Baskerville"/>
                <a:buNone/>
              </a:pPr>
              <a:r>
                <a:rPr lang="en-US" sz="3000" b="0" i="0" u="none" strike="noStrike" cap="none">
                  <a:solidFill>
                    <a:schemeClr val="dk2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Users data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943" y="2978030"/>
              <a:ext cx="2632025" cy="1345024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A9A9E1">
                    <a:alpha val="49803"/>
                  </a:srgbClr>
                </a:gs>
                <a:gs pos="35000">
                  <a:srgbClr val="C4C4E7">
                    <a:alpha val="49803"/>
                  </a:srgbClr>
                </a:gs>
                <a:gs pos="100000">
                  <a:srgbClr val="E6E6F8">
                    <a:alpha val="49803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x="40338" y="3017424"/>
              <a:ext cx="2553236" cy="1266236"/>
            </a:xfrm>
            <a:prstGeom prst="rect">
              <a:avLst/>
            </a:prstGeom>
            <a:noFill/>
            <a:ln>
              <a:noFill/>
            </a:ln>
          </p:spPr>
          <p:txBody>
            <a:bodyPr lIns="114300" tIns="114300" rIns="114300" bIns="114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Libre Baskerville"/>
                <a:buNone/>
              </a:pPr>
              <a:r>
                <a:rPr lang="en-US" sz="3000" b="0" i="0" u="none" strike="noStrike" cap="none">
                  <a:solidFill>
                    <a:schemeClr val="dk2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Users History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105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Libre Baskerville"/>
                <a:buNone/>
              </a:pPr>
              <a:r>
                <a:rPr lang="en-US" sz="3000" b="0" i="0" u="none" strike="noStrike" cap="none">
                  <a:solidFill>
                    <a:schemeClr val="dk2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data</a:t>
              </a:r>
            </a:p>
          </p:txBody>
        </p:sp>
        <p:sp>
          <p:nvSpPr>
            <p:cNvPr id="81" name="Shape 81"/>
            <p:cNvSpPr/>
            <p:nvPr/>
          </p:nvSpPr>
          <p:spPr>
            <a:xfrm>
              <a:off x="2743514" y="2978030"/>
              <a:ext cx="2632025" cy="1345024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A9A9E1">
                    <a:alpha val="49803"/>
                  </a:srgbClr>
                </a:gs>
                <a:gs pos="35000">
                  <a:srgbClr val="C4C4E7">
                    <a:alpha val="49803"/>
                  </a:srgbClr>
                </a:gs>
                <a:gs pos="100000">
                  <a:srgbClr val="E6E6F8">
                    <a:alpha val="49803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 txBox="1"/>
            <p:nvPr/>
          </p:nvSpPr>
          <p:spPr>
            <a:xfrm>
              <a:off x="2782908" y="3017424"/>
              <a:ext cx="2553236" cy="1266236"/>
            </a:xfrm>
            <a:prstGeom prst="rect">
              <a:avLst/>
            </a:prstGeom>
            <a:noFill/>
            <a:ln>
              <a:noFill/>
            </a:ln>
          </p:spPr>
          <p:txBody>
            <a:bodyPr lIns="114300" tIns="114300" rIns="114300" bIns="114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Libre Baskerville"/>
                <a:buNone/>
              </a:pPr>
              <a:r>
                <a:rPr lang="en-US" sz="3000" b="0" i="0" u="none" strike="noStrike" cap="none">
                  <a:solidFill>
                    <a:schemeClr val="dk2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Application data</a:t>
              </a:r>
            </a:p>
          </p:txBody>
        </p:sp>
        <p:sp>
          <p:nvSpPr>
            <p:cNvPr id="83" name="Shape 83"/>
            <p:cNvSpPr/>
            <p:nvPr/>
          </p:nvSpPr>
          <p:spPr>
            <a:xfrm>
              <a:off x="5597573" y="1515062"/>
              <a:ext cx="2632025" cy="1345024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A9A9E1">
                    <a:alpha val="69803"/>
                  </a:srgbClr>
                </a:gs>
                <a:gs pos="35000">
                  <a:srgbClr val="C4C4E7">
                    <a:alpha val="69803"/>
                  </a:srgbClr>
                </a:gs>
                <a:gs pos="100000">
                  <a:srgbClr val="E6E6F8">
                    <a:alpha val="69803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 txBox="1"/>
            <p:nvPr/>
          </p:nvSpPr>
          <p:spPr>
            <a:xfrm>
              <a:off x="5636967" y="1554455"/>
              <a:ext cx="2553236" cy="1266236"/>
            </a:xfrm>
            <a:prstGeom prst="rect">
              <a:avLst/>
            </a:prstGeom>
            <a:noFill/>
            <a:ln>
              <a:noFill/>
            </a:ln>
          </p:spPr>
          <p:txBody>
            <a:bodyPr lIns="114300" tIns="114300" rIns="114300" bIns="114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Libre Baskerville"/>
                <a:buNone/>
              </a:pPr>
              <a:r>
                <a:rPr lang="en-US" sz="3000" b="0" i="0" u="none" strike="noStrike" cap="none">
                  <a:solidFill>
                    <a:schemeClr val="dk2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Jobs data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5597573" y="2979325"/>
              <a:ext cx="2632025" cy="1345024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A9A9E1">
                    <a:alpha val="49803"/>
                  </a:srgbClr>
                </a:gs>
                <a:gs pos="35000">
                  <a:srgbClr val="C4C4E7">
                    <a:alpha val="49803"/>
                  </a:srgbClr>
                </a:gs>
                <a:gs pos="100000">
                  <a:srgbClr val="E6E6F8">
                    <a:alpha val="49803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5636967" y="3018718"/>
              <a:ext cx="2553236" cy="1266236"/>
            </a:xfrm>
            <a:prstGeom prst="rect">
              <a:avLst/>
            </a:prstGeom>
            <a:noFill/>
            <a:ln>
              <a:noFill/>
            </a:ln>
          </p:spPr>
          <p:txBody>
            <a:bodyPr lIns="114300" tIns="114300" rIns="114300" bIns="114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Libre Baskerville"/>
                <a:buNone/>
              </a:pPr>
              <a:r>
                <a:rPr lang="en-US" sz="3000" b="0" i="0" u="none" strike="noStrike" cap="none">
                  <a:solidFill>
                    <a:schemeClr val="dk2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Windows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5576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Similarity between Job Titles of User Applications and Job Title of Job Openings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76732"/>
                <a:ext cx="8229600" cy="434498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𝑺𝒊𝒎𝒊𝒍𝒂𝒓𝒊𝒕𝒚𝑴𝒂𝒕𝒓𝒊𝒙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𝑱𝒐𝒃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𝑻𝒊𝒕𝒍𝒆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𝑱𝒐𝒃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𝑻𝒊𝒕𝒍𝒆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Aggregated the Job Titles of </a:t>
                </a:r>
                <a:r>
                  <a:rPr lang="en-US" dirty="0" err="1"/>
                  <a:t>Users’s</a:t>
                </a:r>
                <a:r>
                  <a:rPr lang="en-US" dirty="0"/>
                  <a:t> previous applications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Matrix of Cosine Similarity measures between all Job Titles of all Users and Jobs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76732"/>
                <a:ext cx="8229600" cy="4344988"/>
              </a:xfrm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49890"/>
              </p:ext>
            </p:extLst>
          </p:nvPr>
        </p:nvGraphicFramePr>
        <p:xfrm>
          <a:off x="1243781" y="4395019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458">
                  <a:extLst>
                    <a:ext uri="{9D8B030D-6E8A-4147-A177-3AD203B41FA5}">
                      <a16:colId xmlns:a16="http://schemas.microsoft.com/office/drawing/2014/main" val="824397606"/>
                    </a:ext>
                  </a:extLst>
                </a:gridCol>
                <a:gridCol w="4188542">
                  <a:extLst>
                    <a:ext uri="{9D8B030D-6E8A-4147-A177-3AD203B41FA5}">
                      <a16:colId xmlns:a16="http://schemas.microsoft.com/office/drawing/2014/main" val="3541539104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3"/>
                      <a:stretch>
                        <a:fillRect l="-639" t="-3061" r="-221086" b="-255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Cosine Similarity between Job Title of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UserID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[j] and Job Title of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JobID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[j]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7992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53200" y="400692"/>
            <a:ext cx="2133600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Job Ranking</a:t>
            </a:r>
          </a:p>
        </p:txBody>
      </p:sp>
    </p:spTree>
    <p:extLst>
      <p:ext uri="{BB962C8B-B14F-4D97-AF65-F5344CB8AC3E}">
        <p14:creationId xmlns:p14="http://schemas.microsoft.com/office/powerpoint/2010/main" val="2705454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Similarity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Add the Similarity Matrices to Obtain a Cumulative Distance Matrix for each Cluster :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k=Cluster ID</a:t>
                </a:r>
              </a:p>
              <a:p>
                <a:r>
                  <a:rPr lang="en-US" sz="1800" dirty="0"/>
                  <a:t>We have assumed the weights,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𝐽𝑜𝑏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𝑇𝑖𝑡𝑙𝑒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𝐶𝑖𝑡𝑦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𝑆𝑡𝑎𝑡𝑒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𝑍𝑖𝑝𝐶𝑜𝑑𝑒</m:t>
                        </m:r>
                      </m:sub>
                    </m:sSub>
                  </m:oMath>
                </a14:m>
                <a:r>
                  <a:rPr lang="en-US" sz="1800" dirty="0"/>
                  <a:t>= 1</a:t>
                </a:r>
              </a:p>
              <a:p>
                <a:r>
                  <a:rPr lang="en-US" sz="1800" dirty="0"/>
                  <a:t>Cumulative Similarity Matrix , M</a:t>
                </a:r>
                <a:r>
                  <a:rPr lang="en-US" sz="1800" baseline="-25000" dirty="0"/>
                  <a:t>k  </a:t>
                </a:r>
                <a:r>
                  <a:rPr lang="en-US" sz="1800" dirty="0"/>
                  <a:t>was calculated for all the clusters obtained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701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875073" y="2575056"/>
              <a:ext cx="7216878" cy="89109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048001">
                      <a:extLst>
                        <a:ext uri="{9D8B030D-6E8A-4147-A177-3AD203B41FA5}">
                          <a16:colId xmlns:a16="http://schemas.microsoft.com/office/drawing/2014/main" val="2286267037"/>
                        </a:ext>
                      </a:extLst>
                    </a:gridCol>
                    <a:gridCol w="4168877">
                      <a:extLst>
                        <a:ext uri="{9D8B030D-6E8A-4147-A177-3AD203B41FA5}">
                          <a16:colId xmlns:a16="http://schemas.microsoft.com/office/drawing/2014/main" val="2948032429"/>
                        </a:ext>
                      </a:extLst>
                    </a:gridCol>
                  </a:tblGrid>
                  <a:tr h="73322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Cumulative Distance Matrix , M</a:t>
                          </a:r>
                          <a:r>
                            <a:rPr lang="en-US" sz="1600" baseline="-25000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= </a:t>
                          </a: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𝐽𝑜𝑏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𝑇𝑖𝑡𝑙𝑒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𝐽𝑜𝑏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𝑇𝑖𝑡𝑙𝑒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𝐶𝑖𝑡𝑦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𝐶𝑖𝑡𝑦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𝑆𝑡𝑎𝑡𝑒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𝑆𝑡𝑎𝑡𝑒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𝑍𝑖𝑝𝐶𝑜𝑑𝑒</m:t>
                                  </m:r>
                                </m:sub>
                              </m:sSub>
                              <m: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𝑍𝑖𝑝𝐶𝑜𝑑𝑒</m:t>
                                  </m:r>
                                </m:sub>
                              </m:sSub>
                              <m: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/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34151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2984401573"/>
                  </p:ext>
                </p:extLst>
              </p:nvPr>
            </p:nvGraphicFramePr>
            <p:xfrm>
              <a:off x="875073" y="2575056"/>
              <a:ext cx="7216878" cy="89109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048001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2286267037"/>
                        </a:ext>
                      </a:extLst>
                    </a:gridCol>
                    <a:gridCol w="4168877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2948032429"/>
                        </a:ext>
                      </a:extLst>
                    </a:gridCol>
                  </a:tblGrid>
                  <a:tr h="89109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Cumulative Distance Matrix , M</a:t>
                          </a:r>
                          <a:r>
                            <a:rPr lang="en-US" sz="1600" baseline="-25000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= </a:t>
                          </a: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3139" t="-2041" r="-584" b="-2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20534151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6553200" y="400692"/>
            <a:ext cx="2133600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Job Ranking</a:t>
            </a:r>
          </a:p>
        </p:txBody>
      </p:sp>
    </p:spTree>
    <p:extLst>
      <p:ext uri="{BB962C8B-B14F-4D97-AF65-F5344CB8AC3E}">
        <p14:creationId xmlns:p14="http://schemas.microsoft.com/office/powerpoint/2010/main" val="3991405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457200" y="966787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Job Ranking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457200" y="1866900"/>
            <a:ext cx="8229600" cy="4344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Largest 5 Distances were selected for every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UserID</a:t>
            </a:r>
            <a:endParaRPr lang="en-US" sz="2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Corresponding jobs were ranked as Top 5 Recommended Jobs for every User in a cluster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endParaRPr sz="22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6553200" y="400691"/>
            <a:ext cx="2133599" cy="3801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Job Ranking</a:t>
            </a:r>
          </a:p>
        </p:txBody>
      </p:sp>
    </p:spTree>
    <p:extLst>
      <p:ext uri="{BB962C8B-B14F-4D97-AF65-F5344CB8AC3E}">
        <p14:creationId xmlns:p14="http://schemas.microsoft.com/office/powerpoint/2010/main" val="2552640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457200" y="966787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Conclusion and Future Work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457200" y="1866900"/>
            <a:ext cx="8229600" cy="4344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Obtained meaningful clusters from Jobs Data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Obtained User Job Prediction based on Clusters they belonged to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Ranked Top-5 Jobs for every User based on Cosine Similarity Measure</a:t>
            </a:r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Include the Case when Candidate is assigned to more than one cluster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en-US"/>
              <a:t>Try collaborative filtering, for Item-Item and User-Item.</a:t>
            </a:r>
          </a:p>
        </p:txBody>
      </p:sp>
    </p:spTree>
    <p:extLst>
      <p:ext uri="{BB962C8B-B14F-4D97-AF65-F5344CB8AC3E}">
        <p14:creationId xmlns:p14="http://schemas.microsoft.com/office/powerpoint/2010/main" val="451390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Thank You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Questions???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sldNum" idx="4294967295"/>
          </p:nvPr>
        </p:nvSpPr>
        <p:spPr>
          <a:xfrm>
            <a:off x="7010400" y="6316662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24</a:t>
            </a:fld>
            <a:endParaRPr lang="en-US" sz="1400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8226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1536700" y="1576387"/>
            <a:ext cx="5575300" cy="41259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2601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457200" y="966787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Summary of jobs posted and applied for Dates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sldNum" idx="12"/>
          </p:nvPr>
        </p:nvSpPr>
        <p:spPr>
          <a:xfrm>
            <a:off x="6553200" y="6316662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26</a:t>
            </a:fld>
            <a:endParaRPr lang="en-US" sz="1400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Shape 4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07997"/>
            <a:ext cx="4533899" cy="2192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Shape 4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2500" y="1651000"/>
            <a:ext cx="4487998" cy="237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Shape 4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118516"/>
            <a:ext cx="4483099" cy="2371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Shape 4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68523" y="4127498"/>
            <a:ext cx="4475477" cy="2342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1559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457200" y="9858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Degree type</a:t>
            </a:r>
          </a:p>
        </p:txBody>
      </p:sp>
      <p:sp>
        <p:nvSpPr>
          <p:cNvPr id="440" name="Shape 440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27</a:t>
            </a:fld>
            <a:endParaRPr lang="en-US" sz="1400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1" name="Shape 4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765" y="1918803"/>
            <a:ext cx="7946333" cy="2246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Shape 4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90500" y="4317998"/>
            <a:ext cx="4343400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Shape 4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24401" y="4349744"/>
            <a:ext cx="4102100" cy="2508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4285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xfrm>
            <a:off x="457200" y="966787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Offered - By country</a:t>
            </a:r>
          </a:p>
        </p:txBody>
      </p:sp>
      <p:pic>
        <p:nvPicPr>
          <p:cNvPr id="483" name="Shape 48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47299" y="1866900"/>
            <a:ext cx="7649401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2163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xfrm>
            <a:off x="457200" y="966787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Jobs Offered - by City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sldNum" idx="12"/>
          </p:nvPr>
        </p:nvSpPr>
        <p:spPr>
          <a:xfrm>
            <a:off x="6553200" y="6316662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29</a:t>
            </a:fld>
            <a:endParaRPr lang="en-US" sz="1400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0" name="Shape 49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885600"/>
            <a:ext cx="9144000" cy="497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816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966787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Data Description</a:t>
            </a:r>
          </a:p>
        </p:txBody>
      </p:sp>
      <p:grpSp>
        <p:nvGrpSpPr>
          <p:cNvPr id="92" name="Shape 92"/>
          <p:cNvGrpSpPr/>
          <p:nvPr/>
        </p:nvGrpSpPr>
        <p:grpSpPr>
          <a:xfrm>
            <a:off x="457200" y="2672747"/>
            <a:ext cx="8227027" cy="3829653"/>
            <a:chOff x="0" y="805847"/>
            <a:chExt cx="8227026" cy="3824081"/>
          </a:xfrm>
        </p:grpSpPr>
        <p:sp>
          <p:nvSpPr>
            <p:cNvPr id="93" name="Shape 93"/>
            <p:cNvSpPr/>
            <p:nvPr/>
          </p:nvSpPr>
          <p:spPr>
            <a:xfrm>
              <a:off x="0" y="805847"/>
              <a:ext cx="2507455" cy="1002982"/>
            </a:xfrm>
            <a:prstGeom prst="rect">
              <a:avLst/>
            </a:prstGeom>
            <a:solidFill>
              <a:srgbClr val="303099"/>
            </a:solidFill>
            <a:ln w="25400" cap="flat" cmpd="sng">
              <a:solidFill>
                <a:srgbClr val="303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 txBox="1"/>
            <p:nvPr/>
          </p:nvSpPr>
          <p:spPr>
            <a:xfrm>
              <a:off x="0" y="805847"/>
              <a:ext cx="2507455" cy="1002982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73150" rIns="128000" bIns="73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Jobs</a:t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x="2570" y="1834015"/>
              <a:ext cx="2507455" cy="2757868"/>
            </a:xfrm>
            <a:prstGeom prst="rect">
              <a:avLst/>
            </a:prstGeom>
            <a:solidFill>
              <a:srgbClr val="CCCCDD">
                <a:alpha val="89803"/>
              </a:srgbClr>
            </a:solidFill>
            <a:ln w="25400" cap="flat" cmpd="sng">
              <a:solidFill>
                <a:srgbClr val="CCCCDD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2570" y="1834015"/>
              <a:ext cx="2507455" cy="2795913"/>
            </a:xfrm>
            <a:prstGeom prst="rect">
              <a:avLst/>
            </a:prstGeom>
            <a:noFill/>
            <a:ln>
              <a:noFill/>
            </a:ln>
          </p:spPr>
          <p:txBody>
            <a:bodyPr lIns="96000" tIns="96000" rIns="128000" bIns="14400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Job ID</a:t>
              </a: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Title</a:t>
              </a: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Description</a:t>
              </a: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Requirement</a:t>
              </a: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City</a:t>
              </a: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State</a:t>
              </a: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Country</a:t>
              </a: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Zip code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2861071" y="831032"/>
              <a:ext cx="2507455" cy="983598"/>
            </a:xfrm>
            <a:prstGeom prst="rect">
              <a:avLst/>
            </a:prstGeom>
            <a:solidFill>
              <a:srgbClr val="303099"/>
            </a:solidFill>
            <a:ln w="25400" cap="flat" cmpd="sng">
              <a:solidFill>
                <a:srgbClr val="303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2861071" y="831032"/>
              <a:ext cx="2507455" cy="603152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73150" rIns="128000" bIns="73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Users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2861071" y="1497592"/>
              <a:ext cx="2507455" cy="3119655"/>
            </a:xfrm>
            <a:prstGeom prst="rect">
              <a:avLst/>
            </a:prstGeom>
            <a:solidFill>
              <a:srgbClr val="CCCCDD">
                <a:alpha val="89803"/>
              </a:srgbClr>
            </a:solidFill>
            <a:ln w="25400" cap="flat" cmpd="sng">
              <a:solidFill>
                <a:srgbClr val="CCCCDD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Font typeface="Arial" pitchFamily="34" charset="0"/>
                <a:buChar char="•"/>
              </a:pPr>
              <a:endParaRPr lang="en-US" sz="1400" dirty="0"/>
            </a:p>
            <a:p>
              <a:pPr lvl="0">
                <a:spcBef>
                  <a:spcPts val="0"/>
                </a:spcBef>
                <a:buFont typeface="Arial" pitchFamily="34" charset="0"/>
                <a:buChar char="•"/>
              </a:pPr>
              <a:endParaRPr lang="en-US" sz="1400" dirty="0"/>
            </a:p>
            <a:p>
              <a:pPr lvl="0">
                <a:spcBef>
                  <a:spcPts val="0"/>
                </a:spcBef>
                <a:buFont typeface="Arial" pitchFamily="34" charset="0"/>
                <a:buChar char="•"/>
              </a:pPr>
              <a:endParaRPr lang="en-US" sz="1400" dirty="0"/>
            </a:p>
            <a:p>
              <a:pPr lvl="0"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sz="1400" dirty="0"/>
                <a:t>User ID</a:t>
              </a:r>
            </a:p>
            <a:p>
              <a:pPr lvl="0"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sz="1400" dirty="0"/>
                <a:t>Window ID</a:t>
              </a:r>
            </a:p>
            <a:p>
              <a:pPr lvl="0"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sz="1400" dirty="0"/>
                <a:t>City</a:t>
              </a:r>
            </a:p>
            <a:p>
              <a:pPr lvl="0"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sz="1400" dirty="0"/>
                <a:t>State</a:t>
              </a:r>
            </a:p>
            <a:p>
              <a:pPr lvl="0"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sz="1400" dirty="0"/>
                <a:t>Country</a:t>
              </a:r>
            </a:p>
            <a:p>
              <a:pPr lvl="0"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sz="1400" dirty="0"/>
                <a:t>Zip code</a:t>
              </a:r>
            </a:p>
            <a:p>
              <a:pPr lvl="0"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sz="1400" dirty="0"/>
                <a:t>Degree type</a:t>
              </a:r>
            </a:p>
            <a:p>
              <a:pPr lvl="0"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sz="1400" dirty="0"/>
                <a:t>Major</a:t>
              </a:r>
            </a:p>
            <a:p>
              <a:pPr lvl="0"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sz="1400" dirty="0"/>
                <a:t>Graduation Date</a:t>
              </a:r>
            </a:p>
            <a:p>
              <a:pPr lvl="0"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sz="1400" dirty="0"/>
                <a:t>Work history</a:t>
              </a:r>
            </a:p>
            <a:p>
              <a:pPr lvl="0"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sz="1400" dirty="0"/>
                <a:t>Total years of experience</a:t>
              </a:r>
            </a:p>
            <a:p>
              <a:pPr lvl="0"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sz="1400" dirty="0"/>
                <a:t>Currently employed</a:t>
              </a:r>
            </a:p>
            <a:p>
              <a:pPr lvl="0"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sz="1400" dirty="0"/>
                <a:t>Managed others</a:t>
              </a:r>
            </a:p>
            <a:p>
              <a:pPr lvl="0"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sz="1400" dirty="0"/>
                <a:t>Job Title</a:t>
              </a:r>
            </a:p>
            <a:p>
              <a:pPr lvl="0">
                <a:spcBef>
                  <a:spcPts val="0"/>
                </a:spcBef>
                <a:buFont typeface="Arial" pitchFamily="34" charset="0"/>
                <a:buChar char="•"/>
              </a:pPr>
              <a:endParaRPr lang="en-US" sz="1400" dirty="0"/>
            </a:p>
            <a:p>
              <a:pPr lvl="0">
                <a:spcBef>
                  <a:spcPts val="0"/>
                </a:spcBef>
                <a:buFont typeface="Arial" pitchFamily="34" charset="0"/>
                <a:buChar char="•"/>
              </a:pPr>
              <a:endParaRPr lang="en-US" sz="1400" dirty="0"/>
            </a:p>
            <a:p>
              <a:pPr lvl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0" name="Shape 100"/>
            <p:cNvSpPr txBox="1"/>
            <p:nvPr/>
          </p:nvSpPr>
          <p:spPr>
            <a:xfrm>
              <a:off x="2861071" y="1142509"/>
              <a:ext cx="2507455" cy="3474736"/>
            </a:xfrm>
            <a:prstGeom prst="rect">
              <a:avLst/>
            </a:prstGeom>
            <a:noFill/>
            <a:ln>
              <a:noFill/>
            </a:ln>
          </p:spPr>
          <p:txBody>
            <a:bodyPr lIns="96000" tIns="96000" rIns="128000" bIns="14400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5719571" y="831032"/>
              <a:ext cx="2507455" cy="1002982"/>
            </a:xfrm>
            <a:prstGeom prst="rect">
              <a:avLst/>
            </a:prstGeom>
            <a:solidFill>
              <a:srgbClr val="303099"/>
            </a:solidFill>
            <a:ln w="25400" cap="flat" cmpd="sng">
              <a:solidFill>
                <a:srgbClr val="303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 txBox="1"/>
            <p:nvPr/>
          </p:nvSpPr>
          <p:spPr>
            <a:xfrm>
              <a:off x="5719571" y="831032"/>
              <a:ext cx="2507455" cy="1002982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73150" rIns="128000" bIns="73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Application </a:t>
              </a:r>
            </a:p>
          </p:txBody>
        </p:sp>
        <p:sp>
          <p:nvSpPr>
            <p:cNvPr id="103" name="Shape 103"/>
            <p:cNvSpPr/>
            <p:nvPr/>
          </p:nvSpPr>
          <p:spPr>
            <a:xfrm>
              <a:off x="5719571" y="1834015"/>
              <a:ext cx="2507455" cy="2770550"/>
            </a:xfrm>
            <a:prstGeom prst="rect">
              <a:avLst/>
            </a:prstGeom>
            <a:solidFill>
              <a:srgbClr val="CCCCDD">
                <a:alpha val="89803"/>
              </a:srgbClr>
            </a:solidFill>
            <a:ln w="25400" cap="flat" cmpd="sng">
              <a:solidFill>
                <a:srgbClr val="CCCCDD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sz="1600" dirty="0"/>
                <a:t>User ID</a:t>
              </a:r>
            </a:p>
            <a:p>
              <a:pPr lvl="0"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sz="1600" dirty="0"/>
                <a:t>Window ID</a:t>
              </a:r>
            </a:p>
            <a:p>
              <a:pPr lvl="0"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sz="1600" dirty="0"/>
                <a:t>Application date</a:t>
              </a:r>
            </a:p>
            <a:p>
              <a:pPr lvl="0"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sz="1600" dirty="0"/>
                <a:t>Job ID</a:t>
              </a:r>
            </a:p>
            <a:p>
              <a:pPr lvl="0">
                <a:spcBef>
                  <a:spcPts val="0"/>
                </a:spcBef>
              </a:pPr>
              <a:endParaRPr lang="en-US" dirty="0"/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5719571" y="1834015"/>
              <a:ext cx="2507455" cy="1679939"/>
            </a:xfrm>
            <a:prstGeom prst="rect">
              <a:avLst/>
            </a:prstGeom>
            <a:noFill/>
            <a:ln>
              <a:noFill/>
            </a:ln>
          </p:spPr>
          <p:txBody>
            <a:bodyPr lIns="96000" tIns="96000" rIns="128000" bIns="14400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Shape 106"/>
          <p:cNvSpPr txBox="1"/>
          <p:nvPr/>
        </p:nvSpPr>
        <p:spPr>
          <a:xfrm>
            <a:off x="884903" y="1995948"/>
            <a:ext cx="390363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was obtained from Kaggle.com</a:t>
            </a:r>
          </a:p>
        </p:txBody>
      </p:sp>
    </p:spTree>
    <p:extLst>
      <p:ext uri="{BB962C8B-B14F-4D97-AF65-F5344CB8AC3E}">
        <p14:creationId xmlns:p14="http://schemas.microsoft.com/office/powerpoint/2010/main" val="340136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xfrm>
            <a:off x="457200" y="966787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Jobs Applied for – by City</a:t>
            </a:r>
          </a:p>
        </p:txBody>
      </p:sp>
      <p:pic>
        <p:nvPicPr>
          <p:cNvPr id="497" name="Shape 49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885600"/>
            <a:ext cx="8229600" cy="4307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7694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457200" y="966787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-By Country</a:t>
            </a:r>
          </a:p>
        </p:txBody>
      </p:sp>
      <p:pic>
        <p:nvPicPr>
          <p:cNvPr id="504" name="Shape 5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591" y="2363857"/>
            <a:ext cx="6839821" cy="3579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6156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xfrm>
            <a:off x="457200" y="966787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Summary of count of users: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sldNum" idx="12"/>
          </p:nvPr>
        </p:nvSpPr>
        <p:spPr>
          <a:xfrm>
            <a:off x="6553200" y="6316662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32</a:t>
            </a:fld>
            <a:endParaRPr lang="en-US" sz="1400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Shape 5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1800" y="3187700"/>
            <a:ext cx="8229600" cy="3475386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Shape 512"/>
          <p:cNvSpPr txBox="1"/>
          <p:nvPr/>
        </p:nvSpPr>
        <p:spPr>
          <a:xfrm>
            <a:off x="330200" y="18367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Number of applicants by graduation year</a:t>
            </a:r>
          </a:p>
        </p:txBody>
      </p:sp>
    </p:spTree>
    <p:extLst>
      <p:ext uri="{BB962C8B-B14F-4D97-AF65-F5344CB8AC3E}">
        <p14:creationId xmlns:p14="http://schemas.microsoft.com/office/powerpoint/2010/main" val="4002388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457200" y="9985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Years of experience</a:t>
            </a:r>
          </a:p>
        </p:txBody>
      </p:sp>
      <p:sp>
        <p:nvSpPr>
          <p:cNvPr id="518" name="Shape 518"/>
          <p:cNvSpPr txBox="1">
            <a:spLocks noGrp="1"/>
          </p:cNvSpPr>
          <p:nvPr>
            <p:ph type="sldNum" idx="12"/>
          </p:nvPr>
        </p:nvSpPr>
        <p:spPr>
          <a:xfrm>
            <a:off x="457200" y="70802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33</a:t>
            </a:fld>
            <a:endParaRPr lang="en-US" sz="1400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9" name="Shape 5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2155269"/>
            <a:ext cx="8928100" cy="4296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8420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title"/>
          </p:nvPr>
        </p:nvSpPr>
        <p:spPr>
          <a:xfrm>
            <a:off x="469900" y="11382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Work history</a:t>
            </a:r>
          </a:p>
        </p:txBody>
      </p:sp>
      <p:sp>
        <p:nvSpPr>
          <p:cNvPr id="525" name="Shape 525"/>
          <p:cNvSpPr txBox="1">
            <a:spLocks noGrp="1"/>
          </p:cNvSpPr>
          <p:nvPr>
            <p:ph type="sldNum" idx="12"/>
          </p:nvPr>
        </p:nvSpPr>
        <p:spPr>
          <a:xfrm>
            <a:off x="469900" y="72199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34</a:t>
            </a:fld>
            <a:endParaRPr lang="en-US" sz="1400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6" name="Shape 5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2556" y="2258339"/>
            <a:ext cx="6803744" cy="37487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8631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520700" y="11001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Number of -  currently employed, managed others:</a:t>
            </a:r>
          </a:p>
        </p:txBody>
      </p:sp>
      <p:sp>
        <p:nvSpPr>
          <p:cNvPr id="532" name="Shape 532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35</a:t>
            </a:fld>
            <a:endParaRPr lang="en-US" sz="1400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3" name="Shape 5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20189" y="3315005"/>
            <a:ext cx="4323809" cy="2438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Shape 5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1020" y="2501347"/>
            <a:ext cx="4324349" cy="2438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5999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457200" y="966787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Currently employed and managed others by state</a:t>
            </a:r>
          </a:p>
        </p:txBody>
      </p:sp>
      <p:sp>
        <p:nvSpPr>
          <p:cNvPr id="540" name="Shape 540"/>
          <p:cNvSpPr txBox="1">
            <a:spLocks noGrp="1"/>
          </p:cNvSpPr>
          <p:nvPr>
            <p:ph type="sldNum" idx="12"/>
          </p:nvPr>
        </p:nvSpPr>
        <p:spPr>
          <a:xfrm>
            <a:off x="6553200" y="6316662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36</a:t>
            </a:fld>
            <a:endParaRPr lang="en-US" sz="1400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1" name="Shape 5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17700"/>
            <a:ext cx="9144000" cy="431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6980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sldNum" idx="12"/>
          </p:nvPr>
        </p:nvSpPr>
        <p:spPr>
          <a:xfrm>
            <a:off x="6553200" y="6316662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37</a:t>
            </a:fld>
            <a:endParaRPr lang="en-US" sz="1400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7" name="Shape 5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400300"/>
            <a:ext cx="8956674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482600" y="12652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Neither Currently employed nor managed others by state</a:t>
            </a:r>
          </a:p>
        </p:txBody>
      </p:sp>
    </p:spTree>
    <p:extLst>
      <p:ext uri="{BB962C8B-B14F-4D97-AF65-F5344CB8AC3E}">
        <p14:creationId xmlns:p14="http://schemas.microsoft.com/office/powerpoint/2010/main" val="290862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Where  did we start?</a:t>
            </a:r>
          </a:p>
        </p:txBody>
      </p:sp>
      <p:grpSp>
        <p:nvGrpSpPr>
          <p:cNvPr id="112" name="Shape 112"/>
          <p:cNvGrpSpPr/>
          <p:nvPr/>
        </p:nvGrpSpPr>
        <p:grpSpPr>
          <a:xfrm>
            <a:off x="1858490" y="2261778"/>
            <a:ext cx="5579416" cy="4010841"/>
            <a:chOff x="258290" y="51978"/>
            <a:chExt cx="5579416" cy="4010841"/>
          </a:xfrm>
        </p:grpSpPr>
        <p:sp>
          <p:nvSpPr>
            <p:cNvPr id="113" name="Shape 113"/>
            <p:cNvSpPr/>
            <p:nvPr/>
          </p:nvSpPr>
          <p:spPr>
            <a:xfrm>
              <a:off x="1995784" y="51978"/>
              <a:ext cx="2104429" cy="1052213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13136F">
                    <a:alpha val="89803"/>
                  </a:srgbClr>
                </a:gs>
                <a:gs pos="80000">
                  <a:srgbClr val="1A1A92">
                    <a:alpha val="89803"/>
                  </a:srgbClr>
                </a:gs>
                <a:gs pos="100000">
                  <a:srgbClr val="171796">
                    <a:alpha val="89803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2026602" y="82796"/>
              <a:ext cx="2042792" cy="990577"/>
            </a:xfrm>
            <a:prstGeom prst="rect">
              <a:avLst/>
            </a:prstGeom>
            <a:noFill/>
            <a:ln>
              <a:noFill/>
            </a:ln>
          </p:spPr>
          <p:txBody>
            <a:bodyPr lIns="102850" tIns="102850" rIns="102850" bIns="10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Explore the Data</a:t>
              </a:r>
            </a:p>
          </p:txBody>
        </p:sp>
        <p:sp>
          <p:nvSpPr>
            <p:cNvPr id="115" name="Shape 115"/>
            <p:cNvSpPr/>
            <p:nvPr/>
          </p:nvSpPr>
          <p:spPr>
            <a:xfrm rot="3574551">
              <a:off x="3368523" y="1873260"/>
              <a:ext cx="1096444" cy="368275"/>
            </a:xfrm>
            <a:prstGeom prst="left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11116A"/>
                </a:gs>
                <a:gs pos="80000">
                  <a:srgbClr val="17178B"/>
                </a:gs>
                <a:gs pos="100000">
                  <a:srgbClr val="15158E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 txBox="1"/>
            <p:nvPr/>
          </p:nvSpPr>
          <p:spPr>
            <a:xfrm rot="3574551">
              <a:off x="3479006" y="1946915"/>
              <a:ext cx="875480" cy="22096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3733278" y="3010605"/>
              <a:ext cx="2104429" cy="1052213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13136F">
                    <a:alpha val="69803"/>
                  </a:srgbClr>
                </a:gs>
                <a:gs pos="80000">
                  <a:srgbClr val="1A1A92">
                    <a:alpha val="69803"/>
                  </a:srgbClr>
                </a:gs>
                <a:gs pos="100000">
                  <a:srgbClr val="171796">
                    <a:alpha val="69803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3764096" y="3041423"/>
              <a:ext cx="2042792" cy="990577"/>
            </a:xfrm>
            <a:prstGeom prst="rect">
              <a:avLst/>
            </a:prstGeom>
            <a:noFill/>
            <a:ln>
              <a:noFill/>
            </a:ln>
          </p:spPr>
          <p:txBody>
            <a:bodyPr lIns="102850" tIns="102850" rIns="102850" bIns="10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visualize the data</a:t>
              </a:r>
            </a:p>
          </p:txBody>
        </p:sp>
        <p:sp>
          <p:nvSpPr>
            <p:cNvPr id="119" name="Shape 119"/>
            <p:cNvSpPr/>
            <p:nvPr/>
          </p:nvSpPr>
          <p:spPr>
            <a:xfrm rot="10800000">
              <a:off x="2499776" y="3352574"/>
              <a:ext cx="1096445" cy="368275"/>
            </a:xfrm>
            <a:prstGeom prst="left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42428C"/>
                </a:gs>
                <a:gs pos="80000">
                  <a:srgbClr val="5656B9"/>
                </a:gs>
                <a:gs pos="100000">
                  <a:srgbClr val="5555BC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2610258" y="3426230"/>
              <a:ext cx="875479" cy="22096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258290" y="3010605"/>
              <a:ext cx="2104429" cy="1052213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13136F">
                    <a:alpha val="49803"/>
                  </a:srgbClr>
                </a:gs>
                <a:gs pos="80000">
                  <a:srgbClr val="1A1A92">
                    <a:alpha val="49803"/>
                  </a:srgbClr>
                </a:gs>
                <a:gs pos="100000">
                  <a:srgbClr val="171796">
                    <a:alpha val="49803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289109" y="3041423"/>
              <a:ext cx="2042792" cy="990577"/>
            </a:xfrm>
            <a:prstGeom prst="rect">
              <a:avLst/>
            </a:prstGeom>
            <a:noFill/>
            <a:ln>
              <a:noFill/>
            </a:ln>
          </p:spPr>
          <p:txBody>
            <a:bodyPr lIns="102850" tIns="102850" rIns="102850" bIns="10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Clean the Data</a:t>
              </a:r>
            </a:p>
          </p:txBody>
        </p:sp>
        <p:sp>
          <p:nvSpPr>
            <p:cNvPr id="123" name="Shape 123"/>
            <p:cNvSpPr/>
            <p:nvPr/>
          </p:nvSpPr>
          <p:spPr>
            <a:xfrm rot="-3574551">
              <a:off x="1631030" y="1873260"/>
              <a:ext cx="1096444" cy="368275"/>
            </a:xfrm>
            <a:prstGeom prst="left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868699"/>
                </a:gs>
                <a:gs pos="80000">
                  <a:srgbClr val="B1B1C9"/>
                </a:gs>
                <a:gs pos="100000">
                  <a:srgbClr val="B1B1CB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 txBox="1"/>
            <p:nvPr/>
          </p:nvSpPr>
          <p:spPr>
            <a:xfrm rot="-3574551">
              <a:off x="1741512" y="1946916"/>
              <a:ext cx="875480" cy="22096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79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Steps in Data Cleaning:</a:t>
            </a:r>
          </a:p>
        </p:txBody>
      </p:sp>
      <p:grpSp>
        <p:nvGrpSpPr>
          <p:cNvPr id="130" name="Shape 130"/>
          <p:cNvGrpSpPr/>
          <p:nvPr/>
        </p:nvGrpSpPr>
        <p:grpSpPr>
          <a:xfrm>
            <a:off x="463866" y="2207180"/>
            <a:ext cx="8216265" cy="3567588"/>
            <a:chOff x="6666" y="378380"/>
            <a:chExt cx="8216265" cy="3567588"/>
          </a:xfrm>
        </p:grpSpPr>
        <p:sp>
          <p:nvSpPr>
            <p:cNvPr id="131" name="Shape 131"/>
            <p:cNvSpPr/>
            <p:nvPr/>
          </p:nvSpPr>
          <p:spPr>
            <a:xfrm>
              <a:off x="6666" y="1932442"/>
              <a:ext cx="2162174" cy="1081086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A9A9E1">
                    <a:alpha val="80000"/>
                  </a:srgbClr>
                </a:gs>
                <a:gs pos="35000">
                  <a:srgbClr val="C4C4E7">
                    <a:alpha val="80000"/>
                  </a:srgbClr>
                </a:gs>
                <a:gs pos="100000">
                  <a:srgbClr val="E6E6F8">
                    <a:alpha val="8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38330" y="1964107"/>
              <a:ext cx="2098846" cy="1017759"/>
            </a:xfrm>
            <a:prstGeom prst="rect">
              <a:avLst/>
            </a:prstGeom>
            <a:noFill/>
            <a:ln>
              <a:noFill/>
            </a:ln>
          </p:spPr>
          <p:txBody>
            <a:bodyPr lIns="14600" tIns="14600" rIns="14600" bIns="14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2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Select the data to work on</a:t>
              </a:r>
            </a:p>
          </p:txBody>
        </p:sp>
        <p:sp>
          <p:nvSpPr>
            <p:cNvPr id="133" name="Shape 133"/>
            <p:cNvSpPr/>
            <p:nvPr/>
          </p:nvSpPr>
          <p:spPr>
            <a:xfrm rot="-2829178">
              <a:off x="1965384" y="1984268"/>
              <a:ext cx="1271785" cy="4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616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 txBox="1"/>
            <p:nvPr/>
          </p:nvSpPr>
          <p:spPr>
            <a:xfrm rot="-2829178">
              <a:off x="2569481" y="1974973"/>
              <a:ext cx="63588" cy="63588"/>
            </a:xfrm>
            <a:prstGeom prst="rect">
              <a:avLst/>
            </a:prstGeom>
            <a:noFill/>
            <a:ln>
              <a:noFill/>
            </a:ln>
          </p:spPr>
          <p:txBody>
            <a:bodyPr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033711" y="1000004"/>
              <a:ext cx="2162174" cy="1081086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A9A9E1">
                    <a:alpha val="69803"/>
                  </a:srgbClr>
                </a:gs>
                <a:gs pos="35000">
                  <a:srgbClr val="C4C4E7">
                    <a:alpha val="69803"/>
                  </a:srgbClr>
                </a:gs>
                <a:gs pos="100000">
                  <a:srgbClr val="E6E6F8">
                    <a:alpha val="69803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3065375" y="1031669"/>
              <a:ext cx="2098846" cy="1017759"/>
            </a:xfrm>
            <a:prstGeom prst="rect">
              <a:avLst/>
            </a:prstGeom>
            <a:noFill/>
            <a:ln>
              <a:noFill/>
            </a:ln>
          </p:spPr>
          <p:txBody>
            <a:bodyPr lIns="14600" tIns="14600" rIns="14600" bIns="14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2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RegEx to remove bad data</a:t>
              </a:r>
            </a:p>
          </p:txBody>
        </p:sp>
        <p:sp>
          <p:nvSpPr>
            <p:cNvPr id="137" name="Shape 137"/>
            <p:cNvSpPr/>
            <p:nvPr/>
          </p:nvSpPr>
          <p:spPr>
            <a:xfrm rot="-2142401">
              <a:off x="5095777" y="1207236"/>
              <a:ext cx="1065089" cy="44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979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 txBox="1"/>
            <p:nvPr/>
          </p:nvSpPr>
          <p:spPr>
            <a:xfrm rot="-2142401">
              <a:off x="5601695" y="1203109"/>
              <a:ext cx="53254" cy="53254"/>
            </a:xfrm>
            <a:prstGeom prst="rect">
              <a:avLst/>
            </a:prstGeom>
            <a:noFill/>
            <a:ln>
              <a:noFill/>
            </a:ln>
          </p:spPr>
          <p:txBody>
            <a:bodyPr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6060757" y="378380"/>
              <a:ext cx="2162174" cy="1081086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A9A9E1">
                    <a:alpha val="49803"/>
                  </a:srgbClr>
                </a:gs>
                <a:gs pos="35000">
                  <a:srgbClr val="C4C4E7">
                    <a:alpha val="49803"/>
                  </a:srgbClr>
                </a:gs>
                <a:gs pos="100000">
                  <a:srgbClr val="E6E6F8">
                    <a:alpha val="49803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 txBox="1"/>
            <p:nvPr/>
          </p:nvSpPr>
          <p:spPr>
            <a:xfrm>
              <a:off x="6092421" y="410043"/>
              <a:ext cx="2098846" cy="1017759"/>
            </a:xfrm>
            <a:prstGeom prst="rect">
              <a:avLst/>
            </a:prstGeom>
            <a:noFill/>
            <a:ln>
              <a:noFill/>
            </a:ln>
          </p:spPr>
          <p:txBody>
            <a:bodyPr lIns="14600" tIns="14600" rIns="14600" bIns="14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2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Explore the outliers</a:t>
              </a:r>
            </a:p>
          </p:txBody>
        </p:sp>
        <p:sp>
          <p:nvSpPr>
            <p:cNvPr id="141" name="Shape 141"/>
            <p:cNvSpPr/>
            <p:nvPr/>
          </p:nvSpPr>
          <p:spPr>
            <a:xfrm rot="2142401">
              <a:off x="5095777" y="1828862"/>
              <a:ext cx="1065089" cy="44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979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 txBox="1"/>
            <p:nvPr/>
          </p:nvSpPr>
          <p:spPr>
            <a:xfrm rot="2142401">
              <a:off x="5601695" y="1824735"/>
              <a:ext cx="53254" cy="53254"/>
            </a:xfrm>
            <a:prstGeom prst="rect">
              <a:avLst/>
            </a:prstGeom>
            <a:noFill/>
            <a:ln>
              <a:noFill/>
            </a:ln>
          </p:spPr>
          <p:txBody>
            <a:bodyPr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6060757" y="1621630"/>
              <a:ext cx="2162174" cy="1081086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A9A9E1">
                    <a:alpha val="49803"/>
                  </a:srgbClr>
                </a:gs>
                <a:gs pos="35000">
                  <a:srgbClr val="C4C4E7">
                    <a:alpha val="49803"/>
                  </a:srgbClr>
                </a:gs>
                <a:gs pos="100000">
                  <a:srgbClr val="E6E6F8">
                    <a:alpha val="49803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6092421" y="1653294"/>
              <a:ext cx="2098846" cy="1017759"/>
            </a:xfrm>
            <a:prstGeom prst="rect">
              <a:avLst/>
            </a:prstGeom>
            <a:noFill/>
            <a:ln>
              <a:noFill/>
            </a:ln>
          </p:spPr>
          <p:txBody>
            <a:bodyPr lIns="14600" tIns="14600" rIns="14600" bIns="14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2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Normalize the data </a:t>
              </a:r>
            </a:p>
          </p:txBody>
        </p:sp>
        <p:sp>
          <p:nvSpPr>
            <p:cNvPr id="145" name="Shape 145"/>
            <p:cNvSpPr/>
            <p:nvPr/>
          </p:nvSpPr>
          <p:spPr>
            <a:xfrm rot="2829178">
              <a:off x="1965383" y="2916705"/>
              <a:ext cx="1271785" cy="4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616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 txBox="1"/>
            <p:nvPr/>
          </p:nvSpPr>
          <p:spPr>
            <a:xfrm rot="2829178">
              <a:off x="2569481" y="2907411"/>
              <a:ext cx="63588" cy="63588"/>
            </a:xfrm>
            <a:prstGeom prst="rect">
              <a:avLst/>
            </a:prstGeom>
            <a:noFill/>
            <a:ln>
              <a:noFill/>
            </a:ln>
          </p:spPr>
          <p:txBody>
            <a:bodyPr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3033711" y="2864881"/>
              <a:ext cx="2162174" cy="1081086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A9A9E1">
                    <a:alpha val="69803"/>
                  </a:srgbClr>
                </a:gs>
                <a:gs pos="35000">
                  <a:srgbClr val="C4C4E7">
                    <a:alpha val="69803"/>
                  </a:srgbClr>
                </a:gs>
                <a:gs pos="100000">
                  <a:srgbClr val="E6E6F8">
                    <a:alpha val="69803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 txBox="1"/>
            <p:nvPr/>
          </p:nvSpPr>
          <p:spPr>
            <a:xfrm>
              <a:off x="3065375" y="2896544"/>
              <a:ext cx="2098846" cy="1017759"/>
            </a:xfrm>
            <a:prstGeom prst="rect">
              <a:avLst/>
            </a:prstGeom>
            <a:noFill/>
            <a:ln>
              <a:noFill/>
            </a:ln>
          </p:spPr>
          <p:txBody>
            <a:bodyPr lIns="14600" tIns="14600" rIns="14600" bIns="14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2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Remove the NAs and empty spaces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5195887" y="3382925"/>
              <a:ext cx="864869" cy="44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119999" y="60000"/>
                  </a:lnTo>
                </a:path>
              </a:pathLst>
            </a:custGeom>
            <a:noFill/>
            <a:ln w="25400" cap="flat" cmpd="sng">
              <a:solidFill>
                <a:srgbClr val="979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5606700" y="3383803"/>
              <a:ext cx="43243" cy="43243"/>
            </a:xfrm>
            <a:prstGeom prst="rect">
              <a:avLst/>
            </a:prstGeom>
            <a:noFill/>
            <a:ln>
              <a:noFill/>
            </a:ln>
          </p:spPr>
          <p:txBody>
            <a:bodyPr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6060757" y="2864881"/>
              <a:ext cx="2162174" cy="1081086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A9A9E1">
                    <a:alpha val="49803"/>
                  </a:srgbClr>
                </a:gs>
                <a:gs pos="35000">
                  <a:srgbClr val="C4C4E7">
                    <a:alpha val="49803"/>
                  </a:srgbClr>
                </a:gs>
                <a:gs pos="100000">
                  <a:srgbClr val="E6E6F8">
                    <a:alpha val="49803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6092421" y="2896544"/>
              <a:ext cx="2098846" cy="1017759"/>
            </a:xfrm>
            <a:prstGeom prst="rect">
              <a:avLst/>
            </a:prstGeom>
            <a:noFill/>
            <a:ln>
              <a:noFill/>
            </a:ln>
          </p:spPr>
          <p:txBody>
            <a:bodyPr lIns="14600" tIns="14600" rIns="14600" bIns="14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2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Visualize to see the difference</a:t>
              </a:r>
            </a:p>
          </p:txBody>
        </p:sp>
      </p:grpSp>
      <p:sp>
        <p:nvSpPr>
          <p:cNvPr id="153" name="Shape 15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Droid Sans Mono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Req_words</a:t>
            </a:r>
          </a:p>
        </p:txBody>
      </p:sp>
    </p:spTree>
    <p:extLst>
      <p:ext uri="{BB962C8B-B14F-4D97-AF65-F5344CB8AC3E}">
        <p14:creationId xmlns:p14="http://schemas.microsoft.com/office/powerpoint/2010/main" val="351202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dirty="0"/>
              <a:t>Data Reduction details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966787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Was that the end of it?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866900"/>
            <a:ext cx="8229600" cy="4344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Of course not!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endParaRPr sz="2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83" name="Shape 183"/>
          <p:cNvGrpSpPr/>
          <p:nvPr/>
        </p:nvGrpSpPr>
        <p:grpSpPr>
          <a:xfrm>
            <a:off x="2280169" y="1911869"/>
            <a:ext cx="4647158" cy="4647158"/>
            <a:chOff x="2635769" y="298969"/>
            <a:chExt cx="4647158" cy="4647158"/>
          </a:xfrm>
        </p:grpSpPr>
        <p:sp>
          <p:nvSpPr>
            <p:cNvPr id="184" name="Shape 184"/>
            <p:cNvSpPr/>
            <p:nvPr/>
          </p:nvSpPr>
          <p:spPr>
            <a:xfrm>
              <a:off x="2635769" y="298969"/>
              <a:ext cx="2271127" cy="22711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5"/>
                    <a:pt x="53725" y="0"/>
                    <a:pt x="119999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111159"/>
                </a:gs>
                <a:gs pos="80000">
                  <a:srgbClr val="171775"/>
                </a:gs>
                <a:gs pos="100000">
                  <a:srgbClr val="161677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3300967" y="964167"/>
              <a:ext cx="1605929" cy="1605929"/>
            </a:xfrm>
            <a:prstGeom prst="rect">
              <a:avLst/>
            </a:prstGeom>
            <a:noFill/>
            <a:ln>
              <a:noFill/>
            </a:ln>
          </p:spPr>
          <p:txBody>
            <a:bodyPr lIns="113775" tIns="113775" rIns="113775" bIns="11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 deleted state values whose length is &gt; 30 characters</a:t>
              </a:r>
            </a:p>
          </p:txBody>
        </p:sp>
        <p:sp>
          <p:nvSpPr>
            <p:cNvPr id="186" name="Shape 186"/>
            <p:cNvSpPr/>
            <p:nvPr/>
          </p:nvSpPr>
          <p:spPr>
            <a:xfrm rot="5400000">
              <a:off x="5011800" y="298969"/>
              <a:ext cx="2271127" cy="22711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5"/>
                    <a:pt x="53725" y="0"/>
                    <a:pt x="119999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3E3E8E"/>
                </a:gs>
                <a:gs pos="80000">
                  <a:srgbClr val="5252BB"/>
                </a:gs>
                <a:gs pos="100000">
                  <a:srgbClr val="5252BC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5011801" y="964167"/>
              <a:ext cx="1605929" cy="1605929"/>
            </a:xfrm>
            <a:prstGeom prst="rect">
              <a:avLst/>
            </a:prstGeom>
            <a:noFill/>
            <a:ln>
              <a:noFill/>
            </a:ln>
          </p:spPr>
          <p:txBody>
            <a:bodyPr lIns="113775" tIns="113775" rIns="113775" bIns="11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 subset the data to create dummy variables</a:t>
              </a:r>
            </a:p>
          </p:txBody>
        </p:sp>
        <p:sp>
          <p:nvSpPr>
            <p:cNvPr id="188" name="Shape 188"/>
            <p:cNvSpPr/>
            <p:nvPr/>
          </p:nvSpPr>
          <p:spPr>
            <a:xfrm rot="10800000">
              <a:off x="5011800" y="2675000"/>
              <a:ext cx="2271127" cy="22711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5"/>
                    <a:pt x="53725" y="0"/>
                    <a:pt x="119999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8E8EA1"/>
                </a:gs>
                <a:gs pos="80000">
                  <a:srgbClr val="BCBCD2"/>
                </a:gs>
                <a:gs pos="100000">
                  <a:srgbClr val="BCBCD5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5011801" y="2675000"/>
              <a:ext cx="1605929" cy="1605929"/>
            </a:xfrm>
            <a:prstGeom prst="rect">
              <a:avLst/>
            </a:prstGeom>
            <a:noFill/>
            <a:ln>
              <a:noFill/>
            </a:ln>
          </p:spPr>
          <p:txBody>
            <a:bodyPr lIns="113775" tIns="113775" rIns="113775" bIns="11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 tried finding patterns in frequently occurring words</a:t>
              </a:r>
            </a:p>
          </p:txBody>
        </p:sp>
        <p:sp>
          <p:nvSpPr>
            <p:cNvPr id="190" name="Shape 190"/>
            <p:cNvSpPr/>
            <p:nvPr/>
          </p:nvSpPr>
          <p:spPr>
            <a:xfrm rot="-5400000">
              <a:off x="2635769" y="2675000"/>
              <a:ext cx="2271127" cy="22711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5"/>
                    <a:pt x="53725" y="0"/>
                    <a:pt x="119999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3E3E8E"/>
                </a:gs>
                <a:gs pos="80000">
                  <a:srgbClr val="5252BB"/>
                </a:gs>
                <a:gs pos="100000">
                  <a:srgbClr val="5252BC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3300967" y="2675000"/>
              <a:ext cx="1605929" cy="1605929"/>
            </a:xfrm>
            <a:prstGeom prst="rect">
              <a:avLst/>
            </a:prstGeom>
            <a:noFill/>
            <a:ln>
              <a:noFill/>
            </a:ln>
          </p:spPr>
          <p:txBody>
            <a:bodyPr lIns="113775" tIns="113775" rIns="113775" bIns="11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 formatted the date object to find patterns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4567278" y="2150491"/>
              <a:ext cx="784142" cy="6818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21" y="60000"/>
                  </a:moveTo>
                  <a:lnTo>
                    <a:pt x="6521" y="60000"/>
                  </a:lnTo>
                  <a:cubicBezTo>
                    <a:pt x="6521" y="34373"/>
                    <a:pt x="25367" y="12492"/>
                    <a:pt x="51107" y="8230"/>
                  </a:cubicBezTo>
                  <a:cubicBezTo>
                    <a:pt x="76847" y="3969"/>
                    <a:pt x="101960" y="18574"/>
                    <a:pt x="110520" y="42783"/>
                  </a:cubicBezTo>
                  <a:lnTo>
                    <a:pt x="116427" y="42783"/>
                  </a:lnTo>
                  <a:lnTo>
                    <a:pt x="106956" y="59999"/>
                  </a:lnTo>
                  <a:lnTo>
                    <a:pt x="90340" y="42783"/>
                  </a:lnTo>
                  <a:lnTo>
                    <a:pt x="95921" y="42783"/>
                  </a:lnTo>
                  <a:lnTo>
                    <a:pt x="95921" y="42783"/>
                  </a:lnTo>
                  <a:cubicBezTo>
                    <a:pt x="87358" y="27415"/>
                    <a:pt x="68571" y="19474"/>
                    <a:pt x="50447" y="23561"/>
                  </a:cubicBezTo>
                  <a:cubicBezTo>
                    <a:pt x="32323" y="27648"/>
                    <a:pt x="19565" y="42701"/>
                    <a:pt x="19565" y="60000"/>
                  </a:cubicBezTo>
                  <a:close/>
                </a:path>
              </a:pathLst>
            </a:custGeom>
            <a:gradFill>
              <a:gsLst>
                <a:gs pos="0">
                  <a:srgbClr val="7F7F9B"/>
                </a:gs>
                <a:gs pos="80000">
                  <a:srgbClr val="A8A8CC"/>
                </a:gs>
                <a:gs pos="100000">
                  <a:srgbClr val="A9A9CD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 rot="10800000">
              <a:off x="4567277" y="2412745"/>
              <a:ext cx="784142" cy="6818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21" y="60000"/>
                  </a:moveTo>
                  <a:lnTo>
                    <a:pt x="6521" y="60000"/>
                  </a:lnTo>
                  <a:cubicBezTo>
                    <a:pt x="6521" y="34373"/>
                    <a:pt x="25367" y="12492"/>
                    <a:pt x="51107" y="8230"/>
                  </a:cubicBezTo>
                  <a:cubicBezTo>
                    <a:pt x="76847" y="3969"/>
                    <a:pt x="101960" y="18574"/>
                    <a:pt x="110520" y="42783"/>
                  </a:cubicBezTo>
                  <a:lnTo>
                    <a:pt x="116427" y="42783"/>
                  </a:lnTo>
                  <a:lnTo>
                    <a:pt x="106956" y="59999"/>
                  </a:lnTo>
                  <a:lnTo>
                    <a:pt x="90340" y="42783"/>
                  </a:lnTo>
                  <a:lnTo>
                    <a:pt x="95921" y="42783"/>
                  </a:lnTo>
                  <a:lnTo>
                    <a:pt x="95921" y="42783"/>
                  </a:lnTo>
                  <a:cubicBezTo>
                    <a:pt x="87358" y="27415"/>
                    <a:pt x="68571" y="19474"/>
                    <a:pt x="50447" y="23561"/>
                  </a:cubicBezTo>
                  <a:cubicBezTo>
                    <a:pt x="32323" y="27648"/>
                    <a:pt x="19565" y="42701"/>
                    <a:pt x="19565" y="60000"/>
                  </a:cubicBezTo>
                  <a:close/>
                </a:path>
              </a:pathLst>
            </a:custGeom>
            <a:gradFill>
              <a:gsLst>
                <a:gs pos="0">
                  <a:srgbClr val="7F7F9B"/>
                </a:gs>
                <a:gs pos="80000">
                  <a:srgbClr val="A8A8CC"/>
                </a:gs>
                <a:gs pos="100000">
                  <a:srgbClr val="A9A9CD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269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966787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How related is the data?</a:t>
            </a:r>
          </a:p>
        </p:txBody>
      </p:sp>
      <p:pic>
        <p:nvPicPr>
          <p:cNvPr id="200" name="Shape 20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1079500" y="1885600"/>
            <a:ext cx="11887199" cy="4307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264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966787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Counts of jobs offered - by state</a:t>
            </a:r>
          </a:p>
        </p:txBody>
      </p:sp>
      <p:pic>
        <p:nvPicPr>
          <p:cNvPr id="214" name="Shape 2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47299" y="1866900"/>
            <a:ext cx="7649401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8319519"/>
      </p:ext>
    </p:extLst>
  </p:cSld>
  <p:clrMapOvr>
    <a:masterClrMapping/>
  </p:clrMapOvr>
</p:sld>
</file>

<file path=ppt/theme/theme1.xml><?xml version="1.0" encoding="utf-8"?>
<a:theme xmlns:a="http://schemas.openxmlformats.org/drawingml/2006/main" name="RBS_Template">
  <a:themeElements>
    <a:clrScheme name="RBS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BS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BS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BS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BS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BS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BS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BS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BS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BS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BS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BS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BS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BS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10111</TotalTime>
  <Words>960</Words>
  <Application>Microsoft Office PowerPoint</Application>
  <PresentationFormat>On-screen Show (4:3)</PresentationFormat>
  <Paragraphs>221</Paragraphs>
  <Slides>37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Calisto MT</vt:lpstr>
      <vt:lpstr>Cambria Math</vt:lpstr>
      <vt:lpstr>Droid Sans Mono</vt:lpstr>
      <vt:lpstr>Libre Baskerville</vt:lpstr>
      <vt:lpstr>Noto Sans Symbols</vt:lpstr>
      <vt:lpstr>Verdana</vt:lpstr>
      <vt:lpstr>Wingdings</vt:lpstr>
      <vt:lpstr>RBS_Template</vt:lpstr>
      <vt:lpstr>Job Recommender system</vt:lpstr>
      <vt:lpstr>Problem Statement: </vt:lpstr>
      <vt:lpstr>Data Description</vt:lpstr>
      <vt:lpstr>Where  did we start?</vt:lpstr>
      <vt:lpstr>Steps in Data Cleaning:</vt:lpstr>
      <vt:lpstr>Data Reduction details</vt:lpstr>
      <vt:lpstr>Was that the end of it?</vt:lpstr>
      <vt:lpstr>How related is the data?</vt:lpstr>
      <vt:lpstr>Counts of jobs offered - by state</vt:lpstr>
      <vt:lpstr>By state</vt:lpstr>
      <vt:lpstr>So What did we realize:</vt:lpstr>
      <vt:lpstr>System Description </vt:lpstr>
      <vt:lpstr>Text Mining Process</vt:lpstr>
      <vt:lpstr>Finding Clusters: Inspect DTM</vt:lpstr>
      <vt:lpstr>Job Clusters</vt:lpstr>
      <vt:lpstr>Relation - Assign Candidates to Job Clusters</vt:lpstr>
      <vt:lpstr>Results</vt:lpstr>
      <vt:lpstr>Similarity between User Location and Job Opening Location</vt:lpstr>
      <vt:lpstr>Similarity between User Location and Job Opening Location</vt:lpstr>
      <vt:lpstr>Similarity between Job Titles of User Applications and Job Title of Job Openings</vt:lpstr>
      <vt:lpstr>Final Similarity Measure</vt:lpstr>
      <vt:lpstr>Job Ranking</vt:lpstr>
      <vt:lpstr>Conclusion and Future Work</vt:lpstr>
      <vt:lpstr>Thank You</vt:lpstr>
      <vt:lpstr>Appendix</vt:lpstr>
      <vt:lpstr>Summary of jobs posted and applied for Dates</vt:lpstr>
      <vt:lpstr>Degree type</vt:lpstr>
      <vt:lpstr>Offered - By country</vt:lpstr>
      <vt:lpstr>Jobs Offered - by City</vt:lpstr>
      <vt:lpstr>Jobs Applied for – by City</vt:lpstr>
      <vt:lpstr>-By Country</vt:lpstr>
      <vt:lpstr>Summary of count of users:</vt:lpstr>
      <vt:lpstr>Years of experience</vt:lpstr>
      <vt:lpstr>Work history</vt:lpstr>
      <vt:lpstr>Number of -  currently employed, managed others:</vt:lpstr>
      <vt:lpstr>Currently employed and managed others by state</vt:lpstr>
      <vt:lpstr>Neither Currently employed nor managed others by state</vt:lpstr>
    </vt:vector>
  </TitlesOfParts>
  <Company>Rutgers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Rutgers Business School</dc:creator>
  <cp:lastModifiedBy>Gunjan Batra</cp:lastModifiedBy>
  <cp:revision>953</cp:revision>
  <dcterms:created xsi:type="dcterms:W3CDTF">2008-02-13T22:02:31Z</dcterms:created>
  <dcterms:modified xsi:type="dcterms:W3CDTF">2019-10-31T01:59:17Z</dcterms:modified>
</cp:coreProperties>
</file>