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89" r:id="rId3"/>
    <p:sldId id="290" r:id="rId4"/>
    <p:sldId id="287" r:id="rId5"/>
    <p:sldId id="288" r:id="rId6"/>
    <p:sldId id="328" r:id="rId7"/>
    <p:sldId id="329" r:id="rId8"/>
    <p:sldId id="330" r:id="rId9"/>
    <p:sldId id="331" r:id="rId10"/>
    <p:sldId id="323" r:id="rId11"/>
    <p:sldId id="324" r:id="rId12"/>
    <p:sldId id="325" r:id="rId13"/>
    <p:sldId id="326" r:id="rId14"/>
    <p:sldId id="327" r:id="rId15"/>
    <p:sldId id="332" r:id="rId16"/>
    <p:sldId id="333" r:id="rId17"/>
    <p:sldId id="334" r:id="rId18"/>
    <p:sldId id="335" r:id="rId19"/>
    <p:sldId id="336" r:id="rId20"/>
    <p:sldId id="337" r:id="rId21"/>
    <p:sldId id="338" r:id="rId22"/>
    <p:sldId id="339" r:id="rId23"/>
    <p:sldId id="340" r:id="rId2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7" autoAdjust="0"/>
    <p:restoredTop sz="77415" autoAdjust="0"/>
  </p:normalViewPr>
  <p:slideViewPr>
    <p:cSldViewPr snapToGrid="0">
      <p:cViewPr varScale="1">
        <p:scale>
          <a:sx n="65" d="100"/>
          <a:sy n="65" d="100"/>
        </p:scale>
        <p:origin x="1440" y="44"/>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3106"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26E0E193-7C67-40A7-A6B3-A6CDD0CEE5B9}" type="slidenum">
              <a:rPr lang="en-US"/>
              <a:pPr>
                <a:defRPr/>
              </a:pPr>
              <a:t>‹#›</a:t>
            </a:fld>
            <a:endParaRPr lang="en-US"/>
          </a:p>
        </p:txBody>
      </p:sp>
    </p:spTree>
    <p:extLst>
      <p:ext uri="{BB962C8B-B14F-4D97-AF65-F5344CB8AC3E}">
        <p14:creationId xmlns:p14="http://schemas.microsoft.com/office/powerpoint/2010/main" val="3696640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9841B9DA-AD20-4EDC-A797-2460E424176F}" type="slidenum">
              <a:rPr lang="en-US"/>
              <a:pPr>
                <a:defRPr/>
              </a:pPr>
              <a:t>‹#›</a:t>
            </a:fld>
            <a:endParaRPr lang="en-US"/>
          </a:p>
        </p:txBody>
      </p:sp>
    </p:spTree>
    <p:extLst>
      <p:ext uri="{BB962C8B-B14F-4D97-AF65-F5344CB8AC3E}">
        <p14:creationId xmlns:p14="http://schemas.microsoft.com/office/powerpoint/2010/main" val="90172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244A6F-B19B-4093-804A-B78F224509F3}" type="slidenum">
              <a:rPr lang="en-US" smtClean="0"/>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z="1600" dirty="0"/>
          </a:p>
        </p:txBody>
      </p:sp>
    </p:spTree>
    <p:extLst>
      <p:ext uri="{BB962C8B-B14F-4D97-AF65-F5344CB8AC3E}">
        <p14:creationId xmlns:p14="http://schemas.microsoft.com/office/powerpoint/2010/main" val="410617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4F9F50A-46D5-4C08-B020-54CABFFAFE94}" type="slidenum">
              <a:rPr lang="en-US" smtClean="0"/>
              <a:pPr/>
              <a:t>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6839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4F9F50A-46D5-4C08-B020-54CABFFAFE94}" type="slidenum">
              <a:rPr lang="en-US" smtClean="0"/>
              <a:pPr/>
              <a:t>6</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z="1800" dirty="0"/>
          </a:p>
        </p:txBody>
      </p:sp>
    </p:spTree>
    <p:extLst>
      <p:ext uri="{BB962C8B-B14F-4D97-AF65-F5344CB8AC3E}">
        <p14:creationId xmlns:p14="http://schemas.microsoft.com/office/powerpoint/2010/main" val="134684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4F9F50A-46D5-4C08-B020-54CABFFAFE94}" type="slidenum">
              <a:rPr lang="en-US" smtClean="0"/>
              <a:pPr/>
              <a:t>10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Pros:</a:t>
            </a:r>
          </a:p>
          <a:p>
            <a:r>
              <a:rPr lang="en-US" sz="1200" b="0" i="0" kern="1200" dirty="0">
                <a:solidFill>
                  <a:schemeClr val="tx1"/>
                </a:solidFill>
                <a:effectLst/>
                <a:latin typeface="Arial" charset="0"/>
                <a:ea typeface="+mn-ea"/>
                <a:cs typeface="+mn-cs"/>
              </a:rPr>
              <a:t>-It is a linear combination of weak learners, which meant if the model failed at some point, you have sense of which weak learner was to blame. This allows to manually tune the models to improve performance.</a:t>
            </a:r>
          </a:p>
          <a:p>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Resitant</a:t>
            </a:r>
            <a:r>
              <a:rPr lang="en-US" sz="1200" b="0" i="0" kern="1200" dirty="0">
                <a:solidFill>
                  <a:schemeClr val="tx1"/>
                </a:solidFill>
                <a:effectLst/>
                <a:latin typeface="Arial" charset="0"/>
                <a:ea typeface="+mn-ea"/>
                <a:cs typeface="+mn-cs"/>
              </a:rPr>
              <a:t> to overfitting</a:t>
            </a:r>
          </a:p>
          <a:p>
            <a:r>
              <a:rPr lang="en-US" sz="1200" b="0" i="0" kern="1200" dirty="0">
                <a:solidFill>
                  <a:schemeClr val="tx1"/>
                </a:solidFill>
                <a:effectLst/>
                <a:latin typeface="Arial" charset="0"/>
                <a:ea typeface="+mn-ea"/>
                <a:cs typeface="+mn-cs"/>
              </a:rPr>
              <a:t>-T=Classifier number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AdaBoost</a:t>
            </a:r>
            <a:r>
              <a:rPr lang="en-US" sz="1200" b="0" i="0" kern="1200" dirty="0">
                <a:solidFill>
                  <a:schemeClr val="tx1"/>
                </a:solidFill>
                <a:effectLst/>
                <a:latin typeface="Arial" charset="0"/>
                <a:ea typeface="+mn-ea"/>
                <a:cs typeface="+mn-cs"/>
              </a:rPr>
              <a:t> is adaptive in the sense that subsequent weak learners are tweaked in favor of those instances misclassified by previous classifiers.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Cons:</a:t>
            </a:r>
          </a:p>
          <a:p>
            <a:r>
              <a:rPr lang="en-US" sz="1200" b="0" i="0" kern="1200" dirty="0">
                <a:solidFill>
                  <a:schemeClr val="tx1"/>
                </a:solidFill>
                <a:effectLst/>
                <a:latin typeface="Arial" charset="0"/>
                <a:ea typeface="+mn-ea"/>
                <a:cs typeface="+mn-cs"/>
              </a:rPr>
              <a:t>-</a:t>
            </a:r>
            <a:r>
              <a:rPr lang="en-US" sz="1800" dirty="0"/>
              <a:t>If weak learners are actually quite strong (i.e., error gets small very quickly), boosting might not help</a:t>
            </a:r>
          </a:p>
          <a:p>
            <a:r>
              <a:rPr lang="en-US" sz="1800" dirty="0"/>
              <a:t>-If hypotheses too complex, test error might be much larger than training error</a:t>
            </a:r>
            <a:br>
              <a:rPr lang="en-US" sz="1800" dirty="0"/>
            </a:br>
            <a:endParaRPr lang="en-US" sz="1800" dirty="0"/>
          </a:p>
        </p:txBody>
      </p:sp>
    </p:spTree>
    <p:extLst>
      <p:ext uri="{BB962C8B-B14F-4D97-AF65-F5344CB8AC3E}">
        <p14:creationId xmlns:p14="http://schemas.microsoft.com/office/powerpoint/2010/main" val="197450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4F9F50A-46D5-4C08-B020-54CABFFAFE94}" type="slidenum">
              <a:rPr lang="en-US" smtClean="0"/>
              <a:pPr/>
              <a:t>12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z="1800" dirty="0"/>
          </a:p>
        </p:txBody>
      </p:sp>
    </p:spTree>
    <p:extLst>
      <p:ext uri="{BB962C8B-B14F-4D97-AF65-F5344CB8AC3E}">
        <p14:creationId xmlns:p14="http://schemas.microsoft.com/office/powerpoint/2010/main" val="3311108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PPT_intro_RBS"/>
          <p:cNvPicPr>
            <a:picLocks noChangeAspect="1" noChangeArrowheads="1"/>
          </p:cNvPicPr>
          <p:nvPr/>
        </p:nvPicPr>
        <p:blipFill>
          <a:blip r:embed="rId2" cstate="print"/>
          <a:srcRect/>
          <a:stretch>
            <a:fillRect/>
          </a:stretch>
        </p:blipFill>
        <p:spPr bwMode="auto">
          <a:xfrm>
            <a:off x="3175" y="0"/>
            <a:ext cx="9140825" cy="6854825"/>
          </a:xfrm>
          <a:prstGeom prst="rect">
            <a:avLst/>
          </a:prstGeom>
          <a:noFill/>
          <a:ln w="9525">
            <a:noFill/>
            <a:miter lim="800000"/>
            <a:headEnd/>
            <a:tailEnd/>
          </a:ln>
        </p:spPr>
      </p:pic>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6E0585B-F498-4924-AF7D-5218B383C3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66788"/>
            <a:ext cx="2057400" cy="524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66788"/>
            <a:ext cx="6019800" cy="524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5C7FE7F-082F-440F-9464-4742B80AFA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D1C69B0-6CD1-499A-A02D-DA03826A97C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B300695-0D92-4874-98B5-2B74944B22E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66900"/>
            <a:ext cx="40386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66900"/>
            <a:ext cx="4038600" cy="4344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0DAA1C2-0057-46AB-A9EC-BDC02402CD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34EDB2D-FC5A-4427-9E13-F31F0CC290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429162-1E68-4A8D-9FC0-6514025E19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E0AF35A-F94B-473C-8F65-D37B2017C9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2A50D3E-8A7C-4863-A58D-2F4ECBF2DBC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2A9EA7B-E0F2-4D5E-9BDB-7F2FF9833B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PPT_topbanner_RBS"/>
          <p:cNvPicPr>
            <a:picLocks noChangeAspect="1" noChangeArrowheads="1"/>
          </p:cNvPicPr>
          <p:nvPr/>
        </p:nvPicPr>
        <p:blipFill>
          <a:blip r:embed="rId13" cstate="print"/>
          <a:srcRect/>
          <a:stretch>
            <a:fillRect/>
          </a:stretch>
        </p:blipFill>
        <p:spPr bwMode="auto">
          <a:xfrm>
            <a:off x="0" y="0"/>
            <a:ext cx="9144000" cy="9683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966788"/>
            <a:ext cx="8229600" cy="808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866900"/>
            <a:ext cx="8229600" cy="4344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3166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defRPr>
            </a:lvl1pPr>
          </a:lstStyle>
          <a:p>
            <a:pPr>
              <a:defRPr/>
            </a:pPr>
            <a:fld id="{2805FD8B-AD85-42AE-9162-A1CB0EDDF46C}" type="slidenum">
              <a:rPr lang="en-US"/>
              <a:pPr>
                <a:defRPr/>
              </a:pPr>
              <a:t>‹#›</a:t>
            </a:fld>
            <a:endParaRPr lang="en-US"/>
          </a:p>
        </p:txBody>
      </p:sp>
      <p:sp>
        <p:nvSpPr>
          <p:cNvPr id="1033" name="Text Box 9"/>
          <p:cNvSpPr txBox="1">
            <a:spLocks noChangeArrowheads="1"/>
          </p:cNvSpPr>
          <p:nvPr/>
        </p:nvSpPr>
        <p:spPr bwMode="auto">
          <a:xfrm>
            <a:off x="457200" y="6461125"/>
            <a:ext cx="3395663" cy="304800"/>
          </a:xfrm>
          <a:prstGeom prst="rect">
            <a:avLst/>
          </a:prstGeom>
          <a:noFill/>
          <a:ln w="9525">
            <a:noFill/>
            <a:miter lim="800000"/>
            <a:headEnd/>
            <a:tailEnd/>
          </a:ln>
          <a:effectLst/>
        </p:spPr>
        <p:txBody>
          <a:bodyPr>
            <a:spAutoFit/>
          </a:bodyPr>
          <a:lstStyle/>
          <a:p>
            <a:pPr>
              <a:spcBef>
                <a:spcPct val="50000"/>
              </a:spcBef>
              <a:defRPr/>
            </a:pPr>
            <a:r>
              <a:rPr lang="en-US" sz="1400" dirty="0">
                <a:solidFill>
                  <a:srgbClr val="5F5F5F"/>
                </a:solidFill>
                <a:latin typeface="Verdana" pitchFamily="34" charset="0"/>
              </a:rPr>
              <a:t>Rutgers Business School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itchFamily="34" charset="0"/>
        </a:defRPr>
      </a:lvl2pPr>
      <a:lvl3pPr algn="l" rtl="0" eaLnBrk="0" fontAlgn="base" hangingPunct="0">
        <a:spcBef>
          <a:spcPct val="0"/>
        </a:spcBef>
        <a:spcAft>
          <a:spcPct val="0"/>
        </a:spcAft>
        <a:defRPr sz="3000">
          <a:solidFill>
            <a:schemeClr val="tx2"/>
          </a:solidFill>
          <a:latin typeface="Verdana" pitchFamily="34" charset="0"/>
        </a:defRPr>
      </a:lvl3pPr>
      <a:lvl4pPr algn="l" rtl="0" eaLnBrk="0" fontAlgn="base" hangingPunct="0">
        <a:spcBef>
          <a:spcPct val="0"/>
        </a:spcBef>
        <a:spcAft>
          <a:spcPct val="0"/>
        </a:spcAft>
        <a:defRPr sz="3000">
          <a:solidFill>
            <a:schemeClr val="tx2"/>
          </a:solidFill>
          <a:latin typeface="Verdana" pitchFamily="34" charset="0"/>
        </a:defRPr>
      </a:lvl4pPr>
      <a:lvl5pPr algn="l" rtl="0" eaLnBrk="0" fontAlgn="base" hangingPunct="0">
        <a:spcBef>
          <a:spcPct val="0"/>
        </a:spcBef>
        <a:spcAft>
          <a:spcPct val="0"/>
        </a:spcAft>
        <a:defRPr sz="3000">
          <a:solidFill>
            <a:schemeClr val="tx2"/>
          </a:solidFill>
          <a:latin typeface="Verdana" pitchFamily="34"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51294" y="2624959"/>
            <a:ext cx="7772400" cy="1018623"/>
          </a:xfrm>
        </p:spPr>
        <p:txBody>
          <a:bodyPr/>
          <a:lstStyle/>
          <a:p>
            <a:r>
              <a:rPr lang="en-US" b="1" dirty="0"/>
              <a:t>Financial Time Series Project:</a:t>
            </a:r>
            <a:br>
              <a:rPr lang="en-US" dirty="0"/>
            </a:br>
            <a:r>
              <a:rPr lang="en-US" b="1" dirty="0"/>
              <a:t>In-app Purchase Prediction</a:t>
            </a:r>
            <a:br>
              <a:rPr lang="en-US" dirty="0"/>
            </a:br>
            <a:endParaRPr lang="en-US" dirty="0"/>
          </a:p>
        </p:txBody>
      </p:sp>
      <p:sp>
        <p:nvSpPr>
          <p:cNvPr id="3075" name="Rectangle 3"/>
          <p:cNvSpPr>
            <a:spLocks noGrp="1" noChangeArrowheads="1"/>
          </p:cNvSpPr>
          <p:nvPr>
            <p:ph type="subTitle" idx="1"/>
          </p:nvPr>
        </p:nvSpPr>
        <p:spPr>
          <a:xfrm>
            <a:off x="1371600" y="3969100"/>
            <a:ext cx="6400800" cy="1752600"/>
          </a:xfrm>
        </p:spPr>
        <p:txBody>
          <a:bodyPr/>
          <a:lstStyle/>
          <a:p>
            <a:pPr algn="r" eaLnBrk="1" hangingPunct="1"/>
            <a:r>
              <a:rPr lang="en-US" dirty="0"/>
              <a:t>Presented by:</a:t>
            </a:r>
          </a:p>
          <a:p>
            <a:pPr algn="r"/>
            <a:r>
              <a:rPr lang="en-US" sz="2000" dirty="0"/>
              <a:t>Cong Shi</a:t>
            </a:r>
          </a:p>
          <a:p>
            <a:pPr algn="r"/>
            <a:r>
              <a:rPr lang="en-US" sz="2000" dirty="0"/>
              <a:t>Gunjan Batra</a:t>
            </a:r>
          </a:p>
          <a:p>
            <a:pPr algn="r"/>
            <a:r>
              <a:rPr lang="en-US" sz="2000" dirty="0" err="1"/>
              <a:t>Yahui</a:t>
            </a:r>
            <a:r>
              <a:rPr lang="en-US" sz="2000" dirty="0"/>
              <a:t> Guo</a:t>
            </a:r>
          </a:p>
          <a:p>
            <a:pPr algn="r"/>
            <a:r>
              <a:rPr lang="en-US" sz="2000" dirty="0" err="1"/>
              <a:t>Yanchi</a:t>
            </a:r>
            <a:r>
              <a:rPr lang="en-US" sz="2000" dirty="0"/>
              <a:t> Liu</a:t>
            </a:r>
          </a:p>
          <a:p>
            <a:pPr algn="r"/>
            <a:r>
              <a:rPr lang="en-US" sz="2000" dirty="0"/>
              <a:t>Yueqing Zhang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CA5B7DE4-B926-477B-9EA9-B2CD543D6C88}" type="slidenum">
              <a:rPr lang="en-US" smtClean="0"/>
              <a:pPr/>
              <a:t>10</a:t>
            </a:fld>
            <a:endParaRPr lang="en-US"/>
          </a:p>
        </p:txBody>
      </p:sp>
      <p:sp>
        <p:nvSpPr>
          <p:cNvPr id="4099" name="Rectangle 2"/>
          <p:cNvSpPr>
            <a:spLocks noGrp="1" noChangeArrowheads="1"/>
          </p:cNvSpPr>
          <p:nvPr>
            <p:ph type="title"/>
          </p:nvPr>
        </p:nvSpPr>
        <p:spPr/>
        <p:txBody>
          <a:bodyPr/>
          <a:lstStyle/>
          <a:p>
            <a:r>
              <a:rPr lang="en-US" kern="1200" dirty="0"/>
              <a:t>Boosting</a:t>
            </a:r>
          </a:p>
        </p:txBody>
      </p:sp>
      <p:sp>
        <p:nvSpPr>
          <p:cNvPr id="4100" name="Rectangle 3"/>
          <p:cNvSpPr>
            <a:spLocks noGrp="1" noChangeArrowheads="1"/>
          </p:cNvSpPr>
          <p:nvPr>
            <p:ph type="body" idx="1"/>
          </p:nvPr>
        </p:nvSpPr>
        <p:spPr>
          <a:xfrm>
            <a:off x="457200" y="1679822"/>
            <a:ext cx="8229600" cy="4344988"/>
          </a:xfrm>
        </p:spPr>
        <p:txBody>
          <a:bodyPr/>
          <a:lstStyle/>
          <a:p>
            <a:pPr marL="0" lvl="0" indent="0">
              <a:buNone/>
            </a:pPr>
            <a:r>
              <a:rPr lang="en-US" sz="1600" b="1" dirty="0"/>
              <a:t>Accuracy Achieved: 0.9806116</a:t>
            </a:r>
          </a:p>
          <a:p>
            <a:pPr marL="0" lvl="0" indent="0">
              <a:buNone/>
            </a:pPr>
            <a:r>
              <a:rPr lang="en-US" sz="1600" b="1" dirty="0"/>
              <a:t>Concept:</a:t>
            </a:r>
          </a:p>
          <a:p>
            <a:pPr lvl="0"/>
            <a:r>
              <a:rPr lang="en-US" sz="1600" dirty="0"/>
              <a:t>Boosting is an iterative procedure that works by adaptively changing the distribution of training data so that base classifiers focus on the training samples that are hard to classify. </a:t>
            </a:r>
          </a:p>
          <a:p>
            <a:pPr lvl="0"/>
            <a:r>
              <a:rPr lang="en-US" sz="1600" dirty="0"/>
              <a:t>It assigns weight and adaptively changes it at the end of each boosting round. </a:t>
            </a:r>
          </a:p>
          <a:p>
            <a:pPr marL="0" lvl="0" indent="0">
              <a:buNone/>
            </a:pPr>
            <a:r>
              <a:rPr lang="en-US" sz="1600" b="1" dirty="0"/>
              <a:t>Pros:</a:t>
            </a:r>
            <a:endParaRPr lang="en-US" sz="1600" dirty="0"/>
          </a:p>
          <a:p>
            <a:pPr lvl="0"/>
            <a:r>
              <a:rPr lang="en-US" sz="1600" dirty="0"/>
              <a:t>Simple and easy to program</a:t>
            </a:r>
          </a:p>
          <a:p>
            <a:pPr lvl="0"/>
            <a:r>
              <a:rPr lang="en-US" sz="1600" dirty="0"/>
              <a:t>Does feature selection resulting in relatively simple classifier</a:t>
            </a:r>
          </a:p>
          <a:p>
            <a:pPr lvl="0"/>
            <a:r>
              <a:rPr lang="en-US" sz="1600" dirty="0"/>
              <a:t>Provably effective given Weak Learning Assumption</a:t>
            </a:r>
          </a:p>
          <a:p>
            <a:pPr marL="0" lvl="0" indent="0">
              <a:buNone/>
            </a:pPr>
            <a:r>
              <a:rPr lang="en-US" sz="1600" b="1" dirty="0"/>
              <a:t>Cons:</a:t>
            </a:r>
          </a:p>
          <a:p>
            <a:r>
              <a:rPr lang="en-US" sz="1600" dirty="0"/>
              <a:t>Weak classifiers too complex leads to overfitting.</a:t>
            </a:r>
          </a:p>
          <a:p>
            <a:r>
              <a:rPr lang="en-US" sz="1600" dirty="0" err="1"/>
              <a:t>AdaBoost</a:t>
            </a:r>
            <a:r>
              <a:rPr lang="en-US" sz="1600" dirty="0"/>
              <a:t> is particularly </a:t>
            </a:r>
            <a:r>
              <a:rPr lang="en-US" sz="1600" dirty="0">
                <a:ea typeface="宋体" panose="02010600030101010101" pitchFamily="2" charset="-122"/>
              </a:rPr>
              <a:t>s</a:t>
            </a:r>
            <a:r>
              <a:rPr lang="en-US" altLang="zh-CN" sz="1600" dirty="0">
                <a:ea typeface="宋体" panose="02010600030101010101" pitchFamily="2" charset="-122"/>
              </a:rPr>
              <a:t>ensitive to noisy data and outliers</a:t>
            </a:r>
          </a:p>
          <a:p>
            <a:pPr marL="0" indent="0">
              <a:buNone/>
            </a:pPr>
            <a:endParaRPr lang="en-US" sz="1600" dirty="0"/>
          </a:p>
          <a:p>
            <a:endParaRPr lang="en-US" sz="1600" kern="1200" dirty="0">
              <a:latin typeface="+mj-lt"/>
            </a:endParaRPr>
          </a:p>
        </p:txBody>
      </p:sp>
    </p:spTree>
    <p:extLst>
      <p:ext uri="{BB962C8B-B14F-4D97-AF65-F5344CB8AC3E}">
        <p14:creationId xmlns:p14="http://schemas.microsoft.com/office/powerpoint/2010/main" val="106246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Boosting Analysis</a:t>
            </a:r>
          </a:p>
        </p:txBody>
      </p:sp>
      <p:pic>
        <p:nvPicPr>
          <p:cNvPr id="5" name="Content Placeholder 4"/>
          <p:cNvPicPr>
            <a:picLocks noGrp="1" noChangeAspect="1"/>
          </p:cNvPicPr>
          <p:nvPr>
            <p:ph idx="1"/>
          </p:nvPr>
        </p:nvPicPr>
        <p:blipFill>
          <a:blip r:embed="rId2"/>
          <a:stretch>
            <a:fillRect/>
          </a:stretch>
        </p:blipFill>
        <p:spPr>
          <a:xfrm>
            <a:off x="587382" y="1774825"/>
            <a:ext cx="4209905" cy="2231249"/>
          </a:xfrm>
          <a:prstGeom prst="rect">
            <a:avLst/>
          </a:prstGeom>
          <a:ln>
            <a:solidFill>
              <a:schemeClr val="accent1"/>
            </a:solidFill>
          </a:ln>
        </p:spPr>
      </p:pic>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11</a:t>
            </a:fld>
            <a:endParaRPr lang="en-US"/>
          </a:p>
        </p:txBody>
      </p:sp>
      <p:sp>
        <p:nvSpPr>
          <p:cNvPr id="9" name="TextBox 8"/>
          <p:cNvSpPr txBox="1"/>
          <p:nvPr/>
        </p:nvSpPr>
        <p:spPr>
          <a:xfrm>
            <a:off x="457200" y="4108176"/>
            <a:ext cx="7366119" cy="2616101"/>
          </a:xfrm>
          <a:prstGeom prst="rect">
            <a:avLst/>
          </a:prstGeom>
          <a:noFill/>
        </p:spPr>
        <p:txBody>
          <a:bodyPr wrap="none" rtlCol="0">
            <a:spAutoFit/>
          </a:bodyPr>
          <a:lstStyle/>
          <a:p>
            <a:r>
              <a:rPr lang="en-US" sz="1600" dirty="0"/>
              <a:t>Top 4 variables as per </a:t>
            </a:r>
            <a:r>
              <a:rPr lang="en-US" sz="1600" dirty="0" err="1"/>
              <a:t>Adaboost</a:t>
            </a:r>
            <a:r>
              <a:rPr lang="en-US" sz="1600" dirty="0"/>
              <a:t> Algorithm:</a:t>
            </a:r>
          </a:p>
          <a:p>
            <a:r>
              <a:rPr lang="en-US" sz="1600" dirty="0"/>
              <a:t>1. </a:t>
            </a:r>
            <a:r>
              <a:rPr lang="en-US" sz="1600" i="1" dirty="0"/>
              <a:t>pur_aft_login_7: ratio of purchase after login</a:t>
            </a:r>
            <a:endParaRPr lang="en-US" sz="1600" dirty="0"/>
          </a:p>
          <a:p>
            <a:r>
              <a:rPr lang="en-US" sz="1600" dirty="0"/>
              <a:t>2. </a:t>
            </a:r>
            <a:r>
              <a:rPr lang="en-US" sz="1600" i="1" dirty="0" err="1"/>
              <a:t>purchase_diff</a:t>
            </a:r>
            <a:r>
              <a:rPr lang="en-US" sz="1600" i="1" dirty="0"/>
              <a:t>: number of days since last purchase</a:t>
            </a:r>
            <a:endParaRPr lang="en-US" sz="1600" dirty="0"/>
          </a:p>
          <a:p>
            <a:r>
              <a:rPr lang="en-US" sz="1600" dirty="0"/>
              <a:t>3. </a:t>
            </a:r>
            <a:r>
              <a:rPr lang="en-US" sz="1600" i="1" dirty="0"/>
              <a:t>purchase_7: average purchase in previous 7 day</a:t>
            </a:r>
          </a:p>
          <a:p>
            <a:r>
              <a:rPr lang="en-US" sz="1600" i="1" dirty="0"/>
              <a:t>4. amount: purchase amount</a:t>
            </a:r>
          </a:p>
          <a:p>
            <a:r>
              <a:rPr lang="en-US" sz="1600" i="1" dirty="0"/>
              <a:t>Model:</a:t>
            </a:r>
          </a:p>
          <a:p>
            <a:r>
              <a:rPr lang="en-US" sz="1600" dirty="0"/>
              <a:t>label ~ login + purchase + amount + login_7 + purchase_7 + pur_aft_login_7 + </a:t>
            </a:r>
          </a:p>
          <a:p>
            <a:r>
              <a:rPr lang="en-US" sz="1600" dirty="0"/>
              <a:t>    </a:t>
            </a:r>
            <a:r>
              <a:rPr lang="en-US" sz="1600" dirty="0" err="1"/>
              <a:t>login_diff</a:t>
            </a:r>
            <a:r>
              <a:rPr lang="en-US" sz="1600" dirty="0"/>
              <a:t> + </a:t>
            </a:r>
            <a:r>
              <a:rPr lang="en-US" sz="1600" dirty="0" err="1"/>
              <a:t>purchase_diff</a:t>
            </a:r>
            <a:r>
              <a:rPr lang="en-US" sz="1600" dirty="0"/>
              <a:t> + </a:t>
            </a:r>
            <a:r>
              <a:rPr lang="en-US" sz="1600" dirty="0" err="1"/>
              <a:t>avg_login</a:t>
            </a:r>
            <a:r>
              <a:rPr lang="en-US" sz="1600" dirty="0"/>
              <a:t> + </a:t>
            </a:r>
            <a:r>
              <a:rPr lang="en-US" sz="1600" dirty="0" err="1"/>
              <a:t>avg_purchase</a:t>
            </a:r>
            <a:r>
              <a:rPr lang="en-US" sz="1600" dirty="0"/>
              <a:t> + </a:t>
            </a:r>
            <a:r>
              <a:rPr lang="en-US" sz="1600" dirty="0" err="1"/>
              <a:t>avg_amount</a:t>
            </a:r>
            <a:r>
              <a:rPr lang="en-US" sz="1600" dirty="0"/>
              <a:t> + </a:t>
            </a:r>
          </a:p>
          <a:p>
            <a:r>
              <a:rPr lang="en-US" sz="1600" dirty="0"/>
              <a:t>    </a:t>
            </a:r>
            <a:r>
              <a:rPr lang="en-US" sz="1600" dirty="0" err="1"/>
              <a:t>convrate</a:t>
            </a:r>
            <a:endParaRPr lang="en-US" sz="1600" dirty="0"/>
          </a:p>
          <a:p>
            <a:endParaRPr lang="en-US" dirty="0"/>
          </a:p>
        </p:txBody>
      </p:sp>
    </p:spTree>
    <p:extLst>
      <p:ext uri="{BB962C8B-B14F-4D97-AF65-F5344CB8AC3E}">
        <p14:creationId xmlns:p14="http://schemas.microsoft.com/office/powerpoint/2010/main" val="23248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CA5B7DE4-B926-477B-9EA9-B2CD543D6C88}" type="slidenum">
              <a:rPr lang="en-US" smtClean="0"/>
              <a:pPr/>
              <a:t>12</a:t>
            </a:fld>
            <a:endParaRPr lang="en-US"/>
          </a:p>
        </p:txBody>
      </p:sp>
      <p:sp>
        <p:nvSpPr>
          <p:cNvPr id="4099" name="Rectangle 2"/>
          <p:cNvSpPr>
            <a:spLocks noGrp="1" noChangeArrowheads="1"/>
          </p:cNvSpPr>
          <p:nvPr>
            <p:ph type="title"/>
          </p:nvPr>
        </p:nvSpPr>
        <p:spPr/>
        <p:txBody>
          <a:bodyPr/>
          <a:lstStyle/>
          <a:p>
            <a:r>
              <a:rPr lang="en-US" kern="1200" dirty="0"/>
              <a:t>Random Forest</a:t>
            </a:r>
          </a:p>
        </p:txBody>
      </p:sp>
      <p:sp>
        <p:nvSpPr>
          <p:cNvPr id="4100" name="Rectangle 3"/>
          <p:cNvSpPr>
            <a:spLocks noGrp="1" noChangeArrowheads="1"/>
          </p:cNvSpPr>
          <p:nvPr>
            <p:ph type="body" idx="1"/>
          </p:nvPr>
        </p:nvSpPr>
        <p:spPr>
          <a:xfrm>
            <a:off x="457200" y="1679822"/>
            <a:ext cx="8229600" cy="4344988"/>
          </a:xfrm>
        </p:spPr>
        <p:txBody>
          <a:bodyPr/>
          <a:lstStyle/>
          <a:p>
            <a:pPr marL="0" lvl="0" indent="0">
              <a:buNone/>
            </a:pPr>
            <a:r>
              <a:rPr lang="en-US" sz="1600" b="1" dirty="0"/>
              <a:t>Accuracy Achieved: 0.9807022</a:t>
            </a:r>
          </a:p>
          <a:p>
            <a:pPr marL="0" lvl="0" indent="0">
              <a:buNone/>
            </a:pPr>
            <a:r>
              <a:rPr lang="en-US" sz="1600" b="1" dirty="0"/>
              <a:t>Concept:</a:t>
            </a:r>
          </a:p>
          <a:p>
            <a:pPr lvl="0"/>
            <a:r>
              <a:rPr lang="en-US" sz="1600" dirty="0"/>
              <a:t>It combines the predictions made by multiple decision trees, where each tree is generated based on the values of an independent set of random vectors. The random vectors are generated from a fixed probability distribution.</a:t>
            </a:r>
          </a:p>
          <a:p>
            <a:pPr marL="0" lvl="0" indent="0">
              <a:buNone/>
            </a:pPr>
            <a:r>
              <a:rPr lang="en-US" sz="1600" b="1" dirty="0"/>
              <a:t>Pros:</a:t>
            </a:r>
          </a:p>
          <a:p>
            <a:pPr lvl="0"/>
            <a:r>
              <a:rPr lang="en-US" sz="1600" dirty="0"/>
              <a:t>It produces a highly accurate classifier.</a:t>
            </a:r>
          </a:p>
          <a:p>
            <a:pPr lvl="0"/>
            <a:r>
              <a:rPr lang="en-US" sz="1600" dirty="0"/>
              <a:t>It runs efficiently on large databases.</a:t>
            </a:r>
          </a:p>
          <a:p>
            <a:pPr lvl="0"/>
            <a:r>
              <a:rPr lang="en-US" sz="1600" dirty="0"/>
              <a:t>It can handle thousands of input variables without variable deletion.</a:t>
            </a:r>
          </a:p>
          <a:p>
            <a:pPr lvl="0"/>
            <a:r>
              <a:rPr lang="en-US" sz="1600" dirty="0"/>
              <a:t>It gives estimates of what variables are important in the classification.</a:t>
            </a:r>
          </a:p>
          <a:p>
            <a:pPr marL="0" lvl="0" indent="0">
              <a:buNone/>
            </a:pPr>
            <a:r>
              <a:rPr lang="en-US" sz="1600" b="1" dirty="0"/>
              <a:t>Cons:</a:t>
            </a:r>
          </a:p>
          <a:p>
            <a:pPr lvl="0"/>
            <a:r>
              <a:rPr lang="en-US" sz="1600" dirty="0"/>
              <a:t>Random forests sometimes overfit for some datasets with noisy classification/regression tasks.</a:t>
            </a:r>
          </a:p>
          <a:p>
            <a:pPr lvl="0"/>
            <a:r>
              <a:rPr lang="en-US" sz="1600" dirty="0"/>
              <a:t>Unlike decision trees, the classifications made by random forests are difficult for humans to interpret.</a:t>
            </a:r>
          </a:p>
          <a:p>
            <a:pPr lvl="0"/>
            <a:endParaRPr lang="en-US" sz="1600" dirty="0"/>
          </a:p>
          <a:p>
            <a:endParaRPr lang="en-US" sz="1600" kern="1200" dirty="0">
              <a:latin typeface="+mj-lt"/>
            </a:endParaRPr>
          </a:p>
        </p:txBody>
      </p:sp>
    </p:spTree>
    <p:extLst>
      <p:ext uri="{BB962C8B-B14F-4D97-AF65-F5344CB8AC3E}">
        <p14:creationId xmlns:p14="http://schemas.microsoft.com/office/powerpoint/2010/main" val="298935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Analysis</a:t>
            </a:r>
          </a:p>
        </p:txBody>
      </p:sp>
      <p:sp>
        <p:nvSpPr>
          <p:cNvPr id="3" name="Content Placeholder 2"/>
          <p:cNvSpPr>
            <a:spLocks noGrp="1"/>
          </p:cNvSpPr>
          <p:nvPr>
            <p:ph idx="1"/>
          </p:nvPr>
        </p:nvSpPr>
        <p:spPr>
          <a:xfrm>
            <a:off x="457200" y="5102942"/>
            <a:ext cx="8229600" cy="1108945"/>
          </a:xfrm>
        </p:spPr>
        <p:txBody>
          <a:bodyPr/>
          <a:lstStyle/>
          <a:p>
            <a:r>
              <a:rPr lang="en-US" sz="1800" dirty="0"/>
              <a:t>Model:</a:t>
            </a:r>
          </a:p>
          <a:p>
            <a:pPr marL="0" indent="0">
              <a:buNone/>
            </a:pPr>
            <a:r>
              <a:rPr lang="en-US" sz="1800" dirty="0"/>
              <a:t>label ~ login + purchase + amount + login_7 + purchase_7 + pur_aft_login_7 + </a:t>
            </a:r>
            <a:r>
              <a:rPr lang="en-US" sz="1800" dirty="0" err="1"/>
              <a:t>login_diff</a:t>
            </a:r>
            <a:r>
              <a:rPr lang="en-US" sz="1800" dirty="0"/>
              <a:t> + </a:t>
            </a:r>
            <a:r>
              <a:rPr lang="en-US" sz="1800" dirty="0" err="1"/>
              <a:t>purchase_diff</a:t>
            </a:r>
            <a:r>
              <a:rPr lang="en-US" sz="1800" dirty="0"/>
              <a:t> + </a:t>
            </a:r>
            <a:r>
              <a:rPr lang="en-US" sz="1800" dirty="0" err="1"/>
              <a:t>avg_login</a:t>
            </a:r>
            <a:r>
              <a:rPr lang="en-US" sz="1800" dirty="0"/>
              <a:t> + </a:t>
            </a:r>
            <a:r>
              <a:rPr lang="en-US" sz="1800" dirty="0" err="1"/>
              <a:t>avg_purchase</a:t>
            </a:r>
            <a:r>
              <a:rPr lang="en-US" sz="1800" dirty="0"/>
              <a:t> + </a:t>
            </a:r>
            <a:r>
              <a:rPr lang="en-US" sz="1800" dirty="0" err="1"/>
              <a:t>avg_amount</a:t>
            </a:r>
            <a:r>
              <a:rPr lang="en-US" sz="1800" dirty="0"/>
              <a:t> + </a:t>
            </a:r>
            <a:r>
              <a:rPr lang="en-US" sz="1800" dirty="0" err="1"/>
              <a:t>convrate</a:t>
            </a:r>
            <a:endParaRPr lang="en-US" sz="1800" dirty="0"/>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13</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68" y="1873148"/>
            <a:ext cx="4818268" cy="3089064"/>
          </a:xfrm>
          <a:prstGeom prst="rect">
            <a:avLst/>
          </a:prstGeom>
        </p:spPr>
      </p:pic>
    </p:spTree>
    <p:extLst>
      <p:ext uri="{BB962C8B-B14F-4D97-AF65-F5344CB8AC3E}">
        <p14:creationId xmlns:p14="http://schemas.microsoft.com/office/powerpoint/2010/main" val="321506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14</a:t>
            </a:fld>
            <a:endParaRPr lang="en-US"/>
          </a:p>
        </p:txBody>
      </p:sp>
      <p:sp>
        <p:nvSpPr>
          <p:cNvPr id="8" name="Content Placeholder 7"/>
          <p:cNvSpPr>
            <a:spLocks noGrp="1"/>
          </p:cNvSpPr>
          <p:nvPr>
            <p:ph idx="1"/>
          </p:nvPr>
        </p:nvSpPr>
        <p:spPr>
          <a:xfrm>
            <a:off x="457200" y="4951094"/>
            <a:ext cx="8229600" cy="1260793"/>
          </a:xfrm>
        </p:spPr>
        <p:txBody>
          <a:bodyPr/>
          <a:lstStyle/>
          <a:p>
            <a:r>
              <a:rPr lang="en-US" sz="1800" dirty="0"/>
              <a:t>50% data was used for Training and Testing </a:t>
            </a:r>
            <a:r>
              <a:rPr lang="en-US" sz="1800" dirty="0" err="1"/>
              <a:t>AdaBoost</a:t>
            </a:r>
            <a:r>
              <a:rPr lang="en-US" sz="1800" dirty="0"/>
              <a:t> and Random Forest</a:t>
            </a:r>
          </a:p>
          <a:p>
            <a:r>
              <a:rPr lang="en-US" sz="1800" dirty="0"/>
              <a:t>Random Forest and </a:t>
            </a:r>
            <a:r>
              <a:rPr lang="en-US" sz="1800" dirty="0" err="1"/>
              <a:t>AdaBoost</a:t>
            </a:r>
            <a:r>
              <a:rPr lang="en-US" sz="1800" dirty="0"/>
              <a:t> and have roughly same statistics</a:t>
            </a:r>
          </a:p>
          <a:p>
            <a:r>
              <a:rPr lang="en-US" sz="1800" dirty="0"/>
              <a:t>Their accuracy is slightly than SVM and Logistic Regression Model.</a:t>
            </a:r>
          </a:p>
          <a:p>
            <a:r>
              <a:rPr lang="en-US" sz="1800" dirty="0"/>
              <a:t>Over all our models are good fits to the data </a:t>
            </a:r>
          </a:p>
        </p:txBody>
      </p:sp>
      <p:graphicFrame>
        <p:nvGraphicFramePr>
          <p:cNvPr id="9" name="Table 8"/>
          <p:cNvGraphicFramePr>
            <a:graphicFrameLocks noGrp="1"/>
          </p:cNvGraphicFramePr>
          <p:nvPr/>
        </p:nvGraphicFramePr>
        <p:xfrm>
          <a:off x="1126434" y="1681563"/>
          <a:ext cx="6202017" cy="3164755"/>
        </p:xfrm>
        <a:graphic>
          <a:graphicData uri="http://schemas.openxmlformats.org/drawingml/2006/table">
            <a:tbl>
              <a:tblPr firstRow="1" bandRow="1">
                <a:tableStyleId>{21E4AEA4-8DFA-4A89-87EB-49C32662AFE0}</a:tableStyleId>
              </a:tblPr>
              <a:tblGrid>
                <a:gridCol w="2067339">
                  <a:extLst>
                    <a:ext uri="{9D8B030D-6E8A-4147-A177-3AD203B41FA5}">
                      <a16:colId xmlns:a16="http://schemas.microsoft.com/office/drawing/2014/main" val="1711591115"/>
                    </a:ext>
                  </a:extLst>
                </a:gridCol>
                <a:gridCol w="2067339">
                  <a:extLst>
                    <a:ext uri="{9D8B030D-6E8A-4147-A177-3AD203B41FA5}">
                      <a16:colId xmlns:a16="http://schemas.microsoft.com/office/drawing/2014/main" val="3557798991"/>
                    </a:ext>
                  </a:extLst>
                </a:gridCol>
                <a:gridCol w="2067339">
                  <a:extLst>
                    <a:ext uri="{9D8B030D-6E8A-4147-A177-3AD203B41FA5}">
                      <a16:colId xmlns:a16="http://schemas.microsoft.com/office/drawing/2014/main" val="3460277998"/>
                    </a:ext>
                  </a:extLst>
                </a:gridCol>
              </a:tblGrid>
              <a:tr h="410955">
                <a:tc>
                  <a:txBody>
                    <a:bodyPr/>
                    <a:lstStyle/>
                    <a:p>
                      <a:pPr algn="l" fontAlgn="b"/>
                      <a:r>
                        <a:rPr lang="en-US" sz="1800" b="0" i="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err="1">
                          <a:effectLst/>
                          <a:latin typeface="Arial" panose="020B0604020202020204" pitchFamily="34" charset="0"/>
                          <a:cs typeface="Arial" panose="020B0604020202020204" pitchFamily="34" charset="0"/>
                        </a:rPr>
                        <a:t>AdaBoost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a:effectLst/>
                          <a:latin typeface="Arial" panose="020B0604020202020204" pitchFamily="34" charset="0"/>
                          <a:cs typeface="Arial" panose="020B0604020202020204" pitchFamily="34" charset="0"/>
                        </a:rPr>
                        <a:t>Random Forest</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29395059"/>
                  </a:ext>
                </a:extLst>
              </a:tr>
              <a:tr h="410955">
                <a:tc>
                  <a:txBody>
                    <a:bodyPr/>
                    <a:lstStyle/>
                    <a:p>
                      <a:pPr algn="l" fontAlgn="b"/>
                      <a:r>
                        <a:rPr lang="en-US" sz="1800" b="0" i="0" u="none" strike="noStrike" dirty="0">
                          <a:effectLst/>
                          <a:latin typeface="Arial" panose="020B0604020202020204" pitchFamily="34" charset="0"/>
                          <a:cs typeface="Arial" panose="020B0604020202020204" pitchFamily="34" charset="0"/>
                        </a:rPr>
                        <a:t>Accuracy</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0.9806116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0.9807022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814334692"/>
                  </a:ext>
                </a:extLst>
              </a:tr>
              <a:tr h="410955">
                <a:tc>
                  <a:txBody>
                    <a:bodyPr/>
                    <a:lstStyle/>
                    <a:p>
                      <a:pPr algn="l" fontAlgn="b"/>
                      <a:r>
                        <a:rPr lang="en-US" sz="1800" b="0" i="0" u="none" strike="noStrike">
                          <a:effectLst/>
                          <a:latin typeface="Arial" panose="020B0604020202020204" pitchFamily="34" charset="0"/>
                          <a:cs typeface="Arial" panose="020B0604020202020204" pitchFamily="34" charset="0"/>
                        </a:rPr>
                        <a:t>Senisitivity/True Posistive Rate</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ctr"/>
                      <a:r>
                        <a:rPr lang="en-US" sz="1400" b="0" i="0" u="none" strike="noStrike" dirty="0">
                          <a:effectLst/>
                          <a:latin typeface="Arial" panose="020B0604020202020204" pitchFamily="34" charset="0"/>
                          <a:cs typeface="Arial" panose="020B0604020202020204" pitchFamily="34" charset="0"/>
                        </a:rPr>
                        <a:t>0.9944811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800" b="0" i="0" u="none" strike="noStrike" dirty="0">
                          <a:effectLst/>
                          <a:latin typeface="Arial" panose="020B0604020202020204" pitchFamily="34" charset="0"/>
                          <a:cs typeface="Arial" panose="020B0604020202020204" pitchFamily="34" charset="0"/>
                        </a:rPr>
                        <a:t>0.994653039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752363327"/>
                  </a:ext>
                </a:extLst>
              </a:tr>
              <a:tr h="410955">
                <a:tc>
                  <a:txBody>
                    <a:bodyPr/>
                    <a:lstStyle/>
                    <a:p>
                      <a:pPr algn="l" fontAlgn="b"/>
                      <a:r>
                        <a:rPr lang="en-US" sz="1800" b="0" i="0" u="none" strike="noStrike">
                          <a:effectLst/>
                          <a:latin typeface="Arial" panose="020B0604020202020204" pitchFamily="34" charset="0"/>
                          <a:cs typeface="Arial" panose="020B0604020202020204" pitchFamily="34" charset="0"/>
                        </a:rPr>
                        <a:t>Specificty/True Negative Rate</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ctr"/>
                      <a:r>
                        <a:rPr lang="en-US" sz="1400" b="0" i="0" u="none" strike="noStrike" dirty="0">
                          <a:effectLst/>
                          <a:latin typeface="Arial" panose="020B0604020202020204" pitchFamily="34" charset="0"/>
                          <a:cs typeface="Arial" panose="020B0604020202020204" pitchFamily="34" charset="0"/>
                        </a:rPr>
                        <a:t>0.6101342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800" b="0" i="0" u="none" strike="noStrike" dirty="0">
                          <a:effectLst/>
                          <a:latin typeface="Arial" panose="020B0604020202020204" pitchFamily="34" charset="0"/>
                          <a:cs typeface="Arial" panose="020B0604020202020204" pitchFamily="34" charset="0"/>
                        </a:rPr>
                        <a:t>0.608052824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722797962"/>
                  </a:ext>
                </a:extLst>
              </a:tr>
              <a:tr h="410955">
                <a:tc>
                  <a:txBody>
                    <a:bodyPr/>
                    <a:lstStyle/>
                    <a:p>
                      <a:pPr algn="l" fontAlgn="b"/>
                      <a:r>
                        <a:rPr lang="en-US" sz="1800" b="0" i="0" u="none" strike="noStrike">
                          <a:effectLst/>
                          <a:latin typeface="Arial" panose="020B0604020202020204" pitchFamily="34" charset="0"/>
                          <a:cs typeface="Arial" panose="020B0604020202020204" pitchFamily="34" charset="0"/>
                        </a:rPr>
                        <a:t>Precision</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0.985536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0.985462338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718554306"/>
                  </a:ext>
                </a:extLst>
              </a:tr>
              <a:tr h="410955">
                <a:tc>
                  <a:txBody>
                    <a:bodyPr/>
                    <a:lstStyle/>
                    <a:p>
                      <a:pPr algn="l" fontAlgn="b"/>
                      <a:r>
                        <a:rPr lang="en-US" sz="1800" b="0" i="0" u="none" strike="noStrike">
                          <a:effectLst/>
                          <a:latin typeface="Arial" panose="020B0604020202020204" pitchFamily="34" charset="0"/>
                          <a:cs typeface="Arial" panose="020B0604020202020204" pitchFamily="34" charset="0"/>
                        </a:rPr>
                        <a:t>Recall</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a:effectLst/>
                          <a:latin typeface="Arial" panose="020B0604020202020204" pitchFamily="34" charset="0"/>
                          <a:cs typeface="Arial" panose="020B0604020202020204" pitchFamily="34" charset="0"/>
                        </a:rPr>
                        <a:t>0.99448108</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0.994653039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722581742"/>
                  </a:ext>
                </a:extLst>
              </a:tr>
              <a:tr h="410955">
                <a:tc>
                  <a:txBody>
                    <a:bodyPr/>
                    <a:lstStyle/>
                    <a:p>
                      <a:pPr algn="l" fontAlgn="b"/>
                      <a:r>
                        <a:rPr lang="en-US" sz="1800" b="0" i="0" u="none" strike="noStrike">
                          <a:effectLst/>
                          <a:latin typeface="Arial" panose="020B0604020202020204" pitchFamily="34" charset="0"/>
                          <a:cs typeface="Arial" panose="020B0604020202020204" pitchFamily="34" charset="0"/>
                        </a:rPr>
                        <a:t>F1 Measure</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a:effectLst/>
                          <a:latin typeface="Arial" panose="020B0604020202020204" pitchFamily="34" charset="0"/>
                          <a:cs typeface="Arial" panose="020B0604020202020204" pitchFamily="34" charset="0"/>
                        </a:rPr>
                        <a:t>0.98998833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ctr" fontAlgn="b"/>
                      <a:r>
                        <a:rPr lang="en-US" sz="1800" b="0" i="0" u="none" strike="noStrike" dirty="0">
                          <a:effectLst/>
                          <a:latin typeface="Arial" panose="020B0604020202020204" pitchFamily="34" charset="0"/>
                          <a:cs typeface="Arial" panose="020B0604020202020204" pitchFamily="34" charset="0"/>
                        </a:rPr>
                        <a:t>0.990036359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78124073"/>
                  </a:ext>
                </a:extLst>
              </a:tr>
            </a:tbl>
          </a:graphicData>
        </a:graphic>
      </p:graphicFrame>
    </p:spTree>
    <p:extLst>
      <p:ext uri="{BB962C8B-B14F-4D97-AF65-F5344CB8AC3E}">
        <p14:creationId xmlns:p14="http://schemas.microsoft.com/office/powerpoint/2010/main" val="4205857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solidFill>
                  <a:schemeClr val="accent6"/>
                </a:solidFill>
              </a:rPr>
              <a:pPr>
                <a:defRPr/>
              </a:pPr>
              <a:t>15</a:t>
            </a:fld>
            <a:endParaRPr lang="en-US">
              <a:solidFill>
                <a:schemeClr val="accent6"/>
              </a:solidFill>
            </a:endParaRPr>
          </a:p>
        </p:txBody>
      </p:sp>
      <p:sp>
        <p:nvSpPr>
          <p:cNvPr id="5" name="TextBox 11"/>
          <p:cNvSpPr txBox="1">
            <a:spLocks noGrp="1"/>
          </p:cNvSpPr>
          <p:nvPr>
            <p:ph type="title"/>
          </p:nvPr>
        </p:nvSpPr>
        <p:spPr>
          <a:xfrm>
            <a:off x="457200" y="1031547"/>
            <a:ext cx="8229600" cy="678519"/>
          </a:xfrm>
          <a:prstGeom prst="rect">
            <a:avLst/>
          </a:prstGeom>
          <a:noFill/>
        </p:spPr>
        <p:txBody>
          <a:bodyPr wrap="square" rtlCol="0">
            <a:spAutoFit/>
          </a:bodyPr>
          <a:lstStyle/>
          <a:p>
            <a:r>
              <a:rPr lang="en-US" altLang="zh-CN" sz="3809" dirty="0">
                <a:solidFill>
                  <a:schemeClr val="tx1"/>
                </a:solidFill>
                <a:latin typeface="微软雅黑" pitchFamily="34" charset="-122"/>
                <a:ea typeface="微软雅黑" pitchFamily="34" charset="-122"/>
              </a:rPr>
              <a:t>Data Explanation</a:t>
            </a:r>
            <a:endParaRPr lang="zh-CN" altLang="en-US" sz="3809" dirty="0">
              <a:solidFill>
                <a:schemeClr val="tx1"/>
              </a:solidFill>
              <a:latin typeface="微软雅黑" pitchFamily="34" charset="-122"/>
              <a:ea typeface="微软雅黑" pitchFamily="34" charset="-122"/>
            </a:endParaRPr>
          </a:p>
        </p:txBody>
      </p:sp>
      <p:pic>
        <p:nvPicPr>
          <p:cNvPr id="6" name="Content Placeholder 5"/>
          <p:cNvPicPr>
            <a:picLocks noGrp="1"/>
          </p:cNvPicPr>
          <p:nvPr>
            <p:ph idx="1"/>
          </p:nvPr>
        </p:nvPicPr>
        <p:blipFill>
          <a:blip r:embed="rId2"/>
          <a:stretch>
            <a:fillRect/>
          </a:stretch>
        </p:blipFill>
        <p:spPr>
          <a:xfrm>
            <a:off x="457200" y="1840870"/>
            <a:ext cx="2279993" cy="4344988"/>
          </a:xfrm>
          <a:prstGeom prst="rect">
            <a:avLst/>
          </a:prstGeom>
        </p:spPr>
      </p:pic>
      <p:sp>
        <p:nvSpPr>
          <p:cNvPr id="8" name="圆角矩形 9"/>
          <p:cNvSpPr/>
          <p:nvPr/>
        </p:nvSpPr>
        <p:spPr>
          <a:xfrm>
            <a:off x="4634990" y="1710066"/>
            <a:ext cx="3836419" cy="1004324"/>
          </a:xfrm>
          <a:prstGeom prst="roundRect">
            <a:avLst/>
          </a:prstGeom>
          <a:solidFill>
            <a:schemeClr val="bg1"/>
          </a:solidFill>
          <a:ln w="25400" cap="flat" cmpd="sng" algn="ctr">
            <a:noFill/>
            <a:prstDash val="solid"/>
          </a:ln>
          <a:effectLst/>
        </p:spPr>
        <p:txBody>
          <a:bodyPr rtlCol="0" anchor="ctr"/>
          <a:lstStyle/>
          <a:p>
            <a:pPr algn="ctr" defTabSz="967527">
              <a:defRPr/>
            </a:pPr>
            <a:r>
              <a:rPr lang="en-US" altLang="zh-CN" sz="1693" b="1" kern="0" dirty="0">
                <a:solidFill>
                  <a:srgbClr val="29123A"/>
                </a:solidFill>
                <a:latin typeface="微软雅黑" pitchFamily="34" charset="-122"/>
                <a:ea typeface="微软雅黑" pitchFamily="34" charset="-122"/>
              </a:rPr>
              <a:t>The data is retrieved from a Chinese online-shopping mobile app.</a:t>
            </a:r>
            <a:endParaRPr lang="zh-CN" altLang="en-US" sz="1693" b="1" kern="0" dirty="0">
              <a:solidFill>
                <a:srgbClr val="29123A"/>
              </a:solidFill>
              <a:latin typeface="微软雅黑" pitchFamily="34" charset="-122"/>
              <a:ea typeface="微软雅黑" pitchFamily="34" charset="-122"/>
            </a:endParaRPr>
          </a:p>
        </p:txBody>
      </p:sp>
      <p:sp>
        <p:nvSpPr>
          <p:cNvPr id="9" name="TextBox 14"/>
          <p:cNvSpPr txBox="1"/>
          <p:nvPr/>
        </p:nvSpPr>
        <p:spPr>
          <a:xfrm>
            <a:off x="3489615" y="3986923"/>
            <a:ext cx="4679836" cy="2143279"/>
          </a:xfrm>
          <a:prstGeom prst="rect">
            <a:avLst/>
          </a:prstGeom>
          <a:noFill/>
        </p:spPr>
        <p:txBody>
          <a:bodyPr wrap="square" rtlCol="0">
            <a:spAutoFit/>
          </a:bodyPr>
          <a:lstStyle/>
          <a:p>
            <a:r>
              <a:rPr lang="en-US" altLang="zh-CN" sz="1481" b="1" dirty="0">
                <a:latin typeface="微软雅黑" pitchFamily="34" charset="-122"/>
                <a:ea typeface="微软雅黑" pitchFamily="34" charset="-122"/>
              </a:rPr>
              <a:t>Column 1 is user id, which is unique for each user. Column 2 is date, which range from 2015-11-01 to 2015-11-30. Column 3 is the most frequently used IP address by specific user on that day. Column 4,5,6 indicates the total login times, purchase times, and total money spent for user on each day accordingly. There are 77474 different users who have at least login onto the app once in November 2015. </a:t>
            </a:r>
          </a:p>
        </p:txBody>
      </p:sp>
      <p:sp>
        <p:nvSpPr>
          <p:cNvPr id="10" name="TextBox 14"/>
          <p:cNvSpPr txBox="1"/>
          <p:nvPr/>
        </p:nvSpPr>
        <p:spPr>
          <a:xfrm>
            <a:off x="3489615" y="2796597"/>
            <a:ext cx="4981794" cy="1003865"/>
          </a:xfrm>
          <a:prstGeom prst="rect">
            <a:avLst/>
          </a:prstGeom>
          <a:noFill/>
        </p:spPr>
        <p:txBody>
          <a:bodyPr wrap="square" rtlCol="0">
            <a:spAutoFit/>
          </a:bodyPr>
          <a:lstStyle/>
          <a:p>
            <a:r>
              <a:rPr lang="en-US" altLang="zh-CN" sz="1481" b="1" dirty="0">
                <a:latin typeface="微软雅黑" pitchFamily="34" charset="-122"/>
                <a:ea typeface="微软雅黑" pitchFamily="34" charset="-122"/>
              </a:rPr>
              <a:t>We have 2324220 rows of observations and 6 variables. There are 77474 different users who have at least login onto the app once in November 2015. </a:t>
            </a:r>
          </a:p>
        </p:txBody>
      </p:sp>
    </p:spTree>
    <p:extLst>
      <p:ext uri="{BB962C8B-B14F-4D97-AF65-F5344CB8AC3E}">
        <p14:creationId xmlns:p14="http://schemas.microsoft.com/office/powerpoint/2010/main" val="3277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6" presetClass="entr" presetSubtype="21" fill="hold" grpId="0" nodeType="withEffect">
                                  <p:stCondLst>
                                    <p:cond delay="17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0" presetClass="entr" presetSubtype="0" fill="hold" grpId="0" nodeType="withEffect">
                                  <p:stCondLst>
                                    <p:cond delay="2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2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16</a:t>
            </a:fld>
            <a:endParaRPr lang="en-US"/>
          </a:p>
        </p:txBody>
      </p:sp>
      <p:pic>
        <p:nvPicPr>
          <p:cNvPr id="5" name="图片 3"/>
          <p:cNvPicPr>
            <a:picLocks noGrp="1" noChangeAspect="1"/>
          </p:cNvPicPr>
          <p:nvPr>
            <p:ph idx="1"/>
          </p:nvPr>
        </p:nvPicPr>
        <p:blipFill>
          <a:blip r:embed="rId2"/>
          <a:stretch>
            <a:fillRect/>
          </a:stretch>
        </p:blipFill>
        <p:spPr>
          <a:xfrm>
            <a:off x="386080" y="1234329"/>
            <a:ext cx="4572000" cy="2142162"/>
          </a:xfrm>
          <a:prstGeom prst="rect">
            <a:avLst/>
          </a:prstGeom>
        </p:spPr>
      </p:pic>
      <p:sp>
        <p:nvSpPr>
          <p:cNvPr id="6" name="Subtitle 9"/>
          <p:cNvSpPr txBox="1">
            <a:spLocks/>
          </p:cNvSpPr>
          <p:nvPr/>
        </p:nvSpPr>
        <p:spPr>
          <a:xfrm>
            <a:off x="386080" y="3564986"/>
            <a:ext cx="7853972" cy="2455035"/>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The statistics suggests that average number of user login is 114 times per month, 4 times per day. The average spending is 35.25 CNY per month, 1.175 CNY per day. All three vectors have median much lower than mean, which suggest highly right-skewed distribution. For purchase times and purchase amount, since the 3rd </a:t>
            </a:r>
            <a:r>
              <a:rPr lang="en-US" altLang="zh-CN" sz="1905" b="1" kern="0" dirty="0" err="1">
                <a:solidFill>
                  <a:schemeClr val="tx1"/>
                </a:solidFill>
              </a:rPr>
              <a:t>quantile</a:t>
            </a:r>
            <a:r>
              <a:rPr lang="en-US" altLang="zh-CN" sz="1905" b="1" kern="0" dirty="0">
                <a:solidFill>
                  <a:schemeClr val="tx1"/>
                </a:solidFill>
              </a:rPr>
              <a:t> is zero for both vectors, it suggests that most of the users are window-shopping, and only a few users purchased a lot.</a:t>
            </a:r>
            <a:endParaRPr lang="en-US" altLang="zh-CN" sz="1905" b="1" kern="0" dirty="0">
              <a:solidFill>
                <a:schemeClr val="tx1"/>
              </a:solidFill>
              <a:latin typeface="微软雅黑" panose="020B0503020204020204" pitchFamily="34" charset="-122"/>
              <a:ea typeface="微软雅黑" panose="020B0503020204020204" pitchFamily="34" charset="-122"/>
            </a:endParaRPr>
          </a:p>
        </p:txBody>
      </p:sp>
      <p:sp>
        <p:nvSpPr>
          <p:cNvPr id="7" name="Subtitle 9"/>
          <p:cNvSpPr txBox="1">
            <a:spLocks/>
          </p:cNvSpPr>
          <p:nvPr/>
        </p:nvSpPr>
        <p:spPr>
          <a:xfrm>
            <a:off x="5059680" y="1234329"/>
            <a:ext cx="3900457" cy="1575564"/>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If we sum up the one month activities for each user, we can get the statistics of total login times, purchase times, total purchase amount:</a:t>
            </a:r>
            <a:endParaRPr lang="en-US" altLang="zh-CN" sz="1905" b="1"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090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17</a:t>
            </a:fld>
            <a:endParaRPr lang="en-US"/>
          </a:p>
        </p:txBody>
      </p:sp>
      <p:pic>
        <p:nvPicPr>
          <p:cNvPr id="5" name="图片 3"/>
          <p:cNvPicPr>
            <a:picLocks noChangeAspect="1"/>
          </p:cNvPicPr>
          <p:nvPr/>
        </p:nvPicPr>
        <p:blipFill>
          <a:blip r:embed="rId2"/>
          <a:stretch>
            <a:fillRect/>
          </a:stretch>
        </p:blipFill>
        <p:spPr>
          <a:xfrm>
            <a:off x="1971531" y="1135964"/>
            <a:ext cx="4910090" cy="2300570"/>
          </a:xfrm>
          <a:prstGeom prst="rect">
            <a:avLst/>
          </a:prstGeom>
        </p:spPr>
      </p:pic>
      <p:sp>
        <p:nvSpPr>
          <p:cNvPr id="6" name="Subtitle 9"/>
          <p:cNvSpPr txBox="1">
            <a:spLocks noGrp="1"/>
          </p:cNvSpPr>
          <p:nvPr>
            <p:ph idx="1"/>
          </p:nvPr>
        </p:nvSpPr>
        <p:spPr>
          <a:xfrm>
            <a:off x="457200" y="3436534"/>
            <a:ext cx="8229600" cy="2748192"/>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The maximum amount of login times for any user in any day is 224 times, the average amount of login times for any user in any day is 3.795 times. The maximum amount of purchase times for any user in any day is 32 times, and the maximum amount of total purchase amount in one day for any user in any day is 6486 CNY. The distribution of fifth and sixth column is highly right-skewed, That is why the median and 1</a:t>
            </a:r>
            <a:r>
              <a:rPr lang="en-US" altLang="zh-CN" sz="1905" b="1" kern="0" baseline="30000" dirty="0">
                <a:solidFill>
                  <a:schemeClr val="tx1"/>
                </a:solidFill>
              </a:rPr>
              <a:t>st</a:t>
            </a:r>
            <a:r>
              <a:rPr lang="en-US" altLang="zh-CN" sz="1905" b="1" kern="0" dirty="0">
                <a:solidFill>
                  <a:schemeClr val="tx1"/>
                </a:solidFill>
              </a:rPr>
              <a:t> &amp; 3rd </a:t>
            </a:r>
            <a:r>
              <a:rPr lang="en-US" altLang="zh-CN" sz="1905" b="1" kern="0" dirty="0" err="1">
                <a:solidFill>
                  <a:schemeClr val="tx1"/>
                </a:solidFill>
              </a:rPr>
              <a:t>quantile</a:t>
            </a:r>
            <a:r>
              <a:rPr lang="en-US" altLang="zh-CN" sz="1905" b="1" kern="0" dirty="0">
                <a:solidFill>
                  <a:schemeClr val="tx1"/>
                </a:solidFill>
              </a:rPr>
              <a:t> value is zero for purchase times, and total money spent for each user on each day.</a:t>
            </a:r>
            <a:endParaRPr lang="en-US" altLang="zh-CN" sz="1905" b="1"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18</a:t>
            </a:fld>
            <a:endParaRPr lang="en-US"/>
          </a:p>
        </p:txBody>
      </p:sp>
      <p:sp>
        <p:nvSpPr>
          <p:cNvPr id="5" name="Subtitle 9"/>
          <p:cNvSpPr txBox="1">
            <a:spLocks/>
          </p:cNvSpPr>
          <p:nvPr/>
        </p:nvSpPr>
        <p:spPr>
          <a:xfrm>
            <a:off x="4922714" y="1414854"/>
            <a:ext cx="3573710" cy="1575564"/>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The distribution of total login times, purchase times, and total purchase amount in November 2015 for different users:</a:t>
            </a:r>
            <a:endParaRPr lang="en-US" altLang="zh-CN" sz="1905" b="1" kern="0" dirty="0">
              <a:solidFill>
                <a:schemeClr val="tx1"/>
              </a:solidFill>
              <a:latin typeface="微软雅黑" panose="020B0503020204020204" pitchFamily="34" charset="-122"/>
              <a:ea typeface="微软雅黑" panose="020B0503020204020204" pitchFamily="34" charset="-122"/>
            </a:endParaRPr>
          </a:p>
        </p:txBody>
      </p:sp>
      <p:pic>
        <p:nvPicPr>
          <p:cNvPr id="6" name="Picture 4"/>
          <p:cNvPicPr/>
          <p:nvPr/>
        </p:nvPicPr>
        <p:blipFill>
          <a:blip r:embed="rId2"/>
          <a:stretch>
            <a:fillRect/>
          </a:stretch>
        </p:blipFill>
        <p:spPr>
          <a:xfrm>
            <a:off x="97543" y="1410815"/>
            <a:ext cx="4465514" cy="2511147"/>
          </a:xfrm>
          <a:prstGeom prst="rect">
            <a:avLst/>
          </a:prstGeom>
        </p:spPr>
      </p:pic>
      <p:pic>
        <p:nvPicPr>
          <p:cNvPr id="7" name="Picture 5"/>
          <p:cNvPicPr/>
          <p:nvPr/>
        </p:nvPicPr>
        <p:blipFill>
          <a:blip r:embed="rId3"/>
          <a:stretch>
            <a:fillRect/>
          </a:stretch>
        </p:blipFill>
        <p:spPr>
          <a:xfrm>
            <a:off x="120889" y="3976418"/>
            <a:ext cx="4442168" cy="2511147"/>
          </a:xfrm>
          <a:prstGeom prst="rect">
            <a:avLst/>
          </a:prstGeom>
        </p:spPr>
      </p:pic>
      <p:pic>
        <p:nvPicPr>
          <p:cNvPr id="8" name="Picture 6"/>
          <p:cNvPicPr/>
          <p:nvPr/>
        </p:nvPicPr>
        <p:blipFill>
          <a:blip r:embed="rId4"/>
          <a:stretch>
            <a:fillRect/>
          </a:stretch>
        </p:blipFill>
        <p:spPr>
          <a:xfrm>
            <a:off x="4678486" y="3976418"/>
            <a:ext cx="4465514" cy="2511147"/>
          </a:xfrm>
          <a:prstGeom prst="rect">
            <a:avLst/>
          </a:prstGeom>
        </p:spPr>
      </p:pic>
    </p:spTree>
    <p:extLst>
      <p:ext uri="{BB962C8B-B14F-4D97-AF65-F5344CB8AC3E}">
        <p14:creationId xmlns:p14="http://schemas.microsoft.com/office/powerpoint/2010/main" val="15667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19</a:t>
            </a:fld>
            <a:endParaRPr lang="en-US"/>
          </a:p>
        </p:txBody>
      </p:sp>
      <p:sp>
        <p:nvSpPr>
          <p:cNvPr id="5" name="Subtitle 9"/>
          <p:cNvSpPr txBox="1">
            <a:spLocks/>
          </p:cNvSpPr>
          <p:nvPr/>
        </p:nvSpPr>
        <p:spPr>
          <a:xfrm>
            <a:off x="614711" y="1314101"/>
            <a:ext cx="5415897" cy="1692775"/>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avlt: average login times per user per day.</a:t>
            </a:r>
          </a:p>
          <a:p>
            <a:pPr algn="l">
              <a:defRPr/>
            </a:pPr>
            <a:r>
              <a:rPr lang="en-US" altLang="zh-CN" sz="1905" b="1" kern="0" dirty="0" err="1">
                <a:solidFill>
                  <a:schemeClr val="tx1"/>
                </a:solidFill>
              </a:rPr>
              <a:t>avpt</a:t>
            </a:r>
            <a:r>
              <a:rPr lang="en-US" altLang="zh-CN" sz="1905" b="1" kern="0" dirty="0">
                <a:solidFill>
                  <a:schemeClr val="tx1"/>
                </a:solidFill>
              </a:rPr>
              <a:t>: average purchase times per user per day.</a:t>
            </a:r>
          </a:p>
          <a:p>
            <a:pPr algn="l">
              <a:defRPr/>
            </a:pPr>
            <a:r>
              <a:rPr lang="en-US" altLang="zh-CN" sz="1905" b="1" kern="0" dirty="0" err="1">
                <a:solidFill>
                  <a:schemeClr val="tx1"/>
                </a:solidFill>
              </a:rPr>
              <a:t>avpamount</a:t>
            </a:r>
            <a:r>
              <a:rPr lang="en-US" altLang="zh-CN" sz="1905" b="1" kern="0" dirty="0">
                <a:solidFill>
                  <a:schemeClr val="tx1"/>
                </a:solidFill>
              </a:rPr>
              <a:t>: average total purchase amount per user per day.</a:t>
            </a:r>
          </a:p>
        </p:txBody>
      </p:sp>
      <p:pic>
        <p:nvPicPr>
          <p:cNvPr id="6" name="图片 2"/>
          <p:cNvPicPr>
            <a:picLocks noChangeAspect="1"/>
          </p:cNvPicPr>
          <p:nvPr/>
        </p:nvPicPr>
        <p:blipFill>
          <a:blip r:embed="rId2"/>
          <a:stretch>
            <a:fillRect/>
          </a:stretch>
        </p:blipFill>
        <p:spPr>
          <a:xfrm>
            <a:off x="614711" y="3320810"/>
            <a:ext cx="7861538" cy="2590632"/>
          </a:xfrm>
          <a:prstGeom prst="rect">
            <a:avLst/>
          </a:prstGeom>
        </p:spPr>
      </p:pic>
    </p:spTree>
    <p:extLst>
      <p:ext uri="{BB962C8B-B14F-4D97-AF65-F5344CB8AC3E}">
        <p14:creationId xmlns:p14="http://schemas.microsoft.com/office/powerpoint/2010/main" val="111220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752600"/>
            <a:ext cx="8229600" cy="4344988"/>
          </a:xfrm>
        </p:spPr>
        <p:txBody>
          <a:bodyPr/>
          <a:lstStyle/>
          <a:p>
            <a:r>
              <a:rPr lang="en-US" dirty="0"/>
              <a:t>Mobile e-commerce is growing rapidly. It gives us more chances to study user behavior and increase customer satisfaction</a:t>
            </a:r>
          </a:p>
          <a:p>
            <a:r>
              <a:rPr lang="en-US" dirty="0"/>
              <a:t>Given user login, purchase, and mobile device information, we aim to </a:t>
            </a:r>
          </a:p>
          <a:p>
            <a:pPr lvl="1"/>
            <a:r>
              <a:rPr lang="en-US" dirty="0"/>
              <a:t>predict whether a user will make purchase the next day</a:t>
            </a:r>
          </a:p>
          <a:p>
            <a:pPr lvl="1"/>
            <a:r>
              <a:rPr lang="en-US" dirty="0"/>
              <a:t>predict the total amount of purchase for the company hourly</a:t>
            </a:r>
          </a:p>
          <a:p>
            <a:r>
              <a:rPr lang="en-US" dirty="0"/>
              <a:t>Contents and Speakers: </a:t>
            </a:r>
          </a:p>
          <a:p>
            <a:pPr lvl="1"/>
            <a:r>
              <a:rPr lang="en-US" sz="2000" dirty="0"/>
              <a:t>Feature Extraction (</a:t>
            </a:r>
            <a:r>
              <a:rPr lang="en-US" sz="2000" dirty="0" err="1">
                <a:solidFill>
                  <a:srgbClr val="FF0000"/>
                </a:solidFill>
              </a:rPr>
              <a:t>Yanchi</a:t>
            </a:r>
            <a:r>
              <a:rPr lang="en-US" sz="2000" dirty="0"/>
              <a:t>)</a:t>
            </a:r>
          </a:p>
          <a:p>
            <a:pPr lvl="1"/>
            <a:r>
              <a:rPr lang="en-US" sz="2000" dirty="0"/>
              <a:t>User prediction</a:t>
            </a:r>
          </a:p>
          <a:p>
            <a:pPr lvl="2"/>
            <a:r>
              <a:rPr lang="en-US" sz="1800" dirty="0"/>
              <a:t>Logistic Regression and SVM (</a:t>
            </a:r>
            <a:r>
              <a:rPr lang="en-US" sz="1800" dirty="0">
                <a:solidFill>
                  <a:srgbClr val="FF0000"/>
                </a:solidFill>
              </a:rPr>
              <a:t>Yueqing</a:t>
            </a:r>
            <a:r>
              <a:rPr lang="en-US" sz="1800" dirty="0"/>
              <a:t>)</a:t>
            </a:r>
          </a:p>
          <a:p>
            <a:pPr lvl="2"/>
            <a:r>
              <a:rPr lang="en-US" sz="1800" dirty="0"/>
              <a:t>Random Forest and Boosting (</a:t>
            </a:r>
            <a:r>
              <a:rPr lang="en-US" sz="1800" dirty="0">
                <a:solidFill>
                  <a:srgbClr val="FF0000"/>
                </a:solidFill>
              </a:rPr>
              <a:t>Gunjan</a:t>
            </a:r>
            <a:r>
              <a:rPr lang="en-US" sz="1800" dirty="0"/>
              <a:t>)</a:t>
            </a:r>
          </a:p>
          <a:p>
            <a:pPr lvl="1"/>
            <a:r>
              <a:rPr lang="en-US" sz="2000" dirty="0"/>
              <a:t>Company prediction (</a:t>
            </a:r>
            <a:r>
              <a:rPr lang="en-US" sz="2000" dirty="0">
                <a:solidFill>
                  <a:srgbClr val="FF0000"/>
                </a:solidFill>
              </a:rPr>
              <a:t>Cong and </a:t>
            </a:r>
            <a:r>
              <a:rPr lang="en-US" sz="2000" dirty="0" err="1">
                <a:solidFill>
                  <a:srgbClr val="FF0000"/>
                </a:solidFill>
              </a:rPr>
              <a:t>Yahui</a:t>
            </a:r>
            <a:r>
              <a:rPr lang="en-US" sz="2000" dirty="0"/>
              <a:t>)</a:t>
            </a:r>
          </a:p>
          <a:p>
            <a:pPr lvl="1"/>
            <a:endParaRPr lang="en-US" dirty="0"/>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2</a:t>
            </a:fld>
            <a:endParaRPr lang="en-US"/>
          </a:p>
        </p:txBody>
      </p:sp>
    </p:spTree>
    <p:extLst>
      <p:ext uri="{BB962C8B-B14F-4D97-AF65-F5344CB8AC3E}">
        <p14:creationId xmlns:p14="http://schemas.microsoft.com/office/powerpoint/2010/main" val="159205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20</a:t>
            </a:fld>
            <a:endParaRPr lang="en-US"/>
          </a:p>
        </p:txBody>
      </p:sp>
      <p:sp>
        <p:nvSpPr>
          <p:cNvPr id="5" name="Subtitle 9"/>
          <p:cNvSpPr txBox="1">
            <a:spLocks/>
          </p:cNvSpPr>
          <p:nvPr/>
        </p:nvSpPr>
        <p:spPr>
          <a:xfrm>
            <a:off x="240986" y="2959060"/>
            <a:ext cx="1774611" cy="696092"/>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Daily total login times:</a:t>
            </a:r>
          </a:p>
        </p:txBody>
      </p:sp>
      <p:sp>
        <p:nvSpPr>
          <p:cNvPr id="6" name="Subtitle 9"/>
          <p:cNvSpPr txBox="1">
            <a:spLocks/>
          </p:cNvSpPr>
          <p:nvPr/>
        </p:nvSpPr>
        <p:spPr>
          <a:xfrm>
            <a:off x="240986" y="1205928"/>
            <a:ext cx="5305612" cy="1282406"/>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If we sum up all activities of users for each day, we can get three crude time series for total login times, purchase times, and total purchase amount.</a:t>
            </a:r>
          </a:p>
        </p:txBody>
      </p:sp>
      <p:sp>
        <p:nvSpPr>
          <p:cNvPr id="7" name="Subtitle 9"/>
          <p:cNvSpPr txBox="1">
            <a:spLocks/>
          </p:cNvSpPr>
          <p:nvPr/>
        </p:nvSpPr>
        <p:spPr>
          <a:xfrm>
            <a:off x="2906424" y="2932410"/>
            <a:ext cx="2319968" cy="696092"/>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Daily total purchase times:</a:t>
            </a:r>
          </a:p>
        </p:txBody>
      </p:sp>
      <p:sp>
        <p:nvSpPr>
          <p:cNvPr id="8" name="Subtitle 9"/>
          <p:cNvSpPr txBox="1">
            <a:spLocks/>
          </p:cNvSpPr>
          <p:nvPr/>
        </p:nvSpPr>
        <p:spPr>
          <a:xfrm>
            <a:off x="6117220" y="2932410"/>
            <a:ext cx="2486930" cy="696092"/>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Daily total purchase amount:</a:t>
            </a:r>
          </a:p>
        </p:txBody>
      </p:sp>
      <p:pic>
        <p:nvPicPr>
          <p:cNvPr id="9" name="Picture 7"/>
          <p:cNvPicPr/>
          <p:nvPr/>
        </p:nvPicPr>
        <p:blipFill>
          <a:blip r:embed="rId2"/>
          <a:stretch>
            <a:fillRect/>
          </a:stretch>
        </p:blipFill>
        <p:spPr>
          <a:xfrm>
            <a:off x="85616" y="4072578"/>
            <a:ext cx="2525086" cy="1850050"/>
          </a:xfrm>
          <a:prstGeom prst="rect">
            <a:avLst/>
          </a:prstGeom>
        </p:spPr>
      </p:pic>
      <p:pic>
        <p:nvPicPr>
          <p:cNvPr id="10" name="Picture 8"/>
          <p:cNvPicPr/>
          <p:nvPr/>
        </p:nvPicPr>
        <p:blipFill>
          <a:blip r:embed="rId3"/>
          <a:stretch>
            <a:fillRect/>
          </a:stretch>
        </p:blipFill>
        <p:spPr>
          <a:xfrm>
            <a:off x="2743616" y="4072578"/>
            <a:ext cx="2994454" cy="1816494"/>
          </a:xfrm>
          <a:prstGeom prst="rect">
            <a:avLst/>
          </a:prstGeom>
        </p:spPr>
      </p:pic>
      <p:pic>
        <p:nvPicPr>
          <p:cNvPr id="11" name="Picture 10"/>
          <p:cNvPicPr/>
          <p:nvPr/>
        </p:nvPicPr>
        <p:blipFill>
          <a:blip r:embed="rId4"/>
          <a:stretch>
            <a:fillRect/>
          </a:stretch>
        </p:blipFill>
        <p:spPr>
          <a:xfrm>
            <a:off x="5870984" y="4072578"/>
            <a:ext cx="2979402" cy="1850050"/>
          </a:xfrm>
          <a:prstGeom prst="rect">
            <a:avLst/>
          </a:prstGeom>
        </p:spPr>
      </p:pic>
    </p:spTree>
    <p:extLst>
      <p:ext uri="{BB962C8B-B14F-4D97-AF65-F5344CB8AC3E}">
        <p14:creationId xmlns:p14="http://schemas.microsoft.com/office/powerpoint/2010/main" val="40538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
                                        <p:tgtEl>
                                          <p:spTgt spid="6"/>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
                                        <p:tgtEl>
                                          <p:spTgt spid="7"/>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21</a:t>
            </a:fld>
            <a:endParaRPr lang="en-US"/>
          </a:p>
        </p:txBody>
      </p:sp>
      <p:sp>
        <p:nvSpPr>
          <p:cNvPr id="5" name="Subtitle 9"/>
          <p:cNvSpPr txBox="1">
            <a:spLocks/>
          </p:cNvSpPr>
          <p:nvPr/>
        </p:nvSpPr>
        <p:spPr>
          <a:xfrm>
            <a:off x="244512" y="1189744"/>
            <a:ext cx="6308687" cy="1282406"/>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After log transformation, we can see there is a vague linear relationship between </a:t>
            </a:r>
            <a:r>
              <a:rPr lang="en-US" altLang="zh-CN" sz="1905" b="1" kern="0" dirty="0" err="1">
                <a:solidFill>
                  <a:schemeClr val="tx1"/>
                </a:solidFill>
              </a:rPr>
              <a:t>logpt</a:t>
            </a:r>
            <a:r>
              <a:rPr lang="en-US" altLang="zh-CN" sz="1905" b="1" kern="0" dirty="0">
                <a:solidFill>
                  <a:schemeClr val="tx1"/>
                </a:solidFill>
              </a:rPr>
              <a:t> and </a:t>
            </a:r>
            <a:r>
              <a:rPr lang="en-US" altLang="zh-CN" sz="1905" b="1" kern="0" dirty="0" err="1">
                <a:solidFill>
                  <a:schemeClr val="tx1"/>
                </a:solidFill>
              </a:rPr>
              <a:t>logpamount</a:t>
            </a:r>
            <a:r>
              <a:rPr lang="en-US" altLang="zh-CN" sz="1905" b="1" kern="0" dirty="0">
                <a:solidFill>
                  <a:schemeClr val="tx1"/>
                </a:solidFill>
              </a:rPr>
              <a:t>. A possible explanation might be most users spent 6 CNY in one purchase times.</a:t>
            </a:r>
          </a:p>
        </p:txBody>
      </p:sp>
      <p:pic>
        <p:nvPicPr>
          <p:cNvPr id="6" name="图片 2"/>
          <p:cNvPicPr>
            <a:picLocks noChangeAspect="1"/>
          </p:cNvPicPr>
          <p:nvPr/>
        </p:nvPicPr>
        <p:blipFill>
          <a:blip r:embed="rId2"/>
          <a:stretch>
            <a:fillRect/>
          </a:stretch>
        </p:blipFill>
        <p:spPr>
          <a:xfrm>
            <a:off x="244512" y="2942366"/>
            <a:ext cx="4185576" cy="3153634"/>
          </a:xfrm>
          <a:prstGeom prst="rect">
            <a:avLst/>
          </a:prstGeom>
        </p:spPr>
      </p:pic>
      <p:pic>
        <p:nvPicPr>
          <p:cNvPr id="7" name="Picture 11"/>
          <p:cNvPicPr/>
          <p:nvPr/>
        </p:nvPicPr>
        <p:blipFill>
          <a:blip r:embed="rId3"/>
          <a:stretch>
            <a:fillRect/>
          </a:stretch>
        </p:blipFill>
        <p:spPr>
          <a:xfrm>
            <a:off x="4086259" y="2841463"/>
            <a:ext cx="4935821" cy="3254537"/>
          </a:xfrm>
          <a:prstGeom prst="rect">
            <a:avLst/>
          </a:prstGeom>
        </p:spPr>
      </p:pic>
    </p:spTree>
    <p:extLst>
      <p:ext uri="{BB962C8B-B14F-4D97-AF65-F5344CB8AC3E}">
        <p14:creationId xmlns:p14="http://schemas.microsoft.com/office/powerpoint/2010/main" val="185804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22</a:t>
            </a:fld>
            <a:endParaRPr lang="en-US"/>
          </a:p>
        </p:txBody>
      </p:sp>
      <p:sp>
        <p:nvSpPr>
          <p:cNvPr id="5" name="Subtitle 9"/>
          <p:cNvSpPr txBox="1">
            <a:spLocks/>
          </p:cNvSpPr>
          <p:nvPr/>
        </p:nvSpPr>
        <p:spPr>
          <a:xfrm>
            <a:off x="74380" y="1215310"/>
            <a:ext cx="8287300" cy="1575564"/>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We tried to do a multiple linear regression to find the relationship between </a:t>
            </a:r>
            <a:r>
              <a:rPr lang="en-US" altLang="zh-CN" sz="1905" b="1" kern="0" dirty="0" err="1">
                <a:solidFill>
                  <a:schemeClr val="tx1"/>
                </a:solidFill>
              </a:rPr>
              <a:t>logpamount</a:t>
            </a:r>
            <a:r>
              <a:rPr lang="en-US" altLang="zh-CN" sz="1905" b="1" kern="0" dirty="0">
                <a:solidFill>
                  <a:schemeClr val="tx1"/>
                </a:solidFill>
              </a:rPr>
              <a:t> with </a:t>
            </a:r>
            <a:r>
              <a:rPr lang="en-US" altLang="zh-CN" sz="1905" b="1" kern="0" dirty="0" err="1">
                <a:solidFill>
                  <a:schemeClr val="tx1"/>
                </a:solidFill>
              </a:rPr>
              <a:t>loglt</a:t>
            </a:r>
            <a:r>
              <a:rPr lang="en-US" altLang="zh-CN" sz="1905" b="1" kern="0" dirty="0">
                <a:solidFill>
                  <a:schemeClr val="tx1"/>
                </a:solidFill>
              </a:rPr>
              <a:t> and </a:t>
            </a:r>
            <a:r>
              <a:rPr lang="en-US" altLang="zh-CN" sz="1905" b="1" kern="0" dirty="0" err="1">
                <a:solidFill>
                  <a:schemeClr val="tx1"/>
                </a:solidFill>
              </a:rPr>
              <a:t>logpt</a:t>
            </a:r>
            <a:r>
              <a:rPr lang="en-US" altLang="zh-CN" sz="1905" b="1" kern="0" dirty="0">
                <a:solidFill>
                  <a:schemeClr val="tx1"/>
                </a:solidFill>
              </a:rPr>
              <a:t>. The coefficients are significant and R-square is relatively high. However, the residue plot shows strong correlation between residues, so simple multiple regression will not work.</a:t>
            </a:r>
          </a:p>
        </p:txBody>
      </p:sp>
      <p:pic>
        <p:nvPicPr>
          <p:cNvPr id="6" name="图片 2"/>
          <p:cNvPicPr>
            <a:picLocks noChangeAspect="1"/>
          </p:cNvPicPr>
          <p:nvPr/>
        </p:nvPicPr>
        <p:blipFill>
          <a:blip r:embed="rId2"/>
          <a:stretch>
            <a:fillRect/>
          </a:stretch>
        </p:blipFill>
        <p:spPr>
          <a:xfrm>
            <a:off x="155048" y="2882935"/>
            <a:ext cx="3527042" cy="3274229"/>
          </a:xfrm>
          <a:prstGeom prst="rect">
            <a:avLst/>
          </a:prstGeom>
        </p:spPr>
      </p:pic>
      <p:pic>
        <p:nvPicPr>
          <p:cNvPr id="7" name="Picture 12"/>
          <p:cNvPicPr/>
          <p:nvPr/>
        </p:nvPicPr>
        <p:blipFill>
          <a:blip r:embed="rId3"/>
          <a:stretch>
            <a:fillRect/>
          </a:stretch>
        </p:blipFill>
        <p:spPr>
          <a:xfrm>
            <a:off x="4151989" y="2882935"/>
            <a:ext cx="4534811" cy="2919678"/>
          </a:xfrm>
          <a:prstGeom prst="rect">
            <a:avLst/>
          </a:prstGeom>
        </p:spPr>
      </p:pic>
    </p:spTree>
    <p:extLst>
      <p:ext uri="{BB962C8B-B14F-4D97-AF65-F5344CB8AC3E}">
        <p14:creationId xmlns:p14="http://schemas.microsoft.com/office/powerpoint/2010/main" val="9249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23</a:t>
            </a:fld>
            <a:endParaRPr lang="en-US"/>
          </a:p>
        </p:txBody>
      </p:sp>
      <p:sp>
        <p:nvSpPr>
          <p:cNvPr id="5" name="Subtitle 9"/>
          <p:cNvSpPr txBox="1">
            <a:spLocks/>
          </p:cNvSpPr>
          <p:nvPr/>
        </p:nvSpPr>
        <p:spPr>
          <a:xfrm>
            <a:off x="336111" y="4418854"/>
            <a:ext cx="7853972" cy="989249"/>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The median and 1st </a:t>
            </a:r>
            <a:r>
              <a:rPr lang="en-US" altLang="zh-CN" sz="1905" b="1" kern="0" dirty="0" err="1">
                <a:solidFill>
                  <a:schemeClr val="tx1"/>
                </a:solidFill>
              </a:rPr>
              <a:t>quantile</a:t>
            </a:r>
            <a:r>
              <a:rPr lang="en-US" altLang="zh-CN" sz="1905" b="1" kern="0" dirty="0">
                <a:solidFill>
                  <a:schemeClr val="tx1"/>
                </a:solidFill>
              </a:rPr>
              <a:t> equal to 6 means that more than half of purchase amount is 6 CNY per purchase, distribution of app is right-skewed.</a:t>
            </a:r>
          </a:p>
        </p:txBody>
      </p:sp>
      <p:sp>
        <p:nvSpPr>
          <p:cNvPr id="6" name="Subtitle 9"/>
          <p:cNvSpPr txBox="1">
            <a:spLocks/>
          </p:cNvSpPr>
          <p:nvPr/>
        </p:nvSpPr>
        <p:spPr>
          <a:xfrm>
            <a:off x="4617757" y="1590791"/>
            <a:ext cx="4123571" cy="989249"/>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Purchase amount per purchase, which is total amount of purchase/number of purchase:</a:t>
            </a:r>
          </a:p>
        </p:txBody>
      </p:sp>
      <p:pic>
        <p:nvPicPr>
          <p:cNvPr id="7" name="图片 7"/>
          <p:cNvPicPr>
            <a:picLocks noChangeAspect="1"/>
          </p:cNvPicPr>
          <p:nvPr/>
        </p:nvPicPr>
        <p:blipFill>
          <a:blip r:embed="rId2"/>
          <a:stretch>
            <a:fillRect/>
          </a:stretch>
        </p:blipFill>
        <p:spPr>
          <a:xfrm>
            <a:off x="336111" y="3079718"/>
            <a:ext cx="3904545" cy="691133"/>
          </a:xfrm>
          <a:prstGeom prst="rect">
            <a:avLst/>
          </a:prstGeom>
        </p:spPr>
      </p:pic>
      <p:pic>
        <p:nvPicPr>
          <p:cNvPr id="8" name="图片 8"/>
          <p:cNvPicPr>
            <a:picLocks noChangeAspect="1"/>
          </p:cNvPicPr>
          <p:nvPr/>
        </p:nvPicPr>
        <p:blipFill>
          <a:blip r:embed="rId3"/>
          <a:stretch>
            <a:fillRect/>
          </a:stretch>
        </p:blipFill>
        <p:spPr>
          <a:xfrm>
            <a:off x="4496499" y="3059768"/>
            <a:ext cx="4244829" cy="731031"/>
          </a:xfrm>
          <a:prstGeom prst="rect">
            <a:avLst/>
          </a:prstGeom>
        </p:spPr>
      </p:pic>
      <p:sp>
        <p:nvSpPr>
          <p:cNvPr id="10" name="Subtitle 9"/>
          <p:cNvSpPr txBox="1">
            <a:spLocks/>
          </p:cNvSpPr>
          <p:nvPr/>
        </p:nvSpPr>
        <p:spPr>
          <a:xfrm>
            <a:off x="301663" y="1648894"/>
            <a:ext cx="4148697" cy="989249"/>
          </a:xfrm>
          <a:prstGeom prst="rect">
            <a:avLst/>
          </a:prstGeom>
        </p:spPr>
        <p:txBody>
          <a:bodyPr vert="horz" wrap="square" lIns="108716" tIns="54358" rIns="108716" bIns="54358" rtlCol="0">
            <a:spAutoFit/>
          </a:bodyPr>
          <a:lstStyle>
            <a:defPPr>
              <a:defRPr lang="zh-CN"/>
            </a:defPPr>
            <a:lvl1pPr indent="0" algn="r" defTabSz="1087444">
              <a:lnSpc>
                <a:spcPct val="100000"/>
              </a:lnSpc>
              <a:spcBef>
                <a:spcPct val="20000"/>
              </a:spcBef>
              <a:buFont typeface="Arial"/>
              <a:buNone/>
              <a:defRPr sz="2000">
                <a:solidFill>
                  <a:schemeClr val="accent2"/>
                </a:solidFill>
                <a:latin typeface="微软雅黑"/>
                <a:ea typeface="微软雅黑"/>
                <a:cs typeface="Open Sans Light"/>
              </a:defRPr>
            </a:lvl1pPr>
            <a:lvl2pPr marL="1087444" indent="0" algn="ctr" defTabSz="1087444">
              <a:lnSpc>
                <a:spcPct val="130000"/>
              </a:lnSpc>
              <a:spcBef>
                <a:spcPct val="20000"/>
              </a:spcBef>
              <a:buFont typeface="Arial"/>
              <a:buNone/>
              <a:defRPr sz="3100">
                <a:solidFill>
                  <a:schemeClr val="tx1">
                    <a:tint val="75000"/>
                  </a:schemeClr>
                </a:solidFill>
                <a:latin typeface="Open Sans"/>
                <a:cs typeface="Open Sans"/>
              </a:defRPr>
            </a:lvl2pPr>
            <a:lvl3pPr marL="2174887" indent="0" algn="ctr" defTabSz="1087444">
              <a:lnSpc>
                <a:spcPct val="130000"/>
              </a:lnSpc>
              <a:spcBef>
                <a:spcPct val="20000"/>
              </a:spcBef>
              <a:buFont typeface="Arial"/>
              <a:buNone/>
              <a:defRPr sz="3100">
                <a:solidFill>
                  <a:schemeClr val="tx1">
                    <a:tint val="75000"/>
                  </a:schemeClr>
                </a:solidFill>
                <a:latin typeface="Open Sans"/>
                <a:cs typeface="Open Sans"/>
              </a:defRPr>
            </a:lvl3pPr>
            <a:lvl4pPr marL="3262338" indent="0" algn="ctr" defTabSz="1087444">
              <a:lnSpc>
                <a:spcPct val="130000"/>
              </a:lnSpc>
              <a:spcBef>
                <a:spcPct val="20000"/>
              </a:spcBef>
              <a:buFont typeface="Arial"/>
              <a:buNone/>
              <a:defRPr sz="3100">
                <a:solidFill>
                  <a:schemeClr val="tx1">
                    <a:tint val="75000"/>
                  </a:schemeClr>
                </a:solidFill>
                <a:latin typeface="Open Sans"/>
                <a:cs typeface="Open Sans"/>
              </a:defRPr>
            </a:lvl4pPr>
            <a:lvl5pPr marL="4349779" indent="0" algn="ctr" defTabSz="1087444">
              <a:lnSpc>
                <a:spcPct val="130000"/>
              </a:lnSpc>
              <a:spcBef>
                <a:spcPct val="20000"/>
              </a:spcBef>
              <a:buFont typeface="Arial"/>
              <a:buNone/>
              <a:defRPr sz="3100">
                <a:solidFill>
                  <a:schemeClr val="tx1">
                    <a:tint val="75000"/>
                  </a:schemeClr>
                </a:solidFill>
                <a:latin typeface="Open Sans"/>
                <a:cs typeface="Open Sans"/>
              </a:defRPr>
            </a:lvl5pPr>
            <a:lvl6pPr marL="5437225" indent="0" algn="ctr" defTabSz="1087444">
              <a:spcBef>
                <a:spcPct val="20000"/>
              </a:spcBef>
              <a:buFont typeface="Arial"/>
              <a:buNone/>
              <a:defRPr sz="4800">
                <a:solidFill>
                  <a:schemeClr val="tx1">
                    <a:tint val="75000"/>
                  </a:schemeClr>
                </a:solidFill>
              </a:defRPr>
            </a:lvl6pPr>
            <a:lvl7pPr marL="6524671" indent="0" algn="ctr" defTabSz="1087444">
              <a:spcBef>
                <a:spcPct val="20000"/>
              </a:spcBef>
              <a:buFont typeface="Arial"/>
              <a:buNone/>
              <a:defRPr sz="4800">
                <a:solidFill>
                  <a:schemeClr val="tx1">
                    <a:tint val="75000"/>
                  </a:schemeClr>
                </a:solidFill>
              </a:defRPr>
            </a:lvl7pPr>
            <a:lvl8pPr marL="7612115" indent="0" algn="ctr" defTabSz="1087444">
              <a:spcBef>
                <a:spcPct val="20000"/>
              </a:spcBef>
              <a:buFont typeface="Arial"/>
              <a:buNone/>
              <a:defRPr sz="4800">
                <a:solidFill>
                  <a:schemeClr val="tx1">
                    <a:tint val="75000"/>
                  </a:schemeClr>
                </a:solidFill>
              </a:defRPr>
            </a:lvl8pPr>
            <a:lvl9pPr marL="8699558" indent="0" algn="ctr" defTabSz="1087444">
              <a:spcBef>
                <a:spcPct val="20000"/>
              </a:spcBef>
              <a:buFont typeface="Arial"/>
              <a:buNone/>
              <a:defRPr sz="4800">
                <a:solidFill>
                  <a:schemeClr val="tx1">
                    <a:tint val="75000"/>
                  </a:schemeClr>
                </a:solidFill>
              </a:defRPr>
            </a:lvl9pPr>
          </a:lstStyle>
          <a:p>
            <a:pPr algn="l">
              <a:defRPr/>
            </a:pPr>
            <a:r>
              <a:rPr lang="en-US" altLang="zh-CN" sz="1905" b="1" kern="0" dirty="0">
                <a:solidFill>
                  <a:schemeClr val="tx1"/>
                </a:solidFill>
              </a:rPr>
              <a:t>Conversion rate, which is number of purchase/number of login:</a:t>
            </a:r>
          </a:p>
        </p:txBody>
      </p:sp>
    </p:spTree>
    <p:extLst>
      <p:ext uri="{BB962C8B-B14F-4D97-AF65-F5344CB8AC3E}">
        <p14:creationId xmlns:p14="http://schemas.microsoft.com/office/powerpoint/2010/main" val="2313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
                                        <p:tgtEl>
                                          <p:spTgt spid="6"/>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r>
              <a:rPr lang="en-US" sz="1400" dirty="0"/>
              <a:t>We have three datasets with user historical login and purchase activities collected from a Chinese online store.</a:t>
            </a:r>
            <a:endParaRPr lang="en-US" sz="1200" dirty="0"/>
          </a:p>
          <a:p>
            <a:pPr marL="0" indent="0">
              <a:buNone/>
            </a:pPr>
            <a:r>
              <a:rPr lang="en-US" sz="1400" dirty="0"/>
              <a:t>1</a:t>
            </a:r>
            <a:r>
              <a:rPr lang="en-US" sz="1400" b="1" dirty="0"/>
              <a:t>. User IP:</a:t>
            </a:r>
          </a:p>
          <a:p>
            <a:r>
              <a:rPr lang="en-US" sz="1400" dirty="0"/>
              <a:t>This dataset provides the </a:t>
            </a:r>
            <a:r>
              <a:rPr lang="en-US" sz="1400" dirty="0" err="1"/>
              <a:t>ip</a:t>
            </a:r>
            <a:r>
              <a:rPr lang="en-US" sz="1400" dirty="0"/>
              <a:t> address of user, which can be used as the unique id of user.</a:t>
            </a:r>
          </a:p>
          <a:p>
            <a:r>
              <a:rPr lang="en-US" sz="1400" dirty="0"/>
              <a:t>117.136.40.197:China:Guangdong:Shenzhen</a:t>
            </a:r>
          </a:p>
          <a:p>
            <a:pPr marL="0" indent="0">
              <a:buNone/>
            </a:pPr>
            <a:r>
              <a:rPr lang="en-US" sz="1400" dirty="0"/>
              <a:t>2. </a:t>
            </a:r>
            <a:r>
              <a:rPr lang="en-US" sz="1400" b="1" dirty="0"/>
              <a:t>User Login:</a:t>
            </a:r>
          </a:p>
          <a:p>
            <a:r>
              <a:rPr lang="en-US" sz="1400" dirty="0"/>
              <a:t>This dataset provides the login records of users, which contains user id, login time, and </a:t>
            </a:r>
            <a:r>
              <a:rPr lang="en-US" sz="1400" dirty="0" err="1"/>
              <a:t>ip</a:t>
            </a:r>
            <a:r>
              <a:rPr lang="en-US" sz="1400" dirty="0"/>
              <a:t> address.</a:t>
            </a:r>
          </a:p>
          <a:p>
            <a:r>
              <a:rPr lang="en-US" sz="1400" dirty="0"/>
              <a:t>4232765,ylt,yltpp_10000version_,3,562fdf64c7ab752e82d0ab9ab7da61b0f3bed000,117.136.40.197,2015-11-01 00:00:04</a:t>
            </a:r>
          </a:p>
          <a:p>
            <a:pPr marL="0" indent="0">
              <a:buNone/>
            </a:pPr>
            <a:r>
              <a:rPr lang="en-US" sz="1400" dirty="0"/>
              <a:t>3. </a:t>
            </a:r>
            <a:r>
              <a:rPr lang="en-US" sz="1400" b="1" dirty="0"/>
              <a:t>User Purchase:</a:t>
            </a:r>
          </a:p>
          <a:p>
            <a:r>
              <a:rPr lang="en-US" sz="1400" dirty="0"/>
              <a:t>This dataset provides the purchase records of users, which contains user id, purchase time, amount, and </a:t>
            </a:r>
            <a:r>
              <a:rPr lang="en-US" sz="1400" dirty="0" err="1"/>
              <a:t>ip</a:t>
            </a:r>
            <a:r>
              <a:rPr lang="en-US" sz="1400" dirty="0"/>
              <a:t> address.</a:t>
            </a:r>
          </a:p>
          <a:p>
            <a:r>
              <a:rPr lang="en-US" sz="1400" dirty="0"/>
              <a:t>2254513,ylt,yltpp_10000version_,3,fe11566ee2ff8ac4395aa89cb3dce08d20a510aa,1.202.176.72,2015-11-01 00:20:34,6,CNY,60,appstore,com.qtz.zlsg.60yb</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3</a:t>
            </a:fld>
            <a:endParaRPr lang="en-US"/>
          </a:p>
        </p:txBody>
      </p:sp>
    </p:spTree>
    <p:extLst>
      <p:ext uri="{BB962C8B-B14F-4D97-AF65-F5344CB8AC3E}">
        <p14:creationId xmlns:p14="http://schemas.microsoft.com/office/powerpoint/2010/main" val="16539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457200" y="1600200"/>
            <a:ext cx="8229600" cy="4865371"/>
          </a:xfrm>
        </p:spPr>
        <p:txBody>
          <a:bodyPr>
            <a:normAutofit/>
          </a:bodyPr>
          <a:lstStyle/>
          <a:p>
            <a:r>
              <a:rPr lang="en-US" dirty="0"/>
              <a:t>Feature extraction is an important step of the whole solution. </a:t>
            </a:r>
          </a:p>
          <a:p>
            <a:r>
              <a:rPr lang="en-US" dirty="0"/>
              <a:t>We first group login and purchase by user by day, to get the number of logins and purchases</a:t>
            </a:r>
          </a:p>
          <a:p>
            <a:r>
              <a:rPr lang="en-US" dirty="0"/>
              <a:t>Then we extract various features related to the decision of purchase</a:t>
            </a:r>
          </a:p>
          <a:p>
            <a:r>
              <a:rPr lang="en-US" dirty="0"/>
              <a:t>Labels</a:t>
            </a:r>
          </a:p>
          <a:p>
            <a:pPr lvl="1"/>
            <a:r>
              <a:rPr lang="en-US" dirty="0"/>
              <a:t>1 – the user has purchase in the next day</a:t>
            </a:r>
          </a:p>
          <a:p>
            <a:pPr lvl="1"/>
            <a:r>
              <a:rPr lang="en-US" dirty="0"/>
              <a:t>0 – the user does not have purchase in the next day</a:t>
            </a:r>
          </a:p>
          <a:p>
            <a:r>
              <a:rPr lang="en-US" dirty="0"/>
              <a:t>In total, 772,214 rows with 19 attributes for 55,390 users</a:t>
            </a:r>
          </a:p>
          <a:p>
            <a:endParaRPr lang="en-US" dirty="0"/>
          </a:p>
        </p:txBody>
      </p:sp>
      <p:sp>
        <p:nvSpPr>
          <p:cNvPr id="2" name="Title 1"/>
          <p:cNvSpPr>
            <a:spLocks noGrp="1"/>
          </p:cNvSpPr>
          <p:nvPr>
            <p:ph type="title"/>
          </p:nvPr>
        </p:nvSpPr>
        <p:spPr/>
        <p:txBody>
          <a:bodyPr/>
          <a:lstStyle/>
          <a:p>
            <a:r>
              <a:rPr lang="en-US" dirty="0"/>
              <a:t>Feature Extraction</a:t>
            </a:r>
          </a:p>
        </p:txBody>
      </p:sp>
    </p:spTree>
    <p:extLst>
      <p:ext uri="{BB962C8B-B14F-4D97-AF65-F5344CB8AC3E}">
        <p14:creationId xmlns:p14="http://schemas.microsoft.com/office/powerpoint/2010/main" val="168604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sz="quarter" idx="1"/>
          </p:nvPr>
        </p:nvSpPr>
        <p:spPr>
          <a:xfrm>
            <a:off x="301752" y="1698498"/>
            <a:ext cx="8503920" cy="4721352"/>
          </a:xfrm>
        </p:spPr>
        <p:txBody>
          <a:bodyPr>
            <a:normAutofit fontScale="70000" lnSpcReduction="20000"/>
          </a:bodyPr>
          <a:lstStyle/>
          <a:p>
            <a:r>
              <a:rPr lang="en-US" i="1" dirty="0" err="1"/>
              <a:t>uid</a:t>
            </a:r>
            <a:r>
              <a:rPr lang="en-US" i="1" dirty="0"/>
              <a:t>: user id </a:t>
            </a:r>
            <a:endParaRPr lang="en-US" dirty="0"/>
          </a:p>
          <a:p>
            <a:r>
              <a:rPr lang="en-US" i="1" dirty="0" err="1"/>
              <a:t>ip</a:t>
            </a:r>
            <a:r>
              <a:rPr lang="en-US" i="1" dirty="0"/>
              <a:t>: </a:t>
            </a:r>
            <a:r>
              <a:rPr lang="en-US" i="1" dirty="0" err="1"/>
              <a:t>ip</a:t>
            </a:r>
            <a:r>
              <a:rPr lang="en-US" i="1" dirty="0"/>
              <a:t> address</a:t>
            </a:r>
            <a:endParaRPr lang="en-US" dirty="0"/>
          </a:p>
          <a:p>
            <a:r>
              <a:rPr lang="en-US" i="1" dirty="0"/>
              <a:t>date: date</a:t>
            </a:r>
            <a:endParaRPr lang="en-US" dirty="0"/>
          </a:p>
          <a:p>
            <a:r>
              <a:rPr lang="en-US" i="1" dirty="0">
                <a:solidFill>
                  <a:srgbClr val="C00000"/>
                </a:solidFill>
              </a:rPr>
              <a:t>login: number of login</a:t>
            </a:r>
            <a:endParaRPr lang="en-US" dirty="0">
              <a:solidFill>
                <a:srgbClr val="C00000"/>
              </a:solidFill>
            </a:endParaRPr>
          </a:p>
          <a:p>
            <a:r>
              <a:rPr lang="en-US" i="1" dirty="0">
                <a:solidFill>
                  <a:srgbClr val="C00000"/>
                </a:solidFill>
              </a:rPr>
              <a:t>purchase: number of purchase</a:t>
            </a:r>
            <a:endParaRPr lang="en-US" dirty="0">
              <a:solidFill>
                <a:srgbClr val="C00000"/>
              </a:solidFill>
            </a:endParaRPr>
          </a:p>
          <a:p>
            <a:r>
              <a:rPr lang="en-US" i="1" dirty="0">
                <a:solidFill>
                  <a:srgbClr val="C00000"/>
                </a:solidFill>
              </a:rPr>
              <a:t>amount: purchase amount</a:t>
            </a:r>
            <a:endParaRPr lang="en-US" dirty="0">
              <a:solidFill>
                <a:srgbClr val="C00000"/>
              </a:solidFill>
            </a:endParaRPr>
          </a:p>
          <a:p>
            <a:r>
              <a:rPr lang="en-US" i="1" dirty="0">
                <a:solidFill>
                  <a:srgbClr val="C00000"/>
                </a:solidFill>
              </a:rPr>
              <a:t>login_7: average login in previous 7 days</a:t>
            </a:r>
            <a:endParaRPr lang="en-US" dirty="0">
              <a:solidFill>
                <a:srgbClr val="C00000"/>
              </a:solidFill>
            </a:endParaRPr>
          </a:p>
          <a:p>
            <a:r>
              <a:rPr lang="en-US" i="1" dirty="0">
                <a:solidFill>
                  <a:srgbClr val="C00000"/>
                </a:solidFill>
              </a:rPr>
              <a:t>purchase_7: average purchase in previous 7 days</a:t>
            </a:r>
            <a:endParaRPr lang="en-US" dirty="0">
              <a:solidFill>
                <a:srgbClr val="C00000"/>
              </a:solidFill>
            </a:endParaRPr>
          </a:p>
          <a:p>
            <a:r>
              <a:rPr lang="en-US" i="1" dirty="0">
                <a:solidFill>
                  <a:srgbClr val="C00000"/>
                </a:solidFill>
              </a:rPr>
              <a:t>pur_aft_login_7: ratio of purchase after login</a:t>
            </a:r>
            <a:endParaRPr lang="en-US" dirty="0">
              <a:solidFill>
                <a:srgbClr val="C00000"/>
              </a:solidFill>
            </a:endParaRPr>
          </a:p>
          <a:p>
            <a:r>
              <a:rPr lang="en-US" i="1" dirty="0" err="1">
                <a:solidFill>
                  <a:srgbClr val="C00000"/>
                </a:solidFill>
              </a:rPr>
              <a:t>login_diff</a:t>
            </a:r>
            <a:r>
              <a:rPr lang="en-US" i="1" dirty="0">
                <a:solidFill>
                  <a:srgbClr val="C00000"/>
                </a:solidFill>
              </a:rPr>
              <a:t>: number of days since last login</a:t>
            </a:r>
            <a:endParaRPr lang="en-US" dirty="0">
              <a:solidFill>
                <a:srgbClr val="C00000"/>
              </a:solidFill>
            </a:endParaRPr>
          </a:p>
          <a:p>
            <a:r>
              <a:rPr lang="en-US" i="1" dirty="0" err="1">
                <a:solidFill>
                  <a:srgbClr val="C00000"/>
                </a:solidFill>
              </a:rPr>
              <a:t>purchase_diff</a:t>
            </a:r>
            <a:r>
              <a:rPr lang="en-US" i="1" dirty="0">
                <a:solidFill>
                  <a:srgbClr val="C00000"/>
                </a:solidFill>
              </a:rPr>
              <a:t>: number of days since last purchase</a:t>
            </a:r>
            <a:endParaRPr lang="en-US" dirty="0">
              <a:solidFill>
                <a:srgbClr val="C00000"/>
              </a:solidFill>
            </a:endParaRPr>
          </a:p>
          <a:p>
            <a:r>
              <a:rPr lang="en-US" i="1" dirty="0" err="1"/>
              <a:t>avg_login</a:t>
            </a:r>
            <a:r>
              <a:rPr lang="en-US" i="1" dirty="0"/>
              <a:t>: average number of login for this user</a:t>
            </a:r>
            <a:endParaRPr lang="en-US" dirty="0"/>
          </a:p>
          <a:p>
            <a:r>
              <a:rPr lang="en-US" i="1" dirty="0" err="1"/>
              <a:t>avg_purchase</a:t>
            </a:r>
            <a:r>
              <a:rPr lang="en-US" i="1" dirty="0"/>
              <a:t>: average number of purchase for this user</a:t>
            </a:r>
            <a:endParaRPr lang="en-US" dirty="0"/>
          </a:p>
          <a:p>
            <a:r>
              <a:rPr lang="en-US" i="1" dirty="0" err="1"/>
              <a:t>avg_amount</a:t>
            </a:r>
            <a:r>
              <a:rPr lang="en-US" i="1" dirty="0"/>
              <a:t>: average purchase amount for this user</a:t>
            </a:r>
            <a:endParaRPr lang="en-US" dirty="0"/>
          </a:p>
          <a:p>
            <a:r>
              <a:rPr lang="en-US" i="1" dirty="0" err="1"/>
              <a:t>convrate</a:t>
            </a:r>
            <a:r>
              <a:rPr lang="en-US" i="1" dirty="0"/>
              <a:t>: conversion rate, which is number of purchase/number of login</a:t>
            </a:r>
            <a:endParaRPr lang="en-US" dirty="0"/>
          </a:p>
          <a:p>
            <a:r>
              <a:rPr lang="en-US" i="1" dirty="0"/>
              <a:t>country: login country</a:t>
            </a:r>
            <a:endParaRPr lang="en-US" dirty="0"/>
          </a:p>
          <a:p>
            <a:r>
              <a:rPr lang="en-US" i="1" dirty="0"/>
              <a:t>province: login province</a:t>
            </a:r>
            <a:endParaRPr lang="en-US" dirty="0"/>
          </a:p>
          <a:p>
            <a:r>
              <a:rPr lang="en-US" i="1" dirty="0"/>
              <a:t>city: login city</a:t>
            </a:r>
            <a:endParaRPr lang="en-US" dirty="0"/>
          </a:p>
          <a:p>
            <a:r>
              <a:rPr lang="en-US" i="1" dirty="0"/>
              <a:t>label: label of purchase for the next day</a:t>
            </a:r>
            <a:endParaRPr lang="en-US" dirty="0"/>
          </a:p>
        </p:txBody>
      </p:sp>
    </p:spTree>
    <p:extLst>
      <p:ext uri="{BB962C8B-B14F-4D97-AF65-F5344CB8AC3E}">
        <p14:creationId xmlns:p14="http://schemas.microsoft.com/office/powerpoint/2010/main" val="88639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CA5B7DE4-B926-477B-9EA9-B2CD543D6C88}" type="slidenum">
              <a:rPr lang="en-US" smtClean="0"/>
              <a:pPr/>
              <a:t>6</a:t>
            </a:fld>
            <a:endParaRPr lang="en-US"/>
          </a:p>
        </p:txBody>
      </p:sp>
      <p:sp>
        <p:nvSpPr>
          <p:cNvPr id="4099" name="Rectangle 2"/>
          <p:cNvSpPr>
            <a:spLocks noGrp="1" noChangeArrowheads="1"/>
          </p:cNvSpPr>
          <p:nvPr>
            <p:ph type="title"/>
          </p:nvPr>
        </p:nvSpPr>
        <p:spPr/>
        <p:txBody>
          <a:bodyPr/>
          <a:lstStyle/>
          <a:p>
            <a:r>
              <a:rPr lang="en-US" kern="1200" dirty="0"/>
              <a:t>Logistic Regression</a:t>
            </a:r>
          </a:p>
        </p:txBody>
      </p:sp>
      <p:sp>
        <p:nvSpPr>
          <p:cNvPr id="4100" name="Rectangle 3"/>
          <p:cNvSpPr>
            <a:spLocks noGrp="1" noChangeArrowheads="1"/>
          </p:cNvSpPr>
          <p:nvPr>
            <p:ph type="body" idx="1"/>
          </p:nvPr>
        </p:nvSpPr>
        <p:spPr>
          <a:xfrm>
            <a:off x="457200" y="1679822"/>
            <a:ext cx="8229600" cy="4344988"/>
          </a:xfrm>
        </p:spPr>
        <p:txBody>
          <a:bodyPr/>
          <a:lstStyle/>
          <a:p>
            <a:pPr lvl="0"/>
            <a:r>
              <a:rPr lang="en-US" sz="1400" b="1" dirty="0"/>
              <a:t>Concept:</a:t>
            </a:r>
          </a:p>
          <a:p>
            <a:pPr lvl="0"/>
            <a:r>
              <a:rPr lang="en-US" sz="1400" dirty="0"/>
              <a:t>Binary logistic regression is used to estimate the response (or dependent) variable which is binary (dichotomous), using the predictor (or independent) variables (features) which could be continuous and/or categorical independent variables. </a:t>
            </a:r>
          </a:p>
          <a:p>
            <a:pPr lvl="0"/>
            <a:r>
              <a:rPr lang="en-US" sz="1400" b="1" dirty="0"/>
              <a:t>Pros:</a:t>
            </a:r>
          </a:p>
          <a:p>
            <a:pPr lvl="0"/>
            <a:r>
              <a:rPr lang="en-US" sz="1400" dirty="0"/>
              <a:t>Convenient probability scores for observations</a:t>
            </a:r>
          </a:p>
          <a:p>
            <a:pPr lvl="0"/>
            <a:r>
              <a:rPr lang="en-US" sz="1400" dirty="0"/>
              <a:t>Efficient implementations available across tools</a:t>
            </a:r>
          </a:p>
          <a:p>
            <a:pPr lvl="0"/>
            <a:r>
              <a:rPr lang="en-US" sz="1400" dirty="0"/>
              <a:t>Multi-</a:t>
            </a:r>
            <a:r>
              <a:rPr lang="en-US" sz="1400" dirty="0" err="1"/>
              <a:t>collinearity</a:t>
            </a:r>
            <a:r>
              <a:rPr lang="en-US" sz="1400" dirty="0"/>
              <a:t> is not really an issue and can be countered with L2 regularization to an extent</a:t>
            </a:r>
          </a:p>
          <a:p>
            <a:pPr lvl="0"/>
            <a:r>
              <a:rPr lang="en-US" sz="1400" dirty="0"/>
              <a:t>Wide spread industry comfort for logistic regression solutions</a:t>
            </a:r>
          </a:p>
          <a:p>
            <a:pPr lvl="0"/>
            <a:r>
              <a:rPr lang="en-US" sz="1400" b="1" dirty="0"/>
              <a:t>Cons:</a:t>
            </a:r>
          </a:p>
          <a:p>
            <a:pPr lvl="0"/>
            <a:r>
              <a:rPr lang="en-US" sz="1400" dirty="0"/>
              <a:t>Doesn’t perform well when feature space is too large</a:t>
            </a:r>
          </a:p>
          <a:p>
            <a:pPr lvl="0"/>
            <a:r>
              <a:rPr lang="en-US" sz="1400" dirty="0"/>
              <a:t>Doesn’t handle large number of categorical features/variables well</a:t>
            </a:r>
          </a:p>
          <a:p>
            <a:pPr lvl="0"/>
            <a:r>
              <a:rPr lang="en-US" sz="1400" dirty="0"/>
              <a:t>Relies on transformations for non-linear features</a:t>
            </a:r>
          </a:p>
          <a:p>
            <a:pPr lvl="0"/>
            <a:r>
              <a:rPr lang="en-US" sz="1400" dirty="0"/>
              <a:t>Relies on entire data</a:t>
            </a:r>
          </a:p>
          <a:p>
            <a:pPr lvl="0"/>
            <a:endParaRPr lang="en-US" sz="1400" dirty="0"/>
          </a:p>
          <a:p>
            <a:endParaRPr lang="en-US" sz="1400" kern="1200" dirty="0">
              <a:latin typeface="+mj-lt"/>
            </a:endParaRPr>
          </a:p>
        </p:txBody>
      </p:sp>
    </p:spTree>
    <p:extLst>
      <p:ext uri="{BB962C8B-B14F-4D97-AF65-F5344CB8AC3E}">
        <p14:creationId xmlns:p14="http://schemas.microsoft.com/office/powerpoint/2010/main" val="167639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4088"/>
            <a:ext cx="8229600" cy="808037"/>
          </a:xfrm>
        </p:spPr>
        <p:txBody>
          <a:bodyPr/>
          <a:lstStyle/>
          <a:p>
            <a:br>
              <a:rPr lang="en-US" kern="1200" dirty="0"/>
            </a:br>
            <a:r>
              <a:rPr lang="en-US" kern="1200" dirty="0"/>
              <a:t>Support Vector Machine(SVM)</a:t>
            </a:r>
            <a:br>
              <a:rPr lang="en-US" kern="1200" dirty="0"/>
            </a:br>
            <a:endParaRPr lang="en-US" dirty="0"/>
          </a:p>
        </p:txBody>
      </p:sp>
      <p:sp>
        <p:nvSpPr>
          <p:cNvPr id="3" name="Content Placeholder 2"/>
          <p:cNvSpPr>
            <a:spLocks noGrp="1"/>
          </p:cNvSpPr>
          <p:nvPr>
            <p:ph idx="1"/>
          </p:nvPr>
        </p:nvSpPr>
        <p:spPr>
          <a:xfrm>
            <a:off x="457200" y="1651766"/>
            <a:ext cx="8229600" cy="4344988"/>
          </a:xfrm>
        </p:spPr>
        <p:txBody>
          <a:bodyPr/>
          <a:lstStyle/>
          <a:p>
            <a:r>
              <a:rPr lang="en-US" sz="1400" b="1" dirty="0"/>
              <a:t>Concept:</a:t>
            </a:r>
          </a:p>
          <a:p>
            <a:r>
              <a:rPr lang="en-US" sz="1400" dirty="0"/>
              <a:t>The best thing about support vector machines is that they rely on boundary cases to build the much needed separating curve.  Reliance on boundary cases also enables them to handle missing data for “obvious” cases. SVM can handle large feature spaces which makes them one of the favorite algorithms in text analysis which almost always results in huge number of features where logistic regression is not a very good choice.</a:t>
            </a:r>
          </a:p>
          <a:p>
            <a:r>
              <a:rPr lang="en-US" sz="1400" b="1" dirty="0"/>
              <a:t>Pros:</a:t>
            </a:r>
          </a:p>
          <a:p>
            <a:pPr lvl="0"/>
            <a:r>
              <a:rPr lang="en-US" sz="1400" dirty="0"/>
              <a:t>Effective in high dimensional spaces.</a:t>
            </a:r>
          </a:p>
          <a:p>
            <a:pPr lvl="0"/>
            <a:r>
              <a:rPr lang="en-US" sz="1400" dirty="0"/>
              <a:t>Still effective in cases where number of dimensions is greater than the number of samples.</a:t>
            </a:r>
          </a:p>
          <a:p>
            <a:pPr lvl="0"/>
            <a:r>
              <a:rPr lang="en-US" sz="1400" dirty="0"/>
              <a:t>Uses a subset of training points in the decision function (called support vectors), so it is also memory efficient.</a:t>
            </a:r>
          </a:p>
          <a:p>
            <a:pPr lvl="0"/>
            <a:r>
              <a:rPr lang="en-US" sz="1400" dirty="0"/>
              <a:t>Versatile: different </a:t>
            </a:r>
            <a:r>
              <a:rPr lang="en-US" sz="1400" u="sng" dirty="0">
                <a:solidFill>
                  <a:schemeClr val="accent6"/>
                </a:solidFill>
              </a:rPr>
              <a:t>kernel functions </a:t>
            </a:r>
            <a:r>
              <a:rPr lang="en-US" sz="1400" dirty="0"/>
              <a:t>can be specified for the decision function. Common kernels are provided, but it is also possible to specify custom kernels.</a:t>
            </a:r>
          </a:p>
          <a:p>
            <a:r>
              <a:rPr lang="en-US" sz="1400" b="1" dirty="0"/>
              <a:t>Cons:</a:t>
            </a:r>
          </a:p>
          <a:p>
            <a:pPr lvl="0"/>
            <a:r>
              <a:rPr lang="en-US" sz="1400" dirty="0"/>
              <a:t>If the number of features is much greater than the number of samples, the method is likely to give poor performances.</a:t>
            </a:r>
          </a:p>
          <a:p>
            <a:pPr lvl="0"/>
            <a:r>
              <a:rPr lang="en-US" sz="1400" dirty="0"/>
              <a:t>SVMs do not directly provide probability estimates, these are calculated using an expensive five-fold cross-validation.</a:t>
            </a:r>
          </a:p>
          <a:p>
            <a:endParaRPr lang="en-US" sz="1400" dirty="0"/>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7</a:t>
            </a:fld>
            <a:endParaRPr lang="en-US"/>
          </a:p>
        </p:txBody>
      </p:sp>
    </p:spTree>
    <p:extLst>
      <p:ext uri="{BB962C8B-B14F-4D97-AF65-F5344CB8AC3E}">
        <p14:creationId xmlns:p14="http://schemas.microsoft.com/office/powerpoint/2010/main" val="168103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8</a:t>
            </a:fld>
            <a:endParaRPr lang="en-US"/>
          </a:p>
        </p:txBody>
      </p:sp>
      <p:sp>
        <p:nvSpPr>
          <p:cNvPr id="6" name="TextBox 5"/>
          <p:cNvSpPr txBox="1"/>
          <p:nvPr/>
        </p:nvSpPr>
        <p:spPr>
          <a:xfrm>
            <a:off x="381154" y="4223782"/>
            <a:ext cx="8381691" cy="2092881"/>
          </a:xfrm>
          <a:prstGeom prst="rect">
            <a:avLst/>
          </a:prstGeom>
          <a:noFill/>
        </p:spPr>
        <p:txBody>
          <a:bodyPr wrap="square" rtlCol="0">
            <a:spAutoFit/>
          </a:bodyPr>
          <a:lstStyle/>
          <a:p>
            <a:pPr algn="just"/>
            <a:r>
              <a:rPr lang="en-US" sz="1400" dirty="0">
                <a:latin typeface="Verdana" charset="0"/>
                <a:ea typeface="Verdana" charset="0"/>
                <a:cs typeface="Verdana" charset="0"/>
              </a:rPr>
              <a:t>Note: </a:t>
            </a:r>
          </a:p>
          <a:p>
            <a:pPr algn="just"/>
            <a:r>
              <a:rPr lang="en-US" sz="1400" dirty="0">
                <a:latin typeface="Verdana" charset="0"/>
                <a:ea typeface="Verdana" charset="0"/>
                <a:cs typeface="Verdana" charset="0"/>
              </a:rPr>
              <a:t>For Logistic Regression, we use whole training data which is the 50% of whole dataset to train model and use whole testing dataset which is the rest 50% of whole dataset for accuracy prediction.</a:t>
            </a:r>
          </a:p>
          <a:p>
            <a:pPr algn="just"/>
            <a:r>
              <a:rPr lang="en-US" sz="1400" dirty="0">
                <a:latin typeface="Verdana" charset="0"/>
                <a:ea typeface="Verdana" charset="0"/>
                <a:cs typeface="Verdana" charset="0"/>
              </a:rPr>
              <a:t>For SVM with four various kernels, we use 5% of training data to train model and use whole testing dataset for accuracy prediction. We use less training data because of the limitation of computational resources and consumption of time. Although we use less training data, the accuracy of SVM model is still satisfactory.</a:t>
            </a:r>
          </a:p>
          <a:p>
            <a:endParaRPr lang="en-US" dirty="0"/>
          </a:p>
        </p:txBody>
      </p:sp>
      <p:graphicFrame>
        <p:nvGraphicFramePr>
          <p:cNvPr id="7" name="Content Placeholder 6"/>
          <p:cNvGraphicFramePr>
            <a:graphicFrameLocks noGrp="1"/>
          </p:cNvGraphicFramePr>
          <p:nvPr>
            <p:ph idx="1"/>
            <p:extLst/>
          </p:nvPr>
        </p:nvGraphicFramePr>
        <p:xfrm>
          <a:off x="457200" y="1866900"/>
          <a:ext cx="8229600" cy="222504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algn="just">
                        <a:spcBef>
                          <a:spcPts val="0"/>
                        </a:spcBef>
                        <a:spcAft>
                          <a:spcPts val="0"/>
                        </a:spcAft>
                      </a:pPr>
                      <a:r>
                        <a:rPr lang="en-US" sz="1200" dirty="0">
                          <a:effectLst/>
                        </a:rPr>
                        <a:t>Model</a:t>
                      </a:r>
                      <a:endParaRPr lang="en-US" sz="1200" dirty="0">
                        <a:effectLst/>
                        <a:latin typeface="Times New Roman" charset="0"/>
                        <a:ea typeface="DengXian" charset="-122"/>
                      </a:endParaRPr>
                    </a:p>
                  </a:txBody>
                  <a:tcPr marL="68580" marR="68580" marT="0" marB="0"/>
                </a:tc>
                <a:tc>
                  <a:txBody>
                    <a:bodyPr/>
                    <a:lstStyle/>
                    <a:p>
                      <a:pPr marL="0" marR="0" algn="l">
                        <a:spcBef>
                          <a:spcPts val="0"/>
                        </a:spcBef>
                        <a:spcAft>
                          <a:spcPts val="0"/>
                        </a:spcAft>
                      </a:pPr>
                      <a:r>
                        <a:rPr lang="en-US" sz="1200" dirty="0">
                          <a:effectLst/>
                        </a:rPr>
                        <a:t>Accuracy</a:t>
                      </a:r>
                    </a:p>
                    <a:p>
                      <a:pPr marL="0" marR="0" algn="just">
                        <a:spcBef>
                          <a:spcPts val="0"/>
                        </a:spcBef>
                        <a:spcAft>
                          <a:spcPts val="0"/>
                        </a:spcAft>
                      </a:pPr>
                      <a:r>
                        <a:rPr lang="en-US" sz="1200" dirty="0">
                          <a:effectLst/>
                        </a:rPr>
                        <a:t> </a:t>
                      </a:r>
                      <a:endParaRPr lang="en-US" sz="1200" dirty="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True Positive (TP)</a:t>
                      </a:r>
                      <a:endParaRPr lang="en-US" sz="1200">
                        <a:effectLst/>
                        <a:latin typeface="Times New Roman" charset="0"/>
                        <a:ea typeface="DengXian" charset="-122"/>
                      </a:endParaRPr>
                    </a:p>
                  </a:txBody>
                  <a:tcPr marL="68580" marR="68580" marT="0" marB="0"/>
                </a:tc>
                <a:extLst>
                  <a:ext uri="{0D108BD9-81ED-4DB2-BD59-A6C34878D82A}">
                    <a16:rowId xmlns:a16="http://schemas.microsoft.com/office/drawing/2014/main" val="10000"/>
                  </a:ext>
                </a:extLst>
              </a:tr>
              <a:tr h="370840">
                <a:tc>
                  <a:txBody>
                    <a:bodyPr/>
                    <a:lstStyle/>
                    <a:p>
                      <a:pPr marL="0" marR="0" algn="just">
                        <a:spcBef>
                          <a:spcPts val="0"/>
                        </a:spcBef>
                        <a:spcAft>
                          <a:spcPts val="0"/>
                        </a:spcAft>
                      </a:pPr>
                      <a:r>
                        <a:rPr lang="en-US" sz="1200">
                          <a:effectLst/>
                        </a:rPr>
                        <a:t>Logistic Regression</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0.9781641</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0.8288309</a:t>
                      </a:r>
                      <a:endParaRPr lang="en-US" sz="1200">
                        <a:effectLst/>
                        <a:latin typeface="Times New Roman" charset="0"/>
                        <a:ea typeface="DengXian" charset="-122"/>
                      </a:endParaRPr>
                    </a:p>
                  </a:txBody>
                  <a:tcPr marL="68580" marR="68580" marT="0" marB="0"/>
                </a:tc>
                <a:extLst>
                  <a:ext uri="{0D108BD9-81ED-4DB2-BD59-A6C34878D82A}">
                    <a16:rowId xmlns:a16="http://schemas.microsoft.com/office/drawing/2014/main" val="10001"/>
                  </a:ext>
                </a:extLst>
              </a:tr>
              <a:tr h="370840">
                <a:tc>
                  <a:txBody>
                    <a:bodyPr/>
                    <a:lstStyle/>
                    <a:p>
                      <a:pPr marL="0" marR="0" algn="just">
                        <a:spcBef>
                          <a:spcPts val="0"/>
                        </a:spcBef>
                        <a:spcAft>
                          <a:spcPts val="0"/>
                        </a:spcAft>
                      </a:pPr>
                      <a:r>
                        <a:rPr lang="en-US" sz="1200">
                          <a:effectLst/>
                        </a:rPr>
                        <a:t>SVM – kernel = “linear”</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0.9795911</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0.7888157</a:t>
                      </a:r>
                      <a:endParaRPr lang="en-US" sz="1200">
                        <a:effectLst/>
                        <a:latin typeface="Times New Roman" charset="0"/>
                        <a:ea typeface="DengXian" charset="-122"/>
                      </a:endParaRPr>
                    </a:p>
                  </a:txBody>
                  <a:tcPr marL="68580" marR="68580" marT="0" marB="0"/>
                </a:tc>
                <a:extLst>
                  <a:ext uri="{0D108BD9-81ED-4DB2-BD59-A6C34878D82A}">
                    <a16:rowId xmlns:a16="http://schemas.microsoft.com/office/drawing/2014/main" val="10002"/>
                  </a:ext>
                </a:extLst>
              </a:tr>
              <a:tr h="370840">
                <a:tc>
                  <a:txBody>
                    <a:bodyPr/>
                    <a:lstStyle/>
                    <a:p>
                      <a:pPr marL="0" marR="0" algn="just">
                        <a:spcBef>
                          <a:spcPts val="0"/>
                        </a:spcBef>
                        <a:spcAft>
                          <a:spcPts val="0"/>
                        </a:spcAft>
                      </a:pPr>
                      <a:r>
                        <a:rPr lang="en-US" sz="1200">
                          <a:effectLst/>
                        </a:rPr>
                        <a:t>SVM – kernel = “radial”</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0.9796714</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0.7914910</a:t>
                      </a:r>
                      <a:endParaRPr lang="en-US" sz="1200">
                        <a:effectLst/>
                        <a:latin typeface="Times New Roman" charset="0"/>
                        <a:ea typeface="DengXian" charset="-122"/>
                      </a:endParaRPr>
                    </a:p>
                  </a:txBody>
                  <a:tcPr marL="68580" marR="68580" marT="0" marB="0"/>
                </a:tc>
                <a:extLst>
                  <a:ext uri="{0D108BD9-81ED-4DB2-BD59-A6C34878D82A}">
                    <a16:rowId xmlns:a16="http://schemas.microsoft.com/office/drawing/2014/main" val="10003"/>
                  </a:ext>
                </a:extLst>
              </a:tr>
              <a:tr h="370840">
                <a:tc>
                  <a:txBody>
                    <a:bodyPr/>
                    <a:lstStyle/>
                    <a:p>
                      <a:pPr marL="0" marR="0" algn="just">
                        <a:spcBef>
                          <a:spcPts val="0"/>
                        </a:spcBef>
                        <a:spcAft>
                          <a:spcPts val="0"/>
                        </a:spcAft>
                      </a:pPr>
                      <a:r>
                        <a:rPr lang="en-US" sz="1200">
                          <a:effectLst/>
                        </a:rPr>
                        <a:t>SVM – kernel = “sigmoid”</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0.9356318</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0.1197242</a:t>
                      </a:r>
                      <a:endParaRPr lang="en-US" sz="1200">
                        <a:effectLst/>
                        <a:latin typeface="Times New Roman" charset="0"/>
                        <a:ea typeface="DengXian" charset="-122"/>
                      </a:endParaRPr>
                    </a:p>
                  </a:txBody>
                  <a:tcPr marL="68580" marR="68580" marT="0" marB="0"/>
                </a:tc>
                <a:extLst>
                  <a:ext uri="{0D108BD9-81ED-4DB2-BD59-A6C34878D82A}">
                    <a16:rowId xmlns:a16="http://schemas.microsoft.com/office/drawing/2014/main" val="10004"/>
                  </a:ext>
                </a:extLst>
              </a:tr>
              <a:tr h="370840">
                <a:tc>
                  <a:txBody>
                    <a:bodyPr/>
                    <a:lstStyle/>
                    <a:p>
                      <a:pPr marL="0" marR="0" algn="just">
                        <a:spcBef>
                          <a:spcPts val="0"/>
                        </a:spcBef>
                        <a:spcAft>
                          <a:spcPts val="0"/>
                        </a:spcAft>
                      </a:pPr>
                      <a:r>
                        <a:rPr lang="en-US" sz="1200">
                          <a:effectLst/>
                        </a:rPr>
                        <a:t>SVM – kernel = “polynomial”</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a:effectLst/>
                        </a:rPr>
                        <a:t>0.9791431</a:t>
                      </a:r>
                      <a:endParaRPr lang="en-US" sz="1200">
                        <a:effectLst/>
                        <a:latin typeface="Times New Roman" charset="0"/>
                        <a:ea typeface="DengXian" charset="-122"/>
                      </a:endParaRPr>
                    </a:p>
                  </a:txBody>
                  <a:tcPr marL="68580" marR="68580" marT="0" marB="0"/>
                </a:tc>
                <a:tc>
                  <a:txBody>
                    <a:bodyPr/>
                    <a:lstStyle/>
                    <a:p>
                      <a:pPr marL="0" marR="0" algn="just">
                        <a:spcBef>
                          <a:spcPts val="0"/>
                        </a:spcBef>
                        <a:spcAft>
                          <a:spcPts val="0"/>
                        </a:spcAft>
                      </a:pPr>
                      <a:r>
                        <a:rPr lang="en-US" sz="1200" dirty="0">
                          <a:effectLst/>
                        </a:rPr>
                        <a:t>0.7999388</a:t>
                      </a:r>
                      <a:endParaRPr lang="en-US" sz="1200" dirty="0">
                        <a:effectLst/>
                        <a:latin typeface="Times New Roman" charset="0"/>
                        <a:ea typeface="DengXian" charset="-122"/>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156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457200" y="1774825"/>
            <a:ext cx="8229600" cy="4344988"/>
          </a:xfrm>
        </p:spPr>
        <p:txBody>
          <a:bodyPr/>
          <a:lstStyle/>
          <a:p>
            <a:r>
              <a:rPr lang="en-US" sz="1400" dirty="0"/>
              <a:t>The accuracy of Logistic Regression model is higher than SVM model when using sigmoid kernel, but lower than SVM model when using linear kernel, radial kernel and polynomial kernel. Since the accuracy of Logistic Regression and SVM model are high, we can tell that Logistic Regression model and SVM model are all meaningful and reasonable to be used in our project for predicting label of purchase for the next day.  </a:t>
            </a:r>
          </a:p>
          <a:p>
            <a:endParaRPr lang="en-US" sz="1400" dirty="0"/>
          </a:p>
          <a:p>
            <a:r>
              <a:rPr lang="en-US" sz="1400" dirty="0"/>
              <a:t>Although the accuracy of model is important parameter to show us the performance of model, True Positive(TP) is the more important parameter we need to focus on and pay more attention. </a:t>
            </a:r>
          </a:p>
          <a:p>
            <a:endParaRPr lang="en-US" sz="1400" dirty="0"/>
          </a:p>
          <a:p>
            <a:r>
              <a:rPr lang="en-US" sz="1400" dirty="0"/>
              <a:t>The reason is that our main goal is want to maximize the accuracy of predicting the user who actually purchase the item for the next day and our model exactly predict it just as the observation. </a:t>
            </a:r>
          </a:p>
          <a:p>
            <a:endParaRPr lang="en-US" sz="1400" dirty="0"/>
          </a:p>
          <a:p>
            <a:r>
              <a:rPr lang="en-US" sz="1400" dirty="0"/>
              <a:t>Based on this criteria, we prefer to choose Logistic Regression model as the best model since the TP rate of Logistic Regression model is 0.8288309 which is the highest TP rate out of five models. And the rest of models can be ranked from the highest TP rate to the lowest TP rate.</a:t>
            </a:r>
          </a:p>
          <a:p>
            <a:endParaRPr lang="en-US" sz="1400" dirty="0"/>
          </a:p>
        </p:txBody>
      </p:sp>
      <p:sp>
        <p:nvSpPr>
          <p:cNvPr id="4" name="Slide Number Placeholder 3"/>
          <p:cNvSpPr>
            <a:spLocks noGrp="1"/>
          </p:cNvSpPr>
          <p:nvPr>
            <p:ph type="sldNum" sz="quarter" idx="10"/>
          </p:nvPr>
        </p:nvSpPr>
        <p:spPr/>
        <p:txBody>
          <a:bodyPr/>
          <a:lstStyle/>
          <a:p>
            <a:pPr>
              <a:defRPr/>
            </a:pPr>
            <a:fld id="{3D1C69B0-6CD1-499A-A02D-DA03826A97C2}" type="slidenum">
              <a:rPr lang="en-US" smtClean="0"/>
              <a:pPr>
                <a:defRPr/>
              </a:pPr>
              <a:t>9</a:t>
            </a:fld>
            <a:endParaRPr lang="en-US"/>
          </a:p>
        </p:txBody>
      </p:sp>
    </p:spTree>
    <p:extLst>
      <p:ext uri="{BB962C8B-B14F-4D97-AF65-F5344CB8AC3E}">
        <p14:creationId xmlns:p14="http://schemas.microsoft.com/office/powerpoint/2010/main" val="138501063"/>
      </p:ext>
    </p:extLst>
  </p:cSld>
  <p:clrMapOvr>
    <a:masterClrMapping/>
  </p:clrMapOvr>
</p:sld>
</file>

<file path=ppt/theme/theme1.xml><?xml version="1.0" encoding="utf-8"?>
<a:theme xmlns:a="http://schemas.openxmlformats.org/drawingml/2006/main" name="RBS_Template">
  <a:themeElements>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BS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B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BS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BS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BS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BS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BS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BS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BS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BS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BS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BS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BS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9969</TotalTime>
  <Words>2071</Words>
  <Application>Microsoft Office PowerPoint</Application>
  <PresentationFormat>On-screen Show (4:3)</PresentationFormat>
  <Paragraphs>229</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Microsoft YaHei</vt:lpstr>
      <vt:lpstr>SimSun</vt:lpstr>
      <vt:lpstr>Arial</vt:lpstr>
      <vt:lpstr>DengXian</vt:lpstr>
      <vt:lpstr>Open Sans Light</vt:lpstr>
      <vt:lpstr>Times New Roman</vt:lpstr>
      <vt:lpstr>Verdana</vt:lpstr>
      <vt:lpstr>RBS_Template</vt:lpstr>
      <vt:lpstr>Financial Time Series Project: In-app Purchase Prediction </vt:lpstr>
      <vt:lpstr>Introduction</vt:lpstr>
      <vt:lpstr>Dataset Description</vt:lpstr>
      <vt:lpstr>Feature Extraction</vt:lpstr>
      <vt:lpstr>Feature Extraction</vt:lpstr>
      <vt:lpstr>Logistic Regression</vt:lpstr>
      <vt:lpstr> Support Vector Machine(SVM) </vt:lpstr>
      <vt:lpstr>Results</vt:lpstr>
      <vt:lpstr>Analysis</vt:lpstr>
      <vt:lpstr>Boosting</vt:lpstr>
      <vt:lpstr>Boosting Analysis</vt:lpstr>
      <vt:lpstr>Random Forest</vt:lpstr>
      <vt:lpstr>Random Forest Analysis</vt:lpstr>
      <vt:lpstr>Results</vt:lpstr>
      <vt:lpstr>Data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Rutgers Business School</dc:creator>
  <cp:lastModifiedBy>Gunjan Batra</cp:lastModifiedBy>
  <cp:revision>943</cp:revision>
  <dcterms:created xsi:type="dcterms:W3CDTF">2008-02-13T22:02:31Z</dcterms:created>
  <dcterms:modified xsi:type="dcterms:W3CDTF">2017-04-22T02:41:20Z</dcterms:modified>
</cp:coreProperties>
</file>