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7" r:id="rId4"/>
  </p:sldMasterIdLst>
  <p:notesMasterIdLst>
    <p:notesMasterId r:id="rId30"/>
  </p:notesMasterIdLst>
  <p:handoutMasterIdLst>
    <p:handoutMasterId r:id="rId31"/>
  </p:handoutMasterIdLst>
  <p:sldIdLst>
    <p:sldId id="350" r:id="rId5"/>
    <p:sldId id="334" r:id="rId6"/>
    <p:sldId id="361" r:id="rId7"/>
    <p:sldId id="364" r:id="rId8"/>
    <p:sldId id="365" r:id="rId9"/>
    <p:sldId id="366" r:id="rId10"/>
    <p:sldId id="367" r:id="rId11"/>
    <p:sldId id="368" r:id="rId12"/>
    <p:sldId id="369" r:id="rId13"/>
    <p:sldId id="370" r:id="rId14"/>
    <p:sldId id="371" r:id="rId15"/>
    <p:sldId id="372" r:id="rId16"/>
    <p:sldId id="373" r:id="rId17"/>
    <p:sldId id="374" r:id="rId18"/>
    <p:sldId id="375" r:id="rId19"/>
    <p:sldId id="376" r:id="rId20"/>
    <p:sldId id="379" r:id="rId21"/>
    <p:sldId id="377" r:id="rId22"/>
    <p:sldId id="378" r:id="rId23"/>
    <p:sldId id="380" r:id="rId24"/>
    <p:sldId id="381" r:id="rId25"/>
    <p:sldId id="382" r:id="rId26"/>
    <p:sldId id="383" r:id="rId27"/>
    <p:sldId id="384" r:id="rId28"/>
    <p:sldId id="343"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226" autoAdjust="0"/>
  </p:normalViewPr>
  <p:slideViewPr>
    <p:cSldViewPr snapToGrid="0">
      <p:cViewPr>
        <p:scale>
          <a:sx n="74" d="100"/>
          <a:sy n="74" d="100"/>
        </p:scale>
        <p:origin x="300" y="56"/>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428580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25</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CA8E82-58CD-E045-8B98-B7A85B79B752}" type="datetime4">
              <a:rPr lang="en-US" smtClean="0"/>
              <a:pPr/>
              <a:t>March 23, 2024</a:t>
            </a:fld>
            <a:endParaRPr lang="en-US" dirty="0">
              <a:latin typeface="+mn-lt"/>
            </a:endParaRPr>
          </a:p>
        </p:txBody>
      </p:sp>
      <p:sp>
        <p:nvSpPr>
          <p:cNvPr id="5" name="Footer Placeholder 4"/>
          <p:cNvSpPr>
            <a:spLocks noGrp="1"/>
          </p:cNvSpPr>
          <p:nvPr>
            <p:ph type="ftr" sz="quarter" idx="11"/>
          </p:nvPr>
        </p:nvSpPr>
        <p:spPr>
          <a:xfrm>
            <a:off x="1127124" y="329307"/>
            <a:ext cx="5943668" cy="309201"/>
          </a:xfrm>
        </p:spPr>
        <p:txBody>
          <a:bodyPr/>
          <a:lstStyle/>
          <a:p>
            <a:r>
              <a:rPr lang="en-US"/>
              <a:t>Annual Review</a:t>
            </a:r>
            <a:endParaRPr lang="en-US" b="0" dirty="0"/>
          </a:p>
        </p:txBody>
      </p:sp>
      <p:sp>
        <p:nvSpPr>
          <p:cNvPr id="6" name="Slide Number Placeholder 5"/>
          <p:cNvSpPr>
            <a:spLocks noGrp="1"/>
          </p:cNvSpPr>
          <p:nvPr>
            <p:ph type="sldNum" sz="quarter" idx="12"/>
          </p:nvPr>
        </p:nvSpPr>
        <p:spPr>
          <a:xfrm>
            <a:off x="9924392" y="134930"/>
            <a:ext cx="811019" cy="503578"/>
          </a:xfrm>
        </p:spPr>
        <p:txBody>
          <a:bodyPr/>
          <a:lstStyle/>
          <a:p>
            <a:fld id="{294A09A9-5501-47C1-A89A-A340965A2BE2}" type="slidenum">
              <a:rPr lang="en-US" smtClean="0"/>
              <a:pPr/>
              <a:t>‹#›</a:t>
            </a:fld>
            <a:endParaRPr lang="en-US" dirty="0">
              <a:latin typeface="+mn-lt"/>
            </a:endParaRPr>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72910121"/>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A8E82-58CD-E045-8B98-B7A85B79B752}" type="datetime4">
              <a:rPr lang="en-US" smtClean="0"/>
              <a:pPr/>
              <a:t>March 23, 2024</a:t>
            </a:fld>
            <a:endParaRPr lang="en-US" dirty="0">
              <a:latin typeface="+mn-lt"/>
            </a:endParaRPr>
          </a:p>
        </p:txBody>
      </p:sp>
      <p:sp>
        <p:nvSpPr>
          <p:cNvPr id="5" name="Footer Placeholder 4"/>
          <p:cNvSpPr>
            <a:spLocks noGrp="1"/>
          </p:cNvSpPr>
          <p:nvPr>
            <p:ph type="ftr" sz="quarter" idx="11"/>
          </p:nvPr>
        </p:nvSpPr>
        <p:spPr/>
        <p:txBody>
          <a:bodyPr/>
          <a:lstStyle/>
          <a:p>
            <a:r>
              <a:rPr lang="en-US"/>
              <a:t>Annual Review</a:t>
            </a:r>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64655748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CA8E82-58CD-E045-8B98-B7A85B79B752}" type="datetime4">
              <a:rPr lang="en-US" smtClean="0"/>
              <a:pPr/>
              <a:t>March 23, 2024</a:t>
            </a:fld>
            <a:endParaRPr lang="en-US" dirty="0">
              <a:latin typeface="+mn-lt"/>
            </a:endParaRPr>
          </a:p>
        </p:txBody>
      </p:sp>
      <p:sp>
        <p:nvSpPr>
          <p:cNvPr id="5" name="Footer Placeholder 4"/>
          <p:cNvSpPr>
            <a:spLocks noGrp="1"/>
          </p:cNvSpPr>
          <p:nvPr>
            <p:ph type="ftr" sz="quarter" idx="11"/>
          </p:nvPr>
        </p:nvSpPr>
        <p:spPr/>
        <p:txBody>
          <a:bodyPr/>
          <a:lstStyle/>
          <a:p>
            <a:r>
              <a:rPr lang="en-US"/>
              <a:t>Annual Review</a:t>
            </a:r>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1252734527"/>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2161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reak">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29127256"/>
      </p:ext>
    </p:extLst>
  </p:cSld>
  <p:clrMapOvr>
    <a:masterClrMapping/>
  </p:clrMapOvr>
  <p:extLst>
    <p:ext uri="{DCECCB84-F9BA-43D5-87BE-67443E8EF086}">
      <p15:sldGuideLst xmlns:p15="http://schemas.microsoft.com/office/powerpoint/2012/main">
        <p15:guide id="2" pos="7104">
          <p15:clr>
            <a:srgbClr val="FBAE40"/>
          </p15:clr>
        </p15:guide>
        <p15:guide id="3" pos="4344">
          <p15:clr>
            <a:srgbClr val="FBAE40"/>
          </p15:clr>
        </p15:guide>
        <p15:guide id="4" pos="4560">
          <p15:clr>
            <a:srgbClr val="FBAE40"/>
          </p15:clr>
        </p15:guide>
        <p15:guide id="8" orient="horz" pos="184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a:lstStyle/>
          <a:p>
            <a:fld id="{6FCA8E82-58CD-E045-8B98-B7A85B79B752}" type="datetime4">
              <a:rPr lang="en-US" smtClean="0"/>
              <a:pPr/>
              <a:t>March 23, 2024</a:t>
            </a:fld>
            <a:endParaRPr lang="en-US"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127538826"/>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Summary ">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 name="Date Placeholder 1">
            <a:extLst>
              <a:ext uri="{FF2B5EF4-FFF2-40B4-BE49-F238E27FC236}">
                <a16:creationId xmlns:a16="http://schemas.microsoft.com/office/drawing/2014/main" id="{EC45E38A-5516-4C3E-88FC-0DCBD876054B}"/>
              </a:ext>
            </a:extLst>
          </p:cNvPr>
          <p:cNvSpPr>
            <a:spLocks noGrp="1"/>
          </p:cNvSpPr>
          <p:nvPr>
            <p:ph type="dt" sz="half" idx="21"/>
          </p:nvPr>
        </p:nvSpPr>
        <p:spPr/>
        <p:txBody>
          <a:bodyPr/>
          <a:lstStyle/>
          <a:p>
            <a:fld id="{6FCA8E82-58CD-E045-8B98-B7A85B79B752}" type="datetime4">
              <a:rPr lang="en-US" smtClean="0"/>
              <a:pPr/>
              <a:t>March 23, 2024</a:t>
            </a:fld>
            <a:endParaRPr lang="en-US" dirty="0">
              <a:latin typeface="+mn-lt"/>
            </a:endParaRPr>
          </a:p>
        </p:txBody>
      </p:sp>
      <p:sp>
        <p:nvSpPr>
          <p:cNvPr id="5" name="Footer Placeholder 4">
            <a:extLst>
              <a:ext uri="{FF2B5EF4-FFF2-40B4-BE49-F238E27FC236}">
                <a16:creationId xmlns:a16="http://schemas.microsoft.com/office/drawing/2014/main" id="{14225273-038D-4F51-A093-83D80104F21A}"/>
              </a:ext>
            </a:extLst>
          </p:cNvPr>
          <p:cNvSpPr>
            <a:spLocks noGrp="1"/>
          </p:cNvSpPr>
          <p:nvPr>
            <p:ph type="ftr" sz="quarter" idx="22"/>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C7F24E14-E0E0-44FA-A4AA-FA63A858730C}"/>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04915663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4180081030"/>
      </p:ext>
    </p:extLst>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2" name="Date Placeholder 1">
            <a:extLst>
              <a:ext uri="{FF2B5EF4-FFF2-40B4-BE49-F238E27FC236}">
                <a16:creationId xmlns:a16="http://schemas.microsoft.com/office/drawing/2014/main" id="{62655503-4608-4F79-A5D4-B2F67958F263}"/>
              </a:ext>
            </a:extLst>
          </p:cNvPr>
          <p:cNvSpPr>
            <a:spLocks noGrp="1"/>
          </p:cNvSpPr>
          <p:nvPr>
            <p:ph type="dt" sz="half" idx="25"/>
          </p:nvPr>
        </p:nvSpPr>
        <p:spPr/>
        <p:txBody>
          <a:bodyPr/>
          <a:lstStyle/>
          <a:p>
            <a:fld id="{6FCA8E82-58CD-E045-8B98-B7A85B79B752}" type="datetime4">
              <a:rPr lang="en-US" smtClean="0"/>
              <a:pPr/>
              <a:t>March 23, 2024</a:t>
            </a:fld>
            <a:endParaRPr lang="en-US" dirty="0">
              <a:latin typeface="+mn-lt"/>
            </a:endParaRPr>
          </a:p>
        </p:txBody>
      </p:sp>
      <p:sp>
        <p:nvSpPr>
          <p:cNvPr id="3" name="Footer Placeholder 2">
            <a:extLst>
              <a:ext uri="{FF2B5EF4-FFF2-40B4-BE49-F238E27FC236}">
                <a16:creationId xmlns:a16="http://schemas.microsoft.com/office/drawing/2014/main" id="{9DAFA395-FE4C-4A99-A74E-57757D8473E1}"/>
              </a:ext>
            </a:extLst>
          </p:cNvPr>
          <p:cNvSpPr>
            <a:spLocks noGrp="1"/>
          </p:cNvSpPr>
          <p:nvPr>
            <p:ph type="ftr" sz="quarter" idx="26"/>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30A6A117-A0E8-43E1-9120-CE3B8B97667F}"/>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2" name="Date Placeholder 1">
            <a:extLst>
              <a:ext uri="{FF2B5EF4-FFF2-40B4-BE49-F238E27FC236}">
                <a16:creationId xmlns:a16="http://schemas.microsoft.com/office/drawing/2014/main" id="{371012B1-809A-45CE-9FED-46D08DC8C42B}"/>
              </a:ext>
            </a:extLst>
          </p:cNvPr>
          <p:cNvSpPr>
            <a:spLocks noGrp="1"/>
          </p:cNvSpPr>
          <p:nvPr>
            <p:ph type="dt" sz="half" idx="11"/>
          </p:nvPr>
        </p:nvSpPr>
        <p:spPr/>
        <p:txBody>
          <a:bodyPr/>
          <a:lstStyle/>
          <a:p>
            <a:fld id="{6FCA8E82-58CD-E045-8B98-B7A85B79B752}" type="datetime4">
              <a:rPr lang="en-US" smtClean="0"/>
              <a:pPr/>
              <a:t>March 23, 2024</a:t>
            </a:fld>
            <a:endParaRPr lang="en-US" dirty="0">
              <a:latin typeface="+mn-lt"/>
            </a:endParaRPr>
          </a:p>
        </p:txBody>
      </p:sp>
      <p:sp>
        <p:nvSpPr>
          <p:cNvPr id="3" name="Footer Placeholder 2">
            <a:extLst>
              <a:ext uri="{FF2B5EF4-FFF2-40B4-BE49-F238E27FC236}">
                <a16:creationId xmlns:a16="http://schemas.microsoft.com/office/drawing/2014/main" id="{3FB6FA27-6601-4107-A3C9-808CB4430246}"/>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919432A-F8B5-4A96-AEE6-2E159658D5D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2" name="Date Placeholder 1">
            <a:extLst>
              <a:ext uri="{FF2B5EF4-FFF2-40B4-BE49-F238E27FC236}">
                <a16:creationId xmlns:a16="http://schemas.microsoft.com/office/drawing/2014/main" id="{9B2411D2-78FE-46C1-9EA9-C6A882903B53}"/>
              </a:ext>
            </a:extLst>
          </p:cNvPr>
          <p:cNvSpPr>
            <a:spLocks noGrp="1"/>
          </p:cNvSpPr>
          <p:nvPr>
            <p:ph type="dt" sz="half" idx="11"/>
          </p:nvPr>
        </p:nvSpPr>
        <p:spPr/>
        <p:txBody>
          <a:bodyPr/>
          <a:lstStyle/>
          <a:p>
            <a:fld id="{6FCA8E82-58CD-E045-8B98-B7A85B79B752}" type="datetime4">
              <a:rPr lang="en-US" smtClean="0"/>
              <a:pPr/>
              <a:t>March 23, 2024</a:t>
            </a:fld>
            <a:endParaRPr lang="en-US" dirty="0">
              <a:latin typeface="+mn-lt"/>
            </a:endParaRPr>
          </a:p>
        </p:txBody>
      </p:sp>
      <p:sp>
        <p:nvSpPr>
          <p:cNvPr id="3" name="Footer Placeholder 2">
            <a:extLst>
              <a:ext uri="{FF2B5EF4-FFF2-40B4-BE49-F238E27FC236}">
                <a16:creationId xmlns:a16="http://schemas.microsoft.com/office/drawing/2014/main" id="{C04DAF8F-82DB-4DBE-9041-71217A4516CB}"/>
              </a:ext>
            </a:extLst>
          </p:cNvPr>
          <p:cNvSpPr>
            <a:spLocks noGrp="1"/>
          </p:cNvSpPr>
          <p:nvPr>
            <p:ph type="ftr" sz="quarter" idx="12"/>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782F761B-6706-439D-9C75-43E751AB195C}"/>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6FCA8E82-58CD-E045-8B98-B7A85B79B752}" type="datetime4">
              <a:rPr lang="en-US" smtClean="0"/>
              <a:pPr/>
              <a:t>March 23, 2024</a:t>
            </a:fld>
            <a:endParaRPr lang="en-US" dirty="0">
              <a:latin typeface="+mn-lt"/>
            </a:endParaRPr>
          </a:p>
        </p:txBody>
      </p:sp>
      <p:sp>
        <p:nvSpPr>
          <p:cNvPr id="5" name="Footer Placeholder 4"/>
          <p:cNvSpPr>
            <a:spLocks noGrp="1"/>
          </p:cNvSpPr>
          <p:nvPr>
            <p:ph type="ftr" sz="quarter" idx="11"/>
          </p:nvPr>
        </p:nvSpPr>
        <p:spPr/>
        <p:txBody>
          <a:bodyPr/>
          <a:lstStyle>
            <a:lvl1pPr>
              <a:defRPr sz="1200"/>
            </a:lvl1pPr>
          </a:lstStyle>
          <a:p>
            <a:r>
              <a:rPr lang="en-US"/>
              <a:t>Annual Review</a:t>
            </a:r>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35370105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8ED89364-B1CB-4E72-A6BB-95A34B50661C}"/>
              </a:ext>
            </a:extLst>
          </p:cNvPr>
          <p:cNvSpPr>
            <a:spLocks noGrp="1"/>
          </p:cNvSpPr>
          <p:nvPr>
            <p:ph type="dt" sz="half" idx="32"/>
          </p:nvPr>
        </p:nvSpPr>
        <p:spPr/>
        <p:txBody>
          <a:bodyPr/>
          <a:lstStyle/>
          <a:p>
            <a:fld id="{6FCA8E82-58CD-E045-8B98-B7A85B79B752}" type="datetime4">
              <a:rPr lang="en-US" smtClean="0"/>
              <a:pPr/>
              <a:t>March 23, 2024</a:t>
            </a:fld>
            <a:endParaRPr lang="en-US" dirty="0">
              <a:latin typeface="+mn-lt"/>
            </a:endParaRPr>
          </a:p>
        </p:txBody>
      </p:sp>
      <p:sp>
        <p:nvSpPr>
          <p:cNvPr id="3" name="Footer Placeholder 2">
            <a:extLst>
              <a:ext uri="{FF2B5EF4-FFF2-40B4-BE49-F238E27FC236}">
                <a16:creationId xmlns:a16="http://schemas.microsoft.com/office/drawing/2014/main" id="{8E09328F-B310-4BF3-883E-BA9A39676AF2}"/>
              </a:ext>
            </a:extLst>
          </p:cNvPr>
          <p:cNvSpPr>
            <a:spLocks noGrp="1"/>
          </p:cNvSpPr>
          <p:nvPr>
            <p:ph type="ftr" sz="quarter" idx="33"/>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04192EF2-9336-43EF-A365-1F54000F7DE9}"/>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meline ">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21DC2552-C347-4C3D-8C92-4A6981227C0E}"/>
              </a:ext>
            </a:extLst>
          </p:cNvPr>
          <p:cNvSpPr>
            <a:spLocks noGrp="1"/>
          </p:cNvSpPr>
          <p:nvPr>
            <p:ph type="dt" sz="half" idx="36"/>
          </p:nvPr>
        </p:nvSpPr>
        <p:spPr/>
        <p:txBody>
          <a:bodyPr/>
          <a:lstStyle/>
          <a:p>
            <a:fld id="{6FCA8E82-58CD-E045-8B98-B7A85B79B752}" type="datetime4">
              <a:rPr lang="en-US" smtClean="0"/>
              <a:pPr/>
              <a:t>March 23, 2024</a:t>
            </a:fld>
            <a:endParaRPr lang="en-US" dirty="0">
              <a:latin typeface="+mn-lt"/>
            </a:endParaRPr>
          </a:p>
        </p:txBody>
      </p:sp>
      <p:sp>
        <p:nvSpPr>
          <p:cNvPr id="3" name="Footer Placeholder 2">
            <a:extLst>
              <a:ext uri="{FF2B5EF4-FFF2-40B4-BE49-F238E27FC236}">
                <a16:creationId xmlns:a16="http://schemas.microsoft.com/office/drawing/2014/main" id="{A5B7C35C-F3E4-4522-8711-16E4F9052C2C}"/>
              </a:ext>
            </a:extLst>
          </p:cNvPr>
          <p:cNvSpPr>
            <a:spLocks noGrp="1"/>
          </p:cNvSpPr>
          <p:nvPr>
            <p:ph type="ftr" sz="quarter" idx="37"/>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F4D6BAD-56F4-42F1-A2B3-FDB73364FD40}"/>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4914D182-A7DD-4F7B-B207-262854316EDA}"/>
              </a:ext>
            </a:extLst>
          </p:cNvPr>
          <p:cNvSpPr>
            <a:spLocks noGrp="1"/>
          </p:cNvSpPr>
          <p:nvPr>
            <p:ph type="dt" sz="half" idx="14"/>
          </p:nvPr>
        </p:nvSpPr>
        <p:spPr/>
        <p:txBody>
          <a:bodyPr/>
          <a:lstStyle/>
          <a:p>
            <a:fld id="{6FCA8E82-58CD-E045-8B98-B7A85B79B752}" type="datetime4">
              <a:rPr lang="en-US" smtClean="0"/>
              <a:pPr/>
              <a:t>March 23, 2024</a:t>
            </a:fld>
            <a:endParaRPr lang="en-US" dirty="0">
              <a:latin typeface="+mn-lt"/>
            </a:endParaRPr>
          </a:p>
        </p:txBody>
      </p:sp>
      <p:sp>
        <p:nvSpPr>
          <p:cNvPr id="3" name="Footer Placeholder 2">
            <a:extLst>
              <a:ext uri="{FF2B5EF4-FFF2-40B4-BE49-F238E27FC236}">
                <a16:creationId xmlns:a16="http://schemas.microsoft.com/office/drawing/2014/main" id="{10B29252-5D0B-4B9D-9FBD-8EC0929FE096}"/>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5BB4FEF6-E217-4110-BBF5-C4B77ADC845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 col">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Date Placeholder 1">
            <a:extLst>
              <a:ext uri="{FF2B5EF4-FFF2-40B4-BE49-F238E27FC236}">
                <a16:creationId xmlns:a16="http://schemas.microsoft.com/office/drawing/2014/main" id="{F0FA07F3-F8E4-4505-85EC-22734AC68792}"/>
              </a:ext>
            </a:extLst>
          </p:cNvPr>
          <p:cNvSpPr>
            <a:spLocks noGrp="1"/>
          </p:cNvSpPr>
          <p:nvPr>
            <p:ph type="dt" sz="half" idx="14"/>
          </p:nvPr>
        </p:nvSpPr>
        <p:spPr/>
        <p:txBody>
          <a:bodyPr/>
          <a:lstStyle/>
          <a:p>
            <a:fld id="{6FCA8E82-58CD-E045-8B98-B7A85B79B752}" type="datetime4">
              <a:rPr lang="en-US" smtClean="0"/>
              <a:pPr/>
              <a:t>March 23, 2024</a:t>
            </a:fld>
            <a:endParaRPr lang="en-US" dirty="0">
              <a:latin typeface="+mn-lt"/>
            </a:endParaRPr>
          </a:p>
        </p:txBody>
      </p:sp>
      <p:sp>
        <p:nvSpPr>
          <p:cNvPr id="3" name="Footer Placeholder 2">
            <a:extLst>
              <a:ext uri="{FF2B5EF4-FFF2-40B4-BE49-F238E27FC236}">
                <a16:creationId xmlns:a16="http://schemas.microsoft.com/office/drawing/2014/main" id="{D5165D22-FEF5-4F30-8822-5D2378806A9B}"/>
              </a:ext>
            </a:extLst>
          </p:cNvPr>
          <p:cNvSpPr>
            <a:spLocks noGrp="1"/>
          </p:cNvSpPr>
          <p:nvPr>
            <p:ph type="ftr" sz="quarter" idx="15"/>
          </p:nvPr>
        </p:nvSpPr>
        <p:spPr/>
        <p:txBody>
          <a:bodyPr/>
          <a:lstStyle/>
          <a:p>
            <a:r>
              <a:rPr lang="en-US"/>
              <a:t>Annual Review</a:t>
            </a:r>
            <a:endParaRPr lang="en-US" b="0" dirty="0"/>
          </a:p>
        </p:txBody>
      </p:sp>
      <p:sp>
        <p:nvSpPr>
          <p:cNvPr id="4" name="Slide Number Placeholder 3">
            <a:extLst>
              <a:ext uri="{FF2B5EF4-FFF2-40B4-BE49-F238E27FC236}">
                <a16:creationId xmlns:a16="http://schemas.microsoft.com/office/drawing/2014/main" id="{1540F86B-3DA3-4708-AAF5-387BA115C415}"/>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6FCA8E82-58CD-E045-8B98-B7A85B79B752}" type="datetime4">
              <a:rPr lang="en-US" smtClean="0"/>
              <a:pPr/>
              <a:t>March 23, 2024</a:t>
            </a:fld>
            <a:endParaRPr lang="en-US" dirty="0">
              <a:latin typeface="+mn-lt"/>
            </a:endParaRPr>
          </a:p>
        </p:txBody>
      </p:sp>
      <p:sp>
        <p:nvSpPr>
          <p:cNvPr id="5" name="Footer Placeholder 4"/>
          <p:cNvSpPr>
            <a:spLocks noGrp="1"/>
          </p:cNvSpPr>
          <p:nvPr>
            <p:ph type="ftr" sz="quarter" idx="11"/>
          </p:nvPr>
        </p:nvSpPr>
        <p:spPr/>
        <p:txBody>
          <a:bodyPr/>
          <a:lstStyle/>
          <a:p>
            <a:r>
              <a:rPr lang="en-US"/>
              <a:t>Annual Review</a:t>
            </a:r>
            <a:endParaRPr lang="en-US" b="0"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3336949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CA8E82-58CD-E045-8B98-B7A85B79B752}" type="datetime4">
              <a:rPr lang="en-US" smtClean="0"/>
              <a:pPr/>
              <a:t>March 23, 2024</a:t>
            </a:fld>
            <a:endParaRPr lang="en-US" dirty="0">
              <a:latin typeface="+mn-lt"/>
            </a:endParaRPr>
          </a:p>
        </p:txBody>
      </p:sp>
      <p:sp>
        <p:nvSpPr>
          <p:cNvPr id="6" name="Footer Placeholder 5"/>
          <p:cNvSpPr>
            <a:spLocks noGrp="1"/>
          </p:cNvSpPr>
          <p:nvPr>
            <p:ph type="ftr" sz="quarter" idx="11"/>
          </p:nvPr>
        </p:nvSpPr>
        <p:spPr/>
        <p:txBody>
          <a:bodyPr/>
          <a:lstStyle/>
          <a:p>
            <a:r>
              <a:rPr lang="en-US"/>
              <a:t>Annual Review</a:t>
            </a:r>
            <a:endParaRPr lang="en-US" b="0"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9156415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CA8E82-58CD-E045-8B98-B7A85B79B752}" type="datetime4">
              <a:rPr lang="en-US" smtClean="0"/>
              <a:pPr/>
              <a:t>March 23, 2024</a:t>
            </a:fld>
            <a:endParaRPr lang="en-US" dirty="0">
              <a:latin typeface="+mn-lt"/>
            </a:endParaRPr>
          </a:p>
        </p:txBody>
      </p:sp>
      <p:sp>
        <p:nvSpPr>
          <p:cNvPr id="8" name="Footer Placeholder 7"/>
          <p:cNvSpPr>
            <a:spLocks noGrp="1"/>
          </p:cNvSpPr>
          <p:nvPr>
            <p:ph type="ftr" sz="quarter" idx="11"/>
          </p:nvPr>
        </p:nvSpPr>
        <p:spPr/>
        <p:txBody>
          <a:bodyPr/>
          <a:lstStyle/>
          <a:p>
            <a:r>
              <a:rPr lang="en-US"/>
              <a:t>Annual Review</a:t>
            </a:r>
            <a:endParaRPr lang="en-US" b="0"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033568570"/>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CA8E82-58CD-E045-8B98-B7A85B79B752}" type="datetime4">
              <a:rPr lang="en-US" smtClean="0"/>
              <a:pPr/>
              <a:t>March 23, 2024</a:t>
            </a:fld>
            <a:endParaRPr lang="en-US" dirty="0">
              <a:latin typeface="+mn-lt"/>
            </a:endParaRPr>
          </a:p>
        </p:txBody>
      </p:sp>
      <p:sp>
        <p:nvSpPr>
          <p:cNvPr id="4" name="Footer Placeholder 3"/>
          <p:cNvSpPr>
            <a:spLocks noGrp="1"/>
          </p:cNvSpPr>
          <p:nvPr>
            <p:ph type="ftr" sz="quarter" idx="11"/>
          </p:nvPr>
        </p:nvSpPr>
        <p:spPr/>
        <p:txBody>
          <a:bodyPr/>
          <a:lstStyle/>
          <a:p>
            <a:r>
              <a:rPr lang="en-US"/>
              <a:t>Annual Review</a:t>
            </a:r>
            <a:endParaRPr lang="en-US" b="0"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18805942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CA8E82-58CD-E045-8B98-B7A85B79B752}" type="datetime4">
              <a:rPr lang="en-US" smtClean="0"/>
              <a:pPr/>
              <a:t>March 23, 2024</a:t>
            </a:fld>
            <a:endParaRPr lang="en-US" dirty="0">
              <a:latin typeface="+mn-lt"/>
            </a:endParaRPr>
          </a:p>
        </p:txBody>
      </p:sp>
      <p:sp>
        <p:nvSpPr>
          <p:cNvPr id="3" name="Footer Placeholder 2"/>
          <p:cNvSpPr>
            <a:spLocks noGrp="1"/>
          </p:cNvSpPr>
          <p:nvPr>
            <p:ph type="ftr" sz="quarter" idx="11"/>
          </p:nvPr>
        </p:nvSpPr>
        <p:spPr/>
        <p:txBody>
          <a:bodyPr/>
          <a:lstStyle/>
          <a:p>
            <a:r>
              <a:rPr lang="en-US"/>
              <a:t>Annual Review</a:t>
            </a:r>
            <a:endParaRPr lang="en-US" b="0"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11091522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CA8E82-58CD-E045-8B98-B7A85B79B752}" type="datetime4">
              <a:rPr lang="en-US" smtClean="0"/>
              <a:pPr/>
              <a:t>March 23, 2024</a:t>
            </a:fld>
            <a:endParaRPr lang="en-US" dirty="0">
              <a:latin typeface="+mn-lt"/>
            </a:endParaRPr>
          </a:p>
        </p:txBody>
      </p:sp>
      <p:sp>
        <p:nvSpPr>
          <p:cNvPr id="6" name="Footer Placeholder 5"/>
          <p:cNvSpPr>
            <a:spLocks noGrp="1"/>
          </p:cNvSpPr>
          <p:nvPr>
            <p:ph type="ftr" sz="quarter" idx="11"/>
          </p:nvPr>
        </p:nvSpPr>
        <p:spPr/>
        <p:txBody>
          <a:bodyPr/>
          <a:lstStyle/>
          <a:p>
            <a:r>
              <a:rPr lang="en-US"/>
              <a:t>Annual Review</a:t>
            </a:r>
            <a:endParaRPr lang="en-US" b="0"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16439922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6FCA8E82-58CD-E045-8B98-B7A85B79B752}" type="datetime4">
              <a:rPr lang="en-US" smtClean="0"/>
              <a:pPr/>
              <a:t>March 23, 2024</a:t>
            </a:fld>
            <a:endParaRPr lang="en-US" dirty="0">
              <a:latin typeface="+mn-lt"/>
            </a:endParaRPr>
          </a:p>
        </p:txBody>
      </p:sp>
      <p:sp>
        <p:nvSpPr>
          <p:cNvPr id="6" name="Footer Placeholder 5"/>
          <p:cNvSpPr>
            <a:spLocks noGrp="1"/>
          </p:cNvSpPr>
          <p:nvPr>
            <p:ph type="ftr" sz="quarter" idx="11"/>
          </p:nvPr>
        </p:nvSpPr>
        <p:spPr>
          <a:xfrm>
            <a:off x="1125300" y="318640"/>
            <a:ext cx="4877818" cy="320931"/>
          </a:xfrm>
        </p:spPr>
        <p:txBody>
          <a:bodyPr/>
          <a:lstStyle/>
          <a:p>
            <a:r>
              <a:rPr lang="en-US"/>
              <a:t>Annual Review</a:t>
            </a:r>
            <a:endParaRPr lang="en-US" b="0" dirty="0"/>
          </a:p>
        </p:txBody>
      </p:sp>
      <p:sp>
        <p:nvSpPr>
          <p:cNvPr id="7" name="Slide Number Placeholder 6"/>
          <p:cNvSpPr>
            <a:spLocks noGrp="1"/>
          </p:cNvSpPr>
          <p:nvPr>
            <p:ph type="sldNum" sz="quarter" idx="12"/>
          </p:nvPr>
        </p:nvSpPr>
        <p:spPr>
          <a:xfrm>
            <a:off x="6176794" y="137408"/>
            <a:ext cx="811019" cy="503578"/>
          </a:xfrm>
        </p:spPr>
        <p:txBody>
          <a:bodyPr/>
          <a:lstStyle/>
          <a:p>
            <a:fld id="{294A09A9-5501-47C1-A89A-A340965A2BE2}" type="slidenum">
              <a:rPr lang="en-US" smtClean="0"/>
              <a:pPr/>
              <a:t>‹#›</a:t>
            </a:fld>
            <a:endParaRPr lang="en-US" dirty="0">
              <a:latin typeface="+mn-lt"/>
            </a:endParaRPr>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428999264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jp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26">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FCA8E82-58CD-E045-8B98-B7A85B79B752}" type="datetime4">
              <a:rPr lang="en-US" smtClean="0"/>
              <a:pPr/>
              <a:t>March 23, 2024</a:t>
            </a:fld>
            <a:endParaRPr lang="en-US" dirty="0">
              <a:latin typeface="+mn-lt"/>
            </a:endParaRPr>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Annual Review</a:t>
            </a:r>
            <a:endParaRPr lang="en-US" b="0"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144065352"/>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693" r:id="rId17"/>
    <p:sldLayoutId id="2147483673" r:id="rId18"/>
    <p:sldLayoutId id="2147483684" r:id="rId19"/>
    <p:sldLayoutId id="2147483675" r:id="rId20"/>
    <p:sldLayoutId id="2147483676" r:id="rId21"/>
    <p:sldLayoutId id="2147483677" r:id="rId22"/>
    <p:sldLayoutId id="2147483685" r:id="rId23"/>
    <p:sldLayoutId id="2147483688" r:id="rId24"/>
  </p:sldLayoutIdLst>
  <p:hf hdr="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3E091D-F76C-0A98-DDC5-7B6BDD813B16}"/>
              </a:ext>
            </a:extLst>
          </p:cNvPr>
          <p:cNvSpPr/>
          <p:nvPr/>
        </p:nvSpPr>
        <p:spPr>
          <a:xfrm>
            <a:off x="8563554" y="4206239"/>
            <a:ext cx="1741336" cy="1033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 Placeholder 9">
            <a:extLst>
              <a:ext uri="{FF2B5EF4-FFF2-40B4-BE49-F238E27FC236}">
                <a16:creationId xmlns:a16="http://schemas.microsoft.com/office/drawing/2014/main" id="{5366C91B-7EE4-0D95-37B0-A6B4B46125AC}"/>
              </a:ext>
            </a:extLst>
          </p:cNvPr>
          <p:cNvSpPr>
            <a:spLocks noGrp="1"/>
          </p:cNvSpPr>
          <p:nvPr>
            <p:ph type="body" sz="quarter" idx="11"/>
          </p:nvPr>
        </p:nvSpPr>
        <p:spPr>
          <a:xfrm>
            <a:off x="6359103" y="970058"/>
            <a:ext cx="5491570" cy="5314627"/>
          </a:xfrm>
        </p:spPr>
        <p:txBody>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Prepared by:-</a:t>
            </a:r>
          </a:p>
          <a:p>
            <a:r>
              <a:rPr lang="en-US" dirty="0">
                <a:solidFill>
                  <a:schemeClr val="tx1"/>
                </a:solidFill>
                <a:latin typeface="Times New Roman" panose="02020603050405020304" pitchFamily="18" charset="0"/>
                <a:cs typeface="Times New Roman" panose="02020603050405020304" pitchFamily="18" charset="0"/>
              </a:rPr>
              <a:t>1)Bhavsar Shruti Rajesh-(2202031030006)</a:t>
            </a:r>
          </a:p>
          <a:p>
            <a:r>
              <a:rPr lang="en-US" dirty="0">
                <a:solidFill>
                  <a:schemeClr val="tx1"/>
                </a:solidFill>
                <a:latin typeface="Times New Roman" panose="02020603050405020304" pitchFamily="18" charset="0"/>
                <a:cs typeface="Times New Roman" panose="02020603050405020304" pitchFamily="18" charset="0"/>
              </a:rPr>
              <a:t>2)Singh Gunjan Rajesh-(2202031030128)</a:t>
            </a:r>
          </a:p>
          <a:p>
            <a:r>
              <a:rPr lang="en-US" dirty="0">
                <a:solidFill>
                  <a:schemeClr val="tx1"/>
                </a:solidFill>
                <a:latin typeface="Times New Roman" panose="02020603050405020304" pitchFamily="18" charset="0"/>
                <a:cs typeface="Times New Roman" panose="02020603050405020304" pitchFamily="18" charset="0"/>
              </a:rPr>
              <a:t>3)Chauhan Hiren YogeshBhai-(2202031030009)</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Guide Name:-</a:t>
            </a:r>
          </a:p>
          <a:p>
            <a:r>
              <a:rPr lang="en-US" dirty="0">
                <a:solidFill>
                  <a:schemeClr val="tx1"/>
                </a:solidFill>
                <a:latin typeface="Times New Roman" panose="02020603050405020304" pitchFamily="18" charset="0"/>
                <a:cs typeface="Times New Roman" panose="02020603050405020304" pitchFamily="18" charset="0"/>
              </a:rPr>
              <a:t>Prof. Yogeshwari  mam</a:t>
            </a:r>
          </a:p>
          <a:p>
            <a:r>
              <a:rPr lang="en-US" sz="2400" dirty="0">
                <a:solidFill>
                  <a:schemeClr val="tx1"/>
                </a:solidFill>
                <a:latin typeface="Times New Roman" panose="02020603050405020304" pitchFamily="18" charset="0"/>
                <a:cs typeface="Times New Roman" panose="02020603050405020304" pitchFamily="18" charset="0"/>
              </a:rPr>
              <a:t>          </a:t>
            </a:r>
          </a:p>
          <a:p>
            <a:r>
              <a:rPr lang="en-US" dirty="0">
                <a:solidFill>
                  <a:schemeClr val="tx1"/>
                </a:solidFill>
                <a:latin typeface="Times New Roman" panose="02020603050405020304" pitchFamily="18" charset="0"/>
                <a:cs typeface="Times New Roman" panose="02020603050405020304" pitchFamily="18" charset="0"/>
              </a:rPr>
              <a:t>Title Of Project:-</a:t>
            </a:r>
          </a:p>
          <a:p>
            <a:r>
              <a:rPr lang="en-US" dirty="0">
                <a:solidFill>
                  <a:schemeClr val="tx1"/>
                </a:solidFill>
                <a:latin typeface="Times New Roman" panose="02020603050405020304" pitchFamily="18" charset="0"/>
                <a:cs typeface="Times New Roman" panose="02020603050405020304" pitchFamily="18" charset="0"/>
              </a:rPr>
              <a:t>Salon management system</a:t>
            </a:r>
          </a:p>
          <a:p>
            <a:endParaRPr lang="en-US" sz="2400" dirty="0">
              <a:solidFill>
                <a:schemeClr val="tx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solidFill>
                <a:schemeClr val="bg1"/>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026" name="Picture 2" descr="Silver Oak College of Engineering &amp; Technology | EDUCATION ...">
            <a:extLst>
              <a:ext uri="{FF2B5EF4-FFF2-40B4-BE49-F238E27FC236}">
                <a16:creationId xmlns:a16="http://schemas.microsoft.com/office/drawing/2014/main" id="{E51D2A3F-8F11-99FE-5C76-CBFF970416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3918857" cy="158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ADDB83-D20F-B7E7-D32E-2E0BB5F55FBF}"/>
              </a:ext>
            </a:extLst>
          </p:cNvPr>
          <p:cNvSpPr txBox="1"/>
          <p:nvPr/>
        </p:nvSpPr>
        <p:spPr>
          <a:xfrm>
            <a:off x="818982" y="976930"/>
            <a:ext cx="898497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Functional Requirement of admin</a:t>
            </a:r>
            <a:endParaRPr lang="en-IN" sz="3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077CDE-103E-DB52-BE01-AD14A3B8EA94}"/>
              </a:ext>
            </a:extLst>
          </p:cNvPr>
          <p:cNvSpPr txBox="1"/>
          <p:nvPr/>
        </p:nvSpPr>
        <p:spPr>
          <a:xfrm>
            <a:off x="1144987" y="2957056"/>
            <a:ext cx="670295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Admin can view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information on </a:t>
            </a: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sales volume, leads, new accounts, revenue and costs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for a given period.</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8C493BF-1989-FAC5-9389-5C757B8F655C}"/>
              </a:ext>
            </a:extLst>
          </p:cNvPr>
          <p:cNvSpPr txBox="1"/>
          <p:nvPr/>
        </p:nvSpPr>
        <p:spPr>
          <a:xfrm>
            <a:off x="1172817" y="3721426"/>
            <a:ext cx="7525910" cy="923330"/>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Admin also view </a:t>
            </a: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sales funnel which provides a clear view of the opportunities available to a sales team,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accurately showing the revenue the team is going to make in the months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A50D776-31EB-3493-1129-D0977C746A93}"/>
              </a:ext>
            </a:extLst>
          </p:cNvPr>
          <p:cNvSpPr txBox="1"/>
          <p:nvPr/>
        </p:nvSpPr>
        <p:spPr>
          <a:xfrm>
            <a:off x="874642" y="2295298"/>
            <a:ext cx="3085108"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View monthly sales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6912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ADDB83-D20F-B7E7-D32E-2E0BB5F55FBF}"/>
              </a:ext>
            </a:extLst>
          </p:cNvPr>
          <p:cNvSpPr txBox="1"/>
          <p:nvPr/>
        </p:nvSpPr>
        <p:spPr>
          <a:xfrm>
            <a:off x="818983" y="826937"/>
            <a:ext cx="4731027"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Module</a:t>
            </a:r>
            <a:endParaRPr lang="en-IN" sz="4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077CDE-103E-DB52-BE01-AD14A3B8EA94}"/>
              </a:ext>
            </a:extLst>
          </p:cNvPr>
          <p:cNvSpPr txBox="1"/>
          <p:nvPr/>
        </p:nvSpPr>
        <p:spPr>
          <a:xfrm>
            <a:off x="1144988" y="2901877"/>
            <a:ext cx="6464410"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User is an organizational function that </a:t>
            </a: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enables users to access and control digital assets </a:t>
            </a: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such as:-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8C493BF-1989-FAC5-9389-5C757B8F655C}"/>
              </a:ext>
            </a:extLst>
          </p:cNvPr>
          <p:cNvSpPr txBox="1"/>
          <p:nvPr/>
        </p:nvSpPr>
        <p:spPr>
          <a:xfrm>
            <a:off x="1144988" y="3696978"/>
            <a:ext cx="7633252" cy="1200329"/>
          </a:xfrm>
          <a:prstGeom prst="rect">
            <a:avLst/>
          </a:prstGeom>
          <a:noFill/>
        </p:spPr>
        <p:txBody>
          <a:bodyPr wrap="square">
            <a:spAutoFit/>
          </a:bodyPr>
          <a:lstStyle/>
          <a:p>
            <a:pPr marL="285750" indent="-285750">
              <a:buFont typeface="Wingdings" panose="05000000000000000000" pitchFamily="2" charset="2"/>
              <a:buChar char="ü"/>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Applications</a:t>
            </a:r>
          </a:p>
          <a:p>
            <a:pPr marL="285750" indent="-285750">
              <a:buFont typeface="Wingdings" panose="05000000000000000000" pitchFamily="2" charset="2"/>
              <a:buChar char="ü"/>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Devices</a:t>
            </a:r>
          </a:p>
          <a:p>
            <a:pPr marL="285750" indent="-285750">
              <a:buFont typeface="Wingdings" panose="05000000000000000000" pitchFamily="2" charset="2"/>
              <a:buChar char="ü"/>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Networks</a:t>
            </a:r>
          </a:p>
          <a:p>
            <a:pPr marL="285750" indent="-285750">
              <a:buFont typeface="Wingdings" panose="05000000000000000000" pitchFamily="2" charset="2"/>
              <a:buChar char="ü"/>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cloud services.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A50D776-31EB-3493-1129-D0977C746A93}"/>
              </a:ext>
            </a:extLst>
          </p:cNvPr>
          <p:cNvSpPr txBox="1"/>
          <p:nvPr/>
        </p:nvSpPr>
        <p:spPr>
          <a:xfrm>
            <a:off x="818983" y="2291442"/>
            <a:ext cx="2242269" cy="461665"/>
          </a:xfrm>
          <a:prstGeom prst="rect">
            <a:avLst/>
          </a:prstGeom>
          <a:noFill/>
        </p:spPr>
        <p:txBody>
          <a:bodyPr wrap="square">
            <a:spAutoFit/>
          </a:bodyPr>
          <a:lstStyle/>
          <a:p>
            <a:pPr marL="457200" indent="-457200">
              <a:buFont typeface="+mj-lt"/>
              <a:buAutoNum type="arabicPeriod" startAt="2"/>
            </a:pPr>
            <a:r>
              <a:rPr lang="en-US" sz="2400" b="1" dirty="0">
                <a:latin typeface="Times New Roman" panose="02020603050405020304" pitchFamily="18" charset="0"/>
                <a:cs typeface="Times New Roman" panose="02020603050405020304" pitchFamily="18" charset="0"/>
              </a:rPr>
              <a:t>User</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6542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ADDB83-D20F-B7E7-D32E-2E0BB5F55FBF}"/>
              </a:ext>
            </a:extLst>
          </p:cNvPr>
          <p:cNvSpPr txBox="1"/>
          <p:nvPr/>
        </p:nvSpPr>
        <p:spPr>
          <a:xfrm>
            <a:off x="818983" y="976930"/>
            <a:ext cx="8977024"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Functional Requirement for user</a:t>
            </a:r>
            <a:endParaRPr lang="en-IN" sz="3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077CDE-103E-DB52-BE01-AD14A3B8EA94}"/>
              </a:ext>
            </a:extLst>
          </p:cNvPr>
          <p:cNvSpPr txBox="1"/>
          <p:nvPr/>
        </p:nvSpPr>
        <p:spPr>
          <a:xfrm>
            <a:off x="1144988" y="2957056"/>
            <a:ext cx="5828306"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can login into system using this feature.</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8C493BF-1989-FAC5-9389-5C757B8F655C}"/>
              </a:ext>
            </a:extLst>
          </p:cNvPr>
          <p:cNvSpPr txBox="1"/>
          <p:nvPr/>
        </p:nvSpPr>
        <p:spPr>
          <a:xfrm>
            <a:off x="1172817" y="3429000"/>
            <a:ext cx="7633252"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will enter username and password for log-in into the application.</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A50D776-31EB-3493-1129-D0977C746A93}"/>
              </a:ext>
            </a:extLst>
          </p:cNvPr>
          <p:cNvSpPr txBox="1"/>
          <p:nvPr/>
        </p:nvSpPr>
        <p:spPr>
          <a:xfrm>
            <a:off x="874642" y="2295298"/>
            <a:ext cx="224226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Log-in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855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ADDB83-D20F-B7E7-D32E-2E0BB5F55FBF}"/>
              </a:ext>
            </a:extLst>
          </p:cNvPr>
          <p:cNvSpPr txBox="1"/>
          <p:nvPr/>
        </p:nvSpPr>
        <p:spPr>
          <a:xfrm>
            <a:off x="818983" y="976930"/>
            <a:ext cx="8913414"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Functional Requirement for admin</a:t>
            </a:r>
            <a:endParaRPr lang="en-IN" sz="3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077CDE-103E-DB52-BE01-AD14A3B8EA94}"/>
              </a:ext>
            </a:extLst>
          </p:cNvPr>
          <p:cNvSpPr txBox="1"/>
          <p:nvPr/>
        </p:nvSpPr>
        <p:spPr>
          <a:xfrm>
            <a:off x="1144988" y="2957056"/>
            <a:ext cx="6694998"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User can book or access the online appointment management system via the URL provided by the saloon itself or through a “Book Now” button in the website.</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A50D776-31EB-3493-1129-D0977C746A93}"/>
              </a:ext>
            </a:extLst>
          </p:cNvPr>
          <p:cNvSpPr txBox="1"/>
          <p:nvPr/>
        </p:nvSpPr>
        <p:spPr>
          <a:xfrm>
            <a:off x="874642" y="2295298"/>
            <a:ext cx="4945713"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Schedule/Book appointment</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38506E5-E818-7168-3C3E-3B0D6BA30F8C}"/>
              </a:ext>
            </a:extLst>
          </p:cNvPr>
          <p:cNvSpPr txBox="1"/>
          <p:nvPr/>
        </p:nvSpPr>
        <p:spPr>
          <a:xfrm>
            <a:off x="1144988" y="4549300"/>
            <a:ext cx="6694998"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Once the time and date are selected, the system confirms the bookings automatically and also records it within the system instantly without any intervention from the staff.</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B1420CC-29D9-4806-0EB7-CDEB677CF4D7}"/>
              </a:ext>
            </a:extLst>
          </p:cNvPr>
          <p:cNvSpPr txBox="1"/>
          <p:nvPr/>
        </p:nvSpPr>
        <p:spPr>
          <a:xfrm>
            <a:off x="1144988" y="3879154"/>
            <a:ext cx="6102626"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system user can choose Date and Time from the slots which are available.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7462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ADDB83-D20F-B7E7-D32E-2E0BB5F55FBF}"/>
              </a:ext>
            </a:extLst>
          </p:cNvPr>
          <p:cNvSpPr txBox="1"/>
          <p:nvPr/>
        </p:nvSpPr>
        <p:spPr>
          <a:xfrm>
            <a:off x="818983" y="976930"/>
            <a:ext cx="901678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Functional Requirement for admin</a:t>
            </a:r>
            <a:endParaRPr lang="en-IN" sz="3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077CDE-103E-DB52-BE01-AD14A3B8EA94}"/>
              </a:ext>
            </a:extLst>
          </p:cNvPr>
          <p:cNvSpPr txBox="1"/>
          <p:nvPr/>
        </p:nvSpPr>
        <p:spPr>
          <a:xfrm>
            <a:off x="1144988" y="2957056"/>
            <a:ext cx="6694998" cy="369332"/>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User can view the available services provided by the saloon.</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A50D776-31EB-3493-1129-D0977C746A93}"/>
              </a:ext>
            </a:extLst>
          </p:cNvPr>
          <p:cNvSpPr txBox="1"/>
          <p:nvPr/>
        </p:nvSpPr>
        <p:spPr>
          <a:xfrm>
            <a:off x="874642" y="2295298"/>
            <a:ext cx="4945713"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View services</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B1420CC-29D9-4806-0EB7-CDEB677CF4D7}"/>
              </a:ext>
            </a:extLst>
          </p:cNvPr>
          <p:cNvSpPr txBox="1"/>
          <p:nvPr/>
        </p:nvSpPr>
        <p:spPr>
          <a:xfrm>
            <a:off x="1144988" y="3429000"/>
            <a:ext cx="610262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 can choose the services based on its requirement.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749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ADDB83-D20F-B7E7-D32E-2E0BB5F55FBF}"/>
              </a:ext>
            </a:extLst>
          </p:cNvPr>
          <p:cNvSpPr txBox="1"/>
          <p:nvPr/>
        </p:nvSpPr>
        <p:spPr>
          <a:xfrm>
            <a:off x="818983" y="976930"/>
            <a:ext cx="9024732"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Functional Requirement for admin</a:t>
            </a:r>
            <a:endParaRPr lang="en-IN" sz="3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077CDE-103E-DB52-BE01-AD14A3B8EA94}"/>
              </a:ext>
            </a:extLst>
          </p:cNvPr>
          <p:cNvSpPr txBox="1"/>
          <p:nvPr/>
        </p:nvSpPr>
        <p:spPr>
          <a:xfrm>
            <a:off x="1144988" y="2957056"/>
            <a:ext cx="6694998"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User can give reviews and feedback which will directly reflect to the admin panel.</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A50D776-31EB-3493-1129-D0977C746A93}"/>
              </a:ext>
            </a:extLst>
          </p:cNvPr>
          <p:cNvSpPr txBox="1"/>
          <p:nvPr/>
        </p:nvSpPr>
        <p:spPr>
          <a:xfrm>
            <a:off x="874642" y="2295298"/>
            <a:ext cx="4945713"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Give reviews</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1A8D5BF-CBC0-22FA-11A6-509D385CADD6}"/>
              </a:ext>
            </a:extLst>
          </p:cNvPr>
          <p:cNvSpPr txBox="1"/>
          <p:nvPr/>
        </p:nvSpPr>
        <p:spPr>
          <a:xfrm>
            <a:off x="1144988" y="3603387"/>
            <a:ext cx="7108466" cy="923330"/>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User reviews can help in </a:t>
            </a: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evaluate management system performance, the need for change and improvement, and the suitability of business policies and objectives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789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14CE6B-B04E-CE74-EE08-1DB9B26ECF8F}"/>
              </a:ext>
            </a:extLst>
          </p:cNvPr>
          <p:cNvSpPr>
            <a:spLocks noGrp="1"/>
          </p:cNvSpPr>
          <p:nvPr>
            <p:ph type="title"/>
          </p:nvPr>
        </p:nvSpPr>
        <p:spPr>
          <a:xfrm>
            <a:off x="451567" y="127221"/>
            <a:ext cx="5241567" cy="610863"/>
          </a:xfrm>
        </p:spPr>
        <p:txBody>
          <a:bodyPr>
            <a:normAutofit/>
          </a:bodyPr>
          <a:lstStyle/>
          <a:p>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Database tables</a:t>
            </a:r>
            <a:endParaRPr lang="en-IN" sz="3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5" name="Table 6">
            <a:extLst>
              <a:ext uri="{FF2B5EF4-FFF2-40B4-BE49-F238E27FC236}">
                <a16:creationId xmlns:a16="http://schemas.microsoft.com/office/drawing/2014/main" id="{6F9046E2-6785-AB56-4F1E-86F0FEC37FF4}"/>
              </a:ext>
            </a:extLst>
          </p:cNvPr>
          <p:cNvGraphicFramePr>
            <a:graphicFrameLocks noGrp="1"/>
          </p:cNvGraphicFramePr>
          <p:nvPr>
            <p:ph type="tbl" sz="quarter" idx="10"/>
            <p:extLst>
              <p:ext uri="{D42A27DB-BD31-4B8C-83A1-F6EECF244321}">
                <p14:modId xmlns:p14="http://schemas.microsoft.com/office/powerpoint/2010/main" val="356336201"/>
              </p:ext>
            </p:extLst>
          </p:nvPr>
        </p:nvGraphicFramePr>
        <p:xfrm>
          <a:off x="186525" y="1974698"/>
          <a:ext cx="5988988" cy="4524292"/>
        </p:xfrm>
        <a:graphic>
          <a:graphicData uri="http://schemas.openxmlformats.org/drawingml/2006/table">
            <a:tbl>
              <a:tblPr firstRow="1" bandRow="1">
                <a:tableStyleId>{5C22544A-7EE6-4342-B048-85BDC9FD1C3A}</a:tableStyleId>
              </a:tblPr>
              <a:tblGrid>
                <a:gridCol w="1497247">
                  <a:extLst>
                    <a:ext uri="{9D8B030D-6E8A-4147-A177-3AD203B41FA5}">
                      <a16:colId xmlns:a16="http://schemas.microsoft.com/office/drawing/2014/main" val="1048548226"/>
                    </a:ext>
                  </a:extLst>
                </a:gridCol>
                <a:gridCol w="1422539">
                  <a:extLst>
                    <a:ext uri="{9D8B030D-6E8A-4147-A177-3AD203B41FA5}">
                      <a16:colId xmlns:a16="http://schemas.microsoft.com/office/drawing/2014/main" val="2999710886"/>
                    </a:ext>
                  </a:extLst>
                </a:gridCol>
                <a:gridCol w="1571955">
                  <a:extLst>
                    <a:ext uri="{9D8B030D-6E8A-4147-A177-3AD203B41FA5}">
                      <a16:colId xmlns:a16="http://schemas.microsoft.com/office/drawing/2014/main" val="612011422"/>
                    </a:ext>
                  </a:extLst>
                </a:gridCol>
                <a:gridCol w="1497247">
                  <a:extLst>
                    <a:ext uri="{9D8B030D-6E8A-4147-A177-3AD203B41FA5}">
                      <a16:colId xmlns:a16="http://schemas.microsoft.com/office/drawing/2014/main" val="2115062190"/>
                    </a:ext>
                  </a:extLst>
                </a:gridCol>
              </a:tblGrid>
              <a:tr h="170425">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Field Name</a:t>
                      </a:r>
                      <a:endParaRPr lang="en-IN" dirty="0">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Datatype(Size)</a:t>
                      </a:r>
                      <a:endParaRPr lang="en-IN">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Constraint</a:t>
                      </a:r>
                      <a:endParaRPr lang="en-IN">
                        <a:effectLst/>
                      </a:endParaRPr>
                    </a:p>
                  </a:txBody>
                  <a:tcPr marL="68580" marR="68580"/>
                </a:tc>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Description</a:t>
                      </a:r>
                      <a:endParaRPr lang="en-IN" dirty="0">
                        <a:effectLst/>
                      </a:endParaRPr>
                    </a:p>
                  </a:txBody>
                  <a:tcPr marL="68580" marR="68580"/>
                </a:tc>
                <a:extLst>
                  <a:ext uri="{0D108BD9-81ED-4DB2-BD59-A6C34878D82A}">
                    <a16:rowId xmlns:a16="http://schemas.microsoft.com/office/drawing/2014/main" val="695591926"/>
                  </a:ext>
                </a:extLst>
              </a:tr>
              <a:tr h="0">
                <a:tc>
                  <a:txBody>
                    <a:bodyPr/>
                    <a:lstStyle/>
                    <a:p>
                      <a:pPr rtl="0" fontAlgn="t">
                        <a:spcBef>
                          <a:spcPts val="0"/>
                        </a:spcBef>
                        <a:spcAft>
                          <a:spcPts val="0"/>
                        </a:spcAft>
                      </a:pPr>
                      <a:r>
                        <a:rPr lang="en-IN" sz="1200" b="0" i="0" u="none" strike="noStrike" dirty="0" err="1">
                          <a:solidFill>
                            <a:srgbClr val="000000"/>
                          </a:solidFill>
                          <a:effectLst/>
                          <a:latin typeface="Times New Roman" panose="02020603050405020304" pitchFamily="18" charset="0"/>
                        </a:rPr>
                        <a:t>u_id</a:t>
                      </a:r>
                      <a:endParaRPr lang="en-IN" dirty="0">
                        <a:effectLst/>
                      </a:endParaRPr>
                    </a:p>
                  </a:txBody>
                  <a:tcPr marL="68580" marR="68580"/>
                </a:tc>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Primary Key, Auto-Increment</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ID of User</a:t>
                      </a:r>
                      <a:endParaRPr lang="en-IN" dirty="0">
                        <a:effectLst/>
                      </a:endParaRPr>
                    </a:p>
                  </a:txBody>
                  <a:tcPr marL="68580" marR="68580"/>
                </a:tc>
                <a:extLst>
                  <a:ext uri="{0D108BD9-81ED-4DB2-BD59-A6C34878D82A}">
                    <a16:rowId xmlns:a16="http://schemas.microsoft.com/office/drawing/2014/main" val="3786187307"/>
                  </a:ext>
                </a:extLst>
              </a:tr>
              <a:tr h="326004">
                <a:tc>
                  <a:txBody>
                    <a:bodyPr/>
                    <a:lstStyle/>
                    <a:p>
                      <a:pPr rtl="0" fontAlgn="t">
                        <a:spcBef>
                          <a:spcPts val="0"/>
                        </a:spcBef>
                        <a:spcAft>
                          <a:spcPts val="0"/>
                        </a:spcAft>
                      </a:pPr>
                      <a:r>
                        <a:rPr lang="en-IN" sz="1200" b="0" i="0" u="none" strike="noStrike" dirty="0" err="1">
                          <a:solidFill>
                            <a:srgbClr val="000000"/>
                          </a:solidFill>
                          <a:effectLst/>
                          <a:latin typeface="Times New Roman" panose="02020603050405020304" pitchFamily="18" charset="0"/>
                        </a:rPr>
                        <a:t>u_name</a:t>
                      </a:r>
                      <a:endParaRPr lang="en-IN" dirty="0">
                        <a:effectLst/>
                      </a:endParaRPr>
                    </a:p>
                  </a:txBody>
                  <a:tcPr marL="68580" marR="68580"/>
                </a:tc>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varchar(30)</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not null</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Name of User</a:t>
                      </a:r>
                      <a:endParaRPr lang="en-IN" dirty="0">
                        <a:effectLst/>
                      </a:endParaRPr>
                    </a:p>
                  </a:txBody>
                  <a:tcPr marL="68580" marR="68580"/>
                </a:tc>
                <a:extLst>
                  <a:ext uri="{0D108BD9-81ED-4DB2-BD59-A6C34878D82A}">
                    <a16:rowId xmlns:a16="http://schemas.microsoft.com/office/drawing/2014/main" val="3748234732"/>
                  </a:ext>
                </a:extLst>
              </a:tr>
              <a:tr h="355480">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email</a:t>
                      </a:r>
                      <a:endParaRPr lang="en-IN" dirty="0">
                        <a:effectLst/>
                      </a:endParaRPr>
                    </a:p>
                  </a:txBody>
                  <a:tcPr marL="68580" marR="68580"/>
                </a:tc>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varchar(50)</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not null</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Email of user</a:t>
                      </a:r>
                      <a:endParaRPr lang="en-IN" dirty="0">
                        <a:effectLst/>
                      </a:endParaRPr>
                    </a:p>
                  </a:txBody>
                  <a:tcPr marL="68580" marR="68580"/>
                </a:tc>
                <a:extLst>
                  <a:ext uri="{0D108BD9-81ED-4DB2-BD59-A6C34878D82A}">
                    <a16:rowId xmlns:a16="http://schemas.microsoft.com/office/drawing/2014/main" val="3096862900"/>
                  </a:ext>
                </a:extLst>
              </a:tr>
              <a:tr h="170425">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gender</a:t>
                      </a:r>
                      <a:endParaRPr lang="en-IN">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varchar(6)</a:t>
                      </a: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Gender of user</a:t>
                      </a:r>
                      <a:endParaRPr lang="en-IN" dirty="0">
                        <a:effectLst/>
                      </a:endParaRPr>
                    </a:p>
                  </a:txBody>
                  <a:tcPr marL="68580" marR="68580"/>
                </a:tc>
                <a:extLst>
                  <a:ext uri="{0D108BD9-81ED-4DB2-BD59-A6C34878D82A}">
                    <a16:rowId xmlns:a16="http://schemas.microsoft.com/office/drawing/2014/main" val="2647033888"/>
                  </a:ext>
                </a:extLst>
              </a:tr>
              <a:tr h="0">
                <a:tc>
                  <a:txBody>
                    <a:bodyPr/>
                    <a:lstStyle/>
                    <a:p>
                      <a:pPr marL="15240" marR="15240" rtl="0" fontAlgn="t">
                        <a:spcBef>
                          <a:spcPts val="120"/>
                        </a:spcBef>
                        <a:spcAft>
                          <a:spcPts val="120"/>
                        </a:spcAft>
                      </a:pPr>
                      <a:r>
                        <a:rPr lang="en-IN" sz="1200" b="0" i="0" u="none" strike="noStrike" dirty="0" err="1">
                          <a:solidFill>
                            <a:srgbClr val="000000"/>
                          </a:solidFill>
                          <a:effectLst/>
                          <a:latin typeface="Times New Roman" panose="02020603050405020304" pitchFamily="18" charset="0"/>
                        </a:rPr>
                        <a:t>birth_date</a:t>
                      </a:r>
                      <a:endParaRPr lang="en-IN" dirty="0">
                        <a:effectLst/>
                      </a:endParaRPr>
                    </a:p>
                  </a:txBody>
                  <a:tcPr marL="68580" marR="68580"/>
                </a:tc>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date</a:t>
                      </a: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Birth Date</a:t>
                      </a:r>
                      <a:endParaRPr lang="en-IN" dirty="0">
                        <a:effectLst/>
                      </a:endParaRPr>
                    </a:p>
                  </a:txBody>
                  <a:tcPr marL="68580" marR="68580"/>
                </a:tc>
                <a:extLst>
                  <a:ext uri="{0D108BD9-81ED-4DB2-BD59-A6C34878D82A}">
                    <a16:rowId xmlns:a16="http://schemas.microsoft.com/office/drawing/2014/main" val="3415381548"/>
                  </a:ext>
                </a:extLst>
              </a:tr>
              <a:tr h="170425">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u_phone</a:t>
                      </a:r>
                      <a:endParaRPr lang="en-IN">
                        <a:effectLst/>
                      </a:endParaRPr>
                    </a:p>
                  </a:txBody>
                  <a:tcPr marL="68580" marR="68580"/>
                </a:tc>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int(10)</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Phone Number</a:t>
                      </a:r>
                      <a:endParaRPr lang="en-IN">
                        <a:effectLst/>
                      </a:endParaRPr>
                    </a:p>
                  </a:txBody>
                  <a:tcPr marL="68580" marR="68580"/>
                </a:tc>
                <a:extLst>
                  <a:ext uri="{0D108BD9-81ED-4DB2-BD59-A6C34878D82A}">
                    <a16:rowId xmlns:a16="http://schemas.microsoft.com/office/drawing/2014/main" val="3269309342"/>
                  </a:ext>
                </a:extLst>
              </a:tr>
              <a:tr h="0">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u_pic</a:t>
                      </a:r>
                      <a:endParaRPr lang="en-IN">
                        <a:effectLst/>
                      </a:endParaRPr>
                    </a:p>
                  </a:txBody>
                  <a:tcPr marL="68580" marR="68580"/>
                </a:tc>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blob</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not null</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Profile Picture of User</a:t>
                      </a:r>
                      <a:endParaRPr lang="en-IN" dirty="0">
                        <a:effectLst/>
                      </a:endParaRPr>
                    </a:p>
                  </a:txBody>
                  <a:tcPr marL="68580" marR="68580"/>
                </a:tc>
                <a:extLst>
                  <a:ext uri="{0D108BD9-81ED-4DB2-BD59-A6C34878D82A}">
                    <a16:rowId xmlns:a16="http://schemas.microsoft.com/office/drawing/2014/main" val="1428600503"/>
                  </a:ext>
                </a:extLst>
              </a:tr>
              <a:tr h="419864">
                <a:tc>
                  <a:txBody>
                    <a:bodyPr/>
                    <a:lstStyle/>
                    <a:p>
                      <a:pPr marL="15240" marR="15240" rtl="0" fontAlgn="t">
                        <a:spcBef>
                          <a:spcPts val="120"/>
                        </a:spcBef>
                        <a:spcAft>
                          <a:spcPts val="120"/>
                        </a:spcAft>
                      </a:pPr>
                      <a:r>
                        <a:rPr lang="en-IN" sz="1200" b="0" i="0" u="none" strike="noStrike" dirty="0" err="1">
                          <a:solidFill>
                            <a:srgbClr val="000000"/>
                          </a:solidFill>
                          <a:effectLst/>
                          <a:latin typeface="Times New Roman" panose="02020603050405020304" pitchFamily="18" charset="0"/>
                        </a:rPr>
                        <a:t>u_type</a:t>
                      </a:r>
                      <a:endParaRPr lang="en-IN" dirty="0">
                        <a:effectLst/>
                      </a:endParaRPr>
                    </a:p>
                  </a:txBody>
                  <a:tcPr marL="68580" marR="68580"/>
                </a:tc>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int(1)</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not null</a:t>
                      </a:r>
                      <a:endParaRPr lang="en-IN" dirty="0">
                        <a:effectLst/>
                      </a:endParaRPr>
                    </a:p>
                  </a:txBody>
                  <a:tcPr marL="68580" marR="68580"/>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Type of the user (1-Admin,2-Shop owner,3-user)</a:t>
                      </a:r>
                      <a:endParaRPr lang="en-US" dirty="0">
                        <a:effectLst/>
                      </a:endParaRPr>
                    </a:p>
                  </a:txBody>
                  <a:tcPr marL="68580" marR="68580"/>
                </a:tc>
                <a:extLst>
                  <a:ext uri="{0D108BD9-81ED-4DB2-BD59-A6C34878D82A}">
                    <a16:rowId xmlns:a16="http://schemas.microsoft.com/office/drawing/2014/main" val="1119123331"/>
                  </a:ext>
                </a:extLst>
              </a:tr>
              <a:tr h="276648">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username</a:t>
                      </a:r>
                      <a:endParaRPr lang="en-IN">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varchar(20)</a:t>
                      </a: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Username of the user</a:t>
                      </a:r>
                      <a:endParaRPr lang="en-IN" dirty="0">
                        <a:effectLst/>
                      </a:endParaRPr>
                    </a:p>
                  </a:txBody>
                  <a:tcPr marL="68580" marR="68580"/>
                </a:tc>
                <a:extLst>
                  <a:ext uri="{0D108BD9-81ED-4DB2-BD59-A6C34878D82A}">
                    <a16:rowId xmlns:a16="http://schemas.microsoft.com/office/drawing/2014/main" val="129159118"/>
                  </a:ext>
                </a:extLst>
              </a:tr>
              <a:tr h="170425">
                <a:tc>
                  <a:txBody>
                    <a:bodyPr/>
                    <a:lstStyle/>
                    <a:p>
                      <a:pPr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password</a:t>
                      </a:r>
                      <a:endParaRPr lang="en-IN">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varchar(20)</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not null</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Password of the user</a:t>
                      </a:r>
                      <a:endParaRPr lang="en-IN" dirty="0">
                        <a:effectLst/>
                      </a:endParaRPr>
                    </a:p>
                  </a:txBody>
                  <a:tcPr marL="68580" marR="68580"/>
                </a:tc>
                <a:extLst>
                  <a:ext uri="{0D108BD9-81ED-4DB2-BD59-A6C34878D82A}">
                    <a16:rowId xmlns:a16="http://schemas.microsoft.com/office/drawing/2014/main" val="2308086330"/>
                  </a:ext>
                </a:extLst>
              </a:tr>
              <a:tr h="397657">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city_id</a:t>
                      </a:r>
                      <a:endParaRPr lang="en-IN">
                        <a:effectLst/>
                      </a:endParaRPr>
                    </a:p>
                  </a:txBody>
                  <a:tcPr marL="68580" marR="68580"/>
                </a:tc>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a:t>
                      </a: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foreign key</a:t>
                      </a:r>
                      <a:endParaRPr lang="en-IN">
                        <a:effectLst/>
                      </a:endParaRPr>
                    </a:p>
                  </a:txBody>
                  <a:tcPr marL="68580" marR="68580"/>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Foreign key references </a:t>
                      </a:r>
                      <a:r>
                        <a:rPr lang="en-US" sz="1200" b="0" i="0" u="none" strike="noStrike" dirty="0" err="1">
                          <a:solidFill>
                            <a:srgbClr val="000000"/>
                          </a:solidFill>
                          <a:effectLst/>
                          <a:latin typeface="Times New Roman" panose="02020603050405020304" pitchFamily="18" charset="0"/>
                        </a:rPr>
                        <a:t>city_master</a:t>
                      </a:r>
                      <a:endParaRPr lang="en-US" dirty="0">
                        <a:effectLst/>
                      </a:endParaRPr>
                    </a:p>
                  </a:txBody>
                  <a:tcPr marL="68580" marR="68580"/>
                </a:tc>
                <a:extLst>
                  <a:ext uri="{0D108BD9-81ED-4DB2-BD59-A6C34878D82A}">
                    <a16:rowId xmlns:a16="http://schemas.microsoft.com/office/drawing/2014/main" val="1794384219"/>
                  </a:ext>
                </a:extLst>
              </a:tr>
            </a:tbl>
          </a:graphicData>
        </a:graphic>
      </p:graphicFrame>
      <p:sp>
        <p:nvSpPr>
          <p:cNvPr id="10" name="Title 2">
            <a:extLst>
              <a:ext uri="{FF2B5EF4-FFF2-40B4-BE49-F238E27FC236}">
                <a16:creationId xmlns:a16="http://schemas.microsoft.com/office/drawing/2014/main" id="{85E9B681-A4C3-65BC-755E-3D819E4C9F9A}"/>
              </a:ext>
            </a:extLst>
          </p:cNvPr>
          <p:cNvSpPr txBox="1">
            <a:spLocks/>
          </p:cNvSpPr>
          <p:nvPr/>
        </p:nvSpPr>
        <p:spPr>
          <a:xfrm>
            <a:off x="186525" y="1400453"/>
            <a:ext cx="4941477" cy="610863"/>
          </a:xfrm>
          <a:prstGeom prst="rect">
            <a:avLst/>
          </a:prstGeom>
        </p:spPr>
        <p:txBody>
          <a:bodyPr vert="horz" lIns="0" tIns="0" rIns="0" bIns="0" rtlCol="0" anchor="b" anchorCtr="0">
            <a:normAutofit fontScale="25000" lnSpcReduction="20000"/>
          </a:bodyPr>
          <a:lstStyle>
            <a:lvl1pPr algn="l" defTabSz="914400" rtl="0" eaLnBrk="1" latinLnBrk="0" hangingPunct="1">
              <a:lnSpc>
                <a:spcPct val="90000"/>
              </a:lnSpc>
              <a:spcBef>
                <a:spcPct val="0"/>
              </a:spcBef>
              <a:buNone/>
              <a:defRPr sz="4400" b="1" i="0" kern="1200" cap="none">
                <a:solidFill>
                  <a:schemeClr val="bg1"/>
                </a:solidFill>
                <a:effectLst/>
                <a:latin typeface="+mj-lt"/>
                <a:ea typeface="+mj-ea"/>
                <a:cs typeface="+mj-cs"/>
              </a:defRPr>
            </a:lvl1pPr>
          </a:lstStyle>
          <a:p>
            <a:pPr marL="342900" indent="-342900" rtl="0">
              <a:spcBef>
                <a:spcPts val="0"/>
              </a:spcBef>
              <a:spcAft>
                <a:spcPts val="800"/>
              </a:spcAft>
            </a:pPr>
            <a:r>
              <a:rPr lang="en-US" sz="8000" b="1" i="0" u="none" strike="noStrike" dirty="0">
                <a:solidFill>
                  <a:srgbClr val="002060"/>
                </a:solidFill>
                <a:effectLst/>
                <a:latin typeface="Times New Roman" panose="02020603050405020304" pitchFamily="18" charset="0"/>
              </a:rPr>
              <a:t>Table: </a:t>
            </a:r>
            <a:r>
              <a:rPr lang="en-US" sz="8000" b="1" i="0" u="none" strike="noStrike" dirty="0" err="1">
                <a:solidFill>
                  <a:srgbClr val="002060"/>
                </a:solidFill>
                <a:effectLst/>
                <a:latin typeface="Times New Roman" panose="02020603050405020304" pitchFamily="18" charset="0"/>
              </a:rPr>
              <a:t>user_master</a:t>
            </a:r>
            <a:endParaRPr lang="en-US" sz="8000" b="0" dirty="0">
              <a:solidFill>
                <a:srgbClr val="002060"/>
              </a:solidFill>
              <a:effectLst/>
            </a:endParaRPr>
          </a:p>
          <a:p>
            <a:pPr marL="342900" indent="-342900" rtl="0">
              <a:spcBef>
                <a:spcPts val="0"/>
              </a:spcBef>
              <a:spcAft>
                <a:spcPts val="800"/>
              </a:spcAft>
            </a:pPr>
            <a:r>
              <a:rPr lang="en-US" sz="6400" b="1" i="0" u="none" strike="noStrike" dirty="0">
                <a:solidFill>
                  <a:srgbClr val="000000"/>
                </a:solidFill>
                <a:effectLst/>
                <a:latin typeface="Times New Roman" panose="02020603050405020304" pitchFamily="18" charset="0"/>
              </a:rPr>
              <a:t> Primary key: </a:t>
            </a:r>
            <a:r>
              <a:rPr lang="en-US" sz="6400" b="1" i="0" u="none" strike="noStrike" dirty="0" err="1">
                <a:solidFill>
                  <a:srgbClr val="000000"/>
                </a:solidFill>
                <a:effectLst/>
                <a:latin typeface="Times New Roman" panose="02020603050405020304" pitchFamily="18" charset="0"/>
              </a:rPr>
              <a:t>u_id</a:t>
            </a:r>
            <a:endParaRPr lang="en-US" sz="6400" b="0" dirty="0">
              <a:effectLst/>
            </a:endParaRPr>
          </a:p>
          <a:p>
            <a:br>
              <a:rPr lang="en-US" sz="1200" dirty="0"/>
            </a:b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5136843E-05F8-B9CD-83F5-ED6C66193DB3}"/>
              </a:ext>
            </a:extLst>
          </p:cNvPr>
          <p:cNvGraphicFramePr>
            <a:graphicFrameLocks noGrp="1"/>
          </p:cNvGraphicFramePr>
          <p:nvPr>
            <p:extLst>
              <p:ext uri="{D42A27DB-BD31-4B8C-83A1-F6EECF244321}">
                <p14:modId xmlns:p14="http://schemas.microsoft.com/office/powerpoint/2010/main" val="1540296871"/>
              </p:ext>
            </p:extLst>
          </p:nvPr>
        </p:nvGraphicFramePr>
        <p:xfrm>
          <a:off x="6570243" y="2001977"/>
          <a:ext cx="5530650" cy="4497013"/>
        </p:xfrm>
        <a:graphic>
          <a:graphicData uri="http://schemas.openxmlformats.org/drawingml/2006/table">
            <a:tbl>
              <a:tblPr firstRow="1" bandRow="1">
                <a:tableStyleId>{5C22544A-7EE6-4342-B048-85BDC9FD1C3A}</a:tableStyleId>
              </a:tblPr>
              <a:tblGrid>
                <a:gridCol w="1333354">
                  <a:extLst>
                    <a:ext uri="{9D8B030D-6E8A-4147-A177-3AD203B41FA5}">
                      <a16:colId xmlns:a16="http://schemas.microsoft.com/office/drawing/2014/main" val="2565451386"/>
                    </a:ext>
                  </a:extLst>
                </a:gridCol>
                <a:gridCol w="1176793">
                  <a:extLst>
                    <a:ext uri="{9D8B030D-6E8A-4147-A177-3AD203B41FA5}">
                      <a16:colId xmlns:a16="http://schemas.microsoft.com/office/drawing/2014/main" val="3930189056"/>
                    </a:ext>
                  </a:extLst>
                </a:gridCol>
                <a:gridCol w="1367624">
                  <a:extLst>
                    <a:ext uri="{9D8B030D-6E8A-4147-A177-3AD203B41FA5}">
                      <a16:colId xmlns:a16="http://schemas.microsoft.com/office/drawing/2014/main" val="4196910823"/>
                    </a:ext>
                  </a:extLst>
                </a:gridCol>
                <a:gridCol w="1652879">
                  <a:extLst>
                    <a:ext uri="{9D8B030D-6E8A-4147-A177-3AD203B41FA5}">
                      <a16:colId xmlns:a16="http://schemas.microsoft.com/office/drawing/2014/main" val="3044596445"/>
                    </a:ext>
                  </a:extLst>
                </a:gridCol>
              </a:tblGrid>
              <a:tr h="356017">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Field Name</a:t>
                      </a:r>
                      <a:endParaRPr lang="en-IN" dirty="0">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Datatype(Size)</a:t>
                      </a:r>
                      <a:endParaRPr lang="en-IN">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Constraint</a:t>
                      </a:r>
                      <a:endParaRPr lang="en-IN">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Description</a:t>
                      </a:r>
                      <a:endParaRPr lang="en-IN">
                        <a:effectLst/>
                      </a:endParaRPr>
                    </a:p>
                  </a:txBody>
                  <a:tcPr marL="68580" marR="68580"/>
                </a:tc>
                <a:extLst>
                  <a:ext uri="{0D108BD9-81ED-4DB2-BD59-A6C34878D82A}">
                    <a16:rowId xmlns:a16="http://schemas.microsoft.com/office/drawing/2014/main" val="1065353865"/>
                  </a:ext>
                </a:extLst>
              </a:tr>
              <a:tr h="549018">
                <a:tc>
                  <a:txBody>
                    <a:bodyPr/>
                    <a:lstStyle/>
                    <a:p>
                      <a:pPr rtl="0" fontAlgn="t">
                        <a:spcBef>
                          <a:spcPts val="0"/>
                        </a:spcBef>
                        <a:spcAft>
                          <a:spcPts val="0"/>
                        </a:spcAft>
                      </a:pPr>
                      <a:r>
                        <a:rPr lang="en-IN" sz="1200" b="0" i="0" u="none" strike="noStrike" dirty="0" err="1">
                          <a:solidFill>
                            <a:srgbClr val="000000"/>
                          </a:solidFill>
                          <a:effectLst/>
                          <a:latin typeface="Times New Roman" panose="02020603050405020304" pitchFamily="18" charset="0"/>
                        </a:rPr>
                        <a:t>s_name</a:t>
                      </a:r>
                      <a:endParaRPr lang="en-IN" dirty="0">
                        <a:effectLst/>
                      </a:endParaRPr>
                    </a:p>
                  </a:txBody>
                  <a:tcPr marL="68580" marR="68580"/>
                </a:tc>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a:t>
                      </a:r>
                      <a:endParaRPr lang="en-IN" dirty="0">
                        <a:effectLst/>
                      </a:endParaRPr>
                    </a:p>
                    <a:p>
                      <a:pPr fontAlgn="t"/>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Primary Key, Auto-</a:t>
                      </a:r>
                      <a:r>
                        <a:rPr lang="en-IN" sz="1100" b="0" i="0" u="none" strike="noStrike">
                          <a:solidFill>
                            <a:srgbClr val="000000"/>
                          </a:solidFill>
                          <a:effectLst/>
                          <a:latin typeface="Calibri" panose="020F0502020204030204" pitchFamily="34" charset="0"/>
                        </a:rPr>
                        <a:t> </a:t>
                      </a:r>
                      <a:r>
                        <a:rPr lang="en-IN" sz="1200" b="0" i="0" u="none" strike="noStrike">
                          <a:solidFill>
                            <a:srgbClr val="000000"/>
                          </a:solidFill>
                          <a:effectLst/>
                          <a:latin typeface="Times New Roman" panose="02020603050405020304" pitchFamily="18" charset="0"/>
                        </a:rPr>
                        <a:t>Increment</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Name of shop</a:t>
                      </a:r>
                      <a:endParaRPr lang="en-IN">
                        <a:effectLst/>
                      </a:endParaRPr>
                    </a:p>
                  </a:txBody>
                  <a:tcPr marL="68580" marR="68580"/>
                </a:tc>
                <a:extLst>
                  <a:ext uri="{0D108BD9-81ED-4DB2-BD59-A6C34878D82A}">
                    <a16:rowId xmlns:a16="http://schemas.microsoft.com/office/drawing/2014/main" val="3646975531"/>
                  </a:ext>
                </a:extLst>
              </a:tr>
              <a:tr h="356017">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s_address</a:t>
                      </a:r>
                      <a:endParaRPr lang="en-IN">
                        <a:effectLst/>
                      </a:endParaRPr>
                    </a:p>
                  </a:txBody>
                  <a:tcPr marL="68580" marR="68580"/>
                </a:tc>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varchar(150)</a:t>
                      </a: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Shop address</a:t>
                      </a:r>
                      <a:endParaRPr lang="en-IN">
                        <a:effectLst/>
                      </a:endParaRPr>
                    </a:p>
                  </a:txBody>
                  <a:tcPr marL="68580" marR="68580"/>
                </a:tc>
                <a:extLst>
                  <a:ext uri="{0D108BD9-81ED-4DB2-BD59-A6C34878D82A}">
                    <a16:rowId xmlns:a16="http://schemas.microsoft.com/office/drawing/2014/main" val="855119413"/>
                  </a:ext>
                </a:extLst>
              </a:tr>
              <a:tr h="356017">
                <a:tc>
                  <a:txBody>
                    <a:bodyPr/>
                    <a:lstStyle/>
                    <a:p>
                      <a:pPr marL="15240" marR="15240" rtl="0" fontAlgn="t">
                        <a:spcBef>
                          <a:spcPts val="120"/>
                        </a:spcBef>
                        <a:spcAft>
                          <a:spcPts val="120"/>
                        </a:spcAft>
                      </a:pPr>
                      <a:r>
                        <a:rPr lang="en-IN" sz="1200" b="0" i="0" u="none" strike="noStrike" dirty="0" err="1">
                          <a:solidFill>
                            <a:srgbClr val="000000"/>
                          </a:solidFill>
                          <a:effectLst/>
                          <a:latin typeface="Times New Roman" panose="02020603050405020304" pitchFamily="18" charset="0"/>
                        </a:rPr>
                        <a:t>pincode</a:t>
                      </a:r>
                      <a:endParaRPr lang="en-IN" dirty="0">
                        <a:effectLst/>
                      </a:endParaRPr>
                    </a:p>
                  </a:txBody>
                  <a:tcPr marL="68580" marR="68580"/>
                </a:tc>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Int(6)</a:t>
                      </a: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Shop pincode</a:t>
                      </a:r>
                      <a:endParaRPr lang="en-IN">
                        <a:effectLst/>
                      </a:endParaRPr>
                    </a:p>
                  </a:txBody>
                  <a:tcPr marL="68580" marR="68580"/>
                </a:tc>
                <a:extLst>
                  <a:ext uri="{0D108BD9-81ED-4DB2-BD59-A6C34878D82A}">
                    <a16:rowId xmlns:a16="http://schemas.microsoft.com/office/drawing/2014/main" val="2885745978"/>
                  </a:ext>
                </a:extLst>
              </a:tr>
              <a:tr h="356017">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bank_id</a:t>
                      </a:r>
                      <a:endParaRPr lang="en-IN">
                        <a:effectLst/>
                      </a:endParaRPr>
                    </a:p>
                  </a:txBody>
                  <a:tcPr marL="68580" marR="68580"/>
                </a:tc>
                <a:tc>
                  <a:txBody>
                    <a:bodyPr/>
                    <a:lstStyle/>
                    <a:p>
                      <a:pPr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Int(11)</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Bank id</a:t>
                      </a:r>
                      <a:endParaRPr lang="en-IN">
                        <a:effectLst/>
                      </a:endParaRPr>
                    </a:p>
                  </a:txBody>
                  <a:tcPr marL="68580" marR="68580"/>
                </a:tc>
                <a:extLst>
                  <a:ext uri="{0D108BD9-81ED-4DB2-BD59-A6C34878D82A}">
                    <a16:rowId xmlns:a16="http://schemas.microsoft.com/office/drawing/2014/main" val="221706448"/>
                  </a:ext>
                </a:extLst>
              </a:tr>
              <a:tr h="356017">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city</a:t>
                      </a:r>
                      <a:endParaRPr lang="en-IN" dirty="0">
                        <a:effectLst/>
                      </a:endParaRPr>
                    </a:p>
                  </a:txBody>
                  <a:tcPr marL="68580" marR="68580"/>
                </a:tc>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Varchar(11)</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City of an shop</a:t>
                      </a:r>
                      <a:endParaRPr lang="en-IN">
                        <a:effectLst/>
                      </a:endParaRPr>
                    </a:p>
                  </a:txBody>
                  <a:tcPr marL="68580" marR="68580"/>
                </a:tc>
                <a:extLst>
                  <a:ext uri="{0D108BD9-81ED-4DB2-BD59-A6C34878D82A}">
                    <a16:rowId xmlns:a16="http://schemas.microsoft.com/office/drawing/2014/main" val="1270944936"/>
                  </a:ext>
                </a:extLst>
              </a:tr>
              <a:tr h="356017">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b_name</a:t>
                      </a:r>
                      <a:endParaRPr lang="en-IN">
                        <a:effectLst/>
                      </a:endParaRPr>
                    </a:p>
                  </a:txBody>
                  <a:tcPr marL="68580" marR="68580"/>
                </a:tc>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Varchar(30)</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Bank name</a:t>
                      </a:r>
                      <a:endParaRPr lang="en-IN">
                        <a:effectLst/>
                      </a:endParaRPr>
                    </a:p>
                  </a:txBody>
                  <a:tcPr marL="68580" marR="68580"/>
                </a:tc>
                <a:extLst>
                  <a:ext uri="{0D108BD9-81ED-4DB2-BD59-A6C34878D82A}">
                    <a16:rowId xmlns:a16="http://schemas.microsoft.com/office/drawing/2014/main" val="127033914"/>
                  </a:ext>
                </a:extLst>
              </a:tr>
              <a:tr h="356017">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ac.no</a:t>
                      </a:r>
                      <a:endParaRPr lang="en-IN" dirty="0">
                        <a:effectLst/>
                      </a:endParaRPr>
                    </a:p>
                  </a:txBody>
                  <a:tcPr marL="68580" marR="68580"/>
                </a:tc>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Int(15)</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User account number</a:t>
                      </a:r>
                      <a:endParaRPr lang="en-IN">
                        <a:effectLst/>
                      </a:endParaRPr>
                    </a:p>
                  </a:txBody>
                  <a:tcPr marL="68580" marR="68580"/>
                </a:tc>
                <a:extLst>
                  <a:ext uri="{0D108BD9-81ED-4DB2-BD59-A6C34878D82A}">
                    <a16:rowId xmlns:a16="http://schemas.microsoft.com/office/drawing/2014/main" val="280982746"/>
                  </a:ext>
                </a:extLst>
              </a:tr>
              <a:tr h="356017">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Ifsc_code</a:t>
                      </a:r>
                      <a:endParaRPr lang="en-IN">
                        <a:effectLst/>
                      </a:endParaRPr>
                    </a:p>
                  </a:txBody>
                  <a:tcPr marL="68580" marR="68580"/>
                </a:tc>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Varchar(15)</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Ifsc code</a:t>
                      </a:r>
                      <a:endParaRPr lang="en-IN">
                        <a:effectLst/>
                      </a:endParaRPr>
                    </a:p>
                  </a:txBody>
                  <a:tcPr marL="68580" marR="68580"/>
                </a:tc>
                <a:extLst>
                  <a:ext uri="{0D108BD9-81ED-4DB2-BD59-A6C34878D82A}">
                    <a16:rowId xmlns:a16="http://schemas.microsoft.com/office/drawing/2014/main" val="782285065"/>
                  </a:ext>
                </a:extLst>
              </a:tr>
              <a:tr h="268299">
                <a:tc>
                  <a:txBody>
                    <a:bodyPr/>
                    <a:lstStyle/>
                    <a:p>
                      <a:pPr marL="15240" marR="15240" rtl="0" fontAlgn="t">
                        <a:spcBef>
                          <a:spcPts val="120"/>
                        </a:spcBef>
                        <a:spcAft>
                          <a:spcPts val="120"/>
                        </a:spcAft>
                      </a:pPr>
                      <a:r>
                        <a:rPr lang="en-IN" sz="1200" b="0" i="0" u="none" strike="noStrike" dirty="0" err="1">
                          <a:solidFill>
                            <a:srgbClr val="000000"/>
                          </a:solidFill>
                          <a:effectLst/>
                          <a:latin typeface="Times New Roman" panose="02020603050405020304" pitchFamily="18" charset="0"/>
                        </a:rPr>
                        <a:t>Acc_type</a:t>
                      </a:r>
                      <a:endParaRPr lang="en-IN" dirty="0">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varchar(7)</a:t>
                      </a: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Account type</a:t>
                      </a:r>
                      <a:endParaRPr lang="en-IN">
                        <a:effectLst/>
                      </a:endParaRPr>
                    </a:p>
                  </a:txBody>
                  <a:tcPr marL="68580" marR="68580"/>
                </a:tc>
                <a:extLst>
                  <a:ext uri="{0D108BD9-81ED-4DB2-BD59-A6C34878D82A}">
                    <a16:rowId xmlns:a16="http://schemas.microsoft.com/office/drawing/2014/main" val="201954494"/>
                  </a:ext>
                </a:extLst>
              </a:tr>
              <a:tr h="447164">
                <a:tc>
                  <a:txBody>
                    <a:bodyPr/>
                    <a:lstStyle/>
                    <a:p>
                      <a:pPr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Acc_holder_name</a:t>
                      </a:r>
                      <a:endParaRPr lang="en-IN">
                        <a:effectLst/>
                      </a:endParaRPr>
                    </a:p>
                  </a:txBody>
                  <a:tcPr marL="68580" marR="68580"/>
                </a:tc>
                <a:tc>
                  <a:txBody>
                    <a:bodyPr/>
                    <a:lstStyle/>
                    <a:p>
                      <a:r>
                        <a:rPr lang="en-IN" sz="1200" b="0" i="0" u="none" strike="noStrike" dirty="0">
                          <a:solidFill>
                            <a:srgbClr val="000000"/>
                          </a:solidFill>
                          <a:effectLst/>
                          <a:latin typeface="Times New Roman" panose="02020603050405020304" pitchFamily="18" charset="0"/>
                        </a:rPr>
                        <a:t>varchar(30)</a:t>
                      </a:r>
                      <a:endParaRPr lang="en-IN" dirty="0"/>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US" sz="1200" b="0" i="0" u="none" strike="noStrike" dirty="0">
                          <a:solidFill>
                            <a:srgbClr val="000000"/>
                          </a:solidFill>
                          <a:effectLst/>
                          <a:latin typeface="Times New Roman" panose="02020603050405020304" pitchFamily="18" charset="0"/>
                        </a:rPr>
                        <a:t>Name of an account holder</a:t>
                      </a:r>
                      <a:endParaRPr lang="en-US" dirty="0">
                        <a:effectLst/>
                      </a:endParaRPr>
                    </a:p>
                  </a:txBody>
                  <a:tcPr marL="68580" marR="68580"/>
                </a:tc>
                <a:extLst>
                  <a:ext uri="{0D108BD9-81ED-4DB2-BD59-A6C34878D82A}">
                    <a16:rowId xmlns:a16="http://schemas.microsoft.com/office/drawing/2014/main" val="1499061110"/>
                  </a:ext>
                </a:extLst>
              </a:tr>
              <a:tr h="356017">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S_feedback</a:t>
                      </a:r>
                      <a:endParaRPr lang="en-IN">
                        <a:effectLst/>
                      </a:endParaRPr>
                    </a:p>
                  </a:txBody>
                  <a:tcPr marL="68580" marR="68580"/>
                </a:tc>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Varchar(150)</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dirty="0" err="1">
                          <a:solidFill>
                            <a:srgbClr val="000000"/>
                          </a:solidFill>
                          <a:effectLst/>
                          <a:latin typeface="Times New Roman" panose="02020603050405020304" pitchFamily="18" charset="0"/>
                        </a:rPr>
                        <a:t>Feedbacke</a:t>
                      </a:r>
                      <a:endParaRPr lang="en-IN" dirty="0">
                        <a:effectLst/>
                      </a:endParaRPr>
                    </a:p>
                  </a:txBody>
                  <a:tcPr marL="68580" marR="68580"/>
                </a:tc>
                <a:extLst>
                  <a:ext uri="{0D108BD9-81ED-4DB2-BD59-A6C34878D82A}">
                    <a16:rowId xmlns:a16="http://schemas.microsoft.com/office/drawing/2014/main" val="284993994"/>
                  </a:ext>
                </a:extLst>
              </a:tr>
            </a:tbl>
          </a:graphicData>
        </a:graphic>
      </p:graphicFrame>
      <p:sp>
        <p:nvSpPr>
          <p:cNvPr id="13" name="Rectangle 12">
            <a:extLst>
              <a:ext uri="{FF2B5EF4-FFF2-40B4-BE49-F238E27FC236}">
                <a16:creationId xmlns:a16="http://schemas.microsoft.com/office/drawing/2014/main" id="{0BC474A3-1F7C-C88B-C719-06E5C4C378B8}"/>
              </a:ext>
            </a:extLst>
          </p:cNvPr>
          <p:cNvSpPr/>
          <p:nvPr/>
        </p:nvSpPr>
        <p:spPr>
          <a:xfrm>
            <a:off x="507226" y="842839"/>
            <a:ext cx="1981532" cy="457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2">
            <a:extLst>
              <a:ext uri="{FF2B5EF4-FFF2-40B4-BE49-F238E27FC236}">
                <a16:creationId xmlns:a16="http://schemas.microsoft.com/office/drawing/2014/main" id="{ED91AFAE-0A8A-244B-A658-87B0358D81E7}"/>
              </a:ext>
            </a:extLst>
          </p:cNvPr>
          <p:cNvSpPr txBox="1">
            <a:spLocks/>
          </p:cNvSpPr>
          <p:nvPr/>
        </p:nvSpPr>
        <p:spPr>
          <a:xfrm>
            <a:off x="6570243" y="1400453"/>
            <a:ext cx="4941477" cy="610863"/>
          </a:xfrm>
          <a:prstGeom prst="rect">
            <a:avLst/>
          </a:prstGeom>
        </p:spPr>
        <p:txBody>
          <a:bodyPr vert="horz" lIns="0" tIns="0" rIns="0" bIns="0" rtlCol="0" anchor="b" anchorCtr="0">
            <a:normAutofit fontScale="25000" lnSpcReduction="20000"/>
          </a:bodyPr>
          <a:lstStyle>
            <a:lvl1pPr algn="l" defTabSz="914400" rtl="0" eaLnBrk="1" latinLnBrk="0" hangingPunct="1">
              <a:lnSpc>
                <a:spcPct val="90000"/>
              </a:lnSpc>
              <a:spcBef>
                <a:spcPct val="0"/>
              </a:spcBef>
              <a:buNone/>
              <a:defRPr sz="4400" b="1" i="0" kern="1200" cap="none">
                <a:solidFill>
                  <a:schemeClr val="bg1"/>
                </a:solidFill>
                <a:effectLst/>
                <a:latin typeface="+mj-lt"/>
                <a:ea typeface="+mj-ea"/>
                <a:cs typeface="+mj-cs"/>
              </a:defRPr>
            </a:lvl1pPr>
          </a:lstStyle>
          <a:p>
            <a:pPr marL="342900" indent="-342900" rtl="0">
              <a:spcBef>
                <a:spcPts val="0"/>
              </a:spcBef>
              <a:spcAft>
                <a:spcPts val="800"/>
              </a:spcAft>
            </a:pPr>
            <a:r>
              <a:rPr lang="en-US" sz="8000" b="1" i="0" u="none" strike="noStrike" dirty="0">
                <a:solidFill>
                  <a:srgbClr val="002060"/>
                </a:solidFill>
                <a:effectLst/>
                <a:latin typeface="Times New Roman" panose="02020603050405020304" pitchFamily="18" charset="0"/>
              </a:rPr>
              <a:t>Table: </a:t>
            </a:r>
            <a:r>
              <a:rPr lang="en-US" sz="8000" b="1" i="0" u="none" strike="noStrike" dirty="0" err="1">
                <a:solidFill>
                  <a:srgbClr val="002060"/>
                </a:solidFill>
                <a:effectLst/>
                <a:latin typeface="Times New Roman" panose="02020603050405020304" pitchFamily="18" charset="0"/>
              </a:rPr>
              <a:t>sho</a:t>
            </a:r>
            <a:r>
              <a:rPr lang="en-US" sz="8000" dirty="0" err="1">
                <a:solidFill>
                  <a:srgbClr val="002060"/>
                </a:solidFill>
                <a:latin typeface="Times New Roman" panose="02020603050405020304" pitchFamily="18" charset="0"/>
              </a:rPr>
              <a:t>p</a:t>
            </a:r>
            <a:r>
              <a:rPr lang="en-US" sz="8000" b="1" i="0" u="none" strike="noStrike" dirty="0" err="1">
                <a:solidFill>
                  <a:srgbClr val="002060"/>
                </a:solidFill>
                <a:effectLst/>
                <a:latin typeface="Times New Roman" panose="02020603050405020304" pitchFamily="18" charset="0"/>
              </a:rPr>
              <a:t>_master</a:t>
            </a:r>
            <a:endParaRPr lang="en-US" sz="8000" b="0" dirty="0">
              <a:solidFill>
                <a:srgbClr val="002060"/>
              </a:solidFill>
              <a:effectLst/>
            </a:endParaRPr>
          </a:p>
          <a:p>
            <a:pPr marL="342900" indent="-342900" rtl="0">
              <a:spcBef>
                <a:spcPts val="0"/>
              </a:spcBef>
              <a:spcAft>
                <a:spcPts val="800"/>
              </a:spcAft>
            </a:pPr>
            <a:r>
              <a:rPr lang="en-US" sz="6400" b="1" i="0" u="none" strike="noStrike" dirty="0">
                <a:solidFill>
                  <a:srgbClr val="000000"/>
                </a:solidFill>
                <a:effectLst/>
                <a:latin typeface="Times New Roman" panose="02020603050405020304" pitchFamily="18" charset="0"/>
              </a:rPr>
              <a:t> Primary key: </a:t>
            </a:r>
            <a:r>
              <a:rPr lang="en-US" sz="6400" b="1" i="0" u="none" strike="noStrike" dirty="0" err="1">
                <a:solidFill>
                  <a:srgbClr val="000000"/>
                </a:solidFill>
                <a:effectLst/>
                <a:latin typeface="Times New Roman" panose="02020603050405020304" pitchFamily="18" charset="0"/>
              </a:rPr>
              <a:t>s</a:t>
            </a:r>
            <a:r>
              <a:rPr lang="en-US" sz="6400" dirty="0" err="1">
                <a:solidFill>
                  <a:srgbClr val="000000"/>
                </a:solidFill>
                <a:latin typeface="Times New Roman" panose="02020603050405020304" pitchFamily="18" charset="0"/>
              </a:rPr>
              <a:t>_name</a:t>
            </a:r>
            <a:endParaRPr lang="en-US" sz="6400" b="0" dirty="0">
              <a:effectLst/>
            </a:endParaRPr>
          </a:p>
          <a:p>
            <a:br>
              <a:rPr lang="en-US" sz="1200" dirty="0"/>
            </a:b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4182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14CE6B-B04E-CE74-EE08-1DB9B26ECF8F}"/>
              </a:ext>
            </a:extLst>
          </p:cNvPr>
          <p:cNvSpPr>
            <a:spLocks noGrp="1"/>
          </p:cNvSpPr>
          <p:nvPr>
            <p:ph type="title"/>
          </p:nvPr>
        </p:nvSpPr>
        <p:spPr>
          <a:xfrm>
            <a:off x="451567" y="127221"/>
            <a:ext cx="5464203" cy="610863"/>
          </a:xfrm>
        </p:spPr>
        <p:txBody>
          <a:bodyPr>
            <a:normAutofit/>
          </a:bodyPr>
          <a:lstStyle/>
          <a:p>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Database tables</a:t>
            </a:r>
            <a:endParaRPr lang="en-IN" sz="3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5" name="Table 6">
            <a:extLst>
              <a:ext uri="{FF2B5EF4-FFF2-40B4-BE49-F238E27FC236}">
                <a16:creationId xmlns:a16="http://schemas.microsoft.com/office/drawing/2014/main" id="{6F9046E2-6785-AB56-4F1E-86F0FEC37FF4}"/>
              </a:ext>
            </a:extLst>
          </p:cNvPr>
          <p:cNvGraphicFramePr>
            <a:graphicFrameLocks noGrp="1"/>
          </p:cNvGraphicFramePr>
          <p:nvPr>
            <p:ph type="tbl" sz="quarter" idx="10"/>
            <p:extLst>
              <p:ext uri="{D42A27DB-BD31-4B8C-83A1-F6EECF244321}">
                <p14:modId xmlns:p14="http://schemas.microsoft.com/office/powerpoint/2010/main" val="1496194397"/>
              </p:ext>
            </p:extLst>
          </p:nvPr>
        </p:nvGraphicFramePr>
        <p:xfrm>
          <a:off x="107012" y="1971998"/>
          <a:ext cx="5988988" cy="4686300"/>
        </p:xfrm>
        <a:graphic>
          <a:graphicData uri="http://schemas.openxmlformats.org/drawingml/2006/table">
            <a:tbl>
              <a:tblPr firstRow="1" bandRow="1">
                <a:tableStyleId>{5C22544A-7EE6-4342-B048-85BDC9FD1C3A}</a:tableStyleId>
              </a:tblPr>
              <a:tblGrid>
                <a:gridCol w="1497247">
                  <a:extLst>
                    <a:ext uri="{9D8B030D-6E8A-4147-A177-3AD203B41FA5}">
                      <a16:colId xmlns:a16="http://schemas.microsoft.com/office/drawing/2014/main" val="1048548226"/>
                    </a:ext>
                  </a:extLst>
                </a:gridCol>
                <a:gridCol w="1422539">
                  <a:extLst>
                    <a:ext uri="{9D8B030D-6E8A-4147-A177-3AD203B41FA5}">
                      <a16:colId xmlns:a16="http://schemas.microsoft.com/office/drawing/2014/main" val="2999710886"/>
                    </a:ext>
                  </a:extLst>
                </a:gridCol>
                <a:gridCol w="1571955">
                  <a:extLst>
                    <a:ext uri="{9D8B030D-6E8A-4147-A177-3AD203B41FA5}">
                      <a16:colId xmlns:a16="http://schemas.microsoft.com/office/drawing/2014/main" val="612011422"/>
                    </a:ext>
                  </a:extLst>
                </a:gridCol>
                <a:gridCol w="1497247">
                  <a:extLst>
                    <a:ext uri="{9D8B030D-6E8A-4147-A177-3AD203B41FA5}">
                      <a16:colId xmlns:a16="http://schemas.microsoft.com/office/drawing/2014/main" val="2115062190"/>
                    </a:ext>
                  </a:extLst>
                </a:gridCol>
              </a:tblGrid>
              <a:tr h="170425">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Field Name</a:t>
                      </a:r>
                      <a:endParaRPr lang="en-IN" dirty="0">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Datatype(Size)</a:t>
                      </a:r>
                      <a:endParaRPr lang="en-IN">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Constraint</a:t>
                      </a:r>
                      <a:endParaRPr lang="en-IN">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Description</a:t>
                      </a:r>
                      <a:endParaRPr lang="en-IN">
                        <a:effectLst/>
                      </a:endParaRPr>
                    </a:p>
                  </a:txBody>
                  <a:tcPr marL="68580" marR="68580"/>
                </a:tc>
                <a:extLst>
                  <a:ext uri="{0D108BD9-81ED-4DB2-BD59-A6C34878D82A}">
                    <a16:rowId xmlns:a16="http://schemas.microsoft.com/office/drawing/2014/main" val="695591926"/>
                  </a:ext>
                </a:extLst>
              </a:tr>
              <a:tr h="0">
                <a:tc>
                  <a:txBody>
                    <a:bodyPr/>
                    <a:lstStyle/>
                    <a:p>
                      <a:pPr rtl="0" fontAlgn="t">
                        <a:spcBef>
                          <a:spcPts val="0"/>
                        </a:spcBef>
                        <a:spcAft>
                          <a:spcPts val="1000"/>
                        </a:spcAft>
                      </a:pPr>
                      <a:r>
                        <a:rPr lang="en-IN" sz="1200" b="0" i="0" u="none" strike="noStrike" dirty="0" err="1">
                          <a:solidFill>
                            <a:srgbClr val="000000"/>
                          </a:solidFill>
                          <a:effectLst/>
                          <a:latin typeface="Times New Roman" panose="02020603050405020304" pitchFamily="18" charset="0"/>
                        </a:rPr>
                        <a:t>m_id</a:t>
                      </a:r>
                      <a:endParaRPr lang="en-IN" dirty="0">
                        <a:effectLst/>
                      </a:endParaRPr>
                    </a:p>
                  </a:txBody>
                  <a:tcPr marL="68580" marR="68580"/>
                </a:tc>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a:t>
                      </a:r>
                    </a:p>
                    <a:p>
                      <a:pPr marL="15240" marR="15240" rtl="0" fontAlgn="t">
                        <a:spcBef>
                          <a:spcPts val="120"/>
                        </a:spcBef>
                        <a:spcAft>
                          <a:spcPts val="120"/>
                        </a:spcAft>
                      </a:pP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Primary Key, Auto Increment</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ID of membership</a:t>
                      </a:r>
                      <a:endParaRPr lang="en-IN" dirty="0">
                        <a:effectLst/>
                      </a:endParaRPr>
                    </a:p>
                  </a:txBody>
                  <a:tcPr marL="68580" marR="68580"/>
                </a:tc>
                <a:extLst>
                  <a:ext uri="{0D108BD9-81ED-4DB2-BD59-A6C34878D82A}">
                    <a16:rowId xmlns:a16="http://schemas.microsoft.com/office/drawing/2014/main" val="3786187307"/>
                  </a:ext>
                </a:extLst>
              </a:tr>
              <a:tr h="252551">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m_name</a:t>
                      </a:r>
                      <a:endParaRPr lang="en-IN">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varchar(40)</a:t>
                      </a:r>
                    </a:p>
                    <a:p>
                      <a:pPr marR="15240" rtl="0" fontAlgn="t">
                        <a:spcBef>
                          <a:spcPts val="120"/>
                        </a:spcBef>
                        <a:spcAft>
                          <a:spcPts val="120"/>
                        </a:spcAft>
                      </a:pP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Name of Membership</a:t>
                      </a:r>
                      <a:endParaRPr lang="en-IN">
                        <a:effectLst/>
                      </a:endParaRPr>
                    </a:p>
                  </a:txBody>
                  <a:tcPr marL="68580" marR="68580"/>
                </a:tc>
                <a:extLst>
                  <a:ext uri="{0D108BD9-81ED-4DB2-BD59-A6C34878D82A}">
                    <a16:rowId xmlns:a16="http://schemas.microsoft.com/office/drawing/2014/main" val="3748234732"/>
                  </a:ext>
                </a:extLst>
              </a:tr>
              <a:tr h="141872">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m_price</a:t>
                      </a:r>
                      <a:endParaRPr lang="en-IN">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int(11)</a:t>
                      </a:r>
                    </a:p>
                    <a:p>
                      <a:pPr marR="15240" rtl="0" fontAlgn="t">
                        <a:spcBef>
                          <a:spcPts val="120"/>
                        </a:spcBef>
                        <a:spcAft>
                          <a:spcPts val="120"/>
                        </a:spcAft>
                      </a:pP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Prices of membership</a:t>
                      </a:r>
                      <a:endParaRPr lang="en-IN">
                        <a:effectLst/>
                      </a:endParaRPr>
                    </a:p>
                  </a:txBody>
                  <a:tcPr marL="68580" marR="68580"/>
                </a:tc>
                <a:extLst>
                  <a:ext uri="{0D108BD9-81ED-4DB2-BD59-A6C34878D82A}">
                    <a16:rowId xmlns:a16="http://schemas.microsoft.com/office/drawing/2014/main" val="3096862900"/>
                  </a:ext>
                </a:extLst>
              </a:tr>
              <a:tr h="266379">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m_desc</a:t>
                      </a:r>
                      <a:endParaRPr lang="en-IN">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varchar(100)</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Not null</a:t>
                      </a: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Description About</a:t>
                      </a:r>
                      <a:endParaRPr lang="en-IN">
                        <a:effectLst/>
                      </a:endParaRPr>
                    </a:p>
                    <a:p>
                      <a:pPr rtl="0" fontAlgn="t">
                        <a:spcBef>
                          <a:spcPts val="0"/>
                        </a:spcBef>
                        <a:spcAft>
                          <a:spcPts val="0"/>
                        </a:spcAft>
                      </a:pPr>
                      <a:r>
                        <a:rPr lang="en-IN" sz="1200" b="0" i="0" u="none" strike="noStrike">
                          <a:solidFill>
                            <a:srgbClr val="000000"/>
                          </a:solidFill>
                          <a:effectLst/>
                          <a:latin typeface="Times New Roman" panose="02020603050405020304" pitchFamily="18" charset="0"/>
                        </a:rPr>
                        <a:t>membership</a:t>
                      </a:r>
                      <a:endParaRPr lang="en-IN">
                        <a:effectLst/>
                      </a:endParaRPr>
                    </a:p>
                  </a:txBody>
                  <a:tcPr marL="68580" marR="68580"/>
                </a:tc>
                <a:extLst>
                  <a:ext uri="{0D108BD9-81ED-4DB2-BD59-A6C34878D82A}">
                    <a16:rowId xmlns:a16="http://schemas.microsoft.com/office/drawing/2014/main" val="2647033888"/>
                  </a:ext>
                </a:extLst>
              </a:tr>
              <a:tr h="269452">
                <a:tc>
                  <a:txBody>
                    <a:bodyPr/>
                    <a:lstStyle/>
                    <a:p>
                      <a:pPr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m-duration</a:t>
                      </a:r>
                      <a:endParaRPr lang="en-IN">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datetime</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Not null</a:t>
                      </a:r>
                    </a:p>
                    <a:p>
                      <a:pPr rtl="0" fontAlgn="t">
                        <a:spcBef>
                          <a:spcPts val="0"/>
                        </a:spcBef>
                        <a:spcAft>
                          <a:spcPts val="0"/>
                        </a:spcAft>
                      </a:pP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Time Duration of membership</a:t>
                      </a:r>
                      <a:endParaRPr lang="en-IN">
                        <a:effectLst/>
                      </a:endParaRPr>
                    </a:p>
                  </a:txBody>
                  <a:tcPr marL="68580" marR="68580"/>
                </a:tc>
                <a:extLst>
                  <a:ext uri="{0D108BD9-81ED-4DB2-BD59-A6C34878D82A}">
                    <a16:rowId xmlns:a16="http://schemas.microsoft.com/office/drawing/2014/main" val="3415381548"/>
                  </a:ext>
                </a:extLst>
              </a:tr>
              <a:tr h="170425">
                <a:tc>
                  <a:txBody>
                    <a:bodyPr/>
                    <a:lstStyle/>
                    <a:p>
                      <a:pPr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m_discount</a:t>
                      </a:r>
                      <a:endParaRPr lang="en-IN">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int(11)</a:t>
                      </a:r>
                    </a:p>
                    <a:p>
                      <a:pPr marR="15240" rtl="0" fontAlgn="t">
                        <a:spcBef>
                          <a:spcPts val="120"/>
                        </a:spcBef>
                        <a:spcAft>
                          <a:spcPts val="120"/>
                        </a:spcAft>
                      </a:pP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discounts</a:t>
                      </a:r>
                      <a:endParaRPr lang="en-IN">
                        <a:effectLst/>
                      </a:endParaRPr>
                    </a:p>
                  </a:txBody>
                  <a:tcPr marL="68580" marR="68580"/>
                </a:tc>
                <a:extLst>
                  <a:ext uri="{0D108BD9-81ED-4DB2-BD59-A6C34878D82A}">
                    <a16:rowId xmlns:a16="http://schemas.microsoft.com/office/drawing/2014/main" val="3269309342"/>
                  </a:ext>
                </a:extLst>
              </a:tr>
              <a:tr h="0">
                <a:tc>
                  <a:txBody>
                    <a:bodyPr/>
                    <a:lstStyle/>
                    <a:p>
                      <a:pPr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m_cashback</a:t>
                      </a:r>
                      <a:endParaRPr lang="en-IN">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int(11)</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Not null</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Cashback on discount</a:t>
                      </a:r>
                    </a:p>
                    <a:p>
                      <a:pPr rtl="0" fontAlgn="t">
                        <a:spcBef>
                          <a:spcPts val="0"/>
                        </a:spcBef>
                        <a:spcAft>
                          <a:spcPts val="0"/>
                        </a:spcAft>
                      </a:pPr>
                      <a:endParaRPr lang="en-IN" dirty="0">
                        <a:effectLst/>
                      </a:endParaRPr>
                    </a:p>
                  </a:txBody>
                  <a:tcPr marL="68580" marR="68580"/>
                </a:tc>
                <a:extLst>
                  <a:ext uri="{0D108BD9-81ED-4DB2-BD59-A6C34878D82A}">
                    <a16:rowId xmlns:a16="http://schemas.microsoft.com/office/drawing/2014/main" val="1428600503"/>
                  </a:ext>
                </a:extLst>
              </a:tr>
              <a:tr h="419864">
                <a:tc>
                  <a:txBody>
                    <a:bodyPr/>
                    <a:lstStyle/>
                    <a:p>
                      <a:pPr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m_offer</a:t>
                      </a:r>
                      <a:endParaRPr lang="en-IN">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varchar(100)</a:t>
                      </a:r>
                      <a:endParaRPr lang="en-IN" dirty="0">
                        <a:effectLst/>
                      </a:endParaRPr>
                    </a:p>
                    <a:p>
                      <a:pPr fontAlgn="t"/>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Not null</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Offers on Membership</a:t>
                      </a:r>
                      <a:endParaRPr lang="en-IN" dirty="0">
                        <a:effectLst/>
                      </a:endParaRPr>
                    </a:p>
                  </a:txBody>
                  <a:tcPr marL="68580" marR="68580"/>
                </a:tc>
                <a:extLst>
                  <a:ext uri="{0D108BD9-81ED-4DB2-BD59-A6C34878D82A}">
                    <a16:rowId xmlns:a16="http://schemas.microsoft.com/office/drawing/2014/main" val="1119123331"/>
                  </a:ext>
                </a:extLst>
              </a:tr>
            </a:tbl>
          </a:graphicData>
        </a:graphic>
      </p:graphicFrame>
      <p:sp>
        <p:nvSpPr>
          <p:cNvPr id="10" name="Title 2">
            <a:extLst>
              <a:ext uri="{FF2B5EF4-FFF2-40B4-BE49-F238E27FC236}">
                <a16:creationId xmlns:a16="http://schemas.microsoft.com/office/drawing/2014/main" id="{85E9B681-A4C3-65BC-755E-3D819E4C9F9A}"/>
              </a:ext>
            </a:extLst>
          </p:cNvPr>
          <p:cNvSpPr txBox="1">
            <a:spLocks/>
          </p:cNvSpPr>
          <p:nvPr/>
        </p:nvSpPr>
        <p:spPr>
          <a:xfrm>
            <a:off x="186525" y="1400453"/>
            <a:ext cx="4941477" cy="610863"/>
          </a:xfrm>
          <a:prstGeom prst="rect">
            <a:avLst/>
          </a:prstGeom>
        </p:spPr>
        <p:txBody>
          <a:bodyPr vert="horz" lIns="0" tIns="0" rIns="0" bIns="0" rtlCol="0" anchor="b" anchorCtr="0">
            <a:normAutofit fontScale="25000" lnSpcReduction="20000"/>
          </a:bodyPr>
          <a:lstStyle>
            <a:lvl1pPr algn="l" defTabSz="914400" rtl="0" eaLnBrk="1" latinLnBrk="0" hangingPunct="1">
              <a:lnSpc>
                <a:spcPct val="90000"/>
              </a:lnSpc>
              <a:spcBef>
                <a:spcPct val="0"/>
              </a:spcBef>
              <a:buNone/>
              <a:defRPr sz="4400" b="1" i="0" kern="1200" cap="none">
                <a:solidFill>
                  <a:schemeClr val="bg1"/>
                </a:solidFill>
                <a:effectLst/>
                <a:latin typeface="+mj-lt"/>
                <a:ea typeface="+mj-ea"/>
                <a:cs typeface="+mj-cs"/>
              </a:defRPr>
            </a:lvl1pPr>
          </a:lstStyle>
          <a:p>
            <a:pPr marL="342900" indent="-342900" rtl="0">
              <a:spcBef>
                <a:spcPts val="0"/>
              </a:spcBef>
              <a:spcAft>
                <a:spcPts val="800"/>
              </a:spcAft>
            </a:pPr>
            <a:r>
              <a:rPr lang="en-US" sz="8000" b="1" i="0" u="none" strike="noStrike" dirty="0">
                <a:solidFill>
                  <a:srgbClr val="002060"/>
                </a:solidFill>
                <a:effectLst/>
                <a:latin typeface="Times New Roman" panose="02020603050405020304" pitchFamily="18" charset="0"/>
              </a:rPr>
              <a:t>Table: </a:t>
            </a:r>
            <a:r>
              <a:rPr lang="en-US" sz="8000" b="1" i="0" u="none" strike="noStrike" dirty="0" err="1">
                <a:solidFill>
                  <a:srgbClr val="002060"/>
                </a:solidFill>
                <a:effectLst/>
                <a:latin typeface="Times New Roman" panose="02020603050405020304" pitchFamily="18" charset="0"/>
              </a:rPr>
              <a:t>membership_table</a:t>
            </a:r>
            <a:endParaRPr lang="en-US" sz="8000" b="0" dirty="0">
              <a:solidFill>
                <a:srgbClr val="002060"/>
              </a:solidFill>
              <a:effectLst/>
            </a:endParaRPr>
          </a:p>
          <a:p>
            <a:pPr marL="342900" indent="-342900" rtl="0">
              <a:spcBef>
                <a:spcPts val="0"/>
              </a:spcBef>
              <a:spcAft>
                <a:spcPts val="800"/>
              </a:spcAft>
            </a:pPr>
            <a:r>
              <a:rPr lang="en-US" sz="6400" b="1" i="0" u="none" strike="noStrike" dirty="0">
                <a:solidFill>
                  <a:srgbClr val="000000"/>
                </a:solidFill>
                <a:effectLst/>
                <a:latin typeface="Times New Roman" panose="02020603050405020304" pitchFamily="18" charset="0"/>
              </a:rPr>
              <a:t> Primary key: </a:t>
            </a:r>
            <a:r>
              <a:rPr lang="en-US" sz="6400" dirty="0" err="1">
                <a:solidFill>
                  <a:srgbClr val="000000"/>
                </a:solidFill>
                <a:latin typeface="Times New Roman" panose="02020603050405020304" pitchFamily="18" charset="0"/>
              </a:rPr>
              <a:t>m</a:t>
            </a:r>
            <a:r>
              <a:rPr lang="en-US" sz="6400" b="1" i="0" u="none" strike="noStrike" dirty="0" err="1">
                <a:solidFill>
                  <a:srgbClr val="000000"/>
                </a:solidFill>
                <a:effectLst/>
                <a:latin typeface="Times New Roman" panose="02020603050405020304" pitchFamily="18" charset="0"/>
              </a:rPr>
              <a:t>_id</a:t>
            </a:r>
            <a:endParaRPr lang="en-US" sz="6400" b="0" dirty="0">
              <a:effectLst/>
            </a:endParaRPr>
          </a:p>
          <a:p>
            <a:br>
              <a:rPr lang="en-US" sz="1200" dirty="0"/>
            </a:b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12" name="Table 12">
            <a:extLst>
              <a:ext uri="{FF2B5EF4-FFF2-40B4-BE49-F238E27FC236}">
                <a16:creationId xmlns:a16="http://schemas.microsoft.com/office/drawing/2014/main" id="{5136843E-05F8-B9CD-83F5-ED6C66193DB3}"/>
              </a:ext>
            </a:extLst>
          </p:cNvPr>
          <p:cNvGraphicFramePr>
            <a:graphicFrameLocks noGrp="1"/>
          </p:cNvGraphicFramePr>
          <p:nvPr>
            <p:extLst>
              <p:ext uri="{D42A27DB-BD31-4B8C-83A1-F6EECF244321}">
                <p14:modId xmlns:p14="http://schemas.microsoft.com/office/powerpoint/2010/main" val="1119358270"/>
              </p:ext>
            </p:extLst>
          </p:nvPr>
        </p:nvGraphicFramePr>
        <p:xfrm>
          <a:off x="6554338" y="1971998"/>
          <a:ext cx="5530650" cy="4686300"/>
        </p:xfrm>
        <a:graphic>
          <a:graphicData uri="http://schemas.openxmlformats.org/drawingml/2006/table">
            <a:tbl>
              <a:tblPr firstRow="1" bandRow="1">
                <a:tableStyleId>{5C22544A-7EE6-4342-B048-85BDC9FD1C3A}</a:tableStyleId>
              </a:tblPr>
              <a:tblGrid>
                <a:gridCol w="1333354">
                  <a:extLst>
                    <a:ext uri="{9D8B030D-6E8A-4147-A177-3AD203B41FA5}">
                      <a16:colId xmlns:a16="http://schemas.microsoft.com/office/drawing/2014/main" val="2565451386"/>
                    </a:ext>
                  </a:extLst>
                </a:gridCol>
                <a:gridCol w="1176793">
                  <a:extLst>
                    <a:ext uri="{9D8B030D-6E8A-4147-A177-3AD203B41FA5}">
                      <a16:colId xmlns:a16="http://schemas.microsoft.com/office/drawing/2014/main" val="3930189056"/>
                    </a:ext>
                  </a:extLst>
                </a:gridCol>
                <a:gridCol w="1367624">
                  <a:extLst>
                    <a:ext uri="{9D8B030D-6E8A-4147-A177-3AD203B41FA5}">
                      <a16:colId xmlns:a16="http://schemas.microsoft.com/office/drawing/2014/main" val="4196910823"/>
                    </a:ext>
                  </a:extLst>
                </a:gridCol>
                <a:gridCol w="1652879">
                  <a:extLst>
                    <a:ext uri="{9D8B030D-6E8A-4147-A177-3AD203B41FA5}">
                      <a16:colId xmlns:a16="http://schemas.microsoft.com/office/drawing/2014/main" val="3044596445"/>
                    </a:ext>
                  </a:extLst>
                </a:gridCol>
              </a:tblGrid>
              <a:tr h="311295">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Field Name</a:t>
                      </a:r>
                      <a:endParaRPr lang="en-IN" dirty="0">
                        <a:effectLst/>
                      </a:endParaRPr>
                    </a:p>
                  </a:txBody>
                  <a:tcPr marL="68580" marR="68580"/>
                </a:tc>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Datatype(Size)</a:t>
                      </a:r>
                      <a:endParaRPr lang="en-IN" dirty="0">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Constraint</a:t>
                      </a:r>
                      <a:endParaRPr lang="en-IN">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Description</a:t>
                      </a:r>
                      <a:endParaRPr lang="en-IN">
                        <a:effectLst/>
                      </a:endParaRPr>
                    </a:p>
                  </a:txBody>
                  <a:tcPr marL="68580" marR="68580"/>
                </a:tc>
                <a:extLst>
                  <a:ext uri="{0D108BD9-81ED-4DB2-BD59-A6C34878D82A}">
                    <a16:rowId xmlns:a16="http://schemas.microsoft.com/office/drawing/2014/main" val="1065353865"/>
                  </a:ext>
                </a:extLst>
              </a:tr>
              <a:tr h="570480">
                <a:tc>
                  <a:txBody>
                    <a:bodyPr/>
                    <a:lstStyle/>
                    <a:p>
                      <a:pPr rtl="0" fontAlgn="t">
                        <a:spcBef>
                          <a:spcPts val="0"/>
                        </a:spcBef>
                        <a:spcAft>
                          <a:spcPts val="1000"/>
                        </a:spcAft>
                      </a:pPr>
                      <a:r>
                        <a:rPr lang="en-IN" sz="1200" b="0" i="0" u="none" strike="noStrike">
                          <a:solidFill>
                            <a:srgbClr val="000000"/>
                          </a:solidFill>
                          <a:effectLst/>
                          <a:latin typeface="Times New Roman" panose="02020603050405020304" pitchFamily="18" charset="0"/>
                        </a:rPr>
                        <a:t>p_id</a:t>
                      </a:r>
                      <a:endParaRPr lang="en-IN">
                        <a:effectLst/>
                      </a:endParaRPr>
                    </a:p>
                  </a:txBody>
                  <a:tcPr marL="68580" marR="68580"/>
                </a:tc>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int(11)</a:t>
                      </a: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Primary Key, Auto Increment</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ID of product</a:t>
                      </a:r>
                      <a:endParaRPr lang="en-IN">
                        <a:effectLst/>
                      </a:endParaRPr>
                    </a:p>
                  </a:txBody>
                  <a:tcPr marL="68580" marR="68580"/>
                </a:tc>
                <a:extLst>
                  <a:ext uri="{0D108BD9-81ED-4DB2-BD59-A6C34878D82A}">
                    <a16:rowId xmlns:a16="http://schemas.microsoft.com/office/drawing/2014/main" val="3646975531"/>
                  </a:ext>
                </a:extLst>
              </a:tr>
              <a:tr h="627171">
                <a:tc>
                  <a:txBody>
                    <a:bodyPr/>
                    <a:lstStyle/>
                    <a:p>
                      <a:pPr rtl="0" fontAlgn="t">
                        <a:spcBef>
                          <a:spcPts val="0"/>
                        </a:spcBef>
                        <a:spcAft>
                          <a:spcPts val="1000"/>
                        </a:spcAft>
                      </a:pPr>
                      <a:r>
                        <a:rPr lang="en-IN" sz="1200" b="0" i="0" u="none" strike="noStrike" dirty="0" err="1">
                          <a:solidFill>
                            <a:srgbClr val="000000"/>
                          </a:solidFill>
                          <a:effectLst/>
                          <a:latin typeface="Times New Roman" panose="02020603050405020304" pitchFamily="18" charset="0"/>
                        </a:rPr>
                        <a:t>p_name</a:t>
                      </a:r>
                      <a:endParaRPr lang="en-IN" dirty="0">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varchar(40)</a:t>
                      </a:r>
                      <a:endParaRPr lang="en-IN" dirty="0">
                        <a:effectLst/>
                      </a:endParaRPr>
                    </a:p>
                    <a:p>
                      <a:pPr fontAlgn="t"/>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Name of product</a:t>
                      </a:r>
                      <a:endParaRPr lang="en-IN">
                        <a:effectLst/>
                      </a:endParaRPr>
                    </a:p>
                  </a:txBody>
                  <a:tcPr marL="68580" marR="68580"/>
                </a:tc>
                <a:extLst>
                  <a:ext uri="{0D108BD9-81ED-4DB2-BD59-A6C34878D82A}">
                    <a16:rowId xmlns:a16="http://schemas.microsoft.com/office/drawing/2014/main" val="855119413"/>
                  </a:ext>
                </a:extLst>
              </a:tr>
              <a:tr h="627171">
                <a:tc>
                  <a:txBody>
                    <a:bodyPr/>
                    <a:lstStyle/>
                    <a:p>
                      <a:pPr rtl="0" fontAlgn="t">
                        <a:spcBef>
                          <a:spcPts val="0"/>
                        </a:spcBef>
                        <a:spcAft>
                          <a:spcPts val="1000"/>
                        </a:spcAft>
                      </a:pPr>
                      <a:r>
                        <a:rPr lang="en-IN" sz="1200" b="0" i="0" u="none" strike="noStrike" dirty="0" err="1">
                          <a:solidFill>
                            <a:srgbClr val="000000"/>
                          </a:solidFill>
                          <a:effectLst/>
                          <a:latin typeface="Times New Roman" panose="02020603050405020304" pitchFamily="18" charset="0"/>
                        </a:rPr>
                        <a:t>p_com</a:t>
                      </a:r>
                      <a:endParaRPr lang="en-IN" dirty="0">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varchar(40)</a:t>
                      </a:r>
                      <a:endParaRPr lang="en-IN" dirty="0">
                        <a:effectLst/>
                      </a:endParaRPr>
                    </a:p>
                    <a:p>
                      <a:pPr fontAlgn="t"/>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Company of product</a:t>
                      </a:r>
                      <a:endParaRPr lang="en-IN">
                        <a:effectLst/>
                      </a:endParaRPr>
                    </a:p>
                  </a:txBody>
                  <a:tcPr marL="68580" marR="68580"/>
                </a:tc>
                <a:extLst>
                  <a:ext uri="{0D108BD9-81ED-4DB2-BD59-A6C34878D82A}">
                    <a16:rowId xmlns:a16="http://schemas.microsoft.com/office/drawing/2014/main" val="2885745978"/>
                  </a:ext>
                </a:extLst>
              </a:tr>
              <a:tr h="575718">
                <a:tc>
                  <a:txBody>
                    <a:bodyPr/>
                    <a:lstStyle/>
                    <a:p>
                      <a:pPr marL="15240" marR="15240" rtl="0" fontAlgn="t">
                        <a:spcBef>
                          <a:spcPts val="120"/>
                        </a:spcBef>
                        <a:spcAft>
                          <a:spcPts val="120"/>
                        </a:spcAft>
                      </a:pPr>
                      <a:r>
                        <a:rPr lang="en-IN" sz="1200" b="0" i="0" u="none" strike="noStrike" dirty="0" err="1">
                          <a:solidFill>
                            <a:srgbClr val="000000"/>
                          </a:solidFill>
                          <a:effectLst/>
                          <a:latin typeface="Times New Roman" panose="02020603050405020304" pitchFamily="18" charset="0"/>
                        </a:rPr>
                        <a:t>p_price</a:t>
                      </a:r>
                      <a:endParaRPr lang="en-IN" dirty="0">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int(10000)</a:t>
                      </a: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Price of product</a:t>
                      </a:r>
                      <a:endParaRPr lang="en-IN">
                        <a:effectLst/>
                      </a:endParaRPr>
                    </a:p>
                  </a:txBody>
                  <a:tcPr marL="68580" marR="68580"/>
                </a:tc>
                <a:extLst>
                  <a:ext uri="{0D108BD9-81ED-4DB2-BD59-A6C34878D82A}">
                    <a16:rowId xmlns:a16="http://schemas.microsoft.com/office/drawing/2014/main" val="221706448"/>
                  </a:ext>
                </a:extLst>
              </a:tr>
              <a:tr h="539196">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Image</a:t>
                      </a:r>
                    </a:p>
                    <a:p>
                      <a:pPr marR="15240" rtl="0" fontAlgn="t">
                        <a:spcBef>
                          <a:spcPts val="120"/>
                        </a:spcBef>
                        <a:spcAft>
                          <a:spcPts val="120"/>
                        </a:spcAft>
                      </a:pPr>
                      <a:endParaRPr lang="en-IN" sz="1200" b="0" i="0" u="none" strike="noStrike" dirty="0">
                        <a:solidFill>
                          <a:srgbClr val="000000"/>
                        </a:solidFill>
                        <a:effectLst/>
                        <a:latin typeface="Times New Roman" panose="02020603050405020304" pitchFamily="18" charset="0"/>
                      </a:endParaRPr>
                    </a:p>
                  </a:txBody>
                  <a:tcPr marL="68580" marR="68580"/>
                </a:tc>
                <a:tc>
                  <a:txBody>
                    <a:bodyPr/>
                    <a:lstStyle/>
                    <a:p>
                      <a:pPr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blob</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Product image</a:t>
                      </a:r>
                      <a:endParaRPr lang="en-IN">
                        <a:effectLst/>
                      </a:endParaRPr>
                    </a:p>
                  </a:txBody>
                  <a:tcPr marL="68580" marR="68580"/>
                </a:tc>
                <a:extLst>
                  <a:ext uri="{0D108BD9-81ED-4DB2-BD59-A6C34878D82A}">
                    <a16:rowId xmlns:a16="http://schemas.microsoft.com/office/drawing/2014/main" val="1270944936"/>
                  </a:ext>
                </a:extLst>
              </a:tr>
              <a:tr h="877088">
                <a:tc>
                  <a:txBody>
                    <a:bodyPr/>
                    <a:lstStyle/>
                    <a:p>
                      <a:pPr marR="15240" rtl="0" fontAlgn="t">
                        <a:spcBef>
                          <a:spcPts val="120"/>
                        </a:spcBef>
                        <a:spcAft>
                          <a:spcPts val="120"/>
                        </a:spcAft>
                      </a:pPr>
                      <a:r>
                        <a:rPr lang="en-IN" sz="1200" b="0" i="0" u="none" strike="noStrike" dirty="0" err="1">
                          <a:solidFill>
                            <a:srgbClr val="000000"/>
                          </a:solidFill>
                          <a:effectLst/>
                          <a:latin typeface="Times New Roman" panose="02020603050405020304" pitchFamily="18" charset="0"/>
                        </a:rPr>
                        <a:t>p_details</a:t>
                      </a:r>
                      <a:endParaRPr lang="en-IN" dirty="0">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varchar(100)</a:t>
                      </a: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Details about the product</a:t>
                      </a:r>
                      <a:endParaRPr lang="en-IN">
                        <a:effectLst/>
                      </a:endParaRPr>
                    </a:p>
                  </a:txBody>
                  <a:tcPr marL="68580" marR="68580"/>
                </a:tc>
                <a:extLst>
                  <a:ext uri="{0D108BD9-81ED-4DB2-BD59-A6C34878D82A}">
                    <a16:rowId xmlns:a16="http://schemas.microsoft.com/office/drawing/2014/main" val="127033914"/>
                  </a:ext>
                </a:extLst>
              </a:tr>
              <a:tr h="558181">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quantity</a:t>
                      </a:r>
                      <a:endParaRPr lang="en-IN" dirty="0">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int(3)</a:t>
                      </a:r>
                    </a:p>
                    <a:p>
                      <a:pPr marR="15240" rtl="0" fontAlgn="t">
                        <a:spcBef>
                          <a:spcPts val="120"/>
                        </a:spcBef>
                        <a:spcAft>
                          <a:spcPts val="120"/>
                        </a:spcAft>
                      </a:pPr>
                      <a:endParaRPr lang="en-IN" sz="1200" b="0" i="0" u="none" strike="noStrike" dirty="0">
                        <a:solidFill>
                          <a:srgbClr val="000000"/>
                        </a:solidFill>
                        <a:effectLst/>
                        <a:latin typeface="Times New Roman" panose="02020603050405020304" pitchFamily="18" charset="0"/>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Not null</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product quantity</a:t>
                      </a:r>
                      <a:endParaRPr lang="en-IN" dirty="0">
                        <a:effectLst/>
                      </a:endParaRPr>
                    </a:p>
                    <a:p>
                      <a:pPr fontAlgn="t"/>
                      <a:endParaRPr lang="en-IN" dirty="0">
                        <a:effectLst/>
                      </a:endParaRPr>
                    </a:p>
                  </a:txBody>
                  <a:tcPr marL="68580" marR="68580"/>
                </a:tc>
                <a:extLst>
                  <a:ext uri="{0D108BD9-81ED-4DB2-BD59-A6C34878D82A}">
                    <a16:rowId xmlns:a16="http://schemas.microsoft.com/office/drawing/2014/main" val="280982746"/>
                  </a:ext>
                </a:extLst>
              </a:tr>
            </a:tbl>
          </a:graphicData>
        </a:graphic>
      </p:graphicFrame>
      <p:sp>
        <p:nvSpPr>
          <p:cNvPr id="13" name="Rectangle 12">
            <a:extLst>
              <a:ext uri="{FF2B5EF4-FFF2-40B4-BE49-F238E27FC236}">
                <a16:creationId xmlns:a16="http://schemas.microsoft.com/office/drawing/2014/main" id="{0BC474A3-1F7C-C88B-C719-06E5C4C378B8}"/>
              </a:ext>
            </a:extLst>
          </p:cNvPr>
          <p:cNvSpPr/>
          <p:nvPr/>
        </p:nvSpPr>
        <p:spPr>
          <a:xfrm>
            <a:off x="507226" y="842839"/>
            <a:ext cx="1981532" cy="457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2">
            <a:extLst>
              <a:ext uri="{FF2B5EF4-FFF2-40B4-BE49-F238E27FC236}">
                <a16:creationId xmlns:a16="http://schemas.microsoft.com/office/drawing/2014/main" id="{ED91AFAE-0A8A-244B-A658-87B0358D81E7}"/>
              </a:ext>
            </a:extLst>
          </p:cNvPr>
          <p:cNvSpPr txBox="1">
            <a:spLocks/>
          </p:cNvSpPr>
          <p:nvPr/>
        </p:nvSpPr>
        <p:spPr>
          <a:xfrm>
            <a:off x="6570243" y="1400453"/>
            <a:ext cx="4941477" cy="610863"/>
          </a:xfrm>
          <a:prstGeom prst="rect">
            <a:avLst/>
          </a:prstGeom>
        </p:spPr>
        <p:txBody>
          <a:bodyPr vert="horz" lIns="0" tIns="0" rIns="0" bIns="0" rtlCol="0" anchor="b" anchorCtr="0">
            <a:normAutofit fontScale="25000" lnSpcReduction="20000"/>
          </a:bodyPr>
          <a:lstStyle>
            <a:lvl1pPr algn="l" defTabSz="914400" rtl="0" eaLnBrk="1" latinLnBrk="0" hangingPunct="1">
              <a:lnSpc>
                <a:spcPct val="90000"/>
              </a:lnSpc>
              <a:spcBef>
                <a:spcPct val="0"/>
              </a:spcBef>
              <a:buNone/>
              <a:defRPr sz="4400" b="1" i="0" kern="1200" cap="none">
                <a:solidFill>
                  <a:schemeClr val="bg1"/>
                </a:solidFill>
                <a:effectLst/>
                <a:latin typeface="+mj-lt"/>
                <a:ea typeface="+mj-ea"/>
                <a:cs typeface="+mj-cs"/>
              </a:defRPr>
            </a:lvl1pPr>
          </a:lstStyle>
          <a:p>
            <a:pPr marL="342900" indent="-342900" rtl="0">
              <a:spcBef>
                <a:spcPts val="0"/>
              </a:spcBef>
              <a:spcAft>
                <a:spcPts val="800"/>
              </a:spcAft>
            </a:pPr>
            <a:r>
              <a:rPr lang="en-US" sz="8000" b="1" i="0" u="none" strike="noStrike" dirty="0">
                <a:solidFill>
                  <a:srgbClr val="002060"/>
                </a:solidFill>
                <a:effectLst/>
                <a:latin typeface="Times New Roman" panose="02020603050405020304" pitchFamily="18" charset="0"/>
              </a:rPr>
              <a:t>Table: </a:t>
            </a:r>
            <a:r>
              <a:rPr lang="en-US" sz="8000" b="1" i="0" u="none" strike="noStrike" dirty="0" err="1">
                <a:solidFill>
                  <a:srgbClr val="002060"/>
                </a:solidFill>
                <a:effectLst/>
                <a:latin typeface="Times New Roman" panose="02020603050405020304" pitchFamily="18" charset="0"/>
              </a:rPr>
              <a:t>product_table</a:t>
            </a:r>
            <a:endParaRPr lang="en-US" sz="8000" b="0" dirty="0">
              <a:solidFill>
                <a:srgbClr val="002060"/>
              </a:solidFill>
              <a:effectLst/>
            </a:endParaRPr>
          </a:p>
          <a:p>
            <a:pPr marL="342900" indent="-342900" rtl="0">
              <a:spcBef>
                <a:spcPts val="0"/>
              </a:spcBef>
              <a:spcAft>
                <a:spcPts val="800"/>
              </a:spcAft>
            </a:pPr>
            <a:r>
              <a:rPr lang="en-US" sz="6400" b="1" i="0" u="none" strike="noStrike" dirty="0">
                <a:solidFill>
                  <a:srgbClr val="000000"/>
                </a:solidFill>
                <a:effectLst/>
                <a:latin typeface="Times New Roman" panose="02020603050405020304" pitchFamily="18" charset="0"/>
              </a:rPr>
              <a:t> Primary key: </a:t>
            </a:r>
            <a:r>
              <a:rPr lang="en-US" sz="6400" b="1" i="0" u="none" strike="noStrike" dirty="0" err="1">
                <a:solidFill>
                  <a:srgbClr val="000000"/>
                </a:solidFill>
                <a:effectLst/>
                <a:latin typeface="Times New Roman" panose="02020603050405020304" pitchFamily="18" charset="0"/>
              </a:rPr>
              <a:t>p_id</a:t>
            </a:r>
            <a:endParaRPr lang="en-US" sz="6400" b="0" dirty="0">
              <a:effectLst/>
            </a:endParaRPr>
          </a:p>
          <a:p>
            <a:br>
              <a:rPr lang="en-US" sz="1200" dirty="0"/>
            </a:b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2508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14CE6B-B04E-CE74-EE08-1DB9B26ECF8F}"/>
              </a:ext>
            </a:extLst>
          </p:cNvPr>
          <p:cNvSpPr>
            <a:spLocks noGrp="1"/>
          </p:cNvSpPr>
          <p:nvPr>
            <p:ph type="title"/>
          </p:nvPr>
        </p:nvSpPr>
        <p:spPr>
          <a:xfrm>
            <a:off x="475421" y="318666"/>
            <a:ext cx="5209762" cy="610863"/>
          </a:xfrm>
        </p:spPr>
        <p:txBody>
          <a:bodyPr>
            <a:normAutofit/>
          </a:bodyPr>
          <a:lstStyle/>
          <a:p>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Database tables</a:t>
            </a:r>
            <a:endParaRPr lang="en-IN" sz="3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Title 2">
            <a:extLst>
              <a:ext uri="{FF2B5EF4-FFF2-40B4-BE49-F238E27FC236}">
                <a16:creationId xmlns:a16="http://schemas.microsoft.com/office/drawing/2014/main" id="{85E9B681-A4C3-65BC-755E-3D819E4C9F9A}"/>
              </a:ext>
            </a:extLst>
          </p:cNvPr>
          <p:cNvSpPr txBox="1">
            <a:spLocks/>
          </p:cNvSpPr>
          <p:nvPr/>
        </p:nvSpPr>
        <p:spPr>
          <a:xfrm>
            <a:off x="63613" y="1837469"/>
            <a:ext cx="3987912" cy="610863"/>
          </a:xfrm>
          <a:prstGeom prst="rect">
            <a:avLst/>
          </a:prstGeom>
        </p:spPr>
        <p:txBody>
          <a:bodyPr vert="horz" lIns="0" tIns="0" rIns="0" bIns="0" rtlCol="0" anchor="b" anchorCtr="0">
            <a:normAutofit fontScale="25000" lnSpcReduction="20000"/>
          </a:bodyPr>
          <a:lstStyle>
            <a:lvl1pPr algn="l" defTabSz="914400" rtl="0" eaLnBrk="1" latinLnBrk="0" hangingPunct="1">
              <a:lnSpc>
                <a:spcPct val="90000"/>
              </a:lnSpc>
              <a:spcBef>
                <a:spcPct val="0"/>
              </a:spcBef>
              <a:buNone/>
              <a:defRPr sz="4400" b="1" i="0" kern="1200" cap="none">
                <a:solidFill>
                  <a:schemeClr val="bg1"/>
                </a:solidFill>
                <a:effectLst/>
                <a:latin typeface="+mj-lt"/>
                <a:ea typeface="+mj-ea"/>
                <a:cs typeface="+mj-cs"/>
              </a:defRPr>
            </a:lvl1pPr>
          </a:lstStyle>
          <a:p>
            <a:pPr marL="342900" indent="-342900" rtl="0">
              <a:spcBef>
                <a:spcPts val="0"/>
              </a:spcBef>
              <a:spcAft>
                <a:spcPts val="800"/>
              </a:spcAft>
            </a:pPr>
            <a:r>
              <a:rPr lang="en-US" sz="6400" b="1" i="0" u="none" strike="noStrike" dirty="0">
                <a:solidFill>
                  <a:srgbClr val="002060"/>
                </a:solidFill>
                <a:effectLst/>
                <a:latin typeface="Times New Roman" panose="02020603050405020304" pitchFamily="18" charset="0"/>
              </a:rPr>
              <a:t>Table: </a:t>
            </a:r>
            <a:r>
              <a:rPr lang="en-US" sz="6400" b="1" i="0" u="none" strike="noStrike" dirty="0" err="1">
                <a:solidFill>
                  <a:srgbClr val="002060"/>
                </a:solidFill>
                <a:effectLst/>
                <a:latin typeface="Times New Roman" panose="02020603050405020304" pitchFamily="18" charset="0"/>
              </a:rPr>
              <a:t>appointment_master</a:t>
            </a:r>
            <a:endParaRPr lang="en-US" sz="6400" b="0" dirty="0">
              <a:solidFill>
                <a:srgbClr val="002060"/>
              </a:solidFill>
              <a:effectLst/>
            </a:endParaRPr>
          </a:p>
          <a:p>
            <a:pPr marL="342900" indent="-342900" rtl="0">
              <a:spcBef>
                <a:spcPts val="0"/>
              </a:spcBef>
              <a:spcAft>
                <a:spcPts val="800"/>
              </a:spcAft>
            </a:pPr>
            <a:r>
              <a:rPr lang="en-US" sz="6400" b="1" i="0" u="none" strike="noStrike" dirty="0">
                <a:solidFill>
                  <a:srgbClr val="000000"/>
                </a:solidFill>
                <a:effectLst/>
                <a:latin typeface="Times New Roman" panose="02020603050405020304" pitchFamily="18" charset="0"/>
              </a:rPr>
              <a:t> Primary key: </a:t>
            </a:r>
            <a:r>
              <a:rPr lang="en-US" sz="6400" dirty="0" err="1">
                <a:solidFill>
                  <a:srgbClr val="000000"/>
                </a:solidFill>
                <a:latin typeface="Times New Roman" panose="02020603050405020304" pitchFamily="18" charset="0"/>
              </a:rPr>
              <a:t>ap</a:t>
            </a:r>
            <a:r>
              <a:rPr lang="en-US" sz="6400" b="1" i="0" u="none" strike="noStrike" dirty="0" err="1">
                <a:solidFill>
                  <a:srgbClr val="000000"/>
                </a:solidFill>
                <a:effectLst/>
                <a:latin typeface="Times New Roman" panose="02020603050405020304" pitchFamily="18" charset="0"/>
              </a:rPr>
              <a:t>_id</a:t>
            </a:r>
            <a:endParaRPr lang="en-US" sz="6400" b="0" dirty="0">
              <a:effectLst/>
            </a:endParaRPr>
          </a:p>
          <a:p>
            <a:br>
              <a:rPr lang="en-US" sz="1200" dirty="0"/>
            </a:b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0BC474A3-1F7C-C88B-C719-06E5C4C378B8}"/>
              </a:ext>
            </a:extLst>
          </p:cNvPr>
          <p:cNvSpPr/>
          <p:nvPr/>
        </p:nvSpPr>
        <p:spPr>
          <a:xfrm>
            <a:off x="586738" y="1129085"/>
            <a:ext cx="1981532" cy="457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Table 6">
            <a:extLst>
              <a:ext uri="{FF2B5EF4-FFF2-40B4-BE49-F238E27FC236}">
                <a16:creationId xmlns:a16="http://schemas.microsoft.com/office/drawing/2014/main" id="{2BC19693-8517-C16C-9D05-3426C34DA8C3}"/>
              </a:ext>
            </a:extLst>
          </p:cNvPr>
          <p:cNvGraphicFramePr>
            <a:graphicFrameLocks noGrp="1"/>
          </p:cNvGraphicFramePr>
          <p:nvPr>
            <p:ph type="tbl" sz="quarter" idx="10"/>
            <p:extLst>
              <p:ext uri="{D42A27DB-BD31-4B8C-83A1-F6EECF244321}">
                <p14:modId xmlns:p14="http://schemas.microsoft.com/office/powerpoint/2010/main" val="810113301"/>
              </p:ext>
            </p:extLst>
          </p:nvPr>
        </p:nvGraphicFramePr>
        <p:xfrm>
          <a:off x="0" y="2448334"/>
          <a:ext cx="3705307" cy="3480137"/>
        </p:xfrm>
        <a:graphic>
          <a:graphicData uri="http://schemas.openxmlformats.org/drawingml/2006/table">
            <a:tbl>
              <a:tblPr firstRow="1" bandRow="1">
                <a:tableStyleId>{5C22544A-7EE6-4342-B048-85BDC9FD1C3A}</a:tableStyleId>
              </a:tblPr>
              <a:tblGrid>
                <a:gridCol w="953246">
                  <a:extLst>
                    <a:ext uri="{9D8B030D-6E8A-4147-A177-3AD203B41FA5}">
                      <a16:colId xmlns:a16="http://schemas.microsoft.com/office/drawing/2014/main" val="4243954336"/>
                    </a:ext>
                  </a:extLst>
                </a:gridCol>
                <a:gridCol w="953246">
                  <a:extLst>
                    <a:ext uri="{9D8B030D-6E8A-4147-A177-3AD203B41FA5}">
                      <a16:colId xmlns:a16="http://schemas.microsoft.com/office/drawing/2014/main" val="2274926997"/>
                    </a:ext>
                  </a:extLst>
                </a:gridCol>
                <a:gridCol w="953246">
                  <a:extLst>
                    <a:ext uri="{9D8B030D-6E8A-4147-A177-3AD203B41FA5}">
                      <a16:colId xmlns:a16="http://schemas.microsoft.com/office/drawing/2014/main" val="669269115"/>
                    </a:ext>
                  </a:extLst>
                </a:gridCol>
                <a:gridCol w="845569">
                  <a:extLst>
                    <a:ext uri="{9D8B030D-6E8A-4147-A177-3AD203B41FA5}">
                      <a16:colId xmlns:a16="http://schemas.microsoft.com/office/drawing/2014/main" val="366023926"/>
                    </a:ext>
                  </a:extLst>
                </a:gridCol>
              </a:tblGrid>
              <a:tr h="568276">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Field Name</a:t>
                      </a:r>
                      <a:endParaRPr lang="en-IN" dirty="0">
                        <a:effectLst/>
                      </a:endParaRPr>
                    </a:p>
                  </a:txBody>
                  <a:tcPr marL="68580" marR="68580"/>
                </a:tc>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Datatype(Size)</a:t>
                      </a:r>
                      <a:endParaRPr lang="en-IN" dirty="0">
                        <a:effectLst/>
                      </a:endParaRPr>
                    </a:p>
                  </a:txBody>
                  <a:tcPr marL="68580" marR="68580"/>
                </a:tc>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Constraint</a:t>
                      </a:r>
                      <a:endParaRPr lang="en-IN" dirty="0">
                        <a:effectLst/>
                      </a:endParaRPr>
                    </a:p>
                  </a:txBody>
                  <a:tcPr marL="68580" marR="68580"/>
                </a:tc>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Description</a:t>
                      </a:r>
                      <a:endParaRPr lang="en-IN" dirty="0">
                        <a:effectLst/>
                      </a:endParaRPr>
                    </a:p>
                  </a:txBody>
                  <a:tcPr marL="68580" marR="68580"/>
                </a:tc>
                <a:extLst>
                  <a:ext uri="{0D108BD9-81ED-4DB2-BD59-A6C34878D82A}">
                    <a16:rowId xmlns:a16="http://schemas.microsoft.com/office/drawing/2014/main" val="3871455254"/>
                  </a:ext>
                </a:extLst>
              </a:tr>
              <a:tr h="665764">
                <a:tc>
                  <a:txBody>
                    <a:bodyPr/>
                    <a:lstStyle/>
                    <a:p>
                      <a:pPr rtl="0" fontAlgn="t">
                        <a:spcBef>
                          <a:spcPts val="0"/>
                        </a:spcBef>
                        <a:spcAft>
                          <a:spcPts val="0"/>
                        </a:spcAft>
                      </a:pPr>
                      <a:r>
                        <a:rPr lang="en-IN" sz="1200" b="0" i="0" u="none" strike="noStrike" dirty="0" err="1">
                          <a:solidFill>
                            <a:srgbClr val="000000"/>
                          </a:solidFill>
                          <a:effectLst/>
                          <a:latin typeface="Times New Roman" panose="02020603050405020304" pitchFamily="18" charset="0"/>
                        </a:rPr>
                        <a:t>ap_id</a:t>
                      </a:r>
                      <a:endParaRPr lang="en-IN" dirty="0">
                        <a:effectLst/>
                      </a:endParaRPr>
                    </a:p>
                  </a:txBody>
                  <a:tcPr marL="68580" marR="68580"/>
                </a:tc>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int(11)</a:t>
                      </a: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Primary Key, Auto-Increment</a:t>
                      </a:r>
                      <a:endParaRPr lang="en-IN">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ID of City</a:t>
                      </a:r>
                      <a:endParaRPr lang="en-IN" dirty="0">
                        <a:effectLst/>
                      </a:endParaRPr>
                    </a:p>
                  </a:txBody>
                  <a:tcPr marL="68580" marR="68580"/>
                </a:tc>
                <a:extLst>
                  <a:ext uri="{0D108BD9-81ED-4DB2-BD59-A6C34878D82A}">
                    <a16:rowId xmlns:a16="http://schemas.microsoft.com/office/drawing/2014/main" val="660519049"/>
                  </a:ext>
                </a:extLst>
              </a:tr>
              <a:tr h="568276">
                <a:tc>
                  <a:txBody>
                    <a:bodyPr/>
                    <a:lstStyle/>
                    <a:p>
                      <a:pPr rtl="0" fontAlgn="t">
                        <a:spcBef>
                          <a:spcPts val="0"/>
                        </a:spcBef>
                        <a:spcAft>
                          <a:spcPts val="0"/>
                        </a:spcAft>
                      </a:pPr>
                      <a:r>
                        <a:rPr lang="en-IN" sz="1200" b="0" i="0" u="none" strike="noStrike" dirty="0" err="1">
                          <a:solidFill>
                            <a:srgbClr val="000000"/>
                          </a:solidFill>
                          <a:effectLst/>
                          <a:latin typeface="Times New Roman" panose="02020603050405020304" pitchFamily="18" charset="0"/>
                        </a:rPr>
                        <a:t>ap_time</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varchar(100)</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Not null</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Name of city</a:t>
                      </a:r>
                      <a:endParaRPr lang="en-IN" dirty="0">
                        <a:effectLst/>
                      </a:endParaRPr>
                    </a:p>
                  </a:txBody>
                  <a:tcPr marL="68580" marR="68580"/>
                </a:tc>
                <a:extLst>
                  <a:ext uri="{0D108BD9-81ED-4DB2-BD59-A6C34878D82A}">
                    <a16:rowId xmlns:a16="http://schemas.microsoft.com/office/drawing/2014/main" val="1625753540"/>
                  </a:ext>
                </a:extLst>
              </a:tr>
              <a:tr h="568276">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ap_service</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varchar(500)</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services</a:t>
                      </a:r>
                      <a:endParaRPr lang="en-IN">
                        <a:effectLst/>
                      </a:endParaRPr>
                    </a:p>
                  </a:txBody>
                  <a:tcPr marL="68580" marR="68580"/>
                </a:tc>
                <a:extLst>
                  <a:ext uri="{0D108BD9-81ED-4DB2-BD59-A6C34878D82A}">
                    <a16:rowId xmlns:a16="http://schemas.microsoft.com/office/drawing/2014/main" val="3347330087"/>
                  </a:ext>
                </a:extLst>
              </a:tr>
              <a:tr h="541269">
                <a:tc>
                  <a:txBody>
                    <a:bodyPr/>
                    <a:lstStyle/>
                    <a:p>
                      <a:pPr rtl="0" fontAlgn="t">
                        <a:spcBef>
                          <a:spcPts val="0"/>
                        </a:spcBef>
                        <a:spcAft>
                          <a:spcPts val="0"/>
                        </a:spcAft>
                      </a:pPr>
                      <a:r>
                        <a:rPr lang="en-IN" sz="1200" b="0" i="0" u="none" strike="noStrike" dirty="0" err="1">
                          <a:solidFill>
                            <a:srgbClr val="000000"/>
                          </a:solidFill>
                          <a:effectLst/>
                          <a:latin typeface="Times New Roman" panose="02020603050405020304" pitchFamily="18" charset="0"/>
                        </a:rPr>
                        <a:t>u_id</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int(11)</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Not null</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User id</a:t>
                      </a:r>
                      <a:endParaRPr lang="en-IN" dirty="0">
                        <a:effectLst/>
                      </a:endParaRPr>
                    </a:p>
                  </a:txBody>
                  <a:tcPr marL="68580" marR="68580"/>
                </a:tc>
                <a:extLst>
                  <a:ext uri="{0D108BD9-81ED-4DB2-BD59-A6C34878D82A}">
                    <a16:rowId xmlns:a16="http://schemas.microsoft.com/office/drawing/2014/main" val="2432534406"/>
                  </a:ext>
                </a:extLst>
              </a:tr>
              <a:tr h="568276">
                <a:tc>
                  <a:txBody>
                    <a:bodyPr/>
                    <a:lstStyle/>
                    <a:p>
                      <a:pPr rtl="0" fontAlgn="t">
                        <a:spcBef>
                          <a:spcPts val="0"/>
                        </a:spcBef>
                        <a:spcAft>
                          <a:spcPts val="0"/>
                        </a:spcAft>
                      </a:pPr>
                      <a:r>
                        <a:rPr lang="en-IN" sz="1200" b="0" i="0" u="none" strike="noStrike" dirty="0" err="1">
                          <a:solidFill>
                            <a:srgbClr val="000000"/>
                          </a:solidFill>
                          <a:effectLst/>
                          <a:latin typeface="Times New Roman" panose="02020603050405020304" pitchFamily="18" charset="0"/>
                        </a:rPr>
                        <a:t>e_id</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int(11)</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Not null</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Employee id</a:t>
                      </a:r>
                      <a:endParaRPr lang="en-IN" dirty="0">
                        <a:effectLst/>
                      </a:endParaRPr>
                    </a:p>
                  </a:txBody>
                  <a:tcPr marL="68580" marR="68580"/>
                </a:tc>
                <a:extLst>
                  <a:ext uri="{0D108BD9-81ED-4DB2-BD59-A6C34878D82A}">
                    <a16:rowId xmlns:a16="http://schemas.microsoft.com/office/drawing/2014/main" val="75580367"/>
                  </a:ext>
                </a:extLst>
              </a:tr>
            </a:tbl>
          </a:graphicData>
        </a:graphic>
      </p:graphicFrame>
      <p:graphicFrame>
        <p:nvGraphicFramePr>
          <p:cNvPr id="7" name="Table 6">
            <a:extLst>
              <a:ext uri="{FF2B5EF4-FFF2-40B4-BE49-F238E27FC236}">
                <a16:creationId xmlns:a16="http://schemas.microsoft.com/office/drawing/2014/main" id="{316EEAE7-60C3-D58A-31D1-4989F4FB15C5}"/>
              </a:ext>
            </a:extLst>
          </p:cNvPr>
          <p:cNvGraphicFramePr>
            <a:graphicFrameLocks/>
          </p:cNvGraphicFramePr>
          <p:nvPr>
            <p:extLst>
              <p:ext uri="{D42A27DB-BD31-4B8C-83A1-F6EECF244321}">
                <p14:modId xmlns:p14="http://schemas.microsoft.com/office/powerpoint/2010/main" val="588605958"/>
              </p:ext>
            </p:extLst>
          </p:nvPr>
        </p:nvGraphicFramePr>
        <p:xfrm>
          <a:off x="3897129" y="2448334"/>
          <a:ext cx="4051524" cy="3492836"/>
        </p:xfrm>
        <a:graphic>
          <a:graphicData uri="http://schemas.openxmlformats.org/drawingml/2006/table">
            <a:tbl>
              <a:tblPr firstRow="1" bandRow="1">
                <a:tableStyleId>{5C22544A-7EE6-4342-B048-85BDC9FD1C3A}</a:tableStyleId>
              </a:tblPr>
              <a:tblGrid>
                <a:gridCol w="1012881">
                  <a:extLst>
                    <a:ext uri="{9D8B030D-6E8A-4147-A177-3AD203B41FA5}">
                      <a16:colId xmlns:a16="http://schemas.microsoft.com/office/drawing/2014/main" val="4243954336"/>
                    </a:ext>
                  </a:extLst>
                </a:gridCol>
                <a:gridCol w="1101176">
                  <a:extLst>
                    <a:ext uri="{9D8B030D-6E8A-4147-A177-3AD203B41FA5}">
                      <a16:colId xmlns:a16="http://schemas.microsoft.com/office/drawing/2014/main" val="2274926997"/>
                    </a:ext>
                  </a:extLst>
                </a:gridCol>
                <a:gridCol w="924586">
                  <a:extLst>
                    <a:ext uri="{9D8B030D-6E8A-4147-A177-3AD203B41FA5}">
                      <a16:colId xmlns:a16="http://schemas.microsoft.com/office/drawing/2014/main" val="669269115"/>
                    </a:ext>
                  </a:extLst>
                </a:gridCol>
                <a:gridCol w="1012881">
                  <a:extLst>
                    <a:ext uri="{9D8B030D-6E8A-4147-A177-3AD203B41FA5}">
                      <a16:colId xmlns:a16="http://schemas.microsoft.com/office/drawing/2014/main" val="366023926"/>
                    </a:ext>
                  </a:extLst>
                </a:gridCol>
              </a:tblGrid>
              <a:tr h="541356">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Field Name</a:t>
                      </a:r>
                      <a:endParaRPr lang="en-IN" dirty="0">
                        <a:effectLst/>
                      </a:endParaRPr>
                    </a:p>
                  </a:txBody>
                  <a:tcPr marL="68580" marR="68580"/>
                </a:tc>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Datatype(Size)</a:t>
                      </a:r>
                      <a:endParaRPr lang="en-IN" dirty="0">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Constraint</a:t>
                      </a:r>
                      <a:endParaRPr lang="en-IN">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Description</a:t>
                      </a:r>
                      <a:endParaRPr lang="en-IN">
                        <a:effectLst/>
                      </a:endParaRPr>
                    </a:p>
                  </a:txBody>
                  <a:tcPr marL="68580" marR="68580"/>
                </a:tc>
                <a:extLst>
                  <a:ext uri="{0D108BD9-81ED-4DB2-BD59-A6C34878D82A}">
                    <a16:rowId xmlns:a16="http://schemas.microsoft.com/office/drawing/2014/main" val="3871455254"/>
                  </a:ext>
                </a:extLst>
              </a:tr>
              <a:tr h="182642">
                <a:tc>
                  <a:txBody>
                    <a:bodyPr/>
                    <a:lstStyle/>
                    <a:p>
                      <a:pPr rtl="0" fontAlgn="t">
                        <a:spcBef>
                          <a:spcPts val="0"/>
                        </a:spcBef>
                        <a:spcAft>
                          <a:spcPts val="1000"/>
                        </a:spcAft>
                      </a:pPr>
                      <a:r>
                        <a:rPr lang="en-IN" sz="1200" b="0" i="0" u="none" strike="noStrike" dirty="0" err="1">
                          <a:solidFill>
                            <a:srgbClr val="000000"/>
                          </a:solidFill>
                          <a:effectLst/>
                          <a:latin typeface="Times New Roman" panose="02020603050405020304" pitchFamily="18" charset="0"/>
                        </a:rPr>
                        <a:t>off_id</a:t>
                      </a:r>
                      <a:endParaRPr lang="en-IN" dirty="0">
                        <a:effectLst/>
                      </a:endParaRPr>
                    </a:p>
                  </a:txBody>
                  <a:tcPr marL="68580" marR="68580"/>
                </a:tc>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Int(11)</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Primary Key, Auto Increment</a:t>
                      </a: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ID of offer</a:t>
                      </a:r>
                      <a:endParaRPr lang="en-IN">
                        <a:effectLst/>
                      </a:endParaRPr>
                    </a:p>
                  </a:txBody>
                  <a:tcPr marL="68580" marR="68580"/>
                </a:tc>
                <a:extLst>
                  <a:ext uri="{0D108BD9-81ED-4DB2-BD59-A6C34878D82A}">
                    <a16:rowId xmlns:a16="http://schemas.microsoft.com/office/drawing/2014/main" val="660519049"/>
                  </a:ext>
                </a:extLst>
              </a:tr>
              <a:tr h="274463">
                <a:tc>
                  <a:txBody>
                    <a:bodyPr/>
                    <a:lstStyle/>
                    <a:p>
                      <a:pPr marL="15240" marR="15240" rtl="0" fontAlgn="t">
                        <a:spcBef>
                          <a:spcPts val="120"/>
                        </a:spcBef>
                        <a:spcAft>
                          <a:spcPts val="120"/>
                        </a:spcAft>
                      </a:pPr>
                      <a:r>
                        <a:rPr lang="en-IN" sz="1200" b="0" i="0" u="none" strike="noStrike" dirty="0" err="1">
                          <a:solidFill>
                            <a:srgbClr val="000000"/>
                          </a:solidFill>
                          <a:effectLst/>
                          <a:latin typeface="Times New Roman" panose="02020603050405020304" pitchFamily="18" charset="0"/>
                        </a:rPr>
                        <a:t>off_name</a:t>
                      </a:r>
                      <a:endParaRPr lang="en-IN" dirty="0">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varchar(40)</a:t>
                      </a:r>
                    </a:p>
                    <a:p>
                      <a:pPr marR="15240" rtl="0" fontAlgn="t">
                        <a:spcBef>
                          <a:spcPts val="120"/>
                        </a:spcBef>
                        <a:spcAft>
                          <a:spcPts val="120"/>
                        </a:spcAft>
                      </a:pP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Name of offer</a:t>
                      </a:r>
                      <a:endParaRPr lang="en-IN">
                        <a:effectLst/>
                      </a:endParaRPr>
                    </a:p>
                  </a:txBody>
                  <a:tcPr marL="68580" marR="68580"/>
                </a:tc>
                <a:extLst>
                  <a:ext uri="{0D108BD9-81ED-4DB2-BD59-A6C34878D82A}">
                    <a16:rowId xmlns:a16="http://schemas.microsoft.com/office/drawing/2014/main" val="1625753540"/>
                  </a:ext>
                </a:extLst>
              </a:tr>
              <a:tr h="272118">
                <a:tc>
                  <a:txBody>
                    <a:bodyPr/>
                    <a:lstStyle/>
                    <a:p>
                      <a:pPr marL="15240" marR="15240" rtl="0" fontAlgn="t">
                        <a:spcBef>
                          <a:spcPts val="120"/>
                        </a:spcBef>
                        <a:spcAft>
                          <a:spcPts val="120"/>
                        </a:spcAft>
                      </a:pPr>
                      <a:r>
                        <a:rPr lang="en-IN" sz="1200" b="0" i="0" u="none" strike="noStrike" dirty="0" err="1">
                          <a:solidFill>
                            <a:srgbClr val="000000"/>
                          </a:solidFill>
                          <a:effectLst/>
                          <a:latin typeface="Times New Roman" panose="02020603050405020304" pitchFamily="18" charset="0"/>
                        </a:rPr>
                        <a:t>off_terms</a:t>
                      </a:r>
                      <a:endParaRPr lang="en-IN" dirty="0">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varchar(100)</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Not null</a:t>
                      </a:r>
                      <a:endParaRPr lang="en-IN" dirty="0">
                        <a:effectLst/>
                      </a:endParaRPr>
                    </a:p>
                  </a:txBody>
                  <a:tcPr marL="68580" marR="68580"/>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Terms and conditions for the offer</a:t>
                      </a:r>
                      <a:endParaRPr lang="en-US">
                        <a:effectLst/>
                      </a:endParaRPr>
                    </a:p>
                  </a:txBody>
                  <a:tcPr marL="68580" marR="68580"/>
                </a:tc>
                <a:extLst>
                  <a:ext uri="{0D108BD9-81ED-4DB2-BD59-A6C34878D82A}">
                    <a16:rowId xmlns:a16="http://schemas.microsoft.com/office/drawing/2014/main" val="3347330087"/>
                  </a:ext>
                </a:extLst>
              </a:tr>
              <a:tr h="409318">
                <a:tc>
                  <a:txBody>
                    <a:bodyPr/>
                    <a:lstStyle/>
                    <a:p>
                      <a:pPr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off-duration</a:t>
                      </a:r>
                      <a:endParaRPr lang="en-IN">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datetime</a:t>
                      </a: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Time Duration of offer</a:t>
                      </a:r>
                      <a:endParaRPr lang="en-IN">
                        <a:effectLst/>
                      </a:endParaRPr>
                    </a:p>
                  </a:txBody>
                  <a:tcPr marL="68580" marR="68580"/>
                </a:tc>
                <a:extLst>
                  <a:ext uri="{0D108BD9-81ED-4DB2-BD59-A6C34878D82A}">
                    <a16:rowId xmlns:a16="http://schemas.microsoft.com/office/drawing/2014/main" val="2432534406"/>
                  </a:ext>
                </a:extLst>
              </a:tr>
              <a:tr h="0">
                <a:tc>
                  <a:txBody>
                    <a:bodyPr/>
                    <a:lstStyle/>
                    <a:p>
                      <a:pPr marR="15240" rtl="0" fontAlgn="t">
                        <a:spcBef>
                          <a:spcPts val="120"/>
                        </a:spcBef>
                        <a:spcAft>
                          <a:spcPts val="120"/>
                        </a:spcAft>
                      </a:pPr>
                      <a:r>
                        <a:rPr lang="en-IN" sz="1200" b="0" i="0" u="none" strike="noStrike" dirty="0" err="1">
                          <a:solidFill>
                            <a:srgbClr val="000000"/>
                          </a:solidFill>
                          <a:effectLst/>
                          <a:latin typeface="Times New Roman" panose="02020603050405020304" pitchFamily="18" charset="0"/>
                        </a:rPr>
                        <a:t>off_discount</a:t>
                      </a:r>
                      <a:endParaRPr lang="en-IN" dirty="0">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int(11)</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Not null</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Discounts in offer</a:t>
                      </a:r>
                      <a:endParaRPr lang="en-IN" dirty="0">
                        <a:effectLst/>
                      </a:endParaRPr>
                    </a:p>
                  </a:txBody>
                  <a:tcPr marL="68580" marR="68580"/>
                </a:tc>
                <a:extLst>
                  <a:ext uri="{0D108BD9-81ED-4DB2-BD59-A6C34878D82A}">
                    <a16:rowId xmlns:a16="http://schemas.microsoft.com/office/drawing/2014/main" val="75580367"/>
                  </a:ext>
                </a:extLst>
              </a:tr>
            </a:tbl>
          </a:graphicData>
        </a:graphic>
      </p:graphicFrame>
      <p:sp>
        <p:nvSpPr>
          <p:cNvPr id="8" name="Title 2">
            <a:extLst>
              <a:ext uri="{FF2B5EF4-FFF2-40B4-BE49-F238E27FC236}">
                <a16:creationId xmlns:a16="http://schemas.microsoft.com/office/drawing/2014/main" id="{0C63A465-ABCA-11D8-97CC-11204686A9AA}"/>
              </a:ext>
            </a:extLst>
          </p:cNvPr>
          <p:cNvSpPr txBox="1">
            <a:spLocks/>
          </p:cNvSpPr>
          <p:nvPr/>
        </p:nvSpPr>
        <p:spPr>
          <a:xfrm>
            <a:off x="3897128" y="1837469"/>
            <a:ext cx="3987912" cy="610863"/>
          </a:xfrm>
          <a:prstGeom prst="rect">
            <a:avLst/>
          </a:prstGeom>
        </p:spPr>
        <p:txBody>
          <a:bodyPr vert="horz" lIns="0" tIns="0" rIns="0" bIns="0" rtlCol="0" anchor="b" anchorCtr="0">
            <a:normAutofit fontScale="25000" lnSpcReduction="20000"/>
          </a:bodyPr>
          <a:lstStyle>
            <a:lvl1pPr algn="l" defTabSz="914400" rtl="0" eaLnBrk="1" latinLnBrk="0" hangingPunct="1">
              <a:lnSpc>
                <a:spcPct val="90000"/>
              </a:lnSpc>
              <a:spcBef>
                <a:spcPct val="0"/>
              </a:spcBef>
              <a:buNone/>
              <a:defRPr sz="4400" b="1" i="0" kern="1200" cap="none">
                <a:solidFill>
                  <a:schemeClr val="bg1"/>
                </a:solidFill>
                <a:effectLst/>
                <a:latin typeface="+mj-lt"/>
                <a:ea typeface="+mj-ea"/>
                <a:cs typeface="+mj-cs"/>
              </a:defRPr>
            </a:lvl1pPr>
          </a:lstStyle>
          <a:p>
            <a:pPr marL="342900" indent="-342900" rtl="0">
              <a:spcBef>
                <a:spcPts val="0"/>
              </a:spcBef>
              <a:spcAft>
                <a:spcPts val="800"/>
              </a:spcAft>
            </a:pPr>
            <a:r>
              <a:rPr lang="en-US" sz="6400" b="1" i="0" u="none" strike="noStrike" dirty="0">
                <a:solidFill>
                  <a:srgbClr val="002060"/>
                </a:solidFill>
                <a:effectLst/>
                <a:latin typeface="Times New Roman" panose="02020603050405020304" pitchFamily="18" charset="0"/>
              </a:rPr>
              <a:t>Table: </a:t>
            </a:r>
            <a:r>
              <a:rPr lang="en-US" sz="6400" b="1" i="0" u="none" strike="noStrike" dirty="0" err="1">
                <a:solidFill>
                  <a:srgbClr val="002060"/>
                </a:solidFill>
                <a:effectLst/>
                <a:latin typeface="Times New Roman" panose="02020603050405020304" pitchFamily="18" charset="0"/>
              </a:rPr>
              <a:t>offer_table</a:t>
            </a:r>
            <a:endParaRPr lang="en-US" sz="6400" b="0" dirty="0">
              <a:solidFill>
                <a:srgbClr val="002060"/>
              </a:solidFill>
              <a:effectLst/>
            </a:endParaRPr>
          </a:p>
          <a:p>
            <a:pPr marL="342900" indent="-342900" rtl="0">
              <a:spcBef>
                <a:spcPts val="0"/>
              </a:spcBef>
              <a:spcAft>
                <a:spcPts val="800"/>
              </a:spcAft>
            </a:pPr>
            <a:r>
              <a:rPr lang="en-US" sz="6400" b="1" i="0" u="none" strike="noStrike" dirty="0">
                <a:solidFill>
                  <a:srgbClr val="000000"/>
                </a:solidFill>
                <a:effectLst/>
                <a:latin typeface="Times New Roman" panose="02020603050405020304" pitchFamily="18" charset="0"/>
              </a:rPr>
              <a:t> Primary key: </a:t>
            </a:r>
            <a:r>
              <a:rPr lang="en-US" sz="6400" b="1" i="0" u="none" strike="noStrike" dirty="0" err="1">
                <a:solidFill>
                  <a:srgbClr val="000000"/>
                </a:solidFill>
                <a:effectLst/>
                <a:latin typeface="Times New Roman" panose="02020603050405020304" pitchFamily="18" charset="0"/>
              </a:rPr>
              <a:t>off_id</a:t>
            </a:r>
            <a:endParaRPr lang="en-US" sz="6400" b="0" dirty="0">
              <a:effectLst/>
            </a:endParaRPr>
          </a:p>
          <a:p>
            <a:br>
              <a:rPr lang="en-US" sz="1200" dirty="0"/>
            </a:b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396BCB55-E423-6B6A-5AD9-937C2FC31463}"/>
              </a:ext>
            </a:extLst>
          </p:cNvPr>
          <p:cNvGraphicFramePr>
            <a:graphicFrameLocks/>
          </p:cNvGraphicFramePr>
          <p:nvPr>
            <p:extLst>
              <p:ext uri="{D42A27DB-BD31-4B8C-83A1-F6EECF244321}">
                <p14:modId xmlns:p14="http://schemas.microsoft.com/office/powerpoint/2010/main" val="328661267"/>
              </p:ext>
            </p:extLst>
          </p:nvPr>
        </p:nvGraphicFramePr>
        <p:xfrm>
          <a:off x="8140476" y="2448333"/>
          <a:ext cx="4051524" cy="3492835"/>
        </p:xfrm>
        <a:graphic>
          <a:graphicData uri="http://schemas.openxmlformats.org/drawingml/2006/table">
            <a:tbl>
              <a:tblPr firstRow="1" bandRow="1">
                <a:tableStyleId>{5C22544A-7EE6-4342-B048-85BDC9FD1C3A}</a:tableStyleId>
              </a:tblPr>
              <a:tblGrid>
                <a:gridCol w="1012881">
                  <a:extLst>
                    <a:ext uri="{9D8B030D-6E8A-4147-A177-3AD203B41FA5}">
                      <a16:colId xmlns:a16="http://schemas.microsoft.com/office/drawing/2014/main" val="4243954336"/>
                    </a:ext>
                  </a:extLst>
                </a:gridCol>
                <a:gridCol w="1119728">
                  <a:extLst>
                    <a:ext uri="{9D8B030D-6E8A-4147-A177-3AD203B41FA5}">
                      <a16:colId xmlns:a16="http://schemas.microsoft.com/office/drawing/2014/main" val="2274926997"/>
                    </a:ext>
                  </a:extLst>
                </a:gridCol>
                <a:gridCol w="906034">
                  <a:extLst>
                    <a:ext uri="{9D8B030D-6E8A-4147-A177-3AD203B41FA5}">
                      <a16:colId xmlns:a16="http://schemas.microsoft.com/office/drawing/2014/main" val="669269115"/>
                    </a:ext>
                  </a:extLst>
                </a:gridCol>
                <a:gridCol w="1012881">
                  <a:extLst>
                    <a:ext uri="{9D8B030D-6E8A-4147-A177-3AD203B41FA5}">
                      <a16:colId xmlns:a16="http://schemas.microsoft.com/office/drawing/2014/main" val="366023926"/>
                    </a:ext>
                  </a:extLst>
                </a:gridCol>
              </a:tblGrid>
              <a:tr h="552198">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Field Name</a:t>
                      </a:r>
                      <a:endParaRPr lang="en-IN" dirty="0">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Datatype(Size)</a:t>
                      </a:r>
                      <a:endParaRPr lang="en-IN">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Constraint</a:t>
                      </a:r>
                      <a:endParaRPr lang="en-IN">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Description</a:t>
                      </a:r>
                      <a:endParaRPr lang="en-IN">
                        <a:effectLst/>
                      </a:endParaRPr>
                    </a:p>
                  </a:txBody>
                  <a:tcPr marL="68580" marR="68580"/>
                </a:tc>
                <a:extLst>
                  <a:ext uri="{0D108BD9-81ED-4DB2-BD59-A6C34878D82A}">
                    <a16:rowId xmlns:a16="http://schemas.microsoft.com/office/drawing/2014/main" val="3871455254"/>
                  </a:ext>
                </a:extLst>
              </a:tr>
              <a:tr h="968985">
                <a:tc>
                  <a:txBody>
                    <a:bodyPr/>
                    <a:lstStyle/>
                    <a:p>
                      <a:pPr rtl="0" fontAlgn="t">
                        <a:spcBef>
                          <a:spcPts val="0"/>
                        </a:spcBef>
                        <a:spcAft>
                          <a:spcPts val="1000"/>
                        </a:spcAft>
                      </a:pPr>
                      <a:r>
                        <a:rPr lang="en-IN" sz="1200" b="0" i="0" u="none" strike="noStrike">
                          <a:solidFill>
                            <a:srgbClr val="000000"/>
                          </a:solidFill>
                          <a:effectLst/>
                          <a:latin typeface="Times New Roman" panose="02020603050405020304" pitchFamily="18" charset="0"/>
                        </a:rPr>
                        <a:t>ser_id</a:t>
                      </a:r>
                      <a:endParaRPr lang="en-IN">
                        <a:effectLst/>
                      </a:endParaRPr>
                    </a:p>
                    <a:p>
                      <a:pPr fontAlgn="t"/>
                      <a:br>
                        <a:rPr lang="en-IN">
                          <a:effectLst/>
                        </a:rPr>
                      </a:br>
                      <a:endParaRPr lang="en-IN">
                        <a:effectLst/>
                      </a:endParaRPr>
                    </a:p>
                  </a:txBody>
                  <a:tcPr marL="68580" marR="68580"/>
                </a:tc>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int</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Primary Key, Auto Increment</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ID of service</a:t>
                      </a:r>
                      <a:endParaRPr lang="en-IN">
                        <a:effectLst/>
                      </a:endParaRPr>
                    </a:p>
                  </a:txBody>
                  <a:tcPr marL="68580" marR="68580"/>
                </a:tc>
                <a:extLst>
                  <a:ext uri="{0D108BD9-81ED-4DB2-BD59-A6C34878D82A}">
                    <a16:rowId xmlns:a16="http://schemas.microsoft.com/office/drawing/2014/main" val="660519049"/>
                  </a:ext>
                </a:extLst>
              </a:tr>
              <a:tr h="852396">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ser_name</a:t>
                      </a:r>
                      <a:endParaRPr lang="en-IN">
                        <a:effectLst/>
                      </a:endParaRPr>
                    </a:p>
                    <a:p>
                      <a:pPr fontAlgn="t"/>
                      <a:br>
                        <a:rPr lang="en-IN">
                          <a:effectLst/>
                        </a:rPr>
                      </a:br>
                      <a:endParaRPr lang="en-IN">
                        <a:effectLst/>
                      </a:endParaRPr>
                    </a:p>
                  </a:txBody>
                  <a:tcPr marL="68580" marR="68580"/>
                </a:tc>
                <a:tc>
                  <a:txBody>
                    <a:bodyPr/>
                    <a:lstStyle/>
                    <a:p>
                      <a:pPr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int</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Name of an service</a:t>
                      </a:r>
                      <a:endParaRPr lang="en-IN">
                        <a:effectLst/>
                      </a:endParaRPr>
                    </a:p>
                  </a:txBody>
                  <a:tcPr marL="68580" marR="68580"/>
                </a:tc>
                <a:extLst>
                  <a:ext uri="{0D108BD9-81ED-4DB2-BD59-A6C34878D82A}">
                    <a16:rowId xmlns:a16="http://schemas.microsoft.com/office/drawing/2014/main" val="1625753540"/>
                  </a:ext>
                </a:extLst>
              </a:tr>
              <a:tr h="466357">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ser_price</a:t>
                      </a:r>
                      <a:endParaRPr lang="en-IN">
                        <a:effectLst/>
                      </a:endParaRPr>
                    </a:p>
                  </a:txBody>
                  <a:tcPr marL="68580" marR="68580"/>
                </a:tc>
                <a:tc>
                  <a:txBody>
                    <a:bodyPr/>
                    <a:lstStyle/>
                    <a:p>
                      <a:pPr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int</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Services prices</a:t>
                      </a:r>
                      <a:endParaRPr lang="en-IN">
                        <a:effectLst/>
                      </a:endParaRPr>
                    </a:p>
                  </a:txBody>
                  <a:tcPr marL="68580" marR="68580"/>
                </a:tc>
                <a:extLst>
                  <a:ext uri="{0D108BD9-81ED-4DB2-BD59-A6C34878D82A}">
                    <a16:rowId xmlns:a16="http://schemas.microsoft.com/office/drawing/2014/main" val="3347330087"/>
                  </a:ext>
                </a:extLst>
              </a:tr>
              <a:tr h="652899">
                <a:tc>
                  <a:txBody>
                    <a:bodyPr/>
                    <a:lstStyle/>
                    <a:p>
                      <a:pPr marL="15240" marR="15240" rtl="0" fontAlgn="t">
                        <a:spcBef>
                          <a:spcPts val="120"/>
                        </a:spcBef>
                        <a:spcAft>
                          <a:spcPts val="120"/>
                        </a:spcAft>
                      </a:pPr>
                      <a:r>
                        <a:rPr lang="en-IN" sz="1200" b="0" i="0" u="none" strike="noStrike" dirty="0" err="1">
                          <a:solidFill>
                            <a:srgbClr val="000000"/>
                          </a:solidFill>
                          <a:effectLst/>
                          <a:latin typeface="Times New Roman" panose="02020603050405020304" pitchFamily="18" charset="0"/>
                        </a:rPr>
                        <a:t>ser_app_time</a:t>
                      </a:r>
                      <a:endParaRPr lang="en-IN" dirty="0">
                        <a:effectLst/>
                      </a:endParaRPr>
                    </a:p>
                    <a:p>
                      <a:pPr fontAlgn="t"/>
                      <a:endParaRPr lang="en-IN" dirty="0">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Not null</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Appointment time an service</a:t>
                      </a:r>
                      <a:endParaRPr lang="en-IN" dirty="0">
                        <a:effectLst/>
                      </a:endParaRPr>
                    </a:p>
                  </a:txBody>
                  <a:tcPr marL="68580" marR="68580"/>
                </a:tc>
                <a:extLst>
                  <a:ext uri="{0D108BD9-81ED-4DB2-BD59-A6C34878D82A}">
                    <a16:rowId xmlns:a16="http://schemas.microsoft.com/office/drawing/2014/main" val="2432534406"/>
                  </a:ext>
                </a:extLst>
              </a:tr>
            </a:tbl>
          </a:graphicData>
        </a:graphic>
      </p:graphicFrame>
      <p:sp>
        <p:nvSpPr>
          <p:cNvPr id="11" name="Title 2">
            <a:extLst>
              <a:ext uri="{FF2B5EF4-FFF2-40B4-BE49-F238E27FC236}">
                <a16:creationId xmlns:a16="http://schemas.microsoft.com/office/drawing/2014/main" id="{81ECEFF5-9BB8-6C12-C439-0CB20772B6DA}"/>
              </a:ext>
            </a:extLst>
          </p:cNvPr>
          <p:cNvSpPr txBox="1">
            <a:spLocks/>
          </p:cNvSpPr>
          <p:nvPr/>
        </p:nvSpPr>
        <p:spPr>
          <a:xfrm>
            <a:off x="8140475" y="1837469"/>
            <a:ext cx="3987912" cy="610863"/>
          </a:xfrm>
          <a:prstGeom prst="rect">
            <a:avLst/>
          </a:prstGeom>
        </p:spPr>
        <p:txBody>
          <a:bodyPr vert="horz" lIns="0" tIns="0" rIns="0" bIns="0" rtlCol="0" anchor="b" anchorCtr="0">
            <a:normAutofit fontScale="25000" lnSpcReduction="20000"/>
          </a:bodyPr>
          <a:lstStyle>
            <a:lvl1pPr algn="l" defTabSz="914400" rtl="0" eaLnBrk="1" latinLnBrk="0" hangingPunct="1">
              <a:lnSpc>
                <a:spcPct val="90000"/>
              </a:lnSpc>
              <a:spcBef>
                <a:spcPct val="0"/>
              </a:spcBef>
              <a:buNone/>
              <a:defRPr sz="4400" b="1" i="0" kern="1200" cap="none">
                <a:solidFill>
                  <a:schemeClr val="bg1"/>
                </a:solidFill>
                <a:effectLst/>
                <a:latin typeface="+mj-lt"/>
                <a:ea typeface="+mj-ea"/>
                <a:cs typeface="+mj-cs"/>
              </a:defRPr>
            </a:lvl1pPr>
          </a:lstStyle>
          <a:p>
            <a:pPr marL="342900" indent="-342900" rtl="0">
              <a:spcBef>
                <a:spcPts val="0"/>
              </a:spcBef>
              <a:spcAft>
                <a:spcPts val="800"/>
              </a:spcAft>
            </a:pPr>
            <a:r>
              <a:rPr lang="en-US" sz="6400" b="1" i="0" u="none" strike="noStrike" dirty="0">
                <a:solidFill>
                  <a:srgbClr val="002060"/>
                </a:solidFill>
                <a:effectLst/>
                <a:latin typeface="Times New Roman" panose="02020603050405020304" pitchFamily="18" charset="0"/>
              </a:rPr>
              <a:t>Table: </a:t>
            </a:r>
            <a:r>
              <a:rPr lang="en-US" sz="6400" b="1" i="0" u="none" strike="noStrike" dirty="0" err="1">
                <a:solidFill>
                  <a:srgbClr val="002060"/>
                </a:solidFill>
                <a:effectLst/>
                <a:latin typeface="Times New Roman" panose="02020603050405020304" pitchFamily="18" charset="0"/>
              </a:rPr>
              <a:t>service_master</a:t>
            </a:r>
            <a:endParaRPr lang="en-US" sz="6400" b="0" dirty="0">
              <a:solidFill>
                <a:srgbClr val="002060"/>
              </a:solidFill>
              <a:effectLst/>
            </a:endParaRPr>
          </a:p>
          <a:p>
            <a:pPr marL="342900" indent="-342900" rtl="0">
              <a:spcBef>
                <a:spcPts val="0"/>
              </a:spcBef>
              <a:spcAft>
                <a:spcPts val="800"/>
              </a:spcAft>
            </a:pPr>
            <a:r>
              <a:rPr lang="en-US" sz="6400" b="1" i="0" u="none" strike="noStrike" dirty="0">
                <a:solidFill>
                  <a:srgbClr val="000000"/>
                </a:solidFill>
                <a:effectLst/>
                <a:latin typeface="Times New Roman" panose="02020603050405020304" pitchFamily="18" charset="0"/>
              </a:rPr>
              <a:t> Primary key: </a:t>
            </a:r>
            <a:r>
              <a:rPr lang="en-US" sz="6400" dirty="0" err="1">
                <a:solidFill>
                  <a:srgbClr val="000000"/>
                </a:solidFill>
                <a:latin typeface="Times New Roman" panose="02020603050405020304" pitchFamily="18" charset="0"/>
              </a:rPr>
              <a:t>ser</a:t>
            </a:r>
            <a:r>
              <a:rPr lang="en-US" sz="6400" b="1" i="0" u="none" strike="noStrike" dirty="0" err="1">
                <a:solidFill>
                  <a:srgbClr val="000000"/>
                </a:solidFill>
                <a:effectLst/>
                <a:latin typeface="Times New Roman" panose="02020603050405020304" pitchFamily="18" charset="0"/>
              </a:rPr>
              <a:t>_id</a:t>
            </a:r>
            <a:endParaRPr lang="en-US" sz="6400" b="0" dirty="0">
              <a:effectLst/>
            </a:endParaRPr>
          </a:p>
          <a:p>
            <a:br>
              <a:rPr lang="en-US" sz="1200" dirty="0"/>
            </a:b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3547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14CE6B-B04E-CE74-EE08-1DB9B26ECF8F}"/>
              </a:ext>
            </a:extLst>
          </p:cNvPr>
          <p:cNvSpPr>
            <a:spLocks noGrp="1"/>
          </p:cNvSpPr>
          <p:nvPr>
            <p:ph type="title"/>
          </p:nvPr>
        </p:nvSpPr>
        <p:spPr>
          <a:xfrm>
            <a:off x="507226" y="333954"/>
            <a:ext cx="5440350" cy="610863"/>
          </a:xfrm>
        </p:spPr>
        <p:txBody>
          <a:bodyPr>
            <a:normAutofit/>
          </a:bodyPr>
          <a:lstStyle/>
          <a:p>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Database tables</a:t>
            </a:r>
            <a:endParaRPr lang="en-IN" sz="3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Title 2">
            <a:extLst>
              <a:ext uri="{FF2B5EF4-FFF2-40B4-BE49-F238E27FC236}">
                <a16:creationId xmlns:a16="http://schemas.microsoft.com/office/drawing/2014/main" id="{85E9B681-A4C3-65BC-755E-3D819E4C9F9A}"/>
              </a:ext>
            </a:extLst>
          </p:cNvPr>
          <p:cNvSpPr txBox="1">
            <a:spLocks/>
          </p:cNvSpPr>
          <p:nvPr/>
        </p:nvSpPr>
        <p:spPr>
          <a:xfrm>
            <a:off x="63613" y="1837469"/>
            <a:ext cx="3987912" cy="610863"/>
          </a:xfrm>
          <a:prstGeom prst="rect">
            <a:avLst/>
          </a:prstGeom>
        </p:spPr>
        <p:txBody>
          <a:bodyPr vert="horz" lIns="0" tIns="0" rIns="0" bIns="0" rtlCol="0" anchor="b" anchorCtr="0">
            <a:normAutofit fontScale="25000" lnSpcReduction="20000"/>
          </a:bodyPr>
          <a:lstStyle>
            <a:lvl1pPr algn="l" defTabSz="914400" rtl="0" eaLnBrk="1" latinLnBrk="0" hangingPunct="1">
              <a:lnSpc>
                <a:spcPct val="90000"/>
              </a:lnSpc>
              <a:spcBef>
                <a:spcPct val="0"/>
              </a:spcBef>
              <a:buNone/>
              <a:defRPr sz="4400" b="1" i="0" kern="1200" cap="none">
                <a:solidFill>
                  <a:schemeClr val="bg1"/>
                </a:solidFill>
                <a:effectLst/>
                <a:latin typeface="+mj-lt"/>
                <a:ea typeface="+mj-ea"/>
                <a:cs typeface="+mj-cs"/>
              </a:defRPr>
            </a:lvl1pPr>
          </a:lstStyle>
          <a:p>
            <a:pPr marL="342900" indent="-342900" rtl="0">
              <a:spcBef>
                <a:spcPts val="0"/>
              </a:spcBef>
              <a:spcAft>
                <a:spcPts val="800"/>
              </a:spcAft>
            </a:pPr>
            <a:r>
              <a:rPr lang="en-US" sz="6400" b="1" i="0" u="none" strike="noStrike" dirty="0">
                <a:solidFill>
                  <a:srgbClr val="002060"/>
                </a:solidFill>
                <a:effectLst/>
                <a:latin typeface="Times New Roman" panose="02020603050405020304" pitchFamily="18" charset="0"/>
              </a:rPr>
              <a:t>Table: </a:t>
            </a:r>
            <a:r>
              <a:rPr lang="en-US" sz="6400" b="1" i="0" u="none" strike="noStrike" dirty="0" err="1">
                <a:solidFill>
                  <a:srgbClr val="002060"/>
                </a:solidFill>
                <a:effectLst/>
                <a:latin typeface="Times New Roman" panose="02020603050405020304" pitchFamily="18" charset="0"/>
              </a:rPr>
              <a:t>employee_master</a:t>
            </a:r>
            <a:endParaRPr lang="en-US" sz="6400" b="0" dirty="0">
              <a:solidFill>
                <a:srgbClr val="002060"/>
              </a:solidFill>
              <a:effectLst/>
            </a:endParaRPr>
          </a:p>
          <a:p>
            <a:pPr marL="342900" indent="-342900" rtl="0">
              <a:spcBef>
                <a:spcPts val="0"/>
              </a:spcBef>
              <a:spcAft>
                <a:spcPts val="800"/>
              </a:spcAft>
            </a:pPr>
            <a:r>
              <a:rPr lang="en-US" sz="6400" b="1" i="0" u="none" strike="noStrike" dirty="0">
                <a:solidFill>
                  <a:srgbClr val="000000"/>
                </a:solidFill>
                <a:effectLst/>
                <a:latin typeface="Times New Roman" panose="02020603050405020304" pitchFamily="18" charset="0"/>
              </a:rPr>
              <a:t> Primary key: </a:t>
            </a:r>
            <a:r>
              <a:rPr lang="en-US" sz="6400" b="1" i="0" u="none" strike="noStrike" dirty="0" err="1">
                <a:solidFill>
                  <a:srgbClr val="000000"/>
                </a:solidFill>
                <a:effectLst/>
                <a:latin typeface="Times New Roman" panose="02020603050405020304" pitchFamily="18" charset="0"/>
              </a:rPr>
              <a:t>e_id</a:t>
            </a:r>
            <a:endParaRPr lang="en-US" sz="6400" b="0" dirty="0">
              <a:effectLst/>
            </a:endParaRPr>
          </a:p>
          <a:p>
            <a:br>
              <a:rPr lang="en-US" sz="1200" dirty="0"/>
            </a:b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0BC474A3-1F7C-C88B-C719-06E5C4C378B8}"/>
              </a:ext>
            </a:extLst>
          </p:cNvPr>
          <p:cNvSpPr/>
          <p:nvPr/>
        </p:nvSpPr>
        <p:spPr>
          <a:xfrm>
            <a:off x="594691" y="1160892"/>
            <a:ext cx="1981532" cy="457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6" name="Table 6">
            <a:extLst>
              <a:ext uri="{FF2B5EF4-FFF2-40B4-BE49-F238E27FC236}">
                <a16:creationId xmlns:a16="http://schemas.microsoft.com/office/drawing/2014/main" id="{2BC19693-8517-C16C-9D05-3426C34DA8C3}"/>
              </a:ext>
            </a:extLst>
          </p:cNvPr>
          <p:cNvGraphicFramePr>
            <a:graphicFrameLocks noGrp="1"/>
          </p:cNvGraphicFramePr>
          <p:nvPr>
            <p:ph type="tbl" sz="quarter" idx="10"/>
            <p:extLst>
              <p:ext uri="{D42A27DB-BD31-4B8C-83A1-F6EECF244321}">
                <p14:modId xmlns:p14="http://schemas.microsoft.com/office/powerpoint/2010/main" val="2025935860"/>
              </p:ext>
            </p:extLst>
          </p:nvPr>
        </p:nvGraphicFramePr>
        <p:xfrm>
          <a:off x="0" y="2448332"/>
          <a:ext cx="3705307" cy="3092352"/>
        </p:xfrm>
        <a:graphic>
          <a:graphicData uri="http://schemas.openxmlformats.org/drawingml/2006/table">
            <a:tbl>
              <a:tblPr firstRow="1" bandRow="1">
                <a:tableStyleId>{5C22544A-7EE6-4342-B048-85BDC9FD1C3A}</a:tableStyleId>
              </a:tblPr>
              <a:tblGrid>
                <a:gridCol w="953246">
                  <a:extLst>
                    <a:ext uri="{9D8B030D-6E8A-4147-A177-3AD203B41FA5}">
                      <a16:colId xmlns:a16="http://schemas.microsoft.com/office/drawing/2014/main" val="4243954336"/>
                    </a:ext>
                  </a:extLst>
                </a:gridCol>
                <a:gridCol w="1129996">
                  <a:extLst>
                    <a:ext uri="{9D8B030D-6E8A-4147-A177-3AD203B41FA5}">
                      <a16:colId xmlns:a16="http://schemas.microsoft.com/office/drawing/2014/main" val="2274926997"/>
                    </a:ext>
                  </a:extLst>
                </a:gridCol>
                <a:gridCol w="776496">
                  <a:extLst>
                    <a:ext uri="{9D8B030D-6E8A-4147-A177-3AD203B41FA5}">
                      <a16:colId xmlns:a16="http://schemas.microsoft.com/office/drawing/2014/main" val="669269115"/>
                    </a:ext>
                  </a:extLst>
                </a:gridCol>
                <a:gridCol w="845569">
                  <a:extLst>
                    <a:ext uri="{9D8B030D-6E8A-4147-A177-3AD203B41FA5}">
                      <a16:colId xmlns:a16="http://schemas.microsoft.com/office/drawing/2014/main" val="366023926"/>
                    </a:ext>
                  </a:extLst>
                </a:gridCol>
              </a:tblGrid>
              <a:tr h="568276">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Field Name</a:t>
                      </a:r>
                      <a:endParaRPr lang="en-IN" dirty="0">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Datatype(Size)</a:t>
                      </a:r>
                      <a:endParaRPr lang="en-IN">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Constraint</a:t>
                      </a:r>
                      <a:endParaRPr lang="en-IN">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Description</a:t>
                      </a:r>
                      <a:endParaRPr lang="en-IN">
                        <a:effectLst/>
                      </a:endParaRPr>
                    </a:p>
                  </a:txBody>
                  <a:tcPr marL="68580" marR="68580"/>
                </a:tc>
                <a:extLst>
                  <a:ext uri="{0D108BD9-81ED-4DB2-BD59-A6C34878D82A}">
                    <a16:rowId xmlns:a16="http://schemas.microsoft.com/office/drawing/2014/main" val="3871455254"/>
                  </a:ext>
                </a:extLst>
              </a:tr>
              <a:tr h="665764">
                <a:tc>
                  <a:txBody>
                    <a:bodyPr/>
                    <a:lstStyle/>
                    <a:p>
                      <a:pPr rtl="0" fontAlgn="t">
                        <a:spcBef>
                          <a:spcPts val="0"/>
                        </a:spcBef>
                        <a:spcAft>
                          <a:spcPts val="1000"/>
                        </a:spcAft>
                      </a:pPr>
                      <a:r>
                        <a:rPr lang="en-IN" sz="1200" b="0" i="0" u="none" strike="noStrike" dirty="0" err="1">
                          <a:solidFill>
                            <a:srgbClr val="000000"/>
                          </a:solidFill>
                          <a:effectLst/>
                          <a:latin typeface="Times New Roman" panose="02020603050405020304" pitchFamily="18" charset="0"/>
                        </a:rPr>
                        <a:t>e_id</a:t>
                      </a:r>
                      <a:endParaRPr lang="en-IN" dirty="0">
                        <a:effectLst/>
                      </a:endParaRPr>
                    </a:p>
                    <a:p>
                      <a:pPr fontAlgn="t"/>
                      <a:endParaRPr lang="en-IN" dirty="0">
                        <a:effectLst/>
                      </a:endParaRPr>
                    </a:p>
                  </a:txBody>
                  <a:tcPr marL="68580" marR="68580"/>
                </a:tc>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int(11)</a:t>
                      </a: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Primary Key, Auto Increment</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Employee id</a:t>
                      </a:r>
                      <a:endParaRPr lang="en-IN">
                        <a:effectLst/>
                      </a:endParaRPr>
                    </a:p>
                  </a:txBody>
                  <a:tcPr marL="68580" marR="68580"/>
                </a:tc>
                <a:extLst>
                  <a:ext uri="{0D108BD9-81ED-4DB2-BD59-A6C34878D82A}">
                    <a16:rowId xmlns:a16="http://schemas.microsoft.com/office/drawing/2014/main" val="660519049"/>
                  </a:ext>
                </a:extLst>
              </a:tr>
              <a:tr h="568276">
                <a:tc>
                  <a:txBody>
                    <a:bodyPr/>
                    <a:lstStyle/>
                    <a:p>
                      <a:pPr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u_id </a:t>
                      </a:r>
                      <a:endParaRPr lang="en-IN">
                        <a:effectLst/>
                      </a:endParaRPr>
                    </a:p>
                  </a:txBody>
                  <a:tcPr marL="68580" marR="68580"/>
                </a:tc>
                <a:tc>
                  <a:txBody>
                    <a:bodyPr/>
                    <a:lstStyle/>
                    <a:p>
                      <a:pPr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int(11)</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 foreign key</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User id</a:t>
                      </a:r>
                      <a:endParaRPr lang="en-IN">
                        <a:effectLst/>
                      </a:endParaRPr>
                    </a:p>
                  </a:txBody>
                  <a:tcPr marL="68580" marR="68580"/>
                </a:tc>
                <a:extLst>
                  <a:ext uri="{0D108BD9-81ED-4DB2-BD59-A6C34878D82A}">
                    <a16:rowId xmlns:a16="http://schemas.microsoft.com/office/drawing/2014/main" val="1625753540"/>
                  </a:ext>
                </a:extLst>
              </a:tr>
              <a:tr h="568276">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reviews</a:t>
                      </a:r>
                      <a:endParaRPr lang="en-IN">
                        <a:effectLst/>
                      </a:endParaRPr>
                    </a:p>
                  </a:txBody>
                  <a:tcPr marL="68580" marR="68580"/>
                </a:tc>
                <a:tc>
                  <a:txBody>
                    <a:bodyPr/>
                    <a:lstStyle/>
                    <a:p>
                      <a:pPr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int(15)</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Review of employee</a:t>
                      </a:r>
                      <a:endParaRPr lang="en-IN">
                        <a:effectLst/>
                      </a:endParaRPr>
                    </a:p>
                  </a:txBody>
                  <a:tcPr marL="68580" marR="68580"/>
                </a:tc>
                <a:extLst>
                  <a:ext uri="{0D108BD9-81ED-4DB2-BD59-A6C34878D82A}">
                    <a16:rowId xmlns:a16="http://schemas.microsoft.com/office/drawing/2014/main" val="3347330087"/>
                  </a:ext>
                </a:extLst>
              </a:tr>
              <a:tr h="541269">
                <a:tc>
                  <a:txBody>
                    <a:bodyPr/>
                    <a:lstStyle/>
                    <a:p>
                      <a:pPr marL="15240" marR="15240" rtl="0" fontAlgn="t">
                        <a:spcBef>
                          <a:spcPts val="120"/>
                        </a:spcBef>
                        <a:spcAft>
                          <a:spcPts val="120"/>
                        </a:spcAft>
                      </a:pPr>
                      <a:r>
                        <a:rPr lang="en-IN" sz="1200" b="0" i="0" u="none" strike="noStrike" dirty="0" err="1">
                          <a:solidFill>
                            <a:srgbClr val="000000"/>
                          </a:solidFill>
                          <a:effectLst/>
                          <a:latin typeface="Times New Roman" panose="02020603050405020304" pitchFamily="18" charset="0"/>
                        </a:rPr>
                        <a:t>ap_id</a:t>
                      </a:r>
                      <a:endParaRPr lang="en-IN" dirty="0">
                        <a:effectLst/>
                      </a:endParaRPr>
                    </a:p>
                    <a:p>
                      <a:pPr fontAlgn="t"/>
                      <a:endParaRPr lang="en-IN" dirty="0">
                        <a:effectLst/>
                      </a:endParaRPr>
                    </a:p>
                  </a:txBody>
                  <a:tcPr marL="68580" marR="68580"/>
                </a:tc>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varchar(150)</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 foreign key</a:t>
                      </a:r>
                      <a:endParaRPr lang="en-IN">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Appointment id  </a:t>
                      </a:r>
                      <a:endParaRPr lang="en-IN" dirty="0">
                        <a:effectLst/>
                      </a:endParaRPr>
                    </a:p>
                  </a:txBody>
                  <a:tcPr marL="68580" marR="68580"/>
                </a:tc>
                <a:extLst>
                  <a:ext uri="{0D108BD9-81ED-4DB2-BD59-A6C34878D82A}">
                    <a16:rowId xmlns:a16="http://schemas.microsoft.com/office/drawing/2014/main" val="2432534406"/>
                  </a:ext>
                </a:extLst>
              </a:tr>
            </a:tbl>
          </a:graphicData>
        </a:graphic>
      </p:graphicFrame>
      <p:graphicFrame>
        <p:nvGraphicFramePr>
          <p:cNvPr id="7" name="Table 6">
            <a:extLst>
              <a:ext uri="{FF2B5EF4-FFF2-40B4-BE49-F238E27FC236}">
                <a16:creationId xmlns:a16="http://schemas.microsoft.com/office/drawing/2014/main" id="{316EEAE7-60C3-D58A-31D1-4989F4FB15C5}"/>
              </a:ext>
            </a:extLst>
          </p:cNvPr>
          <p:cNvGraphicFramePr>
            <a:graphicFrameLocks/>
          </p:cNvGraphicFramePr>
          <p:nvPr>
            <p:extLst>
              <p:ext uri="{D42A27DB-BD31-4B8C-83A1-F6EECF244321}">
                <p14:modId xmlns:p14="http://schemas.microsoft.com/office/powerpoint/2010/main" val="2076412186"/>
              </p:ext>
            </p:extLst>
          </p:nvPr>
        </p:nvGraphicFramePr>
        <p:xfrm>
          <a:off x="3897129" y="2448335"/>
          <a:ext cx="4051524" cy="3109627"/>
        </p:xfrm>
        <a:graphic>
          <a:graphicData uri="http://schemas.openxmlformats.org/drawingml/2006/table">
            <a:tbl>
              <a:tblPr firstRow="1" bandRow="1">
                <a:tableStyleId>{5C22544A-7EE6-4342-B048-85BDC9FD1C3A}</a:tableStyleId>
              </a:tblPr>
              <a:tblGrid>
                <a:gridCol w="1012881">
                  <a:extLst>
                    <a:ext uri="{9D8B030D-6E8A-4147-A177-3AD203B41FA5}">
                      <a16:colId xmlns:a16="http://schemas.microsoft.com/office/drawing/2014/main" val="4243954336"/>
                    </a:ext>
                  </a:extLst>
                </a:gridCol>
                <a:gridCol w="1101176">
                  <a:extLst>
                    <a:ext uri="{9D8B030D-6E8A-4147-A177-3AD203B41FA5}">
                      <a16:colId xmlns:a16="http://schemas.microsoft.com/office/drawing/2014/main" val="2274926997"/>
                    </a:ext>
                  </a:extLst>
                </a:gridCol>
                <a:gridCol w="924586">
                  <a:extLst>
                    <a:ext uri="{9D8B030D-6E8A-4147-A177-3AD203B41FA5}">
                      <a16:colId xmlns:a16="http://schemas.microsoft.com/office/drawing/2014/main" val="669269115"/>
                    </a:ext>
                  </a:extLst>
                </a:gridCol>
                <a:gridCol w="1012881">
                  <a:extLst>
                    <a:ext uri="{9D8B030D-6E8A-4147-A177-3AD203B41FA5}">
                      <a16:colId xmlns:a16="http://schemas.microsoft.com/office/drawing/2014/main" val="366023926"/>
                    </a:ext>
                  </a:extLst>
                </a:gridCol>
              </a:tblGrid>
              <a:tr h="594628">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Field Name</a:t>
                      </a:r>
                      <a:endParaRPr lang="en-IN" dirty="0">
                        <a:effectLst/>
                      </a:endParaRPr>
                    </a:p>
                  </a:txBody>
                  <a:tcPr marL="68580" marR="68580"/>
                </a:tc>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Datatype(Size)</a:t>
                      </a:r>
                      <a:endParaRPr lang="en-IN" dirty="0">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Constraint</a:t>
                      </a:r>
                      <a:endParaRPr lang="en-IN">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Description</a:t>
                      </a:r>
                      <a:endParaRPr lang="en-IN">
                        <a:effectLst/>
                      </a:endParaRPr>
                    </a:p>
                  </a:txBody>
                  <a:tcPr marL="68580" marR="68580"/>
                </a:tc>
                <a:extLst>
                  <a:ext uri="{0D108BD9-81ED-4DB2-BD59-A6C34878D82A}">
                    <a16:rowId xmlns:a16="http://schemas.microsoft.com/office/drawing/2014/main" val="3871455254"/>
                  </a:ext>
                </a:extLst>
              </a:tr>
              <a:tr h="649399">
                <a:tc>
                  <a:txBody>
                    <a:bodyPr/>
                    <a:lstStyle/>
                    <a:p>
                      <a:pPr rtl="0" fontAlgn="t">
                        <a:spcBef>
                          <a:spcPts val="0"/>
                        </a:spcBef>
                        <a:spcAft>
                          <a:spcPts val="1000"/>
                        </a:spcAft>
                      </a:pPr>
                      <a:r>
                        <a:rPr lang="en-IN" sz="1200" b="0" i="0" u="none" strike="noStrike" dirty="0" err="1">
                          <a:solidFill>
                            <a:srgbClr val="000000"/>
                          </a:solidFill>
                          <a:effectLst/>
                          <a:latin typeface="Times New Roman" panose="02020603050405020304" pitchFamily="18" charset="0"/>
                        </a:rPr>
                        <a:t>f_id</a:t>
                      </a:r>
                      <a:endParaRPr lang="en-IN" dirty="0">
                        <a:effectLst/>
                      </a:endParaRPr>
                    </a:p>
                  </a:txBody>
                  <a:tcPr marL="68580" marR="68580"/>
                </a:tc>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int(11)</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Primary Key, Auto Increment</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Feedback id</a:t>
                      </a:r>
                      <a:endParaRPr lang="en-IN" dirty="0">
                        <a:effectLst/>
                      </a:endParaRPr>
                    </a:p>
                  </a:txBody>
                  <a:tcPr marL="68580" marR="68580"/>
                </a:tc>
                <a:extLst>
                  <a:ext uri="{0D108BD9-81ED-4DB2-BD59-A6C34878D82A}">
                    <a16:rowId xmlns:a16="http://schemas.microsoft.com/office/drawing/2014/main" val="660519049"/>
                  </a:ext>
                </a:extLst>
              </a:tr>
              <a:tr h="665237">
                <a:tc>
                  <a:txBody>
                    <a:bodyPr/>
                    <a:lstStyle/>
                    <a:p>
                      <a:pPr marL="15240" marR="15240" rtl="0" fontAlgn="t">
                        <a:spcBef>
                          <a:spcPts val="120"/>
                        </a:spcBef>
                        <a:spcAft>
                          <a:spcPts val="120"/>
                        </a:spcAft>
                      </a:pPr>
                      <a:r>
                        <a:rPr lang="en-IN" sz="1200" b="0" i="0" u="none" strike="noStrike" dirty="0" err="1">
                          <a:solidFill>
                            <a:srgbClr val="000000"/>
                          </a:solidFill>
                          <a:effectLst/>
                          <a:latin typeface="Times New Roman" panose="02020603050405020304" pitchFamily="18" charset="0"/>
                        </a:rPr>
                        <a:t>f_desc</a:t>
                      </a:r>
                      <a:endParaRPr lang="en-IN" dirty="0">
                        <a:effectLst/>
                      </a:endParaRPr>
                    </a:p>
                  </a:txBody>
                  <a:tcPr marL="68580" marR="68580"/>
                </a:tc>
                <a:tc>
                  <a:txBody>
                    <a:bodyPr/>
                    <a:lstStyle/>
                    <a:p>
                      <a:pPr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int(11)</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Not null</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Feedback description</a:t>
                      </a:r>
                      <a:endParaRPr lang="en-IN">
                        <a:effectLst/>
                      </a:endParaRPr>
                    </a:p>
                  </a:txBody>
                  <a:tcPr marL="68580" marR="68580"/>
                </a:tc>
                <a:extLst>
                  <a:ext uri="{0D108BD9-81ED-4DB2-BD59-A6C34878D82A}">
                    <a16:rowId xmlns:a16="http://schemas.microsoft.com/office/drawing/2014/main" val="1625753540"/>
                  </a:ext>
                </a:extLst>
              </a:tr>
              <a:tr h="538526">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u_id</a:t>
                      </a:r>
                      <a:endParaRPr lang="en-IN">
                        <a:effectLst/>
                      </a:endParaRPr>
                    </a:p>
                  </a:txBody>
                  <a:tcPr marL="68580" marR="68580"/>
                </a:tc>
                <a:tc>
                  <a:txBody>
                    <a:bodyPr/>
                    <a:lstStyle/>
                    <a:p>
                      <a:pPr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int(11)</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Foreign key</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User id</a:t>
                      </a:r>
                      <a:endParaRPr lang="en-IN">
                        <a:effectLst/>
                      </a:endParaRPr>
                    </a:p>
                  </a:txBody>
                  <a:tcPr marL="68580" marR="68580"/>
                </a:tc>
                <a:extLst>
                  <a:ext uri="{0D108BD9-81ED-4DB2-BD59-A6C34878D82A}">
                    <a16:rowId xmlns:a16="http://schemas.microsoft.com/office/drawing/2014/main" val="3347330087"/>
                  </a:ext>
                </a:extLst>
              </a:tr>
              <a:tr h="661837">
                <a:tc>
                  <a:txBody>
                    <a:bodyPr/>
                    <a:lstStyle/>
                    <a:p>
                      <a:pPr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e_id </a:t>
                      </a:r>
                      <a:endParaRPr lang="en-IN">
                        <a:effectLst/>
                      </a:endParaRPr>
                    </a:p>
                  </a:txBody>
                  <a:tcPr marL="68580" marR="68580"/>
                </a:tc>
                <a:tc>
                  <a:txBody>
                    <a:bodyPr/>
                    <a:lstStyle/>
                    <a:p>
                      <a:pPr marL="15240" marR="15240" rtl="0" fontAlgn="t">
                        <a:spcBef>
                          <a:spcPts val="120"/>
                        </a:spcBef>
                        <a:spcAft>
                          <a:spcPts val="120"/>
                        </a:spcAft>
                      </a:pPr>
                      <a:r>
                        <a:rPr lang="en-IN" sz="1200" b="0" i="0" u="none" strike="noStrike">
                          <a:solidFill>
                            <a:srgbClr val="000000"/>
                          </a:solidFill>
                          <a:effectLst/>
                          <a:latin typeface="Times New Roman" panose="02020603050405020304" pitchFamily="18" charset="0"/>
                        </a:rPr>
                        <a:t>int(11)</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Foreign key</a:t>
                      </a:r>
                      <a:endParaRPr lang="en-IN">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Employee id</a:t>
                      </a:r>
                      <a:endParaRPr lang="en-IN" dirty="0">
                        <a:effectLst/>
                      </a:endParaRPr>
                    </a:p>
                  </a:txBody>
                  <a:tcPr marL="68580" marR="68580"/>
                </a:tc>
                <a:extLst>
                  <a:ext uri="{0D108BD9-81ED-4DB2-BD59-A6C34878D82A}">
                    <a16:rowId xmlns:a16="http://schemas.microsoft.com/office/drawing/2014/main" val="2432534406"/>
                  </a:ext>
                </a:extLst>
              </a:tr>
            </a:tbl>
          </a:graphicData>
        </a:graphic>
      </p:graphicFrame>
      <p:sp>
        <p:nvSpPr>
          <p:cNvPr id="8" name="Title 2">
            <a:extLst>
              <a:ext uri="{FF2B5EF4-FFF2-40B4-BE49-F238E27FC236}">
                <a16:creationId xmlns:a16="http://schemas.microsoft.com/office/drawing/2014/main" id="{0C63A465-ABCA-11D8-97CC-11204686A9AA}"/>
              </a:ext>
            </a:extLst>
          </p:cNvPr>
          <p:cNvSpPr txBox="1">
            <a:spLocks/>
          </p:cNvSpPr>
          <p:nvPr/>
        </p:nvSpPr>
        <p:spPr>
          <a:xfrm>
            <a:off x="3897128" y="1837469"/>
            <a:ext cx="3987912" cy="610863"/>
          </a:xfrm>
          <a:prstGeom prst="rect">
            <a:avLst/>
          </a:prstGeom>
        </p:spPr>
        <p:txBody>
          <a:bodyPr vert="horz" lIns="0" tIns="0" rIns="0" bIns="0" rtlCol="0" anchor="b" anchorCtr="0">
            <a:normAutofit fontScale="25000" lnSpcReduction="20000"/>
          </a:bodyPr>
          <a:lstStyle>
            <a:lvl1pPr algn="l" defTabSz="914400" rtl="0" eaLnBrk="1" latinLnBrk="0" hangingPunct="1">
              <a:lnSpc>
                <a:spcPct val="90000"/>
              </a:lnSpc>
              <a:spcBef>
                <a:spcPct val="0"/>
              </a:spcBef>
              <a:buNone/>
              <a:defRPr sz="4400" b="1" i="0" kern="1200" cap="none">
                <a:solidFill>
                  <a:schemeClr val="bg1"/>
                </a:solidFill>
                <a:effectLst/>
                <a:latin typeface="+mj-lt"/>
                <a:ea typeface="+mj-ea"/>
                <a:cs typeface="+mj-cs"/>
              </a:defRPr>
            </a:lvl1pPr>
          </a:lstStyle>
          <a:p>
            <a:pPr marL="342900" indent="-342900" rtl="0">
              <a:spcBef>
                <a:spcPts val="0"/>
              </a:spcBef>
              <a:spcAft>
                <a:spcPts val="800"/>
              </a:spcAft>
            </a:pPr>
            <a:r>
              <a:rPr lang="en-US" sz="6400" b="1" i="0" u="none" strike="noStrike" dirty="0">
                <a:solidFill>
                  <a:srgbClr val="002060"/>
                </a:solidFill>
                <a:effectLst/>
                <a:latin typeface="Times New Roman" panose="02020603050405020304" pitchFamily="18" charset="0"/>
              </a:rPr>
              <a:t>Table: </a:t>
            </a:r>
            <a:r>
              <a:rPr lang="en-US" sz="6400" b="1" i="0" u="none" strike="noStrike" dirty="0" err="1">
                <a:solidFill>
                  <a:srgbClr val="002060"/>
                </a:solidFill>
                <a:effectLst/>
                <a:latin typeface="Times New Roman" panose="02020603050405020304" pitchFamily="18" charset="0"/>
              </a:rPr>
              <a:t>feedback_table</a:t>
            </a:r>
            <a:endParaRPr lang="en-US" sz="6400" b="0" dirty="0">
              <a:solidFill>
                <a:srgbClr val="002060"/>
              </a:solidFill>
              <a:effectLst/>
            </a:endParaRPr>
          </a:p>
          <a:p>
            <a:pPr marL="342900" indent="-342900" rtl="0">
              <a:spcBef>
                <a:spcPts val="0"/>
              </a:spcBef>
              <a:spcAft>
                <a:spcPts val="800"/>
              </a:spcAft>
            </a:pPr>
            <a:r>
              <a:rPr lang="en-US" sz="6400" b="1" i="0" u="none" strike="noStrike" dirty="0">
                <a:solidFill>
                  <a:srgbClr val="000000"/>
                </a:solidFill>
                <a:effectLst/>
                <a:latin typeface="Times New Roman" panose="02020603050405020304" pitchFamily="18" charset="0"/>
              </a:rPr>
              <a:t> Primary key: </a:t>
            </a:r>
            <a:r>
              <a:rPr lang="en-US" sz="6400" b="1" i="0" u="none" strike="noStrike" dirty="0" err="1">
                <a:solidFill>
                  <a:srgbClr val="000000"/>
                </a:solidFill>
                <a:effectLst/>
                <a:latin typeface="Times New Roman" panose="02020603050405020304" pitchFamily="18" charset="0"/>
              </a:rPr>
              <a:t>f_id</a:t>
            </a:r>
            <a:endParaRPr lang="en-US" sz="6400" b="0" dirty="0">
              <a:effectLst/>
            </a:endParaRPr>
          </a:p>
          <a:p>
            <a:br>
              <a:rPr lang="en-US" sz="1200" dirty="0"/>
            </a:b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396BCB55-E423-6B6A-5AD9-937C2FC31463}"/>
              </a:ext>
            </a:extLst>
          </p:cNvPr>
          <p:cNvGraphicFramePr>
            <a:graphicFrameLocks/>
          </p:cNvGraphicFramePr>
          <p:nvPr>
            <p:extLst>
              <p:ext uri="{D42A27DB-BD31-4B8C-83A1-F6EECF244321}">
                <p14:modId xmlns:p14="http://schemas.microsoft.com/office/powerpoint/2010/main" val="4246741867"/>
              </p:ext>
            </p:extLst>
          </p:nvPr>
        </p:nvGraphicFramePr>
        <p:xfrm>
          <a:off x="8140476" y="2448333"/>
          <a:ext cx="4051524" cy="3124157"/>
        </p:xfrm>
        <a:graphic>
          <a:graphicData uri="http://schemas.openxmlformats.org/drawingml/2006/table">
            <a:tbl>
              <a:tblPr firstRow="1" bandRow="1">
                <a:tableStyleId>{5C22544A-7EE6-4342-B048-85BDC9FD1C3A}</a:tableStyleId>
              </a:tblPr>
              <a:tblGrid>
                <a:gridCol w="1012881">
                  <a:extLst>
                    <a:ext uri="{9D8B030D-6E8A-4147-A177-3AD203B41FA5}">
                      <a16:colId xmlns:a16="http://schemas.microsoft.com/office/drawing/2014/main" val="4243954336"/>
                    </a:ext>
                  </a:extLst>
                </a:gridCol>
                <a:gridCol w="1119728">
                  <a:extLst>
                    <a:ext uri="{9D8B030D-6E8A-4147-A177-3AD203B41FA5}">
                      <a16:colId xmlns:a16="http://schemas.microsoft.com/office/drawing/2014/main" val="2274926997"/>
                    </a:ext>
                  </a:extLst>
                </a:gridCol>
                <a:gridCol w="906034">
                  <a:extLst>
                    <a:ext uri="{9D8B030D-6E8A-4147-A177-3AD203B41FA5}">
                      <a16:colId xmlns:a16="http://schemas.microsoft.com/office/drawing/2014/main" val="669269115"/>
                    </a:ext>
                  </a:extLst>
                </a:gridCol>
                <a:gridCol w="1012881">
                  <a:extLst>
                    <a:ext uri="{9D8B030D-6E8A-4147-A177-3AD203B41FA5}">
                      <a16:colId xmlns:a16="http://schemas.microsoft.com/office/drawing/2014/main" val="366023926"/>
                    </a:ext>
                  </a:extLst>
                </a:gridCol>
              </a:tblGrid>
              <a:tr h="560770">
                <a:tc>
                  <a:txBody>
                    <a:bodyPr/>
                    <a:lstStyle/>
                    <a:p>
                      <a:pPr rtl="0" fontAlgn="t">
                        <a:spcBef>
                          <a:spcPts val="0"/>
                        </a:spcBef>
                        <a:spcAft>
                          <a:spcPts val="0"/>
                        </a:spcAft>
                      </a:pPr>
                      <a:r>
                        <a:rPr lang="en-IN" sz="1200" b="1" i="0" u="none" strike="noStrike" dirty="0">
                          <a:solidFill>
                            <a:srgbClr val="000000"/>
                          </a:solidFill>
                          <a:effectLst/>
                          <a:latin typeface="Times New Roman" panose="02020603050405020304" pitchFamily="18" charset="0"/>
                        </a:rPr>
                        <a:t>Field Name</a:t>
                      </a:r>
                      <a:endParaRPr lang="en-IN" dirty="0">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Datatype(Size)</a:t>
                      </a:r>
                      <a:endParaRPr lang="en-IN">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Constraint</a:t>
                      </a:r>
                      <a:endParaRPr lang="en-IN">
                        <a:effectLst/>
                      </a:endParaRPr>
                    </a:p>
                  </a:txBody>
                  <a:tcPr marL="68580" marR="68580"/>
                </a:tc>
                <a:tc>
                  <a:txBody>
                    <a:bodyPr/>
                    <a:lstStyle/>
                    <a:p>
                      <a:pPr rtl="0" fontAlgn="t">
                        <a:spcBef>
                          <a:spcPts val="0"/>
                        </a:spcBef>
                        <a:spcAft>
                          <a:spcPts val="0"/>
                        </a:spcAft>
                      </a:pPr>
                      <a:r>
                        <a:rPr lang="en-IN" sz="1200" b="1" i="0" u="none" strike="noStrike">
                          <a:solidFill>
                            <a:srgbClr val="000000"/>
                          </a:solidFill>
                          <a:effectLst/>
                          <a:latin typeface="Times New Roman" panose="02020603050405020304" pitchFamily="18" charset="0"/>
                        </a:rPr>
                        <a:t>Description</a:t>
                      </a:r>
                      <a:endParaRPr lang="en-IN">
                        <a:effectLst/>
                      </a:endParaRPr>
                    </a:p>
                  </a:txBody>
                  <a:tcPr marL="68580" marR="68580"/>
                </a:tc>
                <a:extLst>
                  <a:ext uri="{0D108BD9-81ED-4DB2-BD59-A6C34878D82A}">
                    <a16:rowId xmlns:a16="http://schemas.microsoft.com/office/drawing/2014/main" val="3871455254"/>
                  </a:ext>
                </a:extLst>
              </a:tr>
              <a:tr h="670550">
                <a:tc>
                  <a:txBody>
                    <a:bodyPr/>
                    <a:lstStyle/>
                    <a:p>
                      <a:pPr rtl="0" fontAlgn="t">
                        <a:spcBef>
                          <a:spcPts val="0"/>
                        </a:spcBef>
                        <a:spcAft>
                          <a:spcPts val="1000"/>
                        </a:spcAft>
                      </a:pPr>
                      <a:r>
                        <a:rPr lang="en-IN" sz="1200" b="0" i="0" u="none" strike="noStrike" dirty="0" err="1">
                          <a:solidFill>
                            <a:srgbClr val="000000"/>
                          </a:solidFill>
                          <a:effectLst/>
                          <a:latin typeface="Times New Roman" panose="02020603050405020304" pitchFamily="18" charset="0"/>
                        </a:rPr>
                        <a:t>e_id</a:t>
                      </a:r>
                      <a:endParaRPr lang="en-IN" dirty="0">
                        <a:effectLst/>
                      </a:endParaRPr>
                    </a:p>
                    <a:p>
                      <a:pPr fontAlgn="t"/>
                      <a:endParaRPr lang="en-IN" dirty="0">
                        <a:effectLst/>
                      </a:endParaRPr>
                    </a:p>
                  </a:txBody>
                  <a:tcPr marL="68580" marR="68580"/>
                </a:tc>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a:t>
                      </a: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Primary Key, Auto Increment</a:t>
                      </a:r>
                      <a:endParaRPr lang="en-IN">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ID of shop</a:t>
                      </a:r>
                      <a:endParaRPr lang="en-IN">
                        <a:effectLst/>
                      </a:endParaRPr>
                    </a:p>
                  </a:txBody>
                  <a:tcPr marL="68580" marR="68580"/>
                </a:tc>
                <a:extLst>
                  <a:ext uri="{0D108BD9-81ED-4DB2-BD59-A6C34878D82A}">
                    <a16:rowId xmlns:a16="http://schemas.microsoft.com/office/drawing/2014/main" val="660519049"/>
                  </a:ext>
                </a:extLst>
              </a:tr>
              <a:tr h="686327">
                <a:tc>
                  <a:txBody>
                    <a:bodyPr/>
                    <a:lstStyle/>
                    <a:p>
                      <a:pPr marL="15240" marR="15240" rtl="0" fontAlgn="t">
                        <a:spcBef>
                          <a:spcPts val="120"/>
                        </a:spcBef>
                        <a:spcAft>
                          <a:spcPts val="120"/>
                        </a:spcAft>
                      </a:pPr>
                      <a:r>
                        <a:rPr lang="en-IN" sz="1200" b="0" i="0" u="none" strike="noStrike" dirty="0" err="1">
                          <a:solidFill>
                            <a:srgbClr val="000000"/>
                          </a:solidFill>
                          <a:effectLst/>
                          <a:latin typeface="Times New Roman" panose="02020603050405020304" pitchFamily="18" charset="0"/>
                        </a:rPr>
                        <a:t>s_id</a:t>
                      </a:r>
                      <a:endParaRPr lang="en-IN" dirty="0">
                        <a:effectLst/>
                      </a:endParaRPr>
                    </a:p>
                    <a:p>
                      <a:pPr fontAlgn="t"/>
                      <a:endParaRPr lang="en-IN" dirty="0">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a:t>
                      </a:r>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Foreign key</a:t>
                      </a:r>
                      <a:endParaRPr lang="en-IN">
                        <a:effectLst/>
                      </a:endParaRPr>
                    </a:p>
                  </a:txBody>
                  <a:tcPr marL="68580" marR="68580"/>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Id of City references city_master  </a:t>
                      </a:r>
                      <a:endParaRPr lang="en-US">
                        <a:effectLst/>
                      </a:endParaRPr>
                    </a:p>
                  </a:txBody>
                  <a:tcPr marL="68580" marR="68580"/>
                </a:tc>
                <a:extLst>
                  <a:ext uri="{0D108BD9-81ED-4DB2-BD59-A6C34878D82A}">
                    <a16:rowId xmlns:a16="http://schemas.microsoft.com/office/drawing/2014/main" val="1625753540"/>
                  </a:ext>
                </a:extLst>
              </a:tr>
              <a:tr h="635050">
                <a:tc>
                  <a:txBody>
                    <a:bodyPr/>
                    <a:lstStyle/>
                    <a:p>
                      <a:pPr marL="15240" marR="15240" rtl="0" fontAlgn="t">
                        <a:spcBef>
                          <a:spcPts val="120"/>
                        </a:spcBef>
                        <a:spcAft>
                          <a:spcPts val="120"/>
                        </a:spcAft>
                      </a:pPr>
                      <a:r>
                        <a:rPr lang="en-IN" sz="1200" b="0" i="0" u="none" strike="noStrike" dirty="0" err="1">
                          <a:solidFill>
                            <a:srgbClr val="000000"/>
                          </a:solidFill>
                          <a:effectLst/>
                          <a:latin typeface="Times New Roman" panose="02020603050405020304" pitchFamily="18" charset="0"/>
                        </a:rPr>
                        <a:t>U_id</a:t>
                      </a:r>
                      <a:endParaRPr lang="en-IN" dirty="0">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a:t>
                      </a:r>
                      <a:endParaRPr lang="en-IN" dirty="0">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Foreign key</a:t>
                      </a:r>
                      <a:endParaRPr lang="en-IN" dirty="0">
                        <a:effectLst/>
                      </a:endParaRPr>
                    </a:p>
                  </a:txBody>
                  <a:tcPr marL="68580" marR="68580"/>
                </a:tc>
                <a:tc>
                  <a:txBody>
                    <a:bodyPr/>
                    <a:lstStyle/>
                    <a:p>
                      <a:pPr rtl="0" fontAlgn="t">
                        <a:spcBef>
                          <a:spcPts val="0"/>
                        </a:spcBef>
                        <a:spcAft>
                          <a:spcPts val="0"/>
                        </a:spcAft>
                      </a:pPr>
                      <a:r>
                        <a:rPr lang="en-US" sz="1200" b="0" i="0" u="none" strike="noStrike">
                          <a:solidFill>
                            <a:srgbClr val="000000"/>
                          </a:solidFill>
                          <a:effectLst/>
                          <a:latin typeface="Times New Roman" panose="02020603050405020304" pitchFamily="18" charset="0"/>
                        </a:rPr>
                        <a:t>Id of City references city_master  </a:t>
                      </a:r>
                      <a:endParaRPr lang="en-US">
                        <a:effectLst/>
                      </a:endParaRPr>
                    </a:p>
                  </a:txBody>
                  <a:tcPr marL="68580" marR="68580"/>
                </a:tc>
                <a:extLst>
                  <a:ext uri="{0D108BD9-81ED-4DB2-BD59-A6C34878D82A}">
                    <a16:rowId xmlns:a16="http://schemas.microsoft.com/office/drawing/2014/main" val="3347330087"/>
                  </a:ext>
                </a:extLst>
              </a:tr>
              <a:tr h="556929">
                <a:tc>
                  <a:txBody>
                    <a:bodyPr/>
                    <a:lstStyle/>
                    <a:p>
                      <a:pPr marL="15240"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reviews</a:t>
                      </a:r>
                      <a:endParaRPr lang="en-IN" dirty="0">
                        <a:effectLst/>
                      </a:endParaRPr>
                    </a:p>
                    <a:p>
                      <a:pPr fontAlgn="t"/>
                      <a:endParaRPr lang="en-IN" dirty="0">
                        <a:effectLst/>
                      </a:endParaRPr>
                    </a:p>
                  </a:txBody>
                  <a:tcPr marL="68580" marR="68580"/>
                </a:tc>
                <a:tc>
                  <a:txBody>
                    <a:bodyPr/>
                    <a:lstStyle/>
                    <a:p>
                      <a:pPr marR="15240" rtl="0" fontAlgn="t">
                        <a:spcBef>
                          <a:spcPts val="120"/>
                        </a:spcBef>
                        <a:spcAft>
                          <a:spcPts val="120"/>
                        </a:spcAft>
                      </a:pPr>
                      <a:r>
                        <a:rPr lang="en-IN" sz="1200" b="0" i="0" u="none" strike="noStrike" dirty="0">
                          <a:solidFill>
                            <a:srgbClr val="000000"/>
                          </a:solidFill>
                          <a:effectLst/>
                          <a:latin typeface="Times New Roman" panose="02020603050405020304" pitchFamily="18" charset="0"/>
                        </a:rPr>
                        <a:t>int</a:t>
                      </a:r>
                      <a:endParaRPr lang="en-IN" dirty="0">
                        <a:effectLst/>
                      </a:endParaRPr>
                    </a:p>
                    <a:p>
                      <a:pPr fontAlgn="t"/>
                      <a:endParaRPr lang="en-IN" dirty="0">
                        <a:effectLst/>
                      </a:endParaRPr>
                    </a:p>
                  </a:txBody>
                  <a:tcPr marL="68580" marR="68580"/>
                </a:tc>
                <a:tc>
                  <a:txBody>
                    <a:bodyPr/>
                    <a:lstStyle/>
                    <a:p>
                      <a:pPr rtl="0" fontAlgn="t">
                        <a:spcBef>
                          <a:spcPts val="0"/>
                        </a:spcBef>
                        <a:spcAft>
                          <a:spcPts val="0"/>
                        </a:spcAft>
                      </a:pPr>
                      <a:r>
                        <a:rPr lang="en-IN" sz="1200" b="0" i="0" u="none" strike="noStrike">
                          <a:solidFill>
                            <a:srgbClr val="000000"/>
                          </a:solidFill>
                          <a:effectLst/>
                          <a:latin typeface="Times New Roman" panose="02020603050405020304" pitchFamily="18" charset="0"/>
                        </a:rPr>
                        <a:t>null</a:t>
                      </a:r>
                      <a:endParaRPr lang="en-IN">
                        <a:effectLst/>
                      </a:endParaRPr>
                    </a:p>
                  </a:txBody>
                  <a:tcPr marL="68580" marR="68580"/>
                </a:tc>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rPr>
                        <a:t>Reviews for employee</a:t>
                      </a:r>
                      <a:endParaRPr lang="en-IN" dirty="0">
                        <a:effectLst/>
                      </a:endParaRPr>
                    </a:p>
                  </a:txBody>
                  <a:tcPr marL="68580" marR="68580"/>
                </a:tc>
                <a:extLst>
                  <a:ext uri="{0D108BD9-81ED-4DB2-BD59-A6C34878D82A}">
                    <a16:rowId xmlns:a16="http://schemas.microsoft.com/office/drawing/2014/main" val="2432534406"/>
                  </a:ext>
                </a:extLst>
              </a:tr>
            </a:tbl>
          </a:graphicData>
        </a:graphic>
      </p:graphicFrame>
      <p:sp>
        <p:nvSpPr>
          <p:cNvPr id="11" name="Title 2">
            <a:extLst>
              <a:ext uri="{FF2B5EF4-FFF2-40B4-BE49-F238E27FC236}">
                <a16:creationId xmlns:a16="http://schemas.microsoft.com/office/drawing/2014/main" id="{81ECEFF5-9BB8-6C12-C439-0CB20772B6DA}"/>
              </a:ext>
            </a:extLst>
          </p:cNvPr>
          <p:cNvSpPr txBox="1">
            <a:spLocks/>
          </p:cNvSpPr>
          <p:nvPr/>
        </p:nvSpPr>
        <p:spPr>
          <a:xfrm>
            <a:off x="8140475" y="1837469"/>
            <a:ext cx="3987912" cy="610863"/>
          </a:xfrm>
          <a:prstGeom prst="rect">
            <a:avLst/>
          </a:prstGeom>
        </p:spPr>
        <p:txBody>
          <a:bodyPr vert="horz" lIns="0" tIns="0" rIns="0" bIns="0" rtlCol="0" anchor="b" anchorCtr="0">
            <a:normAutofit fontScale="25000" lnSpcReduction="20000"/>
          </a:bodyPr>
          <a:lstStyle>
            <a:lvl1pPr algn="l" defTabSz="914400" rtl="0" eaLnBrk="1" latinLnBrk="0" hangingPunct="1">
              <a:lnSpc>
                <a:spcPct val="90000"/>
              </a:lnSpc>
              <a:spcBef>
                <a:spcPct val="0"/>
              </a:spcBef>
              <a:buNone/>
              <a:defRPr sz="4400" b="1" i="0" kern="1200" cap="none">
                <a:solidFill>
                  <a:schemeClr val="bg1"/>
                </a:solidFill>
                <a:effectLst/>
                <a:latin typeface="+mj-lt"/>
                <a:ea typeface="+mj-ea"/>
                <a:cs typeface="+mj-cs"/>
              </a:defRPr>
            </a:lvl1pPr>
          </a:lstStyle>
          <a:p>
            <a:pPr marL="342900" indent="-342900" rtl="0">
              <a:spcBef>
                <a:spcPts val="0"/>
              </a:spcBef>
              <a:spcAft>
                <a:spcPts val="800"/>
              </a:spcAft>
            </a:pPr>
            <a:r>
              <a:rPr lang="en-US" sz="6400" b="1" i="0" u="none" strike="noStrike" dirty="0">
                <a:solidFill>
                  <a:srgbClr val="002060"/>
                </a:solidFill>
                <a:effectLst/>
                <a:latin typeface="Times New Roman" panose="02020603050405020304" pitchFamily="18" charset="0"/>
              </a:rPr>
              <a:t>Table: </a:t>
            </a:r>
            <a:r>
              <a:rPr lang="en-US" sz="6400" b="1" i="0" u="none" strike="noStrike" dirty="0" err="1">
                <a:solidFill>
                  <a:srgbClr val="002060"/>
                </a:solidFill>
                <a:effectLst/>
                <a:latin typeface="Times New Roman" panose="02020603050405020304" pitchFamily="18" charset="0"/>
              </a:rPr>
              <a:t>invoice_master</a:t>
            </a:r>
            <a:endParaRPr lang="en-US" sz="6400" b="0" dirty="0">
              <a:solidFill>
                <a:srgbClr val="002060"/>
              </a:solidFill>
              <a:effectLst/>
            </a:endParaRPr>
          </a:p>
          <a:p>
            <a:pPr marL="342900" indent="-342900" rtl="0">
              <a:spcBef>
                <a:spcPts val="0"/>
              </a:spcBef>
              <a:spcAft>
                <a:spcPts val="800"/>
              </a:spcAft>
            </a:pPr>
            <a:r>
              <a:rPr lang="en-US" sz="6400" b="1" i="0" u="none" strike="noStrike" dirty="0">
                <a:solidFill>
                  <a:srgbClr val="000000"/>
                </a:solidFill>
                <a:effectLst/>
                <a:latin typeface="Times New Roman" panose="02020603050405020304" pitchFamily="18" charset="0"/>
              </a:rPr>
              <a:t> Primary key: </a:t>
            </a:r>
            <a:r>
              <a:rPr lang="en-US" sz="6400" b="1" i="0" u="none" strike="noStrike" dirty="0" err="1">
                <a:solidFill>
                  <a:srgbClr val="000000"/>
                </a:solidFill>
                <a:effectLst/>
                <a:latin typeface="Times New Roman" panose="02020603050405020304" pitchFamily="18" charset="0"/>
              </a:rPr>
              <a:t>b_no</a:t>
            </a:r>
            <a:endParaRPr lang="en-US" sz="6400" b="0" dirty="0">
              <a:effectLst/>
            </a:endParaRPr>
          </a:p>
          <a:p>
            <a:br>
              <a:rPr lang="en-US" sz="1200" dirty="0"/>
            </a:b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10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4D6EE753-BEBB-4348-896E-73627FDDCF64}"/>
              </a:ext>
              <a:ext uri="{C183D7F6-B498-43B3-948B-1728B52AA6E4}">
                <adec:decorative xmlns:adec="http://schemas.microsoft.com/office/drawing/2017/decorative"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pic>
        <p:nvPicPr>
          <p:cNvPr id="10" name="Picture Placeholder 9">
            <a:extLst>
              <a:ext uri="{FF2B5EF4-FFF2-40B4-BE49-F238E27FC236}">
                <a16:creationId xmlns:a16="http://schemas.microsoft.com/office/drawing/2014/main" id="{26A277FA-F451-626F-0D11-B12B6847F44D}"/>
              </a:ext>
            </a:extLst>
          </p:cNvP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t="3538" b="3538"/>
          <a:stretch>
            <a:fillRect/>
          </a:stretch>
        </p:blipFill>
        <p:spPr>
          <a:xfrm>
            <a:off x="0" y="0"/>
            <a:ext cx="6941489" cy="6858000"/>
          </a:xfrm>
        </p:spPr>
      </p:pic>
      <p:sp>
        <p:nvSpPr>
          <p:cNvPr id="11" name="Rectangle 10">
            <a:extLst>
              <a:ext uri="{FF2B5EF4-FFF2-40B4-BE49-F238E27FC236}">
                <a16:creationId xmlns:a16="http://schemas.microsoft.com/office/drawing/2014/main" id="{D4772B90-08B2-9D85-D37D-2F111EC6AB96}"/>
              </a:ext>
            </a:extLst>
          </p:cNvPr>
          <p:cNvSpPr/>
          <p:nvPr/>
        </p:nvSpPr>
        <p:spPr>
          <a:xfrm>
            <a:off x="9390489" y="3952193"/>
            <a:ext cx="1741336" cy="10336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8C6FDD51-7F1D-34FD-091D-416FD2E937FE}"/>
              </a:ext>
            </a:extLst>
          </p:cNvPr>
          <p:cNvSpPr txBox="1"/>
          <p:nvPr/>
        </p:nvSpPr>
        <p:spPr>
          <a:xfrm>
            <a:off x="7061200" y="3167390"/>
            <a:ext cx="5130800"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Saloon Management System</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546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EE6F3E0C-3C2F-7077-D74F-50935ADAEA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038" y="1361661"/>
            <a:ext cx="4281585" cy="5247862"/>
          </a:xfrm>
          <a:prstGeom prst="rect">
            <a:avLst/>
          </a:prstGeom>
          <a:noFill/>
          <a:extLst>
            <a:ext uri="{909E8E84-426E-40DD-AFC4-6F175D3DCCD1}">
              <a14:hiddenFill xmlns:a14="http://schemas.microsoft.com/office/drawing/2010/main">
                <a:solidFill>
                  <a:srgbClr val="FFFFFF"/>
                </a:solidFill>
              </a14:hiddenFill>
            </a:ext>
          </a:extLst>
        </p:spPr>
      </p:pic>
      <p:sp>
        <p:nvSpPr>
          <p:cNvPr id="33" name="Title 2">
            <a:extLst>
              <a:ext uri="{FF2B5EF4-FFF2-40B4-BE49-F238E27FC236}">
                <a16:creationId xmlns:a16="http://schemas.microsoft.com/office/drawing/2014/main" id="{400CCA1A-1FFC-6E95-013C-35D05811805A}"/>
              </a:ext>
            </a:extLst>
          </p:cNvPr>
          <p:cNvSpPr>
            <a:spLocks noGrp="1"/>
          </p:cNvSpPr>
          <p:nvPr>
            <p:ph type="title"/>
          </p:nvPr>
        </p:nvSpPr>
        <p:spPr>
          <a:xfrm>
            <a:off x="372055" y="512857"/>
            <a:ext cx="6633044" cy="431960"/>
          </a:xfrm>
        </p:spPr>
        <p:txBody>
          <a:bodyPr>
            <a:noAutofit/>
          </a:bodyPr>
          <a:lstStyle/>
          <a:p>
            <a:r>
              <a:rPr lang="en-IN" sz="3200" b="1" i="0" u="none" strike="noStrike" dirty="0">
                <a:solidFill>
                  <a:srgbClr val="000000"/>
                </a:solidFill>
                <a:effectLst/>
                <a:latin typeface="Times New Roman" panose="02020603050405020304" pitchFamily="18" charset="0"/>
              </a:rPr>
              <a:t>Level 0 (Context Level):</a:t>
            </a: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CE65611A-1EE5-A7A4-016C-0F3E80E63138}"/>
              </a:ext>
            </a:extLst>
          </p:cNvPr>
          <p:cNvSpPr/>
          <p:nvPr/>
        </p:nvSpPr>
        <p:spPr>
          <a:xfrm>
            <a:off x="372055" y="1177093"/>
            <a:ext cx="1981532" cy="457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5091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2">
            <a:extLst>
              <a:ext uri="{FF2B5EF4-FFF2-40B4-BE49-F238E27FC236}">
                <a16:creationId xmlns:a16="http://schemas.microsoft.com/office/drawing/2014/main" id="{400CCA1A-1FFC-6E95-013C-35D05811805A}"/>
              </a:ext>
            </a:extLst>
          </p:cNvPr>
          <p:cNvSpPr>
            <a:spLocks noGrp="1"/>
          </p:cNvSpPr>
          <p:nvPr>
            <p:ph type="title"/>
          </p:nvPr>
        </p:nvSpPr>
        <p:spPr>
          <a:xfrm>
            <a:off x="372055" y="512857"/>
            <a:ext cx="5885622" cy="431960"/>
          </a:xfrm>
        </p:spPr>
        <p:txBody>
          <a:bodyPr>
            <a:noAutofit/>
          </a:bodyPr>
          <a:lstStyle/>
          <a:p>
            <a:r>
              <a:rPr lang="en-IN" sz="3200" b="1" i="0" u="none" strike="noStrike" dirty="0">
                <a:solidFill>
                  <a:srgbClr val="000000"/>
                </a:solidFill>
                <a:effectLst/>
                <a:latin typeface="Times New Roman" panose="02020603050405020304" pitchFamily="18" charset="0"/>
              </a:rPr>
              <a:t>Level 1 Admin</a:t>
            </a: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CE65611A-1EE5-A7A4-016C-0F3E80E63138}"/>
              </a:ext>
            </a:extLst>
          </p:cNvPr>
          <p:cNvSpPr/>
          <p:nvPr/>
        </p:nvSpPr>
        <p:spPr>
          <a:xfrm>
            <a:off x="372055" y="1177093"/>
            <a:ext cx="1981532" cy="457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a:extLst>
              <a:ext uri="{FF2B5EF4-FFF2-40B4-BE49-F238E27FC236}">
                <a16:creationId xmlns:a16="http://schemas.microsoft.com/office/drawing/2014/main" id="{686DC810-9DD7-27AA-C6D6-59A2C1C89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2050" y="1327868"/>
            <a:ext cx="4786313" cy="5287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284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2">
            <a:extLst>
              <a:ext uri="{FF2B5EF4-FFF2-40B4-BE49-F238E27FC236}">
                <a16:creationId xmlns:a16="http://schemas.microsoft.com/office/drawing/2014/main" id="{400CCA1A-1FFC-6E95-013C-35D05811805A}"/>
              </a:ext>
            </a:extLst>
          </p:cNvPr>
          <p:cNvSpPr>
            <a:spLocks noGrp="1"/>
          </p:cNvSpPr>
          <p:nvPr>
            <p:ph type="title"/>
          </p:nvPr>
        </p:nvSpPr>
        <p:spPr>
          <a:xfrm>
            <a:off x="372055" y="512857"/>
            <a:ext cx="5885622" cy="431960"/>
          </a:xfrm>
        </p:spPr>
        <p:txBody>
          <a:bodyPr>
            <a:noAutofit/>
          </a:bodyPr>
          <a:lstStyle/>
          <a:p>
            <a:r>
              <a:rPr lang="en-IN" sz="3200" b="1" i="0" u="none" strike="noStrike" dirty="0">
                <a:solidFill>
                  <a:srgbClr val="000000"/>
                </a:solidFill>
                <a:effectLst/>
                <a:latin typeface="Times New Roman" panose="02020603050405020304" pitchFamily="18" charset="0"/>
              </a:rPr>
              <a:t>Level 1 User</a:t>
            </a:r>
            <a:endParaRPr lang="en-IN"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CE65611A-1EE5-A7A4-016C-0F3E80E63138}"/>
              </a:ext>
            </a:extLst>
          </p:cNvPr>
          <p:cNvSpPr/>
          <p:nvPr/>
        </p:nvSpPr>
        <p:spPr>
          <a:xfrm>
            <a:off x="372055" y="1177093"/>
            <a:ext cx="1981532" cy="45719"/>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98" name="Picture 2">
            <a:extLst>
              <a:ext uri="{FF2B5EF4-FFF2-40B4-BE49-F238E27FC236}">
                <a16:creationId xmlns:a16="http://schemas.microsoft.com/office/drawing/2014/main" id="{AD9D5EC5-1D75-D55C-BEE6-1D9F60AEE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5498" y="1335819"/>
            <a:ext cx="4821003" cy="5224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3887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ADDB83-D20F-B7E7-D32E-2E0BB5F55FBF}"/>
              </a:ext>
            </a:extLst>
          </p:cNvPr>
          <p:cNvSpPr txBox="1"/>
          <p:nvPr/>
        </p:nvSpPr>
        <p:spPr>
          <a:xfrm>
            <a:off x="818983" y="976930"/>
            <a:ext cx="901678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Tools and Technology</a:t>
            </a:r>
            <a:endParaRPr lang="en-IN" sz="3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077CDE-103E-DB52-BE01-AD14A3B8EA94}"/>
              </a:ext>
            </a:extLst>
          </p:cNvPr>
          <p:cNvSpPr txBox="1"/>
          <p:nvPr/>
        </p:nvSpPr>
        <p:spPr>
          <a:xfrm>
            <a:off x="413469" y="2847816"/>
            <a:ext cx="6694998" cy="369332"/>
          </a:xfrm>
          <a:prstGeom prst="rect">
            <a:avLst/>
          </a:prstGeom>
          <a:noFill/>
        </p:spPr>
        <p:txBody>
          <a:bodyPr wrap="square" rtlCol="0">
            <a:spAutoFit/>
          </a:bodyPr>
          <a:lstStyle/>
          <a:p>
            <a:pPr marL="1042035" indent="-285750" rtl="0">
              <a:spcBef>
                <a:spcPts val="0"/>
              </a:spcBef>
              <a:spcAft>
                <a:spcPts val="0"/>
              </a:spcAft>
              <a:buFont typeface="Wingdings" panose="05000000000000000000" pitchFamily="2" charset="2"/>
              <a:buChar char="v"/>
            </a:pPr>
            <a:r>
              <a:rPr lang="en-IN" sz="1800" b="0" i="0" u="none" strike="noStrike" dirty="0">
                <a:solidFill>
                  <a:srgbClr val="000000"/>
                </a:solidFill>
                <a:effectLst/>
                <a:latin typeface="Times New Roman" panose="02020603050405020304" pitchFamily="18" charset="0"/>
              </a:rPr>
              <a:t>HTML 5,CSS 3</a:t>
            </a:r>
            <a:endParaRPr lang="en-IN" b="0" dirty="0">
              <a:effectLst/>
            </a:endParaRPr>
          </a:p>
        </p:txBody>
      </p:sp>
      <p:sp>
        <p:nvSpPr>
          <p:cNvPr id="2" name="TextBox 1">
            <a:extLst>
              <a:ext uri="{FF2B5EF4-FFF2-40B4-BE49-F238E27FC236}">
                <a16:creationId xmlns:a16="http://schemas.microsoft.com/office/drawing/2014/main" id="{6A50D776-31EB-3493-1129-D0977C746A93}"/>
              </a:ext>
            </a:extLst>
          </p:cNvPr>
          <p:cNvSpPr txBox="1"/>
          <p:nvPr/>
        </p:nvSpPr>
        <p:spPr>
          <a:xfrm>
            <a:off x="818981" y="2350683"/>
            <a:ext cx="4945713"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Frontend</a:t>
            </a:r>
            <a:endParaRPr lang="en-IN" sz="24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313E94D-72D9-7E95-A624-CDFBD359D935}"/>
              </a:ext>
            </a:extLst>
          </p:cNvPr>
          <p:cNvSpPr txBox="1"/>
          <p:nvPr/>
        </p:nvSpPr>
        <p:spPr>
          <a:xfrm>
            <a:off x="818982" y="3396193"/>
            <a:ext cx="4945713"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Backend</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E79B53A-D9DE-6CA6-4936-21F97CC366AF}"/>
              </a:ext>
            </a:extLst>
          </p:cNvPr>
          <p:cNvSpPr txBox="1"/>
          <p:nvPr/>
        </p:nvSpPr>
        <p:spPr>
          <a:xfrm>
            <a:off x="413469" y="3899979"/>
            <a:ext cx="6694998" cy="369332"/>
          </a:xfrm>
          <a:prstGeom prst="rect">
            <a:avLst/>
          </a:prstGeom>
          <a:noFill/>
        </p:spPr>
        <p:txBody>
          <a:bodyPr wrap="square" rtlCol="0">
            <a:spAutoFit/>
          </a:bodyPr>
          <a:lstStyle/>
          <a:p>
            <a:pPr marL="1042035" indent="-285750" rtl="0">
              <a:spcBef>
                <a:spcPts val="0"/>
              </a:spcBef>
              <a:spcAft>
                <a:spcPts val="0"/>
              </a:spcAft>
              <a:buFont typeface="Wingdings" panose="05000000000000000000" pitchFamily="2" charset="2"/>
              <a:buChar char="v"/>
            </a:pPr>
            <a:r>
              <a:rPr lang="en-IN" sz="1800" b="0" i="0" u="none" strike="noStrike" dirty="0">
                <a:solidFill>
                  <a:srgbClr val="000000"/>
                </a:solidFill>
                <a:effectLst/>
                <a:latin typeface="Times New Roman" panose="02020603050405020304" pitchFamily="18" charset="0"/>
              </a:rPr>
              <a:t>PHP V 8.0.22</a:t>
            </a:r>
            <a:endParaRPr lang="en-IN" b="0" dirty="0">
              <a:effectLst/>
            </a:endParaRPr>
          </a:p>
        </p:txBody>
      </p:sp>
      <p:sp>
        <p:nvSpPr>
          <p:cNvPr id="5" name="TextBox 4">
            <a:extLst>
              <a:ext uri="{FF2B5EF4-FFF2-40B4-BE49-F238E27FC236}">
                <a16:creationId xmlns:a16="http://schemas.microsoft.com/office/drawing/2014/main" id="{56BA9187-A647-51EC-C6B5-351AFAE83DAF}"/>
              </a:ext>
            </a:extLst>
          </p:cNvPr>
          <p:cNvSpPr txBox="1"/>
          <p:nvPr/>
        </p:nvSpPr>
        <p:spPr>
          <a:xfrm>
            <a:off x="818982" y="4441703"/>
            <a:ext cx="4945713"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Database</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F454AEB-1C61-D73F-6216-CC7FE060B501}"/>
              </a:ext>
            </a:extLst>
          </p:cNvPr>
          <p:cNvSpPr txBox="1"/>
          <p:nvPr/>
        </p:nvSpPr>
        <p:spPr>
          <a:xfrm>
            <a:off x="413469" y="4952143"/>
            <a:ext cx="6694998" cy="369332"/>
          </a:xfrm>
          <a:prstGeom prst="rect">
            <a:avLst/>
          </a:prstGeom>
          <a:noFill/>
        </p:spPr>
        <p:txBody>
          <a:bodyPr wrap="square" rtlCol="0">
            <a:spAutoFit/>
          </a:bodyPr>
          <a:lstStyle/>
          <a:p>
            <a:pPr marL="1042035" indent="-285750" rtl="0">
              <a:spcBef>
                <a:spcPts val="0"/>
              </a:spcBef>
              <a:spcAft>
                <a:spcPts val="0"/>
              </a:spcAft>
              <a:buFont typeface="Wingdings" panose="05000000000000000000" pitchFamily="2" charset="2"/>
              <a:buChar char="v"/>
            </a:pPr>
            <a:r>
              <a:rPr lang="en-IN" sz="1800" b="0" i="0" u="none" strike="noStrike" dirty="0">
                <a:solidFill>
                  <a:srgbClr val="000000"/>
                </a:solidFill>
                <a:effectLst/>
                <a:latin typeface="Times New Roman" panose="02020603050405020304" pitchFamily="18" charset="0"/>
              </a:rPr>
              <a:t> MySQL 8.0.32.</a:t>
            </a:r>
            <a:endParaRPr lang="en-IN" b="0" dirty="0">
              <a:effectLst/>
            </a:endParaRPr>
          </a:p>
        </p:txBody>
      </p:sp>
    </p:spTree>
    <p:extLst>
      <p:ext uri="{BB962C8B-B14F-4D97-AF65-F5344CB8AC3E}">
        <p14:creationId xmlns:p14="http://schemas.microsoft.com/office/powerpoint/2010/main" val="642523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9E75F8-4270-B6D1-400C-95284D695B8A}"/>
              </a:ext>
            </a:extLst>
          </p:cNvPr>
          <p:cNvSpPr>
            <a:spLocks noGrp="1"/>
          </p:cNvSpPr>
          <p:nvPr>
            <p:ph type="title"/>
          </p:nvPr>
        </p:nvSpPr>
        <p:spPr>
          <a:xfrm>
            <a:off x="603075" y="2776621"/>
            <a:ext cx="7132320" cy="1811422"/>
          </a:xfrm>
        </p:spPr>
        <p:txBody>
          <a:bodyPr/>
          <a:lstStyle/>
          <a:p>
            <a:r>
              <a:rPr lang="en-US" sz="1800" b="0" i="0" u="none" strike="noStrike" dirty="0">
                <a:solidFill>
                  <a:srgbClr val="000000"/>
                </a:solidFill>
                <a:effectLst/>
                <a:latin typeface="Times New Roman" panose="02020603050405020304" pitchFamily="18" charset="0"/>
              </a:rPr>
              <a:t>This system will help saloons to pitch their business underneath their space to expand their everyday business. This project also helps local vendors to show their presence globally on the internet and serve their customers with their art. In the salon and beauty industry, the Online Reservation System is suitable for use to reduce customer waiting time and experience a hassle-free environment.</a:t>
            </a:r>
            <a:endParaRPr lang="en-IN" dirty="0"/>
          </a:p>
        </p:txBody>
      </p:sp>
      <p:sp>
        <p:nvSpPr>
          <p:cNvPr id="10" name="Title 5">
            <a:extLst>
              <a:ext uri="{FF2B5EF4-FFF2-40B4-BE49-F238E27FC236}">
                <a16:creationId xmlns:a16="http://schemas.microsoft.com/office/drawing/2014/main" id="{57CD504E-3C22-F21F-8717-F0B93527FF4F}"/>
              </a:ext>
            </a:extLst>
          </p:cNvPr>
          <p:cNvSpPr txBox="1">
            <a:spLocks/>
          </p:cNvSpPr>
          <p:nvPr/>
        </p:nvSpPr>
        <p:spPr>
          <a:xfrm>
            <a:off x="2191244" y="1351547"/>
            <a:ext cx="7132320" cy="1124953"/>
          </a:xfrm>
          <a:prstGeom prst="rect">
            <a:avLst/>
          </a:prstGeom>
          <a:ln>
            <a:noFill/>
          </a:ln>
        </p:spPr>
        <p:txBody>
          <a:bodyPr vert="horz" lIns="0" tIns="0" rIns="0" bIns="0" rtlCol="0" anchor="t" anchorCtr="0">
            <a:normAutofit/>
          </a:bodyPr>
          <a:lstStyle>
            <a:lvl1pPr algn="l" defTabSz="914400" rtl="0" eaLnBrk="1" latinLnBrk="0" hangingPunct="1">
              <a:lnSpc>
                <a:spcPct val="100000"/>
              </a:lnSpc>
              <a:spcBef>
                <a:spcPct val="0"/>
              </a:spcBef>
              <a:buNone/>
              <a:defRPr sz="2800" b="0" i="0" kern="1200" cap="none">
                <a:solidFill>
                  <a:schemeClr val="bg1"/>
                </a:solidFill>
                <a:effectLst/>
                <a:latin typeface="+mn-lt"/>
                <a:ea typeface="+mj-ea"/>
                <a:cs typeface="+mj-cs"/>
              </a:defRPr>
            </a:lvl1pPr>
          </a:lstStyle>
          <a:p>
            <a:r>
              <a:rPr lang="en-US" sz="5400" b="1" dirty="0">
                <a:latin typeface="Times New Roman" panose="02020603050405020304" pitchFamily="18" charset="0"/>
                <a:cs typeface="Times New Roman" panose="02020603050405020304" pitchFamily="18" charset="0"/>
              </a:rPr>
              <a:t>Conclusion</a:t>
            </a:r>
            <a:endParaRPr lang="en-IN" sz="5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9746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a:extLst>
              <a:ext uri="{FF2B5EF4-FFF2-40B4-BE49-F238E27FC236}">
                <a16:creationId xmlns:a16="http://schemas.microsoft.com/office/drawing/2014/main" id="{F0F25866-5DB1-334A-8037-692579FBDE39}"/>
              </a:ext>
            </a:extLst>
          </p:cNvPr>
          <p:cNvSpPr>
            <a:spLocks noGrp="1"/>
          </p:cNvSpPr>
          <p:nvPr>
            <p:ph type="subTitle" idx="1"/>
          </p:nvPr>
        </p:nvSpPr>
        <p:spPr/>
        <p:txBody>
          <a:bodyPr>
            <a:normAutofit/>
          </a:bodyPr>
          <a:lstStyle/>
          <a:p>
            <a:r>
              <a:rPr lang="en-US" dirty="0">
                <a:solidFill>
                  <a:schemeClr val="tx1">
                    <a:lumMod val="95000"/>
                    <a:lumOff val="5000"/>
                  </a:schemeClr>
                </a:solidFill>
                <a:latin typeface="Times New Roman" panose="02020603050405020304" pitchFamily="18" charset="0"/>
                <a:cs typeface="Times New Roman" panose="02020603050405020304" pitchFamily="18" charset="0"/>
              </a:rPr>
              <a:t>Thanks to your commitment and strong work ethic, we know next year will be even better than the last. </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We look forward to working together. </a:t>
            </a:r>
          </a:p>
          <a:p>
            <a:endParaRPr lang="en-US" dirty="0"/>
          </a:p>
        </p:txBody>
      </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828110" y="2181609"/>
            <a:ext cx="4903377" cy="610863"/>
          </a:xfrm>
        </p:spPr>
        <p:txBody>
          <a:bodyPr/>
          <a:lstStyle/>
          <a:p>
            <a:r>
              <a:rPr lang="en-US" dirty="0">
                <a:latin typeface="Times New Roman" panose="02020603050405020304" pitchFamily="18" charset="0"/>
                <a:cs typeface="Times New Roman" panose="02020603050405020304" pitchFamily="18" charset="0"/>
              </a:rPr>
              <a:t>Thank you</a:t>
            </a:r>
          </a:p>
        </p:txBody>
      </p:sp>
      <p:pic>
        <p:nvPicPr>
          <p:cNvPr id="13" name="Picture Placeholder 12" descr="Portrait of a team member">
            <a:extLst>
              <a:ext uri="{FF2B5EF4-FFF2-40B4-BE49-F238E27FC236}">
                <a16:creationId xmlns:a16="http://schemas.microsoft.com/office/drawing/2014/main" id="{EC944911-7CDD-41CC-A7F0-5B0CF85D545C}"/>
              </a:ext>
              <a:ext uri="{C183D7F6-B498-43B3-948B-1728B52AA6E4}">
                <adec:decorative xmlns:adec="http://schemas.microsoft.com/office/drawing/2017/decorative" val="0"/>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2336677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2CF73-7278-4DA1-ED01-F9FE1E688C34}"/>
              </a:ext>
            </a:extLst>
          </p:cNvPr>
          <p:cNvSpPr>
            <a:spLocks noGrp="1"/>
          </p:cNvSpPr>
          <p:nvPr>
            <p:ph type="title"/>
          </p:nvPr>
        </p:nvSpPr>
        <p:spPr>
          <a:xfrm>
            <a:off x="952499" y="990382"/>
            <a:ext cx="4941477" cy="610863"/>
          </a:xfrm>
        </p:spPr>
        <p:txBody>
          <a:bodyPr>
            <a:noAutofit/>
          </a:bodyPr>
          <a:lstStyle/>
          <a:p>
            <a:r>
              <a:rPr lang="en-US" sz="4800" dirty="0">
                <a:latin typeface="Times New Roman" panose="02020603050405020304" pitchFamily="18" charset="0"/>
                <a:cs typeface="Times New Roman" panose="02020603050405020304" pitchFamily="18" charset="0"/>
              </a:rPr>
              <a:t>Index</a:t>
            </a:r>
            <a:endParaRPr lang="en-IN" sz="48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1A008EBC-F104-0AED-12BA-644312BA8AF8}"/>
              </a:ext>
            </a:extLst>
          </p:cNvPr>
          <p:cNvSpPr>
            <a:spLocks noGrp="1"/>
          </p:cNvSpPr>
          <p:nvPr>
            <p:ph type="body" sz="quarter" idx="11"/>
          </p:nvPr>
        </p:nvSpPr>
        <p:spPr/>
        <p:txBody>
          <a:bodyPr/>
          <a:lstStyle/>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1 Introduction</a:t>
            </a: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2 Problem Definition (Abstract)</a:t>
            </a: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3 Modules</a:t>
            </a:r>
          </a:p>
          <a:p>
            <a:pPr algn="just"/>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4 Functional Requirement</a:t>
            </a:r>
            <a:endParaRPr lang="en-IN"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ADDB83-D20F-B7E7-D32E-2E0BB5F55FBF}"/>
              </a:ext>
            </a:extLst>
          </p:cNvPr>
          <p:cNvSpPr txBox="1"/>
          <p:nvPr/>
        </p:nvSpPr>
        <p:spPr>
          <a:xfrm>
            <a:off x="818983" y="826937"/>
            <a:ext cx="776047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Introduction of system</a:t>
            </a:r>
            <a:endParaRPr lang="en-IN" sz="4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077CDE-103E-DB52-BE01-AD14A3B8EA94}"/>
              </a:ext>
            </a:extLst>
          </p:cNvPr>
          <p:cNvSpPr txBox="1"/>
          <p:nvPr/>
        </p:nvSpPr>
        <p:spPr>
          <a:xfrm>
            <a:off x="389614" y="2393343"/>
            <a:ext cx="7490129"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When customers search the salon then the system will show all the available salons on their locations and if by chance the time you have searched is not available then it will also show the next vacant slots on our system which is registered with our platform on that location.</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8C493BF-1989-FAC5-9389-5C757B8F655C}"/>
              </a:ext>
            </a:extLst>
          </p:cNvPr>
          <p:cNvSpPr txBox="1"/>
          <p:nvPr/>
        </p:nvSpPr>
        <p:spPr>
          <a:xfrm>
            <a:off x="389614" y="3779464"/>
            <a:ext cx="7633252"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After booking their appointment in the saloon there is no need to stand in the queue just reach there in the allotted time and students will get the service without any delay or waiting in the saloon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384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ADDB83-D20F-B7E7-D32E-2E0BB5F55FBF}"/>
              </a:ext>
            </a:extLst>
          </p:cNvPr>
          <p:cNvSpPr txBox="1"/>
          <p:nvPr/>
        </p:nvSpPr>
        <p:spPr>
          <a:xfrm>
            <a:off x="818982" y="826937"/>
            <a:ext cx="8754387"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Problem definition-Abstract</a:t>
            </a:r>
            <a:endParaRPr lang="en-IN" sz="4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077CDE-103E-DB52-BE01-AD14A3B8EA94}"/>
              </a:ext>
            </a:extLst>
          </p:cNvPr>
          <p:cNvSpPr txBox="1"/>
          <p:nvPr/>
        </p:nvSpPr>
        <p:spPr>
          <a:xfrm>
            <a:off x="389614" y="2393343"/>
            <a:ext cx="7370859"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As the technology advances these days it is very important to have a Hair salon Management System especially for functionality Services like Appointment booking , Staff management etc. to ensure that everything runs smoothly and that the operation won’t be compromised but optimized so, the owners can gain more profit.</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8C493BF-1989-FAC5-9389-5C757B8F655C}"/>
              </a:ext>
            </a:extLst>
          </p:cNvPr>
          <p:cNvSpPr txBox="1"/>
          <p:nvPr/>
        </p:nvSpPr>
        <p:spPr>
          <a:xfrm>
            <a:off x="389614" y="4069454"/>
            <a:ext cx="7370859" cy="923330"/>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Having a Hair salon Management System it simplifies Hair salon operations management that increases your salon’s efficiency and make your customers satisfied.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4288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ADDB83-D20F-B7E7-D32E-2E0BB5F55FBF}"/>
              </a:ext>
            </a:extLst>
          </p:cNvPr>
          <p:cNvSpPr txBox="1"/>
          <p:nvPr/>
        </p:nvSpPr>
        <p:spPr>
          <a:xfrm>
            <a:off x="818983" y="826937"/>
            <a:ext cx="4826443"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Module</a:t>
            </a:r>
            <a:endParaRPr lang="en-IN" sz="44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077CDE-103E-DB52-BE01-AD14A3B8EA94}"/>
              </a:ext>
            </a:extLst>
          </p:cNvPr>
          <p:cNvSpPr txBox="1"/>
          <p:nvPr/>
        </p:nvSpPr>
        <p:spPr>
          <a:xfrm>
            <a:off x="1144988" y="2901877"/>
            <a:ext cx="5828306"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Admin </a:t>
            </a: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decides what is to be done &amp; when it is to be done</a:t>
            </a:r>
            <a:r>
              <a:rPr lang="en-US" i="0" dirty="0">
                <a:solidFill>
                  <a:schemeClr val="tx1">
                    <a:lumMod val="95000"/>
                    <a:lumOff val="5000"/>
                  </a:schemeClr>
                </a:solidFill>
                <a:effectLst/>
                <a:latin typeface="arial" panose="020B0604020202020204" pitchFamily="34" charset="0"/>
              </a:rPr>
              <a:t>. </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8C493BF-1989-FAC5-9389-5C757B8F655C}"/>
              </a:ext>
            </a:extLst>
          </p:cNvPr>
          <p:cNvSpPr txBox="1"/>
          <p:nvPr/>
        </p:nvSpPr>
        <p:spPr>
          <a:xfrm>
            <a:off x="1144988" y="4436901"/>
            <a:ext cx="7633252" cy="646331"/>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Basic function of an admin:-</a:t>
            </a: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planning, organizing, </a:t>
            </a:r>
            <a:r>
              <a:rPr lang="en-US" i="0" dirty="0" err="1">
                <a:solidFill>
                  <a:schemeClr val="tx1">
                    <a:lumMod val="95000"/>
                    <a:lumOff val="5000"/>
                  </a:schemeClr>
                </a:solidFill>
                <a:effectLst/>
                <a:latin typeface="Times New Roman" panose="02020603050405020304" pitchFamily="18" charset="0"/>
                <a:cs typeface="Times New Roman" panose="02020603050405020304" pitchFamily="18" charset="0"/>
              </a:rPr>
              <a:t>staffing,coordinating</a:t>
            </a: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 reporting and budgeting.</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A50D776-31EB-3493-1129-D0977C746A93}"/>
              </a:ext>
            </a:extLst>
          </p:cNvPr>
          <p:cNvSpPr txBox="1"/>
          <p:nvPr/>
        </p:nvSpPr>
        <p:spPr>
          <a:xfrm>
            <a:off x="818983" y="2291442"/>
            <a:ext cx="2242269" cy="461665"/>
          </a:xfrm>
          <a:prstGeom prst="rect">
            <a:avLst/>
          </a:prstGeom>
          <a:noFill/>
        </p:spPr>
        <p:txBody>
          <a:bodyPr wrap="square">
            <a:spAutoFit/>
          </a:bodyPr>
          <a:lstStyle/>
          <a:p>
            <a:pPr marL="342900" indent="-342900">
              <a:buFont typeface="+mj-lt"/>
              <a:buAutoNum type="arabicPeriod"/>
            </a:pPr>
            <a:r>
              <a:rPr lang="en-US" sz="2400" b="1" dirty="0">
                <a:latin typeface="Times New Roman" panose="02020603050405020304" pitchFamily="18" charset="0"/>
                <a:cs typeface="Times New Roman" panose="02020603050405020304" pitchFamily="18" charset="0"/>
              </a:rPr>
              <a:t>Admin</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F5654C7-AC80-4DB3-3687-BDB9C2BB4398}"/>
              </a:ext>
            </a:extLst>
          </p:cNvPr>
          <p:cNvSpPr txBox="1"/>
          <p:nvPr/>
        </p:nvSpPr>
        <p:spPr>
          <a:xfrm>
            <a:off x="1144988" y="3641800"/>
            <a:ext cx="5828306" cy="646331"/>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Admin is a thinking function because plans &amp; policies are determined under it.</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5597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ADDB83-D20F-B7E7-D32E-2E0BB5F55FBF}"/>
              </a:ext>
            </a:extLst>
          </p:cNvPr>
          <p:cNvSpPr txBox="1"/>
          <p:nvPr/>
        </p:nvSpPr>
        <p:spPr>
          <a:xfrm>
            <a:off x="818982" y="976930"/>
            <a:ext cx="8945219"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Functional Requirement of admin</a:t>
            </a:r>
            <a:endParaRPr lang="en-IN" sz="3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077CDE-103E-DB52-BE01-AD14A3B8EA94}"/>
              </a:ext>
            </a:extLst>
          </p:cNvPr>
          <p:cNvSpPr txBox="1"/>
          <p:nvPr/>
        </p:nvSpPr>
        <p:spPr>
          <a:xfrm>
            <a:off x="1144988" y="2957056"/>
            <a:ext cx="5828306" cy="369332"/>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Admin can login into system using this feature.</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8C493BF-1989-FAC5-9389-5C757B8F655C}"/>
              </a:ext>
            </a:extLst>
          </p:cNvPr>
          <p:cNvSpPr txBox="1"/>
          <p:nvPr/>
        </p:nvSpPr>
        <p:spPr>
          <a:xfrm>
            <a:off x="1172817" y="3429000"/>
            <a:ext cx="7633252"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Admin will enter username and password for log-in.</a:t>
            </a:r>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A50D776-31EB-3493-1129-D0977C746A93}"/>
              </a:ext>
            </a:extLst>
          </p:cNvPr>
          <p:cNvSpPr txBox="1"/>
          <p:nvPr/>
        </p:nvSpPr>
        <p:spPr>
          <a:xfrm>
            <a:off x="874642" y="2295298"/>
            <a:ext cx="224226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Log-in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209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ADDB83-D20F-B7E7-D32E-2E0BB5F55FBF}"/>
              </a:ext>
            </a:extLst>
          </p:cNvPr>
          <p:cNvSpPr txBox="1"/>
          <p:nvPr/>
        </p:nvSpPr>
        <p:spPr>
          <a:xfrm>
            <a:off x="818983" y="976930"/>
            <a:ext cx="9223514"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Functional Requirement of admin</a:t>
            </a:r>
            <a:endParaRPr lang="en-IN" sz="3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077CDE-103E-DB52-BE01-AD14A3B8EA94}"/>
              </a:ext>
            </a:extLst>
          </p:cNvPr>
          <p:cNvSpPr txBox="1"/>
          <p:nvPr/>
        </p:nvSpPr>
        <p:spPr>
          <a:xfrm>
            <a:off x="1144987" y="2957056"/>
            <a:ext cx="5383033" cy="646331"/>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Admin are responsible for setting up user accounts and user identifiers (UIDs).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8C493BF-1989-FAC5-9389-5C757B8F655C}"/>
              </a:ext>
            </a:extLst>
          </p:cNvPr>
          <p:cNvSpPr txBox="1"/>
          <p:nvPr/>
        </p:nvSpPr>
        <p:spPr>
          <a:xfrm>
            <a:off x="1172817" y="3721426"/>
            <a:ext cx="7633252"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A</a:t>
            </a:r>
            <a:r>
              <a:rPr lang="en-US" i="0" dirty="0">
                <a:solidFill>
                  <a:schemeClr val="tx1">
                    <a:lumMod val="85000"/>
                    <a:lumOff val="15000"/>
                  </a:schemeClr>
                </a:solidFill>
                <a:effectLst/>
                <a:latin typeface="Times New Roman" panose="02020603050405020304" pitchFamily="18" charset="0"/>
                <a:cs typeface="Times New Roman" panose="02020603050405020304" pitchFamily="18" charset="0"/>
              </a:rPr>
              <a:t>dmin ensure that all users have the appropriate access to the files, systems and applications they need.</a:t>
            </a:r>
            <a:endParaRPr lang="en-IN"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A50D776-31EB-3493-1129-D0977C746A93}"/>
              </a:ext>
            </a:extLst>
          </p:cNvPr>
          <p:cNvSpPr txBox="1"/>
          <p:nvPr/>
        </p:nvSpPr>
        <p:spPr>
          <a:xfrm>
            <a:off x="874642" y="2295298"/>
            <a:ext cx="224226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Manage users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4651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9ADDB83-D20F-B7E7-D32E-2E0BB5F55FBF}"/>
              </a:ext>
            </a:extLst>
          </p:cNvPr>
          <p:cNvSpPr txBox="1"/>
          <p:nvPr/>
        </p:nvSpPr>
        <p:spPr>
          <a:xfrm>
            <a:off x="818983" y="976930"/>
            <a:ext cx="8929316"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Functional Requirement of admin</a:t>
            </a:r>
            <a:endParaRPr lang="en-IN" sz="36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5077CDE-103E-DB52-BE01-AD14A3B8EA94}"/>
              </a:ext>
            </a:extLst>
          </p:cNvPr>
          <p:cNvSpPr txBox="1"/>
          <p:nvPr/>
        </p:nvSpPr>
        <p:spPr>
          <a:xfrm>
            <a:off x="1144987" y="2957056"/>
            <a:ext cx="6671145" cy="646331"/>
          </a:xfrm>
          <a:prstGeom prst="rect">
            <a:avLst/>
          </a:prstGeom>
          <a:noFill/>
        </p:spPr>
        <p:txBody>
          <a:bodyPr wrap="square" rtlCol="0">
            <a:spAutoFit/>
          </a:bodyPr>
          <a:lstStyle/>
          <a:p>
            <a:pPr marL="285750" indent="-285750">
              <a:buFont typeface="Arial" panose="020B0604020202020204" pitchFamily="34" charset="0"/>
              <a:buChar char="•"/>
            </a:pP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The main objective of an admin is to Manage the details of Stock, Payments, Sales, </a:t>
            </a:r>
            <a:r>
              <a:rPr lang="en-US" i="0" dirty="0" err="1">
                <a:solidFill>
                  <a:schemeClr val="tx1">
                    <a:lumMod val="95000"/>
                    <a:lumOff val="5000"/>
                  </a:schemeClr>
                </a:solidFill>
                <a:effectLst/>
                <a:latin typeface="Times New Roman" panose="02020603050405020304" pitchFamily="18" charset="0"/>
                <a:cs typeface="Times New Roman" panose="02020603050405020304" pitchFamily="18" charset="0"/>
              </a:rPr>
              <a:t>Discounts,Products</a:t>
            </a: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8C493BF-1989-FAC5-9389-5C757B8F655C}"/>
              </a:ext>
            </a:extLst>
          </p:cNvPr>
          <p:cNvSpPr txBox="1"/>
          <p:nvPr/>
        </p:nvSpPr>
        <p:spPr>
          <a:xfrm>
            <a:off x="1172817" y="3750577"/>
            <a:ext cx="7633252" cy="369332"/>
          </a:xfrm>
          <a:prstGeom prst="rect">
            <a:avLst/>
          </a:prstGeom>
          <a:noFill/>
        </p:spPr>
        <p:txBody>
          <a:bodyPr wrap="square">
            <a:spAutoFit/>
          </a:bodyPr>
          <a:lstStyle/>
          <a:p>
            <a:pPr marL="285750" indent="-285750">
              <a:buFont typeface="Arial" panose="020B0604020202020204" pitchFamily="34" charset="0"/>
              <a:buChar char="•"/>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It manages all the information about Stock, Inventory, Products, Stock.</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A50D776-31EB-3493-1129-D0977C746A93}"/>
              </a:ext>
            </a:extLst>
          </p:cNvPr>
          <p:cNvSpPr txBox="1"/>
          <p:nvPr/>
        </p:nvSpPr>
        <p:spPr>
          <a:xfrm>
            <a:off x="874642" y="2295298"/>
            <a:ext cx="327593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Add shop details</a:t>
            </a:r>
            <a:endParaRPr lang="en-IN" sz="24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0AE32B1-0DFA-90F1-A309-4C98C352FFC3}"/>
              </a:ext>
            </a:extLst>
          </p:cNvPr>
          <p:cNvSpPr txBox="1"/>
          <p:nvPr/>
        </p:nvSpPr>
        <p:spPr>
          <a:xfrm>
            <a:off x="1172817" y="4318266"/>
            <a:ext cx="6826195" cy="646331"/>
          </a:xfrm>
          <a:prstGeom prst="rect">
            <a:avLst/>
          </a:prstGeom>
          <a:noFill/>
        </p:spPr>
        <p:txBody>
          <a:bodyPr wrap="square">
            <a:spAutoFit/>
          </a:bodyPr>
          <a:lstStyle/>
          <a:p>
            <a:pPr marL="285750" indent="-285750">
              <a:buFont typeface="Arial" panose="020B0604020202020204" pitchFamily="34" charset="0"/>
              <a:buChar char="•"/>
            </a:pPr>
            <a:r>
              <a:rPr lang="en-US" i="0" dirty="0">
                <a:solidFill>
                  <a:schemeClr val="tx1">
                    <a:lumMod val="95000"/>
                    <a:lumOff val="5000"/>
                  </a:schemeClr>
                </a:solidFill>
                <a:effectLst/>
                <a:latin typeface="Times New Roman" panose="02020603050405020304" pitchFamily="18" charset="0"/>
                <a:cs typeface="Times New Roman" panose="02020603050405020304" pitchFamily="18" charset="0"/>
              </a:rPr>
              <a:t>Admin keep tracks of goods from the point of purchase through production and sales to the point of sale.</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490427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EC1AB0-9704-404D-B6D3-819D938AC55B}">
  <ds:schemaRefs>
    <ds:schemaRef ds:uri="http://schemas.microsoft.com/office/2006/documentManagement/types"/>
    <ds:schemaRef ds:uri="http://schemas.microsoft.com/office/infopath/2007/PartnerControls"/>
    <ds:schemaRef ds:uri="http://www.w3.org/XML/1998/namespace"/>
    <ds:schemaRef ds:uri="http://purl.org/dc/elements/1.1/"/>
    <ds:schemaRef ds:uri="http://purl.org/dc/dcmitype/"/>
    <ds:schemaRef ds:uri="http://schemas.microsoft.com/office/2006/metadata/properties"/>
    <ds:schemaRef ds:uri="http://schemas.openxmlformats.org/package/2006/metadata/core-properties"/>
    <ds:schemaRef ds:uri="16c05727-aa75-4e4a-9b5f-8a80a1165891"/>
    <ds:schemaRef ds:uri="71af3243-3dd4-4a8d-8c0d-dd76da1f02a5"/>
    <ds:schemaRef ds:uri="http://purl.org/dc/terms/"/>
  </ds:schemaRefs>
</ds:datastoreItem>
</file>

<file path=customXml/itemProps3.xml><?xml version="1.0" encoding="utf-8"?>
<ds:datastoreItem xmlns:ds="http://schemas.openxmlformats.org/officeDocument/2006/customXml" ds:itemID="{1D20B6E4-879E-4E6C-BDE7-261540CD376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Gallery</Template>
  <TotalTime>420</TotalTime>
  <Words>1745</Words>
  <Application>Microsoft Office PowerPoint</Application>
  <PresentationFormat>Widescreen</PresentationFormat>
  <Paragraphs>418</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Arial</vt:lpstr>
      <vt:lpstr>Calibri</vt:lpstr>
      <vt:lpstr>Century Gothic</vt:lpstr>
      <vt:lpstr>Times New Roman</vt:lpstr>
      <vt:lpstr>Wingdings</vt:lpstr>
      <vt:lpstr>Gallery</vt:lpstr>
      <vt:lpstr>PowerPoint Presentation</vt:lpstr>
      <vt:lpstr>PowerPoint Presentation</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Database tables</vt:lpstr>
      <vt:lpstr>Database tables</vt:lpstr>
      <vt:lpstr>Database tables</vt:lpstr>
      <vt:lpstr>Database tables</vt:lpstr>
      <vt:lpstr>Level 0 (Context Level):</vt:lpstr>
      <vt:lpstr>Level 1 Admin</vt:lpstr>
      <vt:lpstr>Level 1 User</vt:lpstr>
      <vt:lpstr>PowerPoint Presentation</vt:lpstr>
      <vt:lpstr>This system will help saloons to pitch their business underneath their space to expand their everyday business. This project also helps local vendors to show their presence globally on the internet and serve their customers with their art. In the salon and beauty industry, the Online Reservation System is suitable for use to reduce customer waiting time and experience a hassle-free environment.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bshruti190@gmail.com</dc:creator>
  <cp:lastModifiedBy>gunjan001singh@outlook.com</cp:lastModifiedBy>
  <cp:revision>25</cp:revision>
  <dcterms:created xsi:type="dcterms:W3CDTF">2022-11-20T08:34:35Z</dcterms:created>
  <dcterms:modified xsi:type="dcterms:W3CDTF">2024-03-23T08:42:28Z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