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sldIdLst>
    <p:sldId id="256" r:id="rId2"/>
    <p:sldId id="257" r:id="rId3"/>
    <p:sldId id="259" r:id="rId4"/>
    <p:sldId id="264" r:id="rId5"/>
    <p:sldId id="265" r:id="rId6"/>
    <p:sldId id="266" r:id="rId7"/>
    <p:sldId id="267" r:id="rId8"/>
    <p:sldId id="258" r:id="rId9"/>
    <p:sldId id="260" r:id="rId10"/>
    <p:sldId id="261" r:id="rId11"/>
    <p:sldId id="262" r:id="rId12"/>
    <p:sldId id="268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169C-9810-410D-95A1-D3F203B544DF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B2F6-287B-4561-BFC1-B417F53E0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60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169C-9810-410D-95A1-D3F203B544DF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B2F6-287B-4561-BFC1-B417F53E0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42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169C-9810-410D-95A1-D3F203B544DF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B2F6-287B-4561-BFC1-B417F53E0B5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5280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169C-9810-410D-95A1-D3F203B544DF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B2F6-287B-4561-BFC1-B417F53E0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919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169C-9810-410D-95A1-D3F203B544DF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B2F6-287B-4561-BFC1-B417F53E0B5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2118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169C-9810-410D-95A1-D3F203B544DF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B2F6-287B-4561-BFC1-B417F53E0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208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169C-9810-410D-95A1-D3F203B544DF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B2F6-287B-4561-BFC1-B417F53E0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469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169C-9810-410D-95A1-D3F203B544DF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B2F6-287B-4561-BFC1-B417F53E0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80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169C-9810-410D-95A1-D3F203B544DF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B2F6-287B-4561-BFC1-B417F53E0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0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169C-9810-410D-95A1-D3F203B544DF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B2F6-287B-4561-BFC1-B417F53E0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62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169C-9810-410D-95A1-D3F203B544DF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B2F6-287B-4561-BFC1-B417F53E0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74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169C-9810-410D-95A1-D3F203B544DF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B2F6-287B-4561-BFC1-B417F53E0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69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169C-9810-410D-95A1-D3F203B544DF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B2F6-287B-4561-BFC1-B417F53E0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15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169C-9810-410D-95A1-D3F203B544DF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B2F6-287B-4561-BFC1-B417F53E0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33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169C-9810-410D-95A1-D3F203B544DF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B2F6-287B-4561-BFC1-B417F53E0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72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169C-9810-410D-95A1-D3F203B544DF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B2F6-287B-4561-BFC1-B417F53E0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22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2169C-9810-410D-95A1-D3F203B544DF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00B2F6-287B-4561-BFC1-B417F53E0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55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1" r:id="rId13"/>
    <p:sldLayoutId id="2147483922" r:id="rId14"/>
    <p:sldLayoutId id="2147483923" r:id="rId15"/>
    <p:sldLayoutId id="21474839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13" y="1699022"/>
            <a:ext cx="3738407" cy="3351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72" y="1699022"/>
            <a:ext cx="3562922" cy="335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8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Linux </a:t>
            </a:r>
            <a:r>
              <a:rPr lang="en-IN" dirty="0" err="1" smtClean="0"/>
              <a:t>cgroup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311978"/>
            <a:ext cx="1255569" cy="417194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6000" b="1" dirty="0" err="1"/>
              <a:t>blkio</a:t>
            </a:r>
            <a:r>
              <a:rPr lang="en-IN" sz="6000" b="1" dirty="0"/>
              <a:t> 	</a:t>
            </a:r>
          </a:p>
          <a:p>
            <a:pPr marL="0" indent="0">
              <a:buNone/>
            </a:pPr>
            <a:endParaRPr lang="en-IN" sz="6000" b="1" dirty="0"/>
          </a:p>
          <a:p>
            <a:pPr marL="0" indent="0">
              <a:buNone/>
            </a:pPr>
            <a:endParaRPr lang="en-IN" sz="6000" b="1" dirty="0"/>
          </a:p>
          <a:p>
            <a:pPr marL="0" indent="0">
              <a:buNone/>
            </a:pPr>
            <a:r>
              <a:rPr lang="en-IN" sz="6000" b="1" dirty="0" err="1"/>
              <a:t>perf_event</a:t>
            </a:r>
            <a:r>
              <a:rPr lang="en-IN" sz="6000" b="1" dirty="0"/>
              <a:t>  	</a:t>
            </a:r>
          </a:p>
          <a:p>
            <a:pPr marL="0" indent="0">
              <a:buNone/>
            </a:pPr>
            <a:endParaRPr lang="en-IN" sz="6000" b="1" dirty="0"/>
          </a:p>
          <a:p>
            <a:pPr marL="0" indent="0">
              <a:buNone/>
            </a:pPr>
            <a:r>
              <a:rPr lang="en-IN" sz="6000" b="1" dirty="0" err="1"/>
              <a:t>net_prio</a:t>
            </a:r>
            <a:r>
              <a:rPr lang="en-IN" sz="6000" b="1" dirty="0"/>
              <a:t>  </a:t>
            </a:r>
          </a:p>
          <a:p>
            <a:pPr marL="0" indent="0">
              <a:buNone/>
            </a:pPr>
            <a:endParaRPr lang="en-IN" sz="6000" b="1" dirty="0"/>
          </a:p>
          <a:p>
            <a:pPr marL="0" indent="0">
              <a:buNone/>
            </a:pPr>
            <a:r>
              <a:rPr lang="en-IN" sz="6000" b="1" dirty="0" err="1"/>
              <a:t>hugetlb</a:t>
            </a:r>
            <a:r>
              <a:rPr lang="en-IN" sz="6000" b="1" dirty="0"/>
              <a:t>	</a:t>
            </a:r>
          </a:p>
          <a:p>
            <a:pPr marL="0" indent="0">
              <a:buNone/>
            </a:pPr>
            <a:endParaRPr lang="en-IN" sz="6000" b="1" dirty="0"/>
          </a:p>
          <a:p>
            <a:pPr marL="0" indent="0">
              <a:buNone/>
            </a:pPr>
            <a:r>
              <a:rPr lang="en-IN" sz="6000" b="1" dirty="0" err="1"/>
              <a:t>pids</a:t>
            </a:r>
            <a:r>
              <a:rPr lang="en-IN" sz="6000" b="1" dirty="0"/>
              <a:t>		</a:t>
            </a:r>
            <a:endParaRPr lang="en-IN" sz="6000" b="1" dirty="0" smtClean="0"/>
          </a:p>
          <a:p>
            <a:pPr marL="0" indent="0">
              <a:buNone/>
            </a:pPr>
            <a:endParaRPr lang="en-IN" sz="6000" b="1" dirty="0"/>
          </a:p>
          <a:p>
            <a:pPr marL="0" indent="0">
              <a:buNone/>
            </a:pPr>
            <a:r>
              <a:rPr lang="en-IN" sz="6000" b="1" dirty="0" smtClean="0"/>
              <a:t>      </a:t>
            </a:r>
            <a:endParaRPr lang="en-IN" sz="6000" b="1" dirty="0"/>
          </a:p>
          <a:p>
            <a:pPr marL="0" indent="0">
              <a:buNone/>
            </a:pPr>
            <a:r>
              <a:rPr lang="en-IN" sz="6000" b="1" dirty="0" err="1" smtClean="0"/>
              <a:t>rdma</a:t>
            </a:r>
            <a:r>
              <a:rPr lang="en-IN" sz="6000" b="1" dirty="0" smtClean="0"/>
              <a:t>  </a:t>
            </a:r>
            <a:r>
              <a:rPr lang="en-IN" b="1" dirty="0" smtClean="0"/>
              <a:t>	</a:t>
            </a:r>
            <a:r>
              <a:rPr lang="en-IN" dirty="0" smtClean="0"/>
              <a:t>	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4220" y="2311976"/>
            <a:ext cx="6631132" cy="317799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6000" i="1" dirty="0"/>
              <a:t>The </a:t>
            </a:r>
            <a:r>
              <a:rPr lang="en-IN" sz="6000" i="1" dirty="0" err="1"/>
              <a:t>blkio</a:t>
            </a:r>
            <a:r>
              <a:rPr lang="en-IN" sz="6000" i="1" dirty="0"/>
              <a:t> </a:t>
            </a:r>
            <a:r>
              <a:rPr lang="en-IN" sz="6000" i="1" dirty="0" err="1"/>
              <a:t>cgroup</a:t>
            </a:r>
            <a:r>
              <a:rPr lang="en-IN" sz="6000" i="1" dirty="0"/>
              <a:t> controls and limits access to specified block devices by applying IO control in the form of throttling and upper limits against leaf nodes and intermediate nodes in the storage hierarchy.</a:t>
            </a:r>
          </a:p>
          <a:p>
            <a:pPr marL="0" indent="0">
              <a:buNone/>
            </a:pPr>
            <a:endParaRPr lang="en-IN" sz="6000" i="1" dirty="0"/>
          </a:p>
          <a:p>
            <a:pPr marL="0" indent="0">
              <a:buNone/>
            </a:pPr>
            <a:r>
              <a:rPr lang="en-IN" sz="6000" i="1" dirty="0"/>
              <a:t>This controller allows perf monitoring of the set of processes grouped in a </a:t>
            </a:r>
            <a:r>
              <a:rPr lang="en-IN" sz="6000" i="1" dirty="0" err="1"/>
              <a:t>cgroup</a:t>
            </a:r>
            <a:r>
              <a:rPr lang="en-IN" sz="6000" i="1" dirty="0"/>
              <a:t>.</a:t>
            </a:r>
          </a:p>
          <a:p>
            <a:pPr marL="0" indent="0">
              <a:buNone/>
            </a:pPr>
            <a:endParaRPr lang="en-IN" sz="6000" i="1" dirty="0"/>
          </a:p>
          <a:p>
            <a:pPr marL="0" indent="0">
              <a:buNone/>
            </a:pPr>
            <a:r>
              <a:rPr lang="en-IN" sz="6000" i="1" dirty="0"/>
              <a:t>This allows priorities to be specified, per network interface, for </a:t>
            </a:r>
            <a:r>
              <a:rPr lang="en-IN" sz="6000" i="1" dirty="0" err="1"/>
              <a:t>cgroups</a:t>
            </a:r>
            <a:r>
              <a:rPr lang="en-IN" sz="6000" i="1" dirty="0"/>
              <a:t>.</a:t>
            </a:r>
          </a:p>
          <a:p>
            <a:pPr marL="0" indent="0">
              <a:buNone/>
            </a:pPr>
            <a:endParaRPr lang="en-IN" sz="6000" i="1" dirty="0"/>
          </a:p>
          <a:p>
            <a:pPr marL="0" indent="0">
              <a:buNone/>
            </a:pPr>
            <a:r>
              <a:rPr lang="en-IN" sz="6000" i="1" dirty="0"/>
              <a:t>This supports limiting the use of huge pages by </a:t>
            </a:r>
            <a:r>
              <a:rPr lang="en-IN" sz="6000" i="1" dirty="0" err="1"/>
              <a:t>cgroups</a:t>
            </a:r>
            <a:r>
              <a:rPr lang="en-IN" sz="6000" i="1" dirty="0"/>
              <a:t>.</a:t>
            </a:r>
          </a:p>
          <a:p>
            <a:pPr marL="0" indent="0">
              <a:buNone/>
            </a:pPr>
            <a:endParaRPr lang="en-IN" sz="6000" i="1" dirty="0"/>
          </a:p>
          <a:p>
            <a:pPr marL="0" indent="0">
              <a:buNone/>
            </a:pPr>
            <a:r>
              <a:rPr lang="en-IN" sz="6000" i="1" dirty="0"/>
              <a:t>This controller permits limiting the number of process that may be created in a </a:t>
            </a:r>
            <a:r>
              <a:rPr lang="en-IN" sz="6000" i="1" dirty="0" err="1"/>
              <a:t>cgroup</a:t>
            </a:r>
            <a:r>
              <a:rPr lang="en-IN" sz="6000" i="1" dirty="0"/>
              <a:t> (and its descendants).</a:t>
            </a:r>
          </a:p>
          <a:p>
            <a:pPr marL="0" indent="0">
              <a:buNone/>
            </a:pPr>
            <a:endParaRPr lang="en-IN" sz="6000" i="1" dirty="0"/>
          </a:p>
          <a:p>
            <a:pPr marL="0" indent="0">
              <a:buNone/>
            </a:pPr>
            <a:r>
              <a:rPr lang="en-IN" sz="6000" i="1" dirty="0"/>
              <a:t>The RDMA controller permits limiting the use of RDMA/IB-specific resources per </a:t>
            </a:r>
            <a:r>
              <a:rPr lang="en-IN" sz="6000" i="1" dirty="0" err="1"/>
              <a:t>cgroup</a:t>
            </a:r>
            <a:r>
              <a:rPr lang="en-IN" sz="6000" i="1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6157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35529"/>
            <a:ext cx="6851073" cy="428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61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1285875"/>
            <a:ext cx="75247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28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16364" y="267855"/>
            <a:ext cx="6126040" cy="6336927"/>
          </a:xfrm>
        </p:spPr>
        <p:txBody>
          <a:bodyPr/>
          <a:lstStyle/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marL="0" indent="0" algn="ctr">
              <a:buNone/>
            </a:pPr>
            <a:endParaRPr lang="en-IN" sz="9600" dirty="0" smtClean="0"/>
          </a:p>
          <a:p>
            <a:pPr marL="0" indent="0" algn="ctr">
              <a:buNone/>
            </a:pPr>
            <a:r>
              <a:rPr lang="en-IN" sz="9600" dirty="0" smtClean="0"/>
              <a:t>Q &amp; A</a:t>
            </a:r>
            <a:endParaRPr lang="en-IN" sz="9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42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Namespace</a:t>
            </a:r>
            <a:endParaRPr lang="en-IN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1" y="2161604"/>
            <a:ext cx="8073364" cy="339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600" dirty="0">
                <a:latin typeface="Arial" panose="020B0604020202020204" pitchFamily="34" charset="0"/>
              </a:rPr>
              <a:t>Docker uses a technology called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600" dirty="0">
                <a:latin typeface="Arial Unicode MS"/>
              </a:rPr>
              <a:t>namespaces</a:t>
            </a:r>
            <a:r>
              <a:rPr lang="en-US" altLang="en-US" sz="3600" dirty="0"/>
              <a:t> to provide the isolated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600" dirty="0"/>
              <a:t>workspace called the </a:t>
            </a:r>
            <a:r>
              <a:rPr lang="en-US" altLang="en-US" sz="3600" i="1" dirty="0">
                <a:latin typeface="Arial" panose="020B0604020202020204" pitchFamily="34" charset="0"/>
              </a:rPr>
              <a:t>container</a:t>
            </a:r>
            <a:r>
              <a:rPr lang="en-US" altLang="en-US" sz="3600" dirty="0">
                <a:latin typeface="Arial" panose="020B0604020202020204" pitchFamily="34" charset="0"/>
              </a:rPr>
              <a:t>.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600" dirty="0">
                <a:latin typeface="Arial" panose="020B0604020202020204" pitchFamily="34" charset="0"/>
              </a:rPr>
              <a:t>When you run a container, Docker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600" dirty="0">
                <a:latin typeface="Arial" panose="020B0604020202020204" pitchFamily="34" charset="0"/>
              </a:rPr>
              <a:t>creates a set of </a:t>
            </a:r>
            <a:r>
              <a:rPr lang="en-US" altLang="en-US" sz="3600" i="1" dirty="0">
                <a:latin typeface="Arial" panose="020B0604020202020204" pitchFamily="34" charset="0"/>
              </a:rPr>
              <a:t>namespaces</a:t>
            </a:r>
            <a:r>
              <a:rPr lang="en-US" altLang="en-US" sz="3600" dirty="0">
                <a:latin typeface="Arial" panose="020B0604020202020204" pitchFamily="34" charset="0"/>
              </a:rPr>
              <a:t>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600" dirty="0">
                <a:latin typeface="Arial" panose="020B0604020202020204" pitchFamily="34" charset="0"/>
              </a:rPr>
              <a:t>for that container. </a:t>
            </a:r>
          </a:p>
        </p:txBody>
      </p:sp>
    </p:spTree>
    <p:extLst>
      <p:ext uri="{BB962C8B-B14F-4D97-AF65-F5344CB8AC3E}">
        <p14:creationId xmlns:p14="http://schemas.microsoft.com/office/powerpoint/2010/main" val="1228378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Linux Namespace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52074"/>
            <a:ext cx="6687128" cy="38892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b="1" dirty="0"/>
              <a:t>Namespace      Constant          	     Isolates</a:t>
            </a:r>
          </a:p>
          <a:p>
            <a:pPr marL="0" indent="0">
              <a:buNone/>
            </a:pPr>
            <a:r>
              <a:rPr lang="en-IN" sz="1800" dirty="0" err="1"/>
              <a:t>Cgroup</a:t>
            </a:r>
            <a:r>
              <a:rPr lang="en-IN" sz="1800" dirty="0"/>
              <a:t>      	 CLONE_NEWCGROUP     </a:t>
            </a:r>
            <a:r>
              <a:rPr lang="en-IN" sz="1800" dirty="0" smtClean="0"/>
              <a:t>  </a:t>
            </a:r>
            <a:r>
              <a:rPr lang="en-IN" sz="1800" dirty="0" err="1" smtClean="0"/>
              <a:t>Cgroup</a:t>
            </a:r>
            <a:r>
              <a:rPr lang="en-IN" sz="1800" dirty="0" smtClean="0"/>
              <a:t> </a:t>
            </a:r>
            <a:r>
              <a:rPr lang="en-IN" sz="1800" dirty="0"/>
              <a:t>root directory</a:t>
            </a:r>
          </a:p>
          <a:p>
            <a:pPr marL="0" indent="0">
              <a:buNone/>
            </a:pPr>
            <a:r>
              <a:rPr lang="en-IN" sz="1800" dirty="0"/>
              <a:t>IPC         	 CLONE_NEWIPC               System V IPC, POSIX </a:t>
            </a:r>
            <a:r>
              <a:rPr lang="en-IN" sz="1800" dirty="0" smtClean="0"/>
              <a:t>									      message </a:t>
            </a:r>
            <a:r>
              <a:rPr lang="en-IN" sz="1800" dirty="0"/>
              <a:t>queues</a:t>
            </a:r>
          </a:p>
          <a:p>
            <a:pPr marL="0" indent="0">
              <a:buNone/>
            </a:pPr>
            <a:r>
              <a:rPr lang="en-IN" sz="1800" dirty="0"/>
              <a:t>Network     	 CLONE_NEWNET              Network devices, </a:t>
            </a:r>
            <a:r>
              <a:rPr lang="en-IN" sz="1800" dirty="0" smtClean="0"/>
              <a:t>  									      stacks</a:t>
            </a:r>
            <a:r>
              <a:rPr lang="en-IN" sz="1800" dirty="0"/>
              <a:t>, ports, etc.</a:t>
            </a:r>
          </a:p>
          <a:p>
            <a:pPr marL="0" indent="0">
              <a:buNone/>
            </a:pPr>
            <a:r>
              <a:rPr lang="en-IN" sz="1800" dirty="0"/>
              <a:t>Mount       	 CLONE_NEWNS                Mount points</a:t>
            </a:r>
          </a:p>
          <a:p>
            <a:pPr marL="0" indent="0">
              <a:buNone/>
            </a:pPr>
            <a:r>
              <a:rPr lang="en-IN" sz="1800" dirty="0"/>
              <a:t>PID         	 CLONE_NEWPID               Process IDs</a:t>
            </a:r>
          </a:p>
          <a:p>
            <a:pPr marL="0" indent="0">
              <a:buNone/>
            </a:pPr>
            <a:r>
              <a:rPr lang="en-IN" sz="1800" dirty="0"/>
              <a:t>User        	 CLONE_NEWUSER           </a:t>
            </a:r>
            <a:r>
              <a:rPr lang="en-IN" sz="1800" dirty="0" smtClean="0"/>
              <a:t> User </a:t>
            </a:r>
            <a:r>
              <a:rPr lang="en-IN" sz="1800" dirty="0"/>
              <a:t>and group IDs</a:t>
            </a:r>
          </a:p>
          <a:p>
            <a:pPr marL="0" indent="0">
              <a:buNone/>
            </a:pPr>
            <a:r>
              <a:rPr lang="en-IN" sz="1800" dirty="0"/>
              <a:t>UTS         	 CLONE_NEWUTS              Hostname and NIS </a:t>
            </a:r>
            <a:r>
              <a:rPr lang="en-IN" sz="1800" dirty="0" smtClean="0"/>
              <a:t>									      domain </a:t>
            </a:r>
            <a:r>
              <a:rPr lang="en-IN" sz="1800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4064949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Clone System Call</a:t>
            </a:r>
            <a:endParaRPr lang="en-IN" dirty="0"/>
          </a:p>
        </p:txBody>
      </p:sp>
      <p:sp>
        <p:nvSpPr>
          <p:cNvPr id="10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35780" y="3708180"/>
            <a:ext cx="587244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clone(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(*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pfn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)(void *), void *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child_stack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flags, void *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...);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886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93964"/>
            <a:ext cx="8737600" cy="65762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sz="2250" dirty="0"/>
              <a:t>void main(</a:t>
            </a:r>
            <a:r>
              <a:rPr lang="en-IN" sz="2250" dirty="0" err="1"/>
              <a:t>int</a:t>
            </a:r>
            <a:r>
              <a:rPr lang="en-IN" sz="2250" dirty="0"/>
              <a:t> </a:t>
            </a:r>
            <a:r>
              <a:rPr lang="en-IN" sz="2250" dirty="0" err="1"/>
              <a:t>argc</a:t>
            </a:r>
            <a:r>
              <a:rPr lang="en-IN" sz="2250" dirty="0"/>
              <a:t>, char *</a:t>
            </a:r>
            <a:r>
              <a:rPr lang="en-IN" sz="2250" dirty="0" err="1"/>
              <a:t>argv</a:t>
            </a:r>
            <a:r>
              <a:rPr lang="en-IN" sz="2250" dirty="0"/>
              <a:t>[])</a:t>
            </a:r>
          </a:p>
          <a:p>
            <a:pPr marL="0" indent="0">
              <a:buNone/>
            </a:pPr>
            <a:r>
              <a:rPr lang="en-IN" sz="2250" dirty="0"/>
              <a:t>	{</a:t>
            </a:r>
          </a:p>
          <a:p>
            <a:pPr marL="0" indent="0">
              <a:buNone/>
            </a:pPr>
            <a:r>
              <a:rPr lang="en-IN" sz="2250" dirty="0"/>
              <a:t>	 	</a:t>
            </a:r>
            <a:r>
              <a:rPr lang="en-IN" sz="2250" dirty="0" err="1"/>
              <a:t>printf</a:t>
            </a:r>
            <a:r>
              <a:rPr lang="en-IN" sz="2250" dirty="0"/>
              <a:t>("Hello, World!\n");</a:t>
            </a:r>
          </a:p>
          <a:p>
            <a:pPr marL="0" indent="0">
              <a:buNone/>
            </a:pPr>
            <a:r>
              <a:rPr lang="en-IN" sz="2250" dirty="0"/>
              <a:t>		void *</a:t>
            </a:r>
            <a:r>
              <a:rPr lang="en-IN" sz="2250" dirty="0" err="1"/>
              <a:t>pchild_stack</a:t>
            </a:r>
            <a:r>
              <a:rPr lang="en-IN" sz="2250" dirty="0"/>
              <a:t> = </a:t>
            </a:r>
            <a:r>
              <a:rPr lang="en-IN" sz="2250" dirty="0" err="1"/>
              <a:t>malloc</a:t>
            </a:r>
            <a:r>
              <a:rPr lang="en-IN" sz="2250" dirty="0"/>
              <a:t>(1024 * 1024);</a:t>
            </a:r>
          </a:p>
          <a:p>
            <a:pPr marL="0" indent="0">
              <a:buNone/>
            </a:pPr>
            <a:r>
              <a:rPr lang="en-IN" sz="2250" dirty="0"/>
              <a:t>		if ( </a:t>
            </a:r>
            <a:r>
              <a:rPr lang="en-IN" sz="2250" dirty="0" err="1"/>
              <a:t>pchild_stack</a:t>
            </a:r>
            <a:r>
              <a:rPr lang="en-IN" sz="2250" dirty="0"/>
              <a:t> == NULL ) {</a:t>
            </a:r>
          </a:p>
          <a:p>
            <a:pPr marL="0" indent="0">
              <a:buNone/>
            </a:pPr>
            <a:r>
              <a:rPr lang="en-IN" sz="2250" dirty="0"/>
              <a:t> 			</a:t>
            </a:r>
            <a:r>
              <a:rPr lang="en-IN" sz="2250" dirty="0" err="1"/>
              <a:t>printf</a:t>
            </a:r>
            <a:r>
              <a:rPr lang="en-IN" sz="2250" dirty="0"/>
              <a:t>("ERROR: Unable to allocate memory.\n");</a:t>
            </a:r>
          </a:p>
          <a:p>
            <a:pPr marL="0" indent="0">
              <a:buNone/>
            </a:pPr>
            <a:r>
              <a:rPr lang="en-IN" sz="2250" dirty="0"/>
              <a:t>			exit(EXIT_FAILURE);</a:t>
            </a:r>
          </a:p>
          <a:p>
            <a:pPr marL="0" indent="0">
              <a:buNone/>
            </a:pPr>
            <a:r>
              <a:rPr lang="en-IN" sz="2250" dirty="0"/>
              <a:t>		 }</a:t>
            </a:r>
          </a:p>
          <a:p>
            <a:pPr marL="0" indent="0">
              <a:buNone/>
            </a:pPr>
            <a:r>
              <a:rPr lang="en-IN" sz="2250" dirty="0"/>
              <a:t> 		</a:t>
            </a:r>
            <a:r>
              <a:rPr lang="en-IN" sz="2250" dirty="0" err="1"/>
              <a:t>int</a:t>
            </a:r>
            <a:r>
              <a:rPr lang="en-IN" sz="2250" dirty="0"/>
              <a:t> </a:t>
            </a:r>
            <a:r>
              <a:rPr lang="en-IN" sz="2250" dirty="0" err="1"/>
              <a:t>pid</a:t>
            </a:r>
            <a:r>
              <a:rPr lang="en-IN" sz="2250" dirty="0"/>
              <a:t> = clone(</a:t>
            </a:r>
            <a:r>
              <a:rPr lang="en-IN" sz="2250" dirty="0" err="1"/>
              <a:t>fn</a:t>
            </a:r>
            <a:r>
              <a:rPr lang="en-IN" sz="2250" dirty="0"/>
              <a:t>, </a:t>
            </a:r>
            <a:r>
              <a:rPr lang="en-IN" sz="2250" dirty="0" err="1"/>
              <a:t>pchild_stack</a:t>
            </a:r>
            <a:r>
              <a:rPr lang="en-IN" sz="2250" dirty="0"/>
              <a:t> + (1024 * 1024), </a:t>
            </a:r>
            <a:r>
              <a:rPr lang="en-IN" sz="2250" b="1" dirty="0"/>
              <a:t>CLONE_NEWIPC | </a:t>
            </a:r>
            <a:r>
              <a:rPr lang="en-IN" sz="2250" b="1" dirty="0" smtClean="0"/>
              <a:t>					CLONE_NEWNET </a:t>
            </a:r>
            <a:r>
              <a:rPr lang="en-IN" sz="2250" b="1" dirty="0"/>
              <a:t>| CLONE_NEWNS | CLONE_NEWPID | </a:t>
            </a:r>
            <a:r>
              <a:rPr lang="en-IN" sz="2250" b="1" dirty="0" smtClean="0"/>
              <a:t>						CLONE_NEWUSER </a:t>
            </a:r>
            <a:r>
              <a:rPr lang="en-IN" sz="2250" b="1" dirty="0"/>
              <a:t>| CLONE_NEWUTS | </a:t>
            </a:r>
            <a:r>
              <a:rPr lang="en-IN" sz="2250" b="1" dirty="0" smtClean="0"/>
              <a:t>CLONE_NEWCGROUP</a:t>
            </a:r>
            <a:r>
              <a:rPr lang="en-IN" sz="2250" dirty="0"/>
              <a:t>, </a:t>
            </a:r>
            <a:r>
              <a:rPr lang="en-IN" sz="2250" dirty="0" err="1"/>
              <a:t>argv</a:t>
            </a:r>
            <a:r>
              <a:rPr lang="en-IN" sz="2250" dirty="0"/>
              <a:t>[1]);</a:t>
            </a:r>
          </a:p>
          <a:p>
            <a:pPr marL="0" indent="0">
              <a:buNone/>
            </a:pPr>
            <a:r>
              <a:rPr lang="en-IN" sz="2250" dirty="0"/>
              <a:t>		 if ( </a:t>
            </a:r>
            <a:r>
              <a:rPr lang="en-IN" sz="2250" dirty="0" err="1"/>
              <a:t>pid</a:t>
            </a:r>
            <a:r>
              <a:rPr lang="en-IN" sz="2250" dirty="0"/>
              <a:t> &lt; 0 ) {</a:t>
            </a:r>
          </a:p>
          <a:p>
            <a:pPr marL="0" indent="0">
              <a:buNone/>
            </a:pPr>
            <a:r>
              <a:rPr lang="en-IN" sz="2250" dirty="0"/>
              <a:t>			</a:t>
            </a:r>
            <a:r>
              <a:rPr lang="en-IN" sz="2250" dirty="0" err="1"/>
              <a:t>printf</a:t>
            </a:r>
            <a:r>
              <a:rPr lang="en-IN" sz="2250" dirty="0"/>
              <a:t>("ERROR: Unable to create the child process.\n");</a:t>
            </a:r>
          </a:p>
          <a:p>
            <a:pPr marL="0" indent="0">
              <a:buNone/>
            </a:pPr>
            <a:r>
              <a:rPr lang="en-IN" sz="2250" dirty="0"/>
              <a:t>  			exit(EXIT_FAILURE);</a:t>
            </a:r>
          </a:p>
          <a:p>
            <a:pPr marL="0" indent="0">
              <a:buNone/>
            </a:pPr>
            <a:r>
              <a:rPr lang="en-IN" sz="2250" dirty="0"/>
              <a:t>  		 }</a:t>
            </a:r>
          </a:p>
          <a:p>
            <a:pPr marL="0" indent="0">
              <a:buNone/>
            </a:pPr>
            <a:r>
              <a:rPr lang="en-IN" sz="2250" dirty="0"/>
              <a:t>		wait(NULL);</a:t>
            </a:r>
          </a:p>
          <a:p>
            <a:pPr marL="0" indent="0">
              <a:buNone/>
            </a:pPr>
            <a:r>
              <a:rPr lang="en-IN" sz="2250" dirty="0"/>
              <a:t>		free(</a:t>
            </a:r>
            <a:r>
              <a:rPr lang="en-IN" sz="2250" dirty="0" err="1"/>
              <a:t>pchild_stack</a:t>
            </a:r>
            <a:r>
              <a:rPr lang="en-IN" sz="2250" dirty="0"/>
              <a:t>);</a:t>
            </a:r>
          </a:p>
          <a:p>
            <a:pPr marL="0" indent="0">
              <a:buNone/>
            </a:pPr>
            <a:r>
              <a:rPr lang="en-IN" sz="2250" dirty="0"/>
              <a:t> 		</a:t>
            </a:r>
            <a:r>
              <a:rPr lang="en-IN" sz="2250" dirty="0" err="1"/>
              <a:t>printf</a:t>
            </a:r>
            <a:r>
              <a:rPr lang="en-IN" sz="2250" dirty="0"/>
              <a:t>("INFO: Child process terminated.\n");</a:t>
            </a:r>
          </a:p>
          <a:p>
            <a:pPr marL="0" indent="0">
              <a:buNone/>
            </a:pPr>
            <a:r>
              <a:rPr lang="en-IN" sz="225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345492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137237" cy="1320800"/>
          </a:xfrm>
        </p:spPr>
        <p:txBody>
          <a:bodyPr/>
          <a:lstStyle/>
          <a:p>
            <a:pPr algn="ctr"/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err="1" smtClean="0"/>
              <a:t>Setns</a:t>
            </a:r>
            <a:r>
              <a:rPr lang="en-IN" sz="2400" dirty="0" smtClean="0"/>
              <a:t> </a:t>
            </a:r>
            <a:r>
              <a:rPr lang="en-IN" sz="2400" dirty="0"/>
              <a:t>System Call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3084934"/>
            <a:ext cx="8316251" cy="154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latin typeface="Arial Unicode MS"/>
              </a:rPr>
              <a:t>The </a:t>
            </a:r>
            <a:r>
              <a:rPr lang="en-US" altLang="en-US" sz="2400" dirty="0" err="1">
                <a:latin typeface="Arial Unicode MS"/>
              </a:rPr>
              <a:t>setns</a:t>
            </a:r>
            <a:r>
              <a:rPr lang="en-US" altLang="en-US" sz="2400" dirty="0">
                <a:latin typeface="Arial Unicode MS"/>
              </a:rPr>
              <a:t> system call allows the calling process to join an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latin typeface="Arial Unicode MS"/>
              </a:rPr>
              <a:t>existing namespace. The namespace to join is specified via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latin typeface="Arial Unicode MS"/>
              </a:rPr>
              <a:t>a file descriptor that refers to one of the </a:t>
            </a:r>
            <a:r>
              <a:rPr lang="en-US" altLang="en-US" sz="2400" i="1" dirty="0">
                <a:latin typeface="Arial Unicode MS"/>
              </a:rPr>
              <a:t>/</a:t>
            </a:r>
            <a:r>
              <a:rPr lang="en-US" altLang="en-US" sz="2400" i="1" dirty="0" err="1">
                <a:latin typeface="Arial Unicode MS"/>
              </a:rPr>
              <a:t>proc</a:t>
            </a:r>
            <a:r>
              <a:rPr lang="en-US" altLang="en-US" sz="2400" i="1" dirty="0">
                <a:latin typeface="Arial Unicode MS"/>
              </a:rPr>
              <a:t>/[</a:t>
            </a:r>
            <a:r>
              <a:rPr lang="en-US" altLang="en-US" sz="2400" i="1" dirty="0" err="1">
                <a:latin typeface="Arial Unicode MS"/>
              </a:rPr>
              <a:t>pid</a:t>
            </a:r>
            <a:r>
              <a:rPr lang="en-US" altLang="en-US" sz="2400" i="1" dirty="0">
                <a:latin typeface="Arial Unicode MS"/>
              </a:rPr>
              <a:t>]/ns</a:t>
            </a:r>
            <a:r>
              <a:rPr lang="en-US" altLang="en-US" sz="2400" dirty="0">
                <a:latin typeface="Arial Unicode MS"/>
              </a:rPr>
              <a:t> files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latin typeface="Arial Unicode MS"/>
              </a:rPr>
              <a:t>described below.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984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1408889"/>
            <a:ext cx="7886700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en-US" sz="2400" dirty="0" err="1"/>
              <a:t>Unshare</a:t>
            </a:r>
            <a:r>
              <a:rPr lang="en-US" altLang="en-US" sz="2400" dirty="0"/>
              <a:t> System Call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356058" y="3708180"/>
            <a:ext cx="643188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unshare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 call moves the calling process to a new namespace.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2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Control groups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1" y="2161604"/>
            <a:ext cx="9059211" cy="339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600" dirty="0">
                <a:latin typeface="Arial" panose="020B0604020202020204" pitchFamily="34" charset="0"/>
              </a:rPr>
              <a:t>Docker Engine on Linux also relies on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600" dirty="0">
                <a:latin typeface="Arial" panose="020B0604020202020204" pitchFamily="34" charset="0"/>
              </a:rPr>
              <a:t>another technology called </a:t>
            </a:r>
            <a:r>
              <a:rPr lang="en-US" altLang="en-US" sz="3600" i="1" dirty="0" err="1">
                <a:latin typeface="Arial" panose="020B0604020202020204" pitchFamily="34" charset="0"/>
              </a:rPr>
              <a:t>cgroups</a:t>
            </a:r>
            <a:r>
              <a:rPr lang="en-US" altLang="en-US" sz="3600" dirty="0"/>
              <a:t>.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600" dirty="0"/>
              <a:t>Control groups allow Docker Engine to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600" dirty="0"/>
              <a:t>share available hardware resources to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600" dirty="0"/>
              <a:t>containers and optionally enforce limits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600" dirty="0"/>
              <a:t>and constraints.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309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Linux </a:t>
            </a:r>
            <a:r>
              <a:rPr lang="en-IN" dirty="0" err="1" smtClean="0"/>
              <a:t>cgroup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311975"/>
            <a:ext cx="969241" cy="356235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1900" b="1" dirty="0" err="1"/>
              <a:t>cpu</a:t>
            </a:r>
            <a:r>
              <a:rPr lang="en-IN" sz="1900" b="1" dirty="0"/>
              <a:t> </a:t>
            </a:r>
          </a:p>
          <a:p>
            <a:pPr marL="0" indent="0">
              <a:buNone/>
            </a:pPr>
            <a:r>
              <a:rPr lang="en-IN" sz="1900" b="1" dirty="0" err="1" smtClean="0"/>
              <a:t>cpuacct</a:t>
            </a:r>
            <a:r>
              <a:rPr lang="en-IN" sz="1900" b="1" dirty="0" smtClean="0"/>
              <a:t>  </a:t>
            </a:r>
            <a:endParaRPr lang="en-IN" sz="1900" b="1" dirty="0"/>
          </a:p>
          <a:p>
            <a:pPr marL="0" indent="0">
              <a:buNone/>
            </a:pPr>
            <a:r>
              <a:rPr lang="en-IN" sz="1900" b="1" dirty="0" err="1"/>
              <a:t>cpuset</a:t>
            </a:r>
            <a:r>
              <a:rPr lang="en-IN" sz="1900" b="1" dirty="0"/>
              <a:t>  	 </a:t>
            </a:r>
          </a:p>
          <a:p>
            <a:pPr marL="0" indent="0">
              <a:buNone/>
            </a:pPr>
            <a:endParaRPr lang="en-IN" sz="1900" b="1" dirty="0" smtClean="0"/>
          </a:p>
          <a:p>
            <a:pPr marL="0" indent="0">
              <a:buNone/>
            </a:pPr>
            <a:r>
              <a:rPr lang="en-IN" sz="1900" b="1" dirty="0" smtClean="0"/>
              <a:t>memory </a:t>
            </a:r>
            <a:r>
              <a:rPr lang="en-IN" sz="1900" b="1" dirty="0"/>
              <a:t>	</a:t>
            </a:r>
            <a:endParaRPr lang="en-IN" sz="1900" b="1" dirty="0" smtClean="0"/>
          </a:p>
          <a:p>
            <a:pPr marL="0" indent="0">
              <a:buNone/>
            </a:pPr>
            <a:endParaRPr lang="en-IN" sz="1900" b="1" dirty="0"/>
          </a:p>
          <a:p>
            <a:pPr marL="0" indent="0">
              <a:buNone/>
            </a:pPr>
            <a:r>
              <a:rPr lang="en-IN" sz="1900" b="1" dirty="0" smtClean="0"/>
              <a:t>devices 		</a:t>
            </a:r>
          </a:p>
          <a:p>
            <a:pPr marL="0" indent="0">
              <a:buNone/>
            </a:pPr>
            <a:r>
              <a:rPr lang="en-IN" sz="1900" b="1" dirty="0" smtClean="0"/>
              <a:t>freezer</a:t>
            </a:r>
            <a:endParaRPr lang="en-IN" sz="1900" b="1" dirty="0"/>
          </a:p>
          <a:p>
            <a:pPr marL="0" indent="0">
              <a:buNone/>
            </a:pPr>
            <a:r>
              <a:rPr lang="en-IN" sz="1900" b="1" dirty="0" err="1"/>
              <a:t>net_cls</a:t>
            </a:r>
            <a:r>
              <a:rPr lang="en-IN" b="1" dirty="0"/>
              <a:t> </a:t>
            </a:r>
            <a:r>
              <a:rPr lang="en-IN" dirty="0"/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7891" y="2311975"/>
            <a:ext cx="6917459" cy="35623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500" i="1" dirty="0" smtClean="0"/>
              <a:t>Guaranteed a minimum number of "CPU shares"</a:t>
            </a:r>
          </a:p>
          <a:p>
            <a:pPr marL="0" indent="0">
              <a:buNone/>
            </a:pPr>
            <a:r>
              <a:rPr lang="en-IN" sz="1500" i="1" dirty="0" smtClean="0"/>
              <a:t>This provides accounting for CPU usage by groups of processes.</a:t>
            </a:r>
          </a:p>
          <a:p>
            <a:pPr marL="0" indent="0">
              <a:buNone/>
            </a:pPr>
            <a:r>
              <a:rPr lang="en-IN" sz="1500" i="1" dirty="0" smtClean="0"/>
              <a:t>This </a:t>
            </a:r>
            <a:r>
              <a:rPr lang="en-IN" sz="1500" i="1" dirty="0" err="1"/>
              <a:t>cgroup</a:t>
            </a:r>
            <a:r>
              <a:rPr lang="en-IN" sz="1500" i="1" dirty="0"/>
              <a:t> can be used to bind the processes in a </a:t>
            </a:r>
            <a:r>
              <a:rPr lang="en-IN" sz="1500" i="1" dirty="0" err="1"/>
              <a:t>cgroup</a:t>
            </a:r>
            <a:r>
              <a:rPr lang="en-IN" sz="1500" i="1" dirty="0"/>
              <a:t> to a specified set  of CPUs.  </a:t>
            </a:r>
          </a:p>
          <a:p>
            <a:pPr marL="0" indent="0">
              <a:buNone/>
            </a:pPr>
            <a:r>
              <a:rPr lang="en-IN" sz="1500" i="1" dirty="0"/>
              <a:t>The memory controller supports reporting and limiting of process memory, kernel memory, and swap used by </a:t>
            </a:r>
            <a:r>
              <a:rPr lang="en-IN" sz="1500" i="1" dirty="0" err="1"/>
              <a:t>cgroups</a:t>
            </a:r>
            <a:r>
              <a:rPr lang="en-IN" sz="1500" i="1" dirty="0"/>
              <a:t>.</a:t>
            </a:r>
          </a:p>
          <a:p>
            <a:pPr marL="0" indent="0">
              <a:buNone/>
            </a:pPr>
            <a:r>
              <a:rPr lang="en-IN" sz="1500" i="1" dirty="0"/>
              <a:t>This supports controlling which processes may create devices as well as open them for  reading or writing.  The policies may be specified as 	whitelists and blacklists.</a:t>
            </a:r>
          </a:p>
          <a:p>
            <a:pPr marL="0" indent="0">
              <a:buNone/>
            </a:pPr>
            <a:r>
              <a:rPr lang="en-IN" sz="1500" i="1" dirty="0"/>
              <a:t>The freezer </a:t>
            </a:r>
            <a:r>
              <a:rPr lang="en-IN" sz="1500" i="1" dirty="0" err="1"/>
              <a:t>cgroup</a:t>
            </a:r>
            <a:r>
              <a:rPr lang="en-IN" sz="1500" i="1" dirty="0"/>
              <a:t> can suspend and resume all processes in a </a:t>
            </a:r>
            <a:r>
              <a:rPr lang="en-IN" sz="1500" i="1" dirty="0" err="1"/>
              <a:t>cgroup</a:t>
            </a:r>
            <a:r>
              <a:rPr lang="en-IN" sz="1500" i="1" dirty="0"/>
              <a:t>.</a:t>
            </a:r>
          </a:p>
          <a:p>
            <a:pPr marL="0" indent="0">
              <a:buNone/>
            </a:pPr>
            <a:r>
              <a:rPr lang="en-IN" sz="1500" i="1" dirty="0"/>
              <a:t>This places a </a:t>
            </a:r>
            <a:r>
              <a:rPr lang="en-IN" sz="1500" i="1" dirty="0" err="1"/>
              <a:t>classid</a:t>
            </a:r>
            <a:r>
              <a:rPr lang="en-IN" sz="1500" i="1" dirty="0"/>
              <a:t>, specified for the </a:t>
            </a:r>
            <a:r>
              <a:rPr lang="en-IN" sz="1500" i="1" dirty="0" err="1"/>
              <a:t>cgroup</a:t>
            </a:r>
            <a:r>
              <a:rPr lang="en-IN" sz="1500" i="1" dirty="0"/>
              <a:t>, on network packets created by a </a:t>
            </a:r>
            <a:r>
              <a:rPr lang="en-IN" sz="1500" i="1" dirty="0" err="1"/>
              <a:t>cgroup</a:t>
            </a:r>
            <a:r>
              <a:rPr lang="en-IN" sz="1500" i="1" dirty="0"/>
              <a:t>.  These </a:t>
            </a:r>
            <a:r>
              <a:rPr lang="en-IN" sz="1500" i="1" dirty="0" err="1"/>
              <a:t>classids</a:t>
            </a:r>
            <a:r>
              <a:rPr lang="en-IN" sz="1500" i="1" dirty="0"/>
              <a:t> can then be used in firewall rules.</a:t>
            </a:r>
          </a:p>
        </p:txBody>
      </p:sp>
    </p:spTree>
    <p:extLst>
      <p:ext uri="{BB962C8B-B14F-4D97-AF65-F5344CB8AC3E}">
        <p14:creationId xmlns:p14="http://schemas.microsoft.com/office/powerpoint/2010/main" val="257539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</TotalTime>
  <Words>348</Words>
  <Application>Microsoft Office PowerPoint</Application>
  <PresentationFormat>On-screen Show (4:3)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Unicode MS</vt:lpstr>
      <vt:lpstr>Trebuchet MS</vt:lpstr>
      <vt:lpstr>Wingdings 3</vt:lpstr>
      <vt:lpstr>Facet</vt:lpstr>
      <vt:lpstr>PowerPoint Presentation</vt:lpstr>
      <vt:lpstr>Namespace</vt:lpstr>
      <vt:lpstr>Linux Namespace</vt:lpstr>
      <vt:lpstr>Clone System Call</vt:lpstr>
      <vt:lpstr>PowerPoint Presentation</vt:lpstr>
      <vt:lpstr> Setns System Call</vt:lpstr>
      <vt:lpstr>Unshare System Call </vt:lpstr>
      <vt:lpstr>Control groups </vt:lpstr>
      <vt:lpstr>Linux cgroup</vt:lpstr>
      <vt:lpstr>Linux cgroup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Gunjan Vishwakarma</dc:creator>
  <cp:lastModifiedBy>Gunjan Vishwakarma</cp:lastModifiedBy>
  <cp:revision>16</cp:revision>
  <dcterms:created xsi:type="dcterms:W3CDTF">2019-06-25T15:02:41Z</dcterms:created>
  <dcterms:modified xsi:type="dcterms:W3CDTF">2019-06-25T16:57:35Z</dcterms:modified>
</cp:coreProperties>
</file>