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9"/>
    <p:restoredTop sz="93836"/>
  </p:normalViewPr>
  <p:slideViewPr>
    <p:cSldViewPr snapToGrid="0">
      <p:cViewPr varScale="1">
        <p:scale>
          <a:sx n="154" d="100"/>
          <a:sy n="154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A83B-403D-0749-B506-F65E1814FBCB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BDFE-4EA8-E04D-B5E3-1B332C96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6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A83B-403D-0749-B506-F65E1814FBCB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BDFE-4EA8-E04D-B5E3-1B332C96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0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A83B-403D-0749-B506-F65E1814FBCB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BDFE-4EA8-E04D-B5E3-1B332C964F8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473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A83B-403D-0749-B506-F65E1814FBCB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BDFE-4EA8-E04D-B5E3-1B332C96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48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A83B-403D-0749-B506-F65E1814FBCB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BDFE-4EA8-E04D-B5E3-1B332C964F8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0818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A83B-403D-0749-B506-F65E1814FBCB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BDFE-4EA8-E04D-B5E3-1B332C96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07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A83B-403D-0749-B506-F65E1814FBCB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BDFE-4EA8-E04D-B5E3-1B332C96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77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A83B-403D-0749-B506-F65E1814FBCB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BDFE-4EA8-E04D-B5E3-1B332C96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9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A83B-403D-0749-B506-F65E1814FBCB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BDFE-4EA8-E04D-B5E3-1B332C96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2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A83B-403D-0749-B506-F65E1814FBCB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BDFE-4EA8-E04D-B5E3-1B332C96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0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A83B-403D-0749-B506-F65E1814FBCB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BDFE-4EA8-E04D-B5E3-1B332C96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1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A83B-403D-0749-B506-F65E1814FBCB}" type="datetimeFigureOut">
              <a:rPr lang="en-US" smtClean="0"/>
              <a:t>6/19/23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BDFE-4EA8-E04D-B5E3-1B332C96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1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A83B-403D-0749-B506-F65E1814FBCB}" type="datetimeFigureOut">
              <a:rPr lang="en-US" smtClean="0"/>
              <a:t>6/19/23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BDFE-4EA8-E04D-B5E3-1B332C96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1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A83B-403D-0749-B506-F65E1814FBCB}" type="datetimeFigureOut">
              <a:rPr lang="en-US" smtClean="0"/>
              <a:t>6/19/23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BDFE-4EA8-E04D-B5E3-1B332C96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9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A83B-403D-0749-B506-F65E1814FBCB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BDFE-4EA8-E04D-B5E3-1B332C96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1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4BDFE-4EA8-E04D-B5E3-1B332C964F8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A83B-403D-0749-B506-F65E1814FBCB}" type="datetimeFigureOut">
              <a:rPr lang="en-US" smtClean="0"/>
              <a:t>6/19/23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8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CA83B-403D-0749-B506-F65E1814FBCB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14BDFE-4EA8-E04D-B5E3-1B332C96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7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D10E-D952-CDC7-01AC-DE2C682D6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3"/>
            <a:ext cx="7766936" cy="1895617"/>
          </a:xfrm>
        </p:spPr>
        <p:txBody>
          <a:bodyPr>
            <a:normAutofit fontScale="90000"/>
          </a:bodyPr>
          <a:lstStyle/>
          <a:p>
            <a:r>
              <a:rPr lang="en-US" dirty="0"/>
              <a:t>REPORTING AND ALERTING CUTOFF ANALYSIS</a:t>
            </a:r>
          </a:p>
        </p:txBody>
      </p:sp>
    </p:spTree>
    <p:extLst>
      <p:ext uri="{BB962C8B-B14F-4D97-AF65-F5344CB8AC3E}">
        <p14:creationId xmlns:p14="http://schemas.microsoft.com/office/powerpoint/2010/main" val="272010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0AE3-6ACD-6B84-AE79-C0287071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normal time period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9ABD77-10D0-0AF4-4975-2023D103C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92" y="1425830"/>
            <a:ext cx="9238593" cy="4006339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E076481-3592-CDE1-8241-D05EE533B579}"/>
              </a:ext>
            </a:extLst>
          </p:cNvPr>
          <p:cNvSpPr/>
          <p:nvPr/>
        </p:nvSpPr>
        <p:spPr>
          <a:xfrm>
            <a:off x="6215889" y="2866490"/>
            <a:ext cx="1460938" cy="13958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88D5A-C71F-042C-A562-906A0A6276F9}"/>
              </a:ext>
            </a:extLst>
          </p:cNvPr>
          <p:cNvSpPr txBox="1"/>
          <p:nvPr/>
        </p:nvSpPr>
        <p:spPr>
          <a:xfrm>
            <a:off x="6205379" y="2438400"/>
            <a:ext cx="14609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11 Apr to 14 May</a:t>
            </a:r>
          </a:p>
        </p:txBody>
      </p:sp>
    </p:spTree>
    <p:extLst>
      <p:ext uri="{BB962C8B-B14F-4D97-AF65-F5344CB8AC3E}">
        <p14:creationId xmlns:p14="http://schemas.microsoft.com/office/powerpoint/2010/main" val="265201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7689-211B-DDBD-EC68-95D53860D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Density &amp; distribution of daily data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7FAE7F-D19C-6983-3492-113A4B3DD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50" y="1930400"/>
            <a:ext cx="6692900" cy="381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E7134F-1DB9-1208-F706-8E452127934D}"/>
              </a:ext>
            </a:extLst>
          </p:cNvPr>
          <p:cNvSpPr txBox="1"/>
          <p:nvPr/>
        </p:nvSpPr>
        <p:spPr>
          <a:xfrm>
            <a:off x="6543481" y="3251200"/>
            <a:ext cx="211763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THE DISTRIBUTION IS NOT NORMAL SO WE CANNOT USE THE Z SCORE METHOD WHICH IS BASED ON HOW MANY STANDARD DEVIATIONS A POINT IS AWAY FROM THE MEAN TO IDENTIFY ANAMOLIES</a:t>
            </a:r>
          </a:p>
        </p:txBody>
      </p:sp>
    </p:spTree>
    <p:extLst>
      <p:ext uri="{BB962C8B-B14F-4D97-AF65-F5344CB8AC3E}">
        <p14:creationId xmlns:p14="http://schemas.microsoft.com/office/powerpoint/2010/main" val="337451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8A86-1EC3-35C1-AF02-C32192CB8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Density &amp; distribution of hourly data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312BC-4B4A-09A1-BBF0-D17BF8697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28" y="1930400"/>
            <a:ext cx="6692900" cy="381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84D7BF-0504-A6B9-DEE9-E5853CE7538B}"/>
              </a:ext>
            </a:extLst>
          </p:cNvPr>
          <p:cNvSpPr txBox="1"/>
          <p:nvPr/>
        </p:nvSpPr>
        <p:spPr>
          <a:xfrm>
            <a:off x="6543481" y="3251200"/>
            <a:ext cx="211763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THE DISTRIBUTION LOOKS BETTER BECAUSE WE HAVE MORE DATA BUT IT IS STILL RIGHT SKEWED AND NOT NORMAL</a:t>
            </a:r>
          </a:p>
        </p:txBody>
      </p:sp>
    </p:spTree>
    <p:extLst>
      <p:ext uri="{BB962C8B-B14F-4D97-AF65-F5344CB8AC3E}">
        <p14:creationId xmlns:p14="http://schemas.microsoft.com/office/powerpoint/2010/main" val="423644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1F80-56B2-6E8D-BD10-EAE3E5AC5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1: USING IQR METHOD TO IDENTIFY OUTLIERS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3BA571-889D-0F14-A8CA-CEA4DC5DC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6871932" cy="38814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658CD2-3FDD-3CEE-8560-AC431E6B5C05}"/>
              </a:ext>
            </a:extLst>
          </p:cNvPr>
          <p:cNvSpPr txBox="1"/>
          <p:nvPr/>
        </p:nvSpPr>
        <p:spPr>
          <a:xfrm>
            <a:off x="6890481" y="2706102"/>
            <a:ext cx="2734083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100" b="0" i="0" dirty="0">
                <a:effectLst/>
                <a:latin typeface="+mj-lt"/>
              </a:rPr>
              <a:t>Calculate the first quartile (Q1) and third quartile (Q3) of the dataset</a:t>
            </a:r>
          </a:p>
          <a:p>
            <a:pPr algn="l">
              <a:buFont typeface="+mj-lt"/>
              <a:buAutoNum type="arabicPeriod"/>
            </a:pPr>
            <a:endParaRPr lang="en-US" sz="1100" b="0" i="0" dirty="0">
              <a:effectLst/>
              <a:latin typeface="+mj-lt"/>
            </a:endParaRPr>
          </a:p>
          <a:p>
            <a:pPr>
              <a:buFont typeface="+mj-lt"/>
              <a:buAutoNum type="arabicPeriod"/>
            </a:pPr>
            <a:r>
              <a:rPr lang="en-US" sz="1100" b="0" i="0" dirty="0">
                <a:effectLst/>
                <a:latin typeface="+mj-lt"/>
              </a:rPr>
              <a:t>Define the lower and upper bounds for identifying outliers. Typically, data points that are located below Q1 - 1.5 * IQR or above Q3 + 1.5 * IQR are considered outliers</a:t>
            </a:r>
            <a:endParaRPr lang="en-US" sz="1100" dirty="0">
              <a:latin typeface="+mj-lt"/>
            </a:endParaRPr>
          </a:p>
          <a:p>
            <a:pPr>
              <a:buFont typeface="+mj-lt"/>
              <a:buAutoNum type="arabicPeriod"/>
            </a:pPr>
            <a:endParaRPr lang="en-US" sz="1100" b="0" i="0" dirty="0">
              <a:effectLst/>
              <a:latin typeface="+mj-lt"/>
            </a:endParaRPr>
          </a:p>
          <a:p>
            <a:pPr>
              <a:buFont typeface="+mj-lt"/>
              <a:buAutoNum type="arabicPeriod"/>
            </a:pPr>
            <a:r>
              <a:rPr lang="en-US" sz="1100" b="0" i="0" dirty="0">
                <a:effectLst/>
                <a:latin typeface="+mj-lt"/>
              </a:rPr>
              <a:t>Flag the rows where the values fall outside the lower and upper bounds as outliers.</a:t>
            </a:r>
          </a:p>
          <a:p>
            <a:pPr algn="l">
              <a:buFont typeface="+mj-lt"/>
              <a:buAutoNum type="arabicPeriod"/>
            </a:pPr>
            <a:endParaRPr lang="en-US" sz="11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52865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D51E-0B05-4300-3B30-FDA4F440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C63CAF-7250-48C6-CC2F-AA8BEC2A4D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9" t="6777" r="15279"/>
          <a:stretch/>
        </p:blipFill>
        <p:spPr>
          <a:xfrm>
            <a:off x="366445" y="1783951"/>
            <a:ext cx="5551469" cy="32900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15D34B-8FA1-0348-E86B-08DB9143F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08643"/>
            <a:ext cx="5055647" cy="3143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59E083-933C-66B4-739A-0DC90B0DE91B}"/>
              </a:ext>
            </a:extLst>
          </p:cNvPr>
          <p:cNvSpPr txBox="1"/>
          <p:nvPr/>
        </p:nvSpPr>
        <p:spPr>
          <a:xfrm>
            <a:off x="677334" y="5074049"/>
            <a:ext cx="4922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ON OLD DATA (April 9 to May 13): No Outliers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1F4DA3-9CAC-119E-DD45-7BBA8F5694EA}"/>
              </a:ext>
            </a:extLst>
          </p:cNvPr>
          <p:cNvSpPr txBox="1"/>
          <p:nvPr/>
        </p:nvSpPr>
        <p:spPr>
          <a:xfrm>
            <a:off x="6228803" y="5074049"/>
            <a:ext cx="4922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ON NEW DATA (After May 13): Above 42.5% are outliers</a:t>
            </a:r>
          </a:p>
        </p:txBody>
      </p:sp>
    </p:spTree>
    <p:extLst>
      <p:ext uri="{BB962C8B-B14F-4D97-AF65-F5344CB8AC3E}">
        <p14:creationId xmlns:p14="http://schemas.microsoft.com/office/powerpoint/2010/main" val="182882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26713D-F52C-1701-C66C-B09B66DA5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93" y="875607"/>
            <a:ext cx="8136276" cy="51067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89D17F5-0B6F-47D0-D5D7-9419DF1B3087}"/>
              </a:ext>
            </a:extLst>
          </p:cNvPr>
          <p:cNvSpPr/>
          <p:nvPr/>
        </p:nvSpPr>
        <p:spPr>
          <a:xfrm>
            <a:off x="6667928" y="647272"/>
            <a:ext cx="2147300" cy="52603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8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BC76-9DF6-88DD-3CFF-E38100F2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2:USING MODIFIED Z SCORE TO IDENTIFY OUTLIERS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385C3-E880-33C2-16A8-EE549D233262}"/>
              </a:ext>
            </a:extLst>
          </p:cNvPr>
          <p:cNvSpPr txBox="1"/>
          <p:nvPr/>
        </p:nvSpPr>
        <p:spPr>
          <a:xfrm>
            <a:off x="6539919" y="2341695"/>
            <a:ext cx="2734083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100" b="0" i="0" dirty="0">
                <a:effectLst/>
                <a:latin typeface="+mj-lt"/>
              </a:rPr>
              <a:t>Compute the median and median absolute deviation of the column. MAD is calculated as the median of the absolute differences between each data point and the median</a:t>
            </a:r>
          </a:p>
          <a:p>
            <a:pPr algn="l">
              <a:buFont typeface="+mj-lt"/>
              <a:buAutoNum type="arabicPeriod"/>
            </a:pPr>
            <a:endParaRPr lang="en-US" sz="1100" b="0" i="0" dirty="0">
              <a:effectLst/>
              <a:latin typeface="+mj-lt"/>
            </a:endParaRPr>
          </a:p>
          <a:p>
            <a:pPr algn="l">
              <a:buFont typeface="+mj-lt"/>
              <a:buAutoNum type="arabicPeriod" startAt="2"/>
            </a:pPr>
            <a:r>
              <a:rPr lang="en-US" sz="1100" b="0" i="0" dirty="0">
                <a:effectLst/>
                <a:latin typeface="+mj-lt"/>
              </a:rPr>
              <a:t>Calculate the modified z-score for each data point using the formula: modified z-score = 0.6745 * (x - median) / MAD</a:t>
            </a:r>
          </a:p>
          <a:p>
            <a:pPr algn="l">
              <a:buFont typeface="+mj-lt"/>
              <a:buAutoNum type="arabicPeriod" startAt="2"/>
            </a:pPr>
            <a:endParaRPr lang="en-US" sz="1100" b="0" i="0" dirty="0">
              <a:effectLst/>
              <a:latin typeface="+mj-lt"/>
            </a:endParaRPr>
          </a:p>
          <a:p>
            <a:pPr>
              <a:buFont typeface="+mj-lt"/>
              <a:buAutoNum type="arabicPeriod" startAt="2"/>
            </a:pPr>
            <a:r>
              <a:rPr lang="en-US" sz="1100" b="0" i="0" dirty="0">
                <a:effectLst/>
                <a:latin typeface="+mj-lt"/>
              </a:rPr>
              <a:t>Set a threshold value for the modified z-score above which data points are considered outliers. Identify the outliers by filtering the data points with a modified z-score above the threshold.</a:t>
            </a:r>
          </a:p>
          <a:p>
            <a:pPr algn="l"/>
            <a:endParaRPr lang="en-US" sz="1100" b="0" i="0" dirty="0">
              <a:effectLst/>
              <a:latin typeface="Söhn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0CE5B9-17DD-7FB0-480B-7EEAEDF25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16" y="1930401"/>
            <a:ext cx="6045903" cy="367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61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35BB-706E-C562-2AC3-94E8EC88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8B2D7A-D0B8-757A-080A-C311A7F29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757" y="1828799"/>
            <a:ext cx="5751597" cy="35083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020395-8DE4-9B4B-5F91-EBB94A5BF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7" y="1930400"/>
            <a:ext cx="5751599" cy="3457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F618A4-8369-4466-EA11-A63526A32F67}"/>
              </a:ext>
            </a:extLst>
          </p:cNvPr>
          <p:cNvSpPr txBox="1"/>
          <p:nvPr/>
        </p:nvSpPr>
        <p:spPr>
          <a:xfrm>
            <a:off x="358835" y="5387984"/>
            <a:ext cx="4922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ON OLD DATA (April9 to May13): No Outliers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74C6B-C63E-1281-DEB2-B400FA2085A4}"/>
              </a:ext>
            </a:extLst>
          </p:cNvPr>
          <p:cNvSpPr txBox="1"/>
          <p:nvPr/>
        </p:nvSpPr>
        <p:spPr>
          <a:xfrm>
            <a:off x="6326286" y="5337183"/>
            <a:ext cx="4922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ON NEW DATA (After May 13): Above ~42% are outliers</a:t>
            </a:r>
          </a:p>
        </p:txBody>
      </p:sp>
    </p:spTree>
    <p:extLst>
      <p:ext uri="{BB962C8B-B14F-4D97-AF65-F5344CB8AC3E}">
        <p14:creationId xmlns:p14="http://schemas.microsoft.com/office/powerpoint/2010/main" val="17449832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{E7C22B52-A855-4846-A463-2A29E48B0FF3}tf10001060</Template>
  <TotalTime>1017</TotalTime>
  <Words>297</Words>
  <Application>Microsoft Macintosh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Söhne</vt:lpstr>
      <vt:lpstr>Trebuchet MS</vt:lpstr>
      <vt:lpstr>Wingdings 3</vt:lpstr>
      <vt:lpstr>Facet</vt:lpstr>
      <vt:lpstr>REPORTING AND ALERTING CUTOFF ANALYSIS</vt:lpstr>
      <vt:lpstr>Determining the normal time period</vt:lpstr>
      <vt:lpstr>Probability Density &amp; distribution of daily data </vt:lpstr>
      <vt:lpstr>Probability Density &amp; distribution of hourly data </vt:lpstr>
      <vt:lpstr>ALTERNATIVE 1: USING IQR METHOD TO IDENTIFY OUTLIERS</vt:lpstr>
      <vt:lpstr>RESULTS</vt:lpstr>
      <vt:lpstr>PowerPoint Presentation</vt:lpstr>
      <vt:lpstr>ALTERNATIVE 2:USING MODIFIED Z SCORE TO IDENTIFY OUTLIERS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REPORTING AND ALERTING CUTOFF ANALYSIS</dc:title>
  <dc:creator>Gunjan Mohan</dc:creator>
  <cp:lastModifiedBy>Gunjan Mohan</cp:lastModifiedBy>
  <cp:revision>8</cp:revision>
  <dcterms:created xsi:type="dcterms:W3CDTF">2023-06-15T17:58:26Z</dcterms:created>
  <dcterms:modified xsi:type="dcterms:W3CDTF">2023-06-20T17:09:48Z</dcterms:modified>
</cp:coreProperties>
</file>