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275354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77DA4-2699-463B-9F15-40F3E278CD76}"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158455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336567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3399277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195621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677DA4-2699-463B-9F15-40F3E278CD76}"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230009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677DA4-2699-463B-9F15-40F3E278CD76}" type="datetimeFigureOut">
              <a:rPr lang="en-IN" smtClean="0"/>
              <a:t>09-07-2023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4134630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2355177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129398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321172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77DA4-2699-463B-9F15-40F3E278CD76}"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120092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677DA4-2699-463B-9F15-40F3E278CD76}"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246608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677DA4-2699-463B-9F15-40F3E278CD76}"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387402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677DA4-2699-463B-9F15-40F3E278CD76}"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323589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77DA4-2699-463B-9F15-40F3E278CD76}" type="datetimeFigureOut">
              <a:rPr lang="en-IN" smtClean="0"/>
              <a:t>09-07-2023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271744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77DA4-2699-463B-9F15-40F3E278CD76}"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242039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77DA4-2699-463B-9F15-40F3E278CD76}"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E9FFC0-3697-4DDD-BF99-008BE2EFAA82}" type="slidenum">
              <a:rPr lang="en-IN" smtClean="0"/>
              <a:t>‹#›</a:t>
            </a:fld>
            <a:endParaRPr lang="en-IN"/>
          </a:p>
        </p:txBody>
      </p:sp>
    </p:spTree>
    <p:extLst>
      <p:ext uri="{BB962C8B-B14F-4D97-AF65-F5344CB8AC3E}">
        <p14:creationId xmlns:p14="http://schemas.microsoft.com/office/powerpoint/2010/main" val="201552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8677DA4-2699-463B-9F15-40F3E278CD76}" type="datetimeFigureOut">
              <a:rPr lang="en-IN" smtClean="0"/>
              <a:t>09-07-2023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E9FFC0-3697-4DDD-BF99-008BE2EFAA82}" type="slidenum">
              <a:rPr lang="en-IN" smtClean="0"/>
              <a:t>‹#›</a:t>
            </a:fld>
            <a:endParaRPr lang="en-IN"/>
          </a:p>
        </p:txBody>
      </p:sp>
    </p:spTree>
    <p:extLst>
      <p:ext uri="{BB962C8B-B14F-4D97-AF65-F5344CB8AC3E}">
        <p14:creationId xmlns:p14="http://schemas.microsoft.com/office/powerpoint/2010/main" val="2377886161"/>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10CA-6856-F708-3450-00B0BBCC8CE8}"/>
              </a:ext>
            </a:extLst>
          </p:cNvPr>
          <p:cNvSpPr>
            <a:spLocks noGrp="1"/>
          </p:cNvSpPr>
          <p:nvPr>
            <p:ph type="ctrTitle"/>
          </p:nvPr>
        </p:nvSpPr>
        <p:spPr>
          <a:xfrm>
            <a:off x="2974425" y="2425959"/>
            <a:ext cx="6085600" cy="1399700"/>
          </a:xfrm>
        </p:spPr>
        <p:txBody>
          <a:bodyPr/>
          <a:lstStyle/>
          <a:p>
            <a:r>
              <a:rPr lang="en-US" b="1" dirty="0"/>
              <a:t>DATA ANALYTICS</a:t>
            </a:r>
            <a:endParaRPr lang="en-IN" b="1" dirty="0"/>
          </a:p>
        </p:txBody>
      </p:sp>
      <p:sp>
        <p:nvSpPr>
          <p:cNvPr id="3" name="Subtitle 2">
            <a:extLst>
              <a:ext uri="{FF2B5EF4-FFF2-40B4-BE49-F238E27FC236}">
                <a16:creationId xmlns:a16="http://schemas.microsoft.com/office/drawing/2014/main" id="{5E1A9C2A-EA54-86BA-50B7-51E64F9BF2A2}"/>
              </a:ext>
            </a:extLst>
          </p:cNvPr>
          <p:cNvSpPr>
            <a:spLocks noGrp="1"/>
          </p:cNvSpPr>
          <p:nvPr>
            <p:ph type="subTitle" idx="1"/>
          </p:nvPr>
        </p:nvSpPr>
        <p:spPr>
          <a:xfrm>
            <a:off x="2544681" y="4161560"/>
            <a:ext cx="7102638" cy="485085"/>
          </a:xfrm>
        </p:spPr>
        <p:txBody>
          <a:bodyPr>
            <a:normAutofit/>
          </a:bodyPr>
          <a:lstStyle/>
          <a:p>
            <a:r>
              <a:rPr lang="en-US" b="1" dirty="0"/>
              <a:t>A MINI PROJECT ON DOCTOR VISIT ANALYSIS USING PYTHON </a:t>
            </a:r>
            <a:endParaRPr lang="en-IN" b="1" dirty="0"/>
          </a:p>
        </p:txBody>
      </p:sp>
    </p:spTree>
    <p:extLst>
      <p:ext uri="{BB962C8B-B14F-4D97-AF65-F5344CB8AC3E}">
        <p14:creationId xmlns:p14="http://schemas.microsoft.com/office/powerpoint/2010/main" val="276904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A530-B555-135D-116F-D0A933C556A4}"/>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MODELLING</a:t>
            </a:r>
            <a:endParaRPr lang="en-IN" dirty="0"/>
          </a:p>
        </p:txBody>
      </p:sp>
      <p:sp>
        <p:nvSpPr>
          <p:cNvPr id="3" name="Content Placeholder 2">
            <a:extLst>
              <a:ext uri="{FF2B5EF4-FFF2-40B4-BE49-F238E27FC236}">
                <a16:creationId xmlns:a16="http://schemas.microsoft.com/office/drawing/2014/main" id="{2D6511DD-C6C7-F49A-5BF4-0B8AECFDA424}"/>
              </a:ext>
            </a:extLst>
          </p:cNvPr>
          <p:cNvSpPr>
            <a:spLocks noGrp="1"/>
          </p:cNvSpPr>
          <p:nvPr>
            <p:ph idx="1"/>
          </p:nvPr>
        </p:nvSpPr>
        <p:spPr>
          <a:xfrm>
            <a:off x="735077" y="2631492"/>
            <a:ext cx="10480319" cy="3416300"/>
          </a:xfrm>
        </p:spPr>
        <p:txBody>
          <a:bodyPr>
            <a:normAutofit fontScale="92500" lnSpcReduction="10000"/>
          </a:bodyPr>
          <a:lstStyle/>
          <a:p>
            <a:pPr marL="0" indent="0">
              <a:buNone/>
            </a:pPr>
            <a:r>
              <a:rPr lang="en-US" sz="1900" b="1" dirty="0">
                <a:solidFill>
                  <a:schemeClr val="tx1"/>
                </a:solidFill>
                <a:latin typeface="Calibri" panose="020F0502020204030204" pitchFamily="34" charset="0"/>
                <a:ea typeface="Calibri" panose="020F0502020204030204" pitchFamily="34" charset="0"/>
                <a:cs typeface="Calibri" panose="020F0502020204030204" pitchFamily="34" charset="0"/>
              </a:rPr>
              <a:t>Python Libraries &amp; Frameworks:</a:t>
            </a:r>
          </a:p>
          <a:p>
            <a:pPr marL="0" indent="0">
              <a:buNone/>
            </a:pPr>
            <a:b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NumPy Library :</a:t>
            </a:r>
          </a:p>
          <a:p>
            <a:pPr marL="0" indent="0" algn="just">
              <a:lnSpc>
                <a:spcPct val="110000"/>
              </a:lnSpc>
              <a:buNone/>
            </a:pP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NumPy is a Python library used for Working with Arrays. It also has functions for working in domain of Linear </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lgebra, Fourier </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ransform, and Matrices.</a:t>
            </a:r>
            <a:endPar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Pandas Library :</a:t>
            </a:r>
          </a:p>
          <a:p>
            <a:pPr marL="0" indent="0" algn="just">
              <a:buNone/>
            </a:pP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Pandas is a Python library used for Working with data sets. It has functions for Analyzing, Cleaning, Exploring, and Manipulating data.</a:t>
            </a:r>
            <a:endPar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Matplotlib Library :</a:t>
            </a:r>
          </a:p>
          <a:p>
            <a:pPr marL="0" indent="0" algn="just">
              <a:buNone/>
            </a:pP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Matplotlib Library is a High </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L</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evel </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G</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raph </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lotting library in python that serves as a Visualization utility.</a:t>
            </a:r>
            <a:endPar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6009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C3BC-3DE6-27AD-EED6-F3013139A6E5}"/>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PROJECT OUTPUTS / RESULTS</a:t>
            </a:r>
            <a:endParaRPr lang="en-IN" dirty="0"/>
          </a:p>
        </p:txBody>
      </p:sp>
      <p:pic>
        <p:nvPicPr>
          <p:cNvPr id="4" name="Content Placeholder 8">
            <a:extLst>
              <a:ext uri="{FF2B5EF4-FFF2-40B4-BE49-F238E27FC236}">
                <a16:creationId xmlns:a16="http://schemas.microsoft.com/office/drawing/2014/main" id="{C3048259-D7E3-707E-8A2D-244FB0530A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559" y="2687475"/>
            <a:ext cx="5203499" cy="3416300"/>
          </a:xfrm>
        </p:spPr>
      </p:pic>
      <p:pic>
        <p:nvPicPr>
          <p:cNvPr id="5" name="Picture 4">
            <a:extLst>
              <a:ext uri="{FF2B5EF4-FFF2-40B4-BE49-F238E27FC236}">
                <a16:creationId xmlns:a16="http://schemas.microsoft.com/office/drawing/2014/main" id="{B2F8599B-A0D4-9A9D-8998-AC3A6181D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942" y="2801753"/>
            <a:ext cx="4858139" cy="3187743"/>
          </a:xfrm>
          <a:prstGeom prst="rect">
            <a:avLst/>
          </a:prstGeom>
        </p:spPr>
      </p:pic>
    </p:spTree>
    <p:extLst>
      <p:ext uri="{BB962C8B-B14F-4D97-AF65-F5344CB8AC3E}">
        <p14:creationId xmlns:p14="http://schemas.microsoft.com/office/powerpoint/2010/main" val="310807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8B5B-ACAF-2B98-F962-74829798CBB1}"/>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PROJECT OUTPUTS / RESULTS</a:t>
            </a:r>
            <a:endParaRPr lang="en-IN" dirty="0"/>
          </a:p>
        </p:txBody>
      </p:sp>
      <p:pic>
        <p:nvPicPr>
          <p:cNvPr id="4" name="Content Placeholder 3">
            <a:extLst>
              <a:ext uri="{FF2B5EF4-FFF2-40B4-BE49-F238E27FC236}">
                <a16:creationId xmlns:a16="http://schemas.microsoft.com/office/drawing/2014/main" id="{65D3D7DE-A7C2-49DF-78E3-12E3E680E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758" y="2734128"/>
            <a:ext cx="4754221" cy="3747403"/>
          </a:xfrm>
          <a:prstGeom prst="rect">
            <a:avLst/>
          </a:prstGeom>
        </p:spPr>
      </p:pic>
      <p:pic>
        <p:nvPicPr>
          <p:cNvPr id="5" name="Picture 4">
            <a:extLst>
              <a:ext uri="{FF2B5EF4-FFF2-40B4-BE49-F238E27FC236}">
                <a16:creationId xmlns:a16="http://schemas.microsoft.com/office/drawing/2014/main" id="{CD904608-340F-7AFA-870A-B168F2EE8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641" y="2734128"/>
            <a:ext cx="4616286" cy="3429000"/>
          </a:xfrm>
          <a:prstGeom prst="rect">
            <a:avLst/>
          </a:prstGeom>
        </p:spPr>
      </p:pic>
    </p:spTree>
    <p:extLst>
      <p:ext uri="{BB962C8B-B14F-4D97-AF65-F5344CB8AC3E}">
        <p14:creationId xmlns:p14="http://schemas.microsoft.com/office/powerpoint/2010/main" val="399142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A5E7-DA65-F4A1-F64C-FC8312D22C0C}"/>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PROJECT OUTPUTS / RESULTS</a:t>
            </a:r>
            <a:endParaRPr lang="en-IN" dirty="0"/>
          </a:p>
        </p:txBody>
      </p:sp>
      <p:pic>
        <p:nvPicPr>
          <p:cNvPr id="4" name="Content Placeholder 3">
            <a:extLst>
              <a:ext uri="{FF2B5EF4-FFF2-40B4-BE49-F238E27FC236}">
                <a16:creationId xmlns:a16="http://schemas.microsoft.com/office/drawing/2014/main" id="{234759A1-4B96-4A34-561D-0E6BEA3EB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531" y="2783007"/>
            <a:ext cx="4949340" cy="3416300"/>
          </a:xfrm>
          <a:prstGeom prst="rect">
            <a:avLst/>
          </a:prstGeom>
        </p:spPr>
      </p:pic>
      <p:pic>
        <p:nvPicPr>
          <p:cNvPr id="5" name="Picture 4">
            <a:extLst>
              <a:ext uri="{FF2B5EF4-FFF2-40B4-BE49-F238E27FC236}">
                <a16:creationId xmlns:a16="http://schemas.microsoft.com/office/drawing/2014/main" id="{24A8E13F-2C20-EA81-941E-1EB6E36B3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131" y="2783007"/>
            <a:ext cx="4622646" cy="3444626"/>
          </a:xfrm>
          <a:prstGeom prst="rect">
            <a:avLst/>
          </a:prstGeom>
        </p:spPr>
      </p:pic>
    </p:spTree>
    <p:extLst>
      <p:ext uri="{BB962C8B-B14F-4D97-AF65-F5344CB8AC3E}">
        <p14:creationId xmlns:p14="http://schemas.microsoft.com/office/powerpoint/2010/main" val="104364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AA53-5DD9-0E6C-2453-B9A1CDA15B7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PROJECT OUTPUTS / RESULTS</a:t>
            </a:r>
            <a:endParaRPr lang="en-IN" dirty="0"/>
          </a:p>
        </p:txBody>
      </p:sp>
      <p:pic>
        <p:nvPicPr>
          <p:cNvPr id="1026" name="Picture 2" descr="image">
            <a:extLst>
              <a:ext uri="{FF2B5EF4-FFF2-40B4-BE49-F238E27FC236}">
                <a16:creationId xmlns:a16="http://schemas.microsoft.com/office/drawing/2014/main" id="{033BFF3A-6A03-A985-AF6E-6397EE7361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704" y="2770936"/>
            <a:ext cx="4809812" cy="3385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1089F184-9797-B22D-C65A-15C4DA6F1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628" y="3010574"/>
            <a:ext cx="4634205" cy="314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AB5C-F769-79D8-6627-A0D165943723}"/>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PROJECT LINKS</a:t>
            </a:r>
            <a:endParaRPr lang="en-IN" dirty="0"/>
          </a:p>
        </p:txBody>
      </p:sp>
      <p:sp>
        <p:nvSpPr>
          <p:cNvPr id="3" name="Content Placeholder 2">
            <a:extLst>
              <a:ext uri="{FF2B5EF4-FFF2-40B4-BE49-F238E27FC236}">
                <a16:creationId xmlns:a16="http://schemas.microsoft.com/office/drawing/2014/main" id="{9DBDF6A9-A949-C9FF-AA2E-0B751CC3BB4D}"/>
              </a:ext>
            </a:extLst>
          </p:cNvPr>
          <p:cNvSpPr>
            <a:spLocks noGrp="1"/>
          </p:cNvSpPr>
          <p:nvPr>
            <p:ph idx="1"/>
          </p:nvPr>
        </p:nvSpPr>
        <p:spPr>
          <a:xfrm>
            <a:off x="1053384" y="3219321"/>
            <a:ext cx="10264647" cy="3638679"/>
          </a:xfrm>
        </p:spPr>
        <p:txBody>
          <a:bodyPr>
            <a:normAutofit/>
          </a:bodyPr>
          <a:lstStyle/>
          <a:p>
            <a:r>
              <a:rPr lang="en-US" sz="2200" b="1" u="sng" dirty="0">
                <a:latin typeface="Calibri" panose="020F0502020204030204" pitchFamily="34" charset="0"/>
                <a:ea typeface="Calibri" panose="020F0502020204030204" pitchFamily="34" charset="0"/>
                <a:cs typeface="Calibri" panose="020F0502020204030204" pitchFamily="34" charset="0"/>
              </a:rPr>
              <a:t>Github Link</a:t>
            </a:r>
            <a:r>
              <a:rPr lang="en-US" sz="2200" u="sng" dirty="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2200"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https://github.com/gunnapanenikavya/Doctor_Visit_Project</a:t>
            </a:r>
          </a:p>
          <a:p>
            <a:pPr marL="0" indent="0">
              <a:buNone/>
            </a:pPr>
            <a:endParaRPr lang="en-US" sz="2200" b="1" u="sng" dirty="0">
              <a:latin typeface="Calibri" panose="020F0502020204030204" pitchFamily="34" charset="0"/>
              <a:ea typeface="Calibri" panose="020F0502020204030204" pitchFamily="34" charset="0"/>
              <a:cs typeface="Calibri" panose="020F0502020204030204" pitchFamily="34" charset="0"/>
            </a:endParaRPr>
          </a:p>
          <a:p>
            <a:endParaRPr lang="en-US" sz="22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200" u="sng"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00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4768-7645-FE22-1BB4-733FC1F2A4DF}"/>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CONCLUSION</a:t>
            </a:r>
            <a:endParaRPr lang="en-IN" dirty="0"/>
          </a:p>
        </p:txBody>
      </p:sp>
      <p:sp>
        <p:nvSpPr>
          <p:cNvPr id="3" name="Content Placeholder 2">
            <a:extLst>
              <a:ext uri="{FF2B5EF4-FFF2-40B4-BE49-F238E27FC236}">
                <a16:creationId xmlns:a16="http://schemas.microsoft.com/office/drawing/2014/main" id="{8B9D0ABA-631A-DDF4-2CD6-C30A0D7F51A5}"/>
              </a:ext>
            </a:extLst>
          </p:cNvPr>
          <p:cNvSpPr>
            <a:spLocks noGrp="1"/>
          </p:cNvSpPr>
          <p:nvPr>
            <p:ph idx="1"/>
          </p:nvPr>
        </p:nvSpPr>
        <p:spPr>
          <a:xfrm>
            <a:off x="1052317" y="3144674"/>
            <a:ext cx="9640564" cy="3452067"/>
          </a:xfrm>
        </p:spPr>
        <p:txBody>
          <a:bodyPr>
            <a:normAutofit/>
          </a:bodyPr>
          <a:lstStyle/>
          <a:p>
            <a:pPr algn="just"/>
            <a:r>
              <a:rPr lang="en-US" sz="2500" dirty="0">
                <a:latin typeface="Times New Roman" panose="02020603050405020304" pitchFamily="18" charset="0"/>
                <a:cs typeface="Times New Roman" panose="02020603050405020304" pitchFamily="18" charset="0"/>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r>
              <a:rPr lang="en-US" sz="18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41429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93A1-81D6-A3CE-5D3E-A8D1D4447C21}"/>
              </a:ext>
            </a:extLst>
          </p:cNvPr>
          <p:cNvSpPr>
            <a:spLocks noGrp="1"/>
          </p:cNvSpPr>
          <p:nvPr>
            <p:ph type="ctrTitle"/>
          </p:nvPr>
        </p:nvSpPr>
        <p:spPr>
          <a:xfrm>
            <a:off x="3960334" y="2883159"/>
            <a:ext cx="4271331" cy="1091682"/>
          </a:xfrm>
        </p:spPr>
        <p:txBody>
          <a:bodyPr/>
          <a:lstStyle/>
          <a:p>
            <a:r>
              <a:rPr lang="en-US" sz="6000" dirty="0">
                <a:latin typeface="Calibri" panose="020F0502020204030204" pitchFamily="34" charset="0"/>
                <a:ea typeface="Calibri" panose="020F0502020204030204" pitchFamily="34" charset="0"/>
                <a:cs typeface="Calibri" panose="020F0502020204030204" pitchFamily="34" charset="0"/>
              </a:rPr>
              <a:t>THANK YOU</a:t>
            </a:r>
            <a:endParaRPr lang="en-IN" sz="6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105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A798-83BB-F382-6FAF-EA746F47B4C6}"/>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STUDENT DETAILS</a:t>
            </a:r>
            <a:endParaRPr lang="en-IN" dirty="0"/>
          </a:p>
        </p:txBody>
      </p:sp>
      <p:sp>
        <p:nvSpPr>
          <p:cNvPr id="3" name="Content Placeholder 2">
            <a:extLst>
              <a:ext uri="{FF2B5EF4-FFF2-40B4-BE49-F238E27FC236}">
                <a16:creationId xmlns:a16="http://schemas.microsoft.com/office/drawing/2014/main" id="{4B6A0B8E-2EB0-9FFD-1A68-41630842B329}"/>
              </a:ext>
            </a:extLst>
          </p:cNvPr>
          <p:cNvSpPr>
            <a:spLocks noGrp="1"/>
          </p:cNvSpPr>
          <p:nvPr>
            <p:ph idx="1"/>
          </p:nvPr>
        </p:nvSpPr>
        <p:spPr>
          <a:xfrm>
            <a:off x="867744" y="2659483"/>
            <a:ext cx="10562255" cy="3321439"/>
          </a:xfrm>
        </p:spPr>
        <p:txBody>
          <a:bodyPr>
            <a:normAutofit fontScale="47500" lnSpcReduction="20000"/>
          </a:bodyPr>
          <a:lstStyle/>
          <a:p>
            <a:pPr>
              <a:lnSpc>
                <a:spcPct val="120000"/>
              </a:lnSpc>
            </a:pPr>
            <a:r>
              <a:rPr lang="en-US" sz="4200" b="1" dirty="0">
                <a:latin typeface="Calibri" panose="020F0502020204030204" pitchFamily="34" charset="0"/>
                <a:ea typeface="Calibri" panose="020F0502020204030204" pitchFamily="34" charset="0"/>
                <a:cs typeface="Calibri" panose="020F0502020204030204" pitchFamily="34" charset="0"/>
              </a:rPr>
              <a:t>NAME                                   :  KAVYA SRI GUNNAPANENI</a:t>
            </a:r>
            <a:endParaRPr lang="en-US" sz="42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4200" b="1" dirty="0">
                <a:latin typeface="Calibri" panose="020F0502020204030204" pitchFamily="34" charset="0"/>
                <a:ea typeface="Calibri" panose="020F0502020204030204" pitchFamily="34" charset="0"/>
                <a:cs typeface="Calibri" panose="020F0502020204030204" pitchFamily="34" charset="0"/>
              </a:rPr>
              <a:t>SKILLS BUILD EMAIL ID     :  gunnapanenikavyarsbk@gmail.com</a:t>
            </a:r>
            <a:endParaRPr lang="en-US" sz="42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4200" b="1" dirty="0">
                <a:latin typeface="Calibri" panose="020F0502020204030204" pitchFamily="34" charset="0"/>
                <a:ea typeface="Calibri" panose="020F0502020204030204" pitchFamily="34" charset="0"/>
                <a:cs typeface="Calibri" panose="020F0502020204030204" pitchFamily="34" charset="0"/>
              </a:rPr>
              <a:t>COLLEGE NAME                  : </a:t>
            </a:r>
            <a:r>
              <a:rPr lang="en-US" sz="4200" dirty="0">
                <a:latin typeface="Calibri" panose="020F0502020204030204" pitchFamily="34" charset="0"/>
                <a:ea typeface="Calibri" panose="020F0502020204030204" pitchFamily="34" charset="0"/>
                <a:cs typeface="Calibri" panose="020F0502020204030204" pitchFamily="34" charset="0"/>
              </a:rPr>
              <a:t> </a:t>
            </a:r>
            <a:r>
              <a:rPr lang="en-US" sz="4200" b="1" dirty="0">
                <a:latin typeface="Calibri" panose="020F0502020204030204" pitchFamily="34" charset="0"/>
                <a:ea typeface="Calibri" panose="020F0502020204030204" pitchFamily="34" charset="0"/>
                <a:cs typeface="Calibri" panose="020F0502020204030204" pitchFamily="34" charset="0"/>
              </a:rPr>
              <a:t>VIGNAN'S NIRULA INSTITUTE OF TECHNOLOGY FOR WOMENS</a:t>
            </a:r>
          </a:p>
          <a:p>
            <a:pPr>
              <a:lnSpc>
                <a:spcPct val="120000"/>
              </a:lnSpc>
            </a:pPr>
            <a:r>
              <a:rPr lang="en-US" sz="4200" b="1" dirty="0">
                <a:latin typeface="Calibri" panose="020F0502020204030204" pitchFamily="34" charset="0"/>
                <a:ea typeface="Calibri" panose="020F0502020204030204" pitchFamily="34" charset="0"/>
                <a:cs typeface="Calibri" panose="020F0502020204030204" pitchFamily="34" charset="0"/>
              </a:rPr>
              <a:t>COLLEGE STATE                   : ANDHRA PRADESH</a:t>
            </a:r>
            <a:endParaRPr lang="en-US" sz="42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IN" sz="4200" b="1" dirty="0">
                <a:latin typeface="Calibri" panose="020F0502020204030204" pitchFamily="34" charset="0"/>
                <a:ea typeface="Calibri" panose="020F0502020204030204" pitchFamily="34" charset="0"/>
                <a:cs typeface="Calibri" panose="020F0502020204030204" pitchFamily="34" charset="0"/>
              </a:rPr>
              <a:t>INTERNSHIP DOMAIN       : DATA ANALYTICS</a:t>
            </a:r>
            <a:endParaRPr lang="en-IN" sz="42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IN" sz="4200" b="1" dirty="0">
                <a:latin typeface="Calibri" panose="020F0502020204030204" pitchFamily="34" charset="0"/>
                <a:ea typeface="Calibri" panose="020F0502020204030204" pitchFamily="34" charset="0"/>
                <a:cs typeface="Calibri" panose="020F0502020204030204" pitchFamily="34" charset="0"/>
              </a:rPr>
              <a:t>INTERNSHIP START DATE  : 5</a:t>
            </a:r>
            <a:r>
              <a:rPr lang="en-IN" sz="4200" b="1" baseline="30000" dirty="0">
                <a:latin typeface="Calibri" panose="020F0502020204030204" pitchFamily="34" charset="0"/>
                <a:ea typeface="Calibri" panose="020F0502020204030204" pitchFamily="34" charset="0"/>
                <a:cs typeface="Calibri" panose="020F0502020204030204" pitchFamily="34" charset="0"/>
              </a:rPr>
              <a:t>th</a:t>
            </a:r>
            <a:r>
              <a:rPr lang="en-IN" sz="4200" b="1" dirty="0">
                <a:latin typeface="Calibri" panose="020F0502020204030204" pitchFamily="34" charset="0"/>
                <a:ea typeface="Calibri" panose="020F0502020204030204" pitchFamily="34" charset="0"/>
                <a:cs typeface="Calibri" panose="020F0502020204030204" pitchFamily="34" charset="0"/>
              </a:rPr>
              <a:t> JUNE, 2023</a:t>
            </a:r>
          </a:p>
          <a:p>
            <a:pPr>
              <a:lnSpc>
                <a:spcPct val="120000"/>
              </a:lnSpc>
            </a:pPr>
            <a:r>
              <a:rPr lang="en-IN" sz="4200" b="1" dirty="0">
                <a:latin typeface="Calibri" panose="020F0502020204030204" pitchFamily="34" charset="0"/>
                <a:ea typeface="Calibri" panose="020F0502020204030204" pitchFamily="34" charset="0"/>
                <a:cs typeface="Calibri" panose="020F0502020204030204" pitchFamily="34" charset="0"/>
              </a:rPr>
              <a:t>INTERNSHIP END DATE     : 15</a:t>
            </a:r>
            <a:r>
              <a:rPr lang="en-IN" sz="4200" b="1" baseline="30000" dirty="0">
                <a:latin typeface="Calibri" panose="020F0502020204030204" pitchFamily="34" charset="0"/>
                <a:ea typeface="Calibri" panose="020F0502020204030204" pitchFamily="34" charset="0"/>
                <a:cs typeface="Calibri" panose="020F0502020204030204" pitchFamily="34" charset="0"/>
              </a:rPr>
              <a:t>th</a:t>
            </a:r>
            <a:r>
              <a:rPr lang="en-IN" sz="4200" b="1" dirty="0">
                <a:latin typeface="Calibri" panose="020F0502020204030204" pitchFamily="34" charset="0"/>
                <a:ea typeface="Calibri" panose="020F0502020204030204" pitchFamily="34" charset="0"/>
                <a:cs typeface="Calibri" panose="020F0502020204030204" pitchFamily="34" charset="0"/>
              </a:rPr>
              <a:t> JULY, 2023</a:t>
            </a:r>
          </a:p>
          <a:p>
            <a:pPr marL="0" indent="0">
              <a:lnSpc>
                <a:spcPct val="120000"/>
              </a:lnSpc>
              <a:buNone/>
            </a:pPr>
            <a:endParaRPr lang="en-IN" dirty="0"/>
          </a:p>
        </p:txBody>
      </p:sp>
    </p:spTree>
    <p:extLst>
      <p:ext uri="{BB962C8B-B14F-4D97-AF65-F5344CB8AC3E}">
        <p14:creationId xmlns:p14="http://schemas.microsoft.com/office/powerpoint/2010/main" val="273608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DEDB-3ECB-2230-2EF6-2C3223862E0F}"/>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PROBLEM STATEMENT</a:t>
            </a:r>
            <a:endParaRPr lang="en-IN" dirty="0"/>
          </a:p>
        </p:txBody>
      </p:sp>
      <p:sp>
        <p:nvSpPr>
          <p:cNvPr id="3" name="Content Placeholder 2">
            <a:extLst>
              <a:ext uri="{FF2B5EF4-FFF2-40B4-BE49-F238E27FC236}">
                <a16:creationId xmlns:a16="http://schemas.microsoft.com/office/drawing/2014/main" id="{E1CF864D-9169-FE0C-922A-8A8CC5FC82F5}"/>
              </a:ext>
            </a:extLst>
          </p:cNvPr>
          <p:cNvSpPr>
            <a:spLocks noGrp="1"/>
          </p:cNvSpPr>
          <p:nvPr>
            <p:ph idx="1"/>
          </p:nvPr>
        </p:nvSpPr>
        <p:spPr>
          <a:xfrm>
            <a:off x="1154954" y="2603500"/>
            <a:ext cx="9911152" cy="3097504"/>
          </a:xfrm>
        </p:spPr>
        <p:txBody>
          <a:bodyPr/>
          <a:lstStyle/>
          <a:p>
            <a:pPr algn="just"/>
            <a:r>
              <a:rPr lang="en-IN" sz="2100" dirty="0">
                <a:latin typeface="Calibri" panose="020F0502020204030204" pitchFamily="34" charset="0"/>
                <a:ea typeface="Calibri" panose="020F0502020204030204" pitchFamily="34" charset="0"/>
                <a:cs typeface="Calibri" panose="020F0502020204030204" pitchFamily="34" charset="0"/>
              </a:rPr>
              <a:t>The problem statement of my project is doctor visit analysis that is based on their age and other factors how many patients are visited a doctor to cure their diseases.</a:t>
            </a:r>
          </a:p>
          <a:p>
            <a:pPr algn="just"/>
            <a:r>
              <a:rPr lang="en-IN" sz="2100" dirty="0">
                <a:latin typeface="Calibri" panose="020F0502020204030204" pitchFamily="34" charset="0"/>
                <a:ea typeface="Calibri" panose="020F0502020204030204" pitchFamily="34" charset="0"/>
                <a:cs typeface="Calibri" panose="020F0502020204030204" pitchFamily="34" charset="0"/>
              </a:rPr>
              <a:t>The data consists of income, gender, age, illness, reduced  and some other factors.</a:t>
            </a:r>
          </a:p>
          <a:p>
            <a:pPr algn="just"/>
            <a:r>
              <a:rPr lang="en-IN" sz="2100" dirty="0">
                <a:latin typeface="Calibri" panose="020F0502020204030204" pitchFamily="34" charset="0"/>
                <a:ea typeface="Calibri" panose="020F0502020204030204" pitchFamily="34" charset="0"/>
                <a:cs typeface="Calibri" panose="020F0502020204030204" pitchFamily="34" charset="0"/>
              </a:rPr>
              <a:t>So in this project I am analyzing how these factors affects the patients and is they have benefited by visiting the doctor and some other queries.</a:t>
            </a:r>
          </a:p>
          <a:p>
            <a:endParaRPr lang="en-IN" dirty="0"/>
          </a:p>
        </p:txBody>
      </p:sp>
    </p:spTree>
    <p:extLst>
      <p:ext uri="{BB962C8B-B14F-4D97-AF65-F5344CB8AC3E}">
        <p14:creationId xmlns:p14="http://schemas.microsoft.com/office/powerpoint/2010/main" val="312308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BC2-9E4B-C4B4-2790-32D0A7FC19D7}"/>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AGENDA</a:t>
            </a:r>
            <a:endParaRPr lang="en-IN" dirty="0"/>
          </a:p>
        </p:txBody>
      </p:sp>
      <p:sp>
        <p:nvSpPr>
          <p:cNvPr id="3" name="Content Placeholder 2">
            <a:extLst>
              <a:ext uri="{FF2B5EF4-FFF2-40B4-BE49-F238E27FC236}">
                <a16:creationId xmlns:a16="http://schemas.microsoft.com/office/drawing/2014/main" id="{DF8A882A-3E92-51E3-208E-D6242DC3C457}"/>
              </a:ext>
            </a:extLst>
          </p:cNvPr>
          <p:cNvSpPr>
            <a:spLocks noGrp="1"/>
          </p:cNvSpPr>
          <p:nvPr>
            <p:ph idx="1"/>
          </p:nvPr>
        </p:nvSpPr>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The main agenda of this project is to </a:t>
            </a:r>
            <a:r>
              <a:rPr lang="en-IN" sz="2000" dirty="0" err="1">
                <a:latin typeface="Calibri" panose="020F0502020204030204" pitchFamily="34" charset="0"/>
                <a:ea typeface="Calibri" panose="020F0502020204030204" pitchFamily="34" charset="0"/>
                <a:cs typeface="Calibri" panose="020F0502020204030204" pitchFamily="34" charset="0"/>
              </a:rPr>
              <a:t>analyze</a:t>
            </a:r>
            <a:r>
              <a:rPr lang="en-IN" sz="2000" dirty="0">
                <a:latin typeface="Calibri" panose="020F0502020204030204" pitchFamily="34" charset="0"/>
                <a:ea typeface="Calibri" panose="020F0502020204030204" pitchFamily="34" charset="0"/>
                <a:cs typeface="Calibri" panose="020F0502020204030204" pitchFamily="34" charset="0"/>
              </a:rPr>
              <a:t> the dataset which contains the health status of different people.so based on this the following data.</a:t>
            </a:r>
          </a:p>
          <a:p>
            <a:r>
              <a:rPr lang="en-IN" sz="2000" dirty="0">
                <a:latin typeface="Calibri" panose="020F0502020204030204" pitchFamily="34" charset="0"/>
                <a:ea typeface="Calibri" panose="020F0502020204030204" pitchFamily="34" charset="0"/>
                <a:cs typeface="Calibri" panose="020F0502020204030204" pitchFamily="34" charset="0"/>
              </a:rPr>
              <a:t>Load the Dataset and display first 15 rows.</a:t>
            </a:r>
          </a:p>
          <a:p>
            <a:r>
              <a:rPr lang="en-IN" sz="2000" dirty="0">
                <a:latin typeface="Calibri" panose="020F0502020204030204" pitchFamily="34" charset="0"/>
                <a:ea typeface="Calibri" panose="020F0502020204030204" pitchFamily="34" charset="0"/>
                <a:cs typeface="Calibri" panose="020F0502020204030204" pitchFamily="34" charset="0"/>
              </a:rPr>
              <a:t>Total number of people based on the count of illness.</a:t>
            </a:r>
          </a:p>
          <a:p>
            <a:r>
              <a:rPr lang="en-IN" sz="2000" dirty="0">
                <a:latin typeface="Calibri" panose="020F0502020204030204" pitchFamily="34" charset="0"/>
                <a:ea typeface="Calibri" panose="020F0502020204030204" pitchFamily="34" charset="0"/>
                <a:cs typeface="Calibri" panose="020F0502020204030204" pitchFamily="34" charset="0"/>
              </a:rPr>
              <a:t>Visualize and </a:t>
            </a:r>
            <a:r>
              <a:rPr lang="en-IN" sz="2000" dirty="0" err="1">
                <a:latin typeface="Calibri" panose="020F0502020204030204" pitchFamily="34" charset="0"/>
                <a:ea typeface="Calibri" panose="020F0502020204030204" pitchFamily="34" charset="0"/>
                <a:cs typeface="Calibri" panose="020F0502020204030204" pitchFamily="34" charset="0"/>
              </a:rPr>
              <a:t>analyze</a:t>
            </a:r>
            <a:r>
              <a:rPr lang="en-IN" sz="2000" dirty="0">
                <a:latin typeface="Calibri" panose="020F0502020204030204" pitchFamily="34" charset="0"/>
                <a:ea typeface="Calibri" panose="020F0502020204030204" pitchFamily="34" charset="0"/>
                <a:cs typeface="Calibri" panose="020F0502020204030204" pitchFamily="34" charset="0"/>
              </a:rPr>
              <a:t> maximum and minimum income.</a:t>
            </a:r>
          </a:p>
          <a:p>
            <a:r>
              <a:rPr lang="en-IN" sz="2000" dirty="0">
                <a:latin typeface="Calibri" panose="020F0502020204030204" pitchFamily="34" charset="0"/>
                <a:ea typeface="Calibri" panose="020F0502020204030204" pitchFamily="34" charset="0"/>
                <a:cs typeface="Calibri" panose="020F0502020204030204" pitchFamily="34" charset="0"/>
              </a:rPr>
              <a:t>Correlation between different variables.</a:t>
            </a:r>
          </a:p>
          <a:p>
            <a:r>
              <a:rPr lang="en-IN" sz="2000" dirty="0">
                <a:latin typeface="Calibri" panose="020F0502020204030204" pitchFamily="34" charset="0"/>
                <a:ea typeface="Calibri" panose="020F0502020204030204" pitchFamily="34" charset="0"/>
                <a:cs typeface="Calibri" panose="020F0502020204030204" pitchFamily="34" charset="0"/>
              </a:rPr>
              <a:t>Number of males and females affected by the illness</a:t>
            </a:r>
            <a:endParaRPr lang="en-IN" sz="2000" dirty="0"/>
          </a:p>
        </p:txBody>
      </p:sp>
    </p:spTree>
    <p:extLst>
      <p:ext uri="{BB962C8B-B14F-4D97-AF65-F5344CB8AC3E}">
        <p14:creationId xmlns:p14="http://schemas.microsoft.com/office/powerpoint/2010/main" val="90755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B7BF-EAEE-4F4A-1FFD-7882258E756D}"/>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PROJECT OVERVIEW</a:t>
            </a:r>
            <a:endParaRPr lang="en-IN" dirty="0"/>
          </a:p>
        </p:txBody>
      </p:sp>
      <p:sp>
        <p:nvSpPr>
          <p:cNvPr id="3" name="Content Placeholder 2">
            <a:extLst>
              <a:ext uri="{FF2B5EF4-FFF2-40B4-BE49-F238E27FC236}">
                <a16:creationId xmlns:a16="http://schemas.microsoft.com/office/drawing/2014/main" id="{57E49B51-8ADC-AD9C-8386-1E31947CA957}"/>
              </a:ext>
            </a:extLst>
          </p:cNvPr>
          <p:cNvSpPr>
            <a:spLocks noGrp="1"/>
          </p:cNvSpPr>
          <p:nvPr>
            <p:ph idx="1"/>
          </p:nvPr>
        </p:nvSpPr>
        <p:spPr/>
        <p:txBody>
          <a:bodyPr>
            <a:normAutofit fontScale="92500" lnSpcReduction="20000"/>
          </a:bodyPr>
          <a:lstStyle/>
          <a:p>
            <a:r>
              <a:rPr lang="en-IN" dirty="0">
                <a:latin typeface="Calibri" panose="020F0502020204030204" pitchFamily="34" charset="0"/>
                <a:ea typeface="Calibri" panose="020F0502020204030204" pitchFamily="34" charset="0"/>
                <a:cs typeface="Calibri" panose="020F0502020204030204" pitchFamily="34" charset="0"/>
              </a:rPr>
              <a:t>Load the data set as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t>
            </a:r>
            <a:r>
              <a:rPr lang="en-IN" dirty="0" err="1">
                <a:solidFill>
                  <a:srgbClr val="00B050"/>
                </a:solidFill>
                <a:latin typeface="Calibri" panose="020F0502020204030204" pitchFamily="34" charset="0"/>
                <a:ea typeface="Calibri" panose="020F0502020204030204" pitchFamily="34" charset="0"/>
                <a:cs typeface="Calibri" panose="020F0502020204030204" pitchFamily="34" charset="0"/>
              </a:rPr>
              <a:t>df</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t>
            </a:r>
            <a:r>
              <a:rPr lang="en-IN" dirty="0" err="1">
                <a:solidFill>
                  <a:srgbClr val="00B050"/>
                </a:solidFill>
                <a:latin typeface="Calibri" panose="020F0502020204030204" pitchFamily="34" charset="0"/>
                <a:ea typeface="Calibri" panose="020F0502020204030204" pitchFamily="34" charset="0"/>
                <a:cs typeface="Calibri" panose="020F0502020204030204" pitchFamily="34" charset="0"/>
              </a:rPr>
              <a:t>pd.read_csv</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('DoctorVisit.csv’)”</a:t>
            </a:r>
          </a:p>
          <a:p>
            <a:r>
              <a:rPr lang="en-IN" dirty="0">
                <a:latin typeface="Calibri" panose="020F0502020204030204" pitchFamily="34" charset="0"/>
                <a:ea typeface="Calibri" panose="020F0502020204030204" pitchFamily="34" charset="0"/>
                <a:cs typeface="Calibri" panose="020F0502020204030204" pitchFamily="34" charset="0"/>
              </a:rPr>
              <a:t>Shape of the data set is defined as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t>
            </a:r>
            <a:r>
              <a:rPr lang="en-IN" dirty="0" err="1">
                <a:solidFill>
                  <a:srgbClr val="00B050"/>
                </a:solidFill>
                <a:latin typeface="Calibri" panose="020F0502020204030204" pitchFamily="34" charset="0"/>
                <a:ea typeface="Calibri" panose="020F0502020204030204" pitchFamily="34" charset="0"/>
                <a:cs typeface="Calibri" panose="020F0502020204030204" pitchFamily="34" charset="0"/>
              </a:rPr>
              <a:t>df.shape</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Information of the data set is defined as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“df.info()”.</a:t>
            </a:r>
          </a:p>
          <a:p>
            <a:r>
              <a:rPr lang="en-IN" dirty="0">
                <a:latin typeface="Calibri" panose="020F0502020204030204" pitchFamily="34" charset="0"/>
                <a:ea typeface="Calibri" panose="020F0502020204030204" pitchFamily="34" charset="0"/>
                <a:cs typeface="Calibri" panose="020F0502020204030204" pitchFamily="34" charset="0"/>
              </a:rPr>
              <a:t>The purpose of the project is to identify which age people are mostly affected by illness and which gender people either male or female who are more affecting by the factors which are prescribed above.</a:t>
            </a:r>
          </a:p>
          <a:p>
            <a:r>
              <a:rPr lang="en-IN" dirty="0">
                <a:latin typeface="Calibri" panose="020F0502020204030204" pitchFamily="34" charset="0"/>
                <a:ea typeface="Calibri" panose="020F0502020204030204" pitchFamily="34" charset="0"/>
                <a:cs typeface="Calibri" panose="020F0502020204030204" pitchFamily="34" charset="0"/>
              </a:rPr>
              <a:t>So in this project I analyzed how the income of the project affected by visiting the hospital.</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plt.figure</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figsize</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=(10,10))</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plt.scatter</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(x='</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income',y</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visits',data</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df</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plt.xlabel</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('income’)</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plt.ylabel</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('visits')</a:t>
            </a:r>
          </a:p>
          <a:p>
            <a:endParaRPr lang="en-IN" dirty="0"/>
          </a:p>
        </p:txBody>
      </p:sp>
    </p:spTree>
    <p:extLst>
      <p:ext uri="{BB962C8B-B14F-4D97-AF65-F5344CB8AC3E}">
        <p14:creationId xmlns:p14="http://schemas.microsoft.com/office/powerpoint/2010/main" val="144404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9C7-7056-2746-ACA1-49666400D370}"/>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PROJECT OVERVIEW</a:t>
            </a:r>
            <a:endParaRPr lang="en-IN" dirty="0"/>
          </a:p>
        </p:txBody>
      </p:sp>
      <p:sp>
        <p:nvSpPr>
          <p:cNvPr id="3" name="Content Placeholder 2">
            <a:extLst>
              <a:ext uri="{FF2B5EF4-FFF2-40B4-BE49-F238E27FC236}">
                <a16:creationId xmlns:a16="http://schemas.microsoft.com/office/drawing/2014/main" id="{F3A8C28A-3BEE-586D-B10D-DEB35661CDC3}"/>
              </a:ext>
            </a:extLst>
          </p:cNvPr>
          <p:cNvSpPr>
            <a:spLocks noGrp="1"/>
          </p:cNvSpPr>
          <p:nvPr>
            <p:ph idx="1"/>
          </p:nvPr>
        </p:nvSpPr>
        <p:spPr/>
        <p:txBody>
          <a:bodyPr>
            <a:normAutofit lnSpcReduction="10000"/>
          </a:bodyPr>
          <a:lstStyle/>
          <a:p>
            <a:r>
              <a:rPr lang="en-IN" dirty="0">
                <a:latin typeface="Calibri" panose="020F0502020204030204" pitchFamily="34" charset="0"/>
                <a:ea typeface="Calibri" panose="020F0502020204030204" pitchFamily="34" charset="0"/>
                <a:cs typeface="Calibri" panose="020F0502020204030204" pitchFamily="34" charset="0"/>
              </a:rPr>
              <a:t>Total number of based on the count of illness it is </a:t>
            </a:r>
            <a:r>
              <a:rPr lang="en-IN" dirty="0" err="1">
                <a:latin typeface="Calibri" panose="020F0502020204030204" pitchFamily="34" charset="0"/>
                <a:ea typeface="Calibri" panose="020F0502020204030204" pitchFamily="34" charset="0"/>
                <a:cs typeface="Calibri" panose="020F0502020204030204" pitchFamily="34" charset="0"/>
              </a:rPr>
              <a:t>analyed</a:t>
            </a:r>
            <a:r>
              <a:rPr lang="en-IN" dirty="0">
                <a:latin typeface="Calibri" panose="020F0502020204030204" pitchFamily="34" charset="0"/>
                <a:ea typeface="Calibri" panose="020F0502020204030204" pitchFamily="34" charset="0"/>
                <a:cs typeface="Calibri" panose="020F0502020204030204" pitchFamily="34" charset="0"/>
              </a:rPr>
              <a:t> by using</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df</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['illness'].</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value_counts</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Visualize and </a:t>
            </a:r>
            <a:r>
              <a:rPr lang="en-IN" dirty="0" err="1">
                <a:latin typeface="Calibri" panose="020F0502020204030204" pitchFamily="34" charset="0"/>
                <a:ea typeface="Calibri" panose="020F0502020204030204" pitchFamily="34" charset="0"/>
                <a:cs typeface="Calibri" panose="020F0502020204030204" pitchFamily="34" charset="0"/>
              </a:rPr>
              <a:t>analyze</a:t>
            </a:r>
            <a:r>
              <a:rPr lang="en-IN" dirty="0">
                <a:latin typeface="Calibri" panose="020F0502020204030204" pitchFamily="34" charset="0"/>
                <a:ea typeface="Calibri" panose="020F0502020204030204" pitchFamily="34" charset="0"/>
                <a:cs typeface="Calibri" panose="020F0502020204030204" pitchFamily="34" charset="0"/>
              </a:rPr>
              <a:t> maximum and minimum income.</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y=list(</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df.income</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plt.boxplot</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(y)</a:t>
            </a:r>
          </a:p>
          <a:p>
            <a:pPr marL="0" indent="0">
              <a:buNone/>
            </a:pP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rgbClr val="FF0000"/>
                </a:solidFill>
                <a:latin typeface="Calibri" panose="020F0502020204030204" pitchFamily="34" charset="0"/>
                <a:ea typeface="Calibri" panose="020F0502020204030204" pitchFamily="34" charset="0"/>
                <a:cs typeface="Calibri" panose="020F0502020204030204" pitchFamily="34" charset="0"/>
              </a:rPr>
              <a:t>plt.show</a:t>
            </a:r>
            <a:r>
              <a:rPr lang="en-IN"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Top 10 Visits based on  number of times visited.</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top_10=</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df.nlargest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(10,'visits').</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set_index</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('age’)</a:t>
            </a:r>
          </a:p>
          <a:p>
            <a:pPr marL="0" indent="0">
              <a:buNone/>
            </a:pP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sns.barplot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(x='</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visits',y</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=top_10.index,data=top_10)</a:t>
            </a:r>
            <a:endParaRPr lang="en-IN"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25340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3296-48C8-D3FE-049D-C5BB4B171B00}"/>
              </a:ext>
            </a:extLst>
          </p:cNvPr>
          <p:cNvSpPr>
            <a:spLocks noGrp="1"/>
          </p:cNvSpPr>
          <p:nvPr>
            <p:ph type="title"/>
          </p:nvPr>
        </p:nvSpPr>
        <p:spPr/>
        <p:txBody>
          <a:bodyPr/>
          <a:lstStyle/>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WHO ARE THE END USERS of this project?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C23B560-4529-835D-6EA5-A0CB408BFE3E}"/>
              </a:ext>
            </a:extLst>
          </p:cNvPr>
          <p:cNvSpPr>
            <a:spLocks noGrp="1"/>
          </p:cNvSpPr>
          <p:nvPr>
            <p:ph idx="1"/>
          </p:nvPr>
        </p:nvSpPr>
        <p:spPr/>
        <p:txBody>
          <a:bodyPr>
            <a:normAutofit/>
          </a:bodyPr>
          <a:lstStyle/>
          <a:p>
            <a:pPr algn="just"/>
            <a:r>
              <a:rPr lang="en-IN" sz="2000" dirty="0">
                <a:latin typeface="Calibri" panose="020F0502020204030204" pitchFamily="34" charset="0"/>
                <a:ea typeface="Calibri" panose="020F0502020204030204" pitchFamily="34" charset="0"/>
                <a:cs typeface="Calibri" panose="020F0502020204030204" pitchFamily="34" charset="0"/>
              </a:rPr>
              <a:t>The end users of this project are the normal people that they know how their lifestyle is damaged by their health.</a:t>
            </a:r>
          </a:p>
          <a:p>
            <a:pPr algn="just"/>
            <a:r>
              <a:rPr lang="en-IN" sz="2000" dirty="0">
                <a:latin typeface="Calibri" panose="020F0502020204030204" pitchFamily="34" charset="0"/>
                <a:ea typeface="Calibri" panose="020F0502020204030204" pitchFamily="34" charset="0"/>
                <a:cs typeface="Calibri" panose="020F0502020204030204" pitchFamily="34" charset="0"/>
              </a:rPr>
              <a:t>As we seen in the project that how the income of the patients should be damaged based on their illness and regular visits of doctor.</a:t>
            </a:r>
          </a:p>
          <a:p>
            <a:pPr algn="just"/>
            <a:r>
              <a:rPr lang="en-IN" sz="2000" dirty="0">
                <a:latin typeface="Calibri" panose="020F0502020204030204" pitchFamily="34" charset="0"/>
                <a:ea typeface="Calibri" panose="020F0502020204030204" pitchFamily="34" charset="0"/>
                <a:cs typeface="Calibri" panose="020F0502020204030204" pitchFamily="34" charset="0"/>
              </a:rPr>
              <a:t>By seeing this project I hope that some of the people may know about the importance of their health and by this way the normal people are benefitted by this project.</a:t>
            </a:r>
          </a:p>
          <a:p>
            <a:pPr algn="just"/>
            <a:r>
              <a:rPr lang="en-US" sz="2000" dirty="0">
                <a:solidFill>
                  <a:schemeClr val="tx1"/>
                </a:solidFill>
                <a:highlight>
                  <a:schemeClr val="bg1"/>
                </a:highlight>
                <a:latin typeface="Calibri" panose="020F0502020204030204" pitchFamily="34" charset="0"/>
                <a:ea typeface="Calibri" panose="020F0502020204030204" pitchFamily="34" charset="0"/>
                <a:cs typeface="Calibri" panose="020F0502020204030204" pitchFamily="34" charset="0"/>
              </a:rPr>
              <a:t>i</a:t>
            </a:r>
            <a:r>
              <a:rPr lang="en-US" sz="2000" b="0" dirty="0">
                <a:solidFill>
                  <a:schemeClr val="tx1"/>
                </a:solidFill>
                <a:highlight>
                  <a:schemeClr val="bg1"/>
                </a:highlight>
                <a:latin typeface="Calibri" panose="020F0502020204030204" pitchFamily="34" charset="0"/>
                <a:ea typeface="Calibri" panose="020F0502020204030204" pitchFamily="34" charset="0"/>
                <a:cs typeface="Calibri" panose="020F0502020204030204" pitchFamily="34" charset="0"/>
              </a:rPr>
              <a:t>t is important for healthcare professionals to embrace data science and leverage its power to drive innovation and progress.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140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7680-3946-D30D-B5B2-17774B435AD8}"/>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SOLUTION AND ITS VALUE</a:t>
            </a:r>
            <a:endParaRPr lang="en-IN" dirty="0"/>
          </a:p>
        </p:txBody>
      </p:sp>
      <p:sp>
        <p:nvSpPr>
          <p:cNvPr id="3" name="Content Placeholder 2">
            <a:extLst>
              <a:ext uri="{FF2B5EF4-FFF2-40B4-BE49-F238E27FC236}">
                <a16:creationId xmlns:a16="http://schemas.microsoft.com/office/drawing/2014/main" id="{D5B2387E-7F96-6FDF-E2A0-6255C795650E}"/>
              </a:ext>
            </a:extLst>
          </p:cNvPr>
          <p:cNvSpPr>
            <a:spLocks noGrp="1"/>
          </p:cNvSpPr>
          <p:nvPr>
            <p:ph idx="1"/>
          </p:nvPr>
        </p:nvSpPr>
        <p:spPr/>
        <p:txBody>
          <a:bodyPr/>
          <a:lstStyle/>
          <a:p>
            <a:pPr algn="just"/>
            <a:r>
              <a:rPr lang="en-IN" sz="2000" dirty="0">
                <a:latin typeface="Calibri" panose="020F0502020204030204" pitchFamily="34" charset="0"/>
                <a:ea typeface="Calibri" panose="020F0502020204030204" pitchFamily="34" charset="0"/>
                <a:cs typeface="Calibri" panose="020F0502020204030204" pitchFamily="34" charset="0"/>
              </a:rPr>
              <a:t>As we seen the project there are some problems regarding their health issues and their illness. So based on the problems which are identified from the project I should suggest some solutions to them.</a:t>
            </a:r>
          </a:p>
          <a:p>
            <a:pPr algn="just"/>
            <a:r>
              <a:rPr lang="en-IN" sz="2000" dirty="0">
                <a:latin typeface="Calibri" panose="020F0502020204030204" pitchFamily="34" charset="0"/>
                <a:ea typeface="Calibri" panose="020F0502020204030204" pitchFamily="34" charset="0"/>
                <a:cs typeface="Calibri" panose="020F0502020204030204" pitchFamily="34" charset="0"/>
              </a:rPr>
              <a:t>The main solution is every individual should  know about the importance of their health and also how the health problems will effect their lifestyle.</a:t>
            </a:r>
          </a:p>
          <a:p>
            <a:pPr algn="just"/>
            <a:r>
              <a:rPr lang="en-IN" sz="2000" dirty="0">
                <a:latin typeface="Calibri" panose="020F0502020204030204" pitchFamily="34" charset="0"/>
                <a:ea typeface="Calibri" panose="020F0502020204030204" pitchFamily="34" charset="0"/>
                <a:cs typeface="Calibri" panose="020F0502020204030204" pitchFamily="34" charset="0"/>
              </a:rPr>
              <a:t>As observed in the project females are mostly affected by illness so they should take more care.</a:t>
            </a:r>
          </a:p>
          <a:p>
            <a:endParaRPr lang="en-IN" dirty="0"/>
          </a:p>
        </p:txBody>
      </p:sp>
    </p:spTree>
    <p:extLst>
      <p:ext uri="{BB962C8B-B14F-4D97-AF65-F5344CB8AC3E}">
        <p14:creationId xmlns:p14="http://schemas.microsoft.com/office/powerpoint/2010/main" val="218373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CF19-6AE3-310A-515B-6D98E61070D1}"/>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COUSTOMIZING THE PROJECT</a:t>
            </a:r>
            <a:endParaRPr lang="en-IN" dirty="0"/>
          </a:p>
        </p:txBody>
      </p:sp>
      <p:sp>
        <p:nvSpPr>
          <p:cNvPr id="3" name="Content Placeholder 2">
            <a:extLst>
              <a:ext uri="{FF2B5EF4-FFF2-40B4-BE49-F238E27FC236}">
                <a16:creationId xmlns:a16="http://schemas.microsoft.com/office/drawing/2014/main" id="{C9BF6EF0-F8A4-ABE9-68FA-BFA83D34E2E3}"/>
              </a:ext>
            </a:extLst>
          </p:cNvPr>
          <p:cNvSpPr>
            <a:spLocks noGrp="1"/>
          </p:cNvSpPr>
          <p:nvPr>
            <p:ph idx="1"/>
          </p:nvPr>
        </p:nvSpPr>
        <p:spPr/>
        <p:txBody>
          <a:bodyPr/>
          <a:lstStyle/>
          <a:p>
            <a:pPr algn="just"/>
            <a:r>
              <a:rPr lang="en-IN" sz="2000" dirty="0">
                <a:latin typeface="Calibri" panose="020F0502020204030204" pitchFamily="34" charset="0"/>
                <a:ea typeface="Calibri" panose="020F0502020204030204" pitchFamily="34" charset="0"/>
                <a:cs typeface="Calibri" panose="020F0502020204030204" pitchFamily="34" charset="0"/>
              </a:rPr>
              <a:t>I customize my project as one of the innovative creation which was done by me and it was helpful to others.</a:t>
            </a:r>
          </a:p>
          <a:p>
            <a:pPr algn="just"/>
            <a:r>
              <a:rPr lang="en-IN" sz="2000" dirty="0">
                <a:latin typeface="Calibri" panose="020F0502020204030204" pitchFamily="34" charset="0"/>
                <a:ea typeface="Calibri" panose="020F0502020204030204" pitchFamily="34" charset="0"/>
                <a:cs typeface="Calibri" panose="020F0502020204030204" pitchFamily="34" charset="0"/>
              </a:rPr>
              <a:t>Normally we don’t found these type of data that is which was completely analyzed and identified the problems so based on these results the people’s mind set should change.</a:t>
            </a:r>
          </a:p>
          <a:p>
            <a:pPr algn="just"/>
            <a:r>
              <a:rPr lang="en-IN" sz="2000" dirty="0">
                <a:latin typeface="Calibri" panose="020F0502020204030204" pitchFamily="34" charset="0"/>
                <a:ea typeface="Calibri" panose="020F0502020204030204" pitchFamily="34" charset="0"/>
                <a:cs typeface="Calibri" panose="020F0502020204030204" pitchFamily="34" charset="0"/>
              </a:rPr>
              <a:t>In this project I use some creative methods like representing the data in bar graphs, visualizing the data with histograms and scatterplots which are some new innovative creations and it may be unique.</a:t>
            </a:r>
          </a:p>
          <a:p>
            <a:endParaRPr lang="en-IN" dirty="0"/>
          </a:p>
        </p:txBody>
      </p:sp>
    </p:spTree>
    <p:extLst>
      <p:ext uri="{BB962C8B-B14F-4D97-AF65-F5344CB8AC3E}">
        <p14:creationId xmlns:p14="http://schemas.microsoft.com/office/powerpoint/2010/main" val="3672245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93</TotalTime>
  <Words>925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 Boardroom</vt:lpstr>
      <vt:lpstr>DATA ANALYTICS</vt:lpstr>
      <vt:lpstr>STUDENT DETAILS</vt:lpstr>
      <vt:lpstr>PROBLEM STATEMENT</vt:lpstr>
      <vt:lpstr>AGENDA</vt:lpstr>
      <vt:lpstr>PROJECT OVERVIEW</vt:lpstr>
      <vt:lpstr>PROJECT OVERVIEW</vt:lpstr>
      <vt:lpstr>WHO ARE THE END USERS of this project?</vt:lpstr>
      <vt:lpstr>SOLUTION AND ITS VALUE</vt:lpstr>
      <vt:lpstr>COUSTOMIZING THE PROJECT</vt:lpstr>
      <vt:lpstr>MODELLING</vt:lpstr>
      <vt:lpstr>PROJECT OUTPUTS / RESULTS</vt:lpstr>
      <vt:lpstr>PROJECT OUTPUTS / RESULTS</vt:lpstr>
      <vt:lpstr>PROJECT OUTPUTS / RESULTS</vt:lpstr>
      <vt:lpstr>PROJECT OUTPUTS / RESULTS</vt:lpstr>
      <vt:lpstr>PROJECT LINKS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kasigari suryateja</dc:creator>
  <cp:lastModifiedBy>kasigari suryateja</cp:lastModifiedBy>
  <cp:revision>5</cp:revision>
  <dcterms:created xsi:type="dcterms:W3CDTF">2023-07-09T07:30:25Z</dcterms:created>
  <dcterms:modified xsi:type="dcterms:W3CDTF">2023-07-09T12:21:54Z</dcterms:modified>
</cp:coreProperties>
</file>