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B0697-E97A-473B-951B-82A1B0E2383B}" v="2" dt="2023-03-18T18:47:54.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2622" y="1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nar Yonker" userId="e572088aa086cd32" providerId="LiveId" clId="{6C5B0697-E97A-473B-951B-82A1B0E2383B}"/>
    <pc:docChg chg="modSld">
      <pc:chgData name="Gunnar Yonker" userId="e572088aa086cd32" providerId="LiveId" clId="{6C5B0697-E97A-473B-951B-82A1B0E2383B}" dt="2023-03-18T21:11:18.608" v="20" actId="20577"/>
      <pc:docMkLst>
        <pc:docMk/>
      </pc:docMkLst>
      <pc:sldChg chg="modSp mod">
        <pc:chgData name="Gunnar Yonker" userId="e572088aa086cd32" providerId="LiveId" clId="{6C5B0697-E97A-473B-951B-82A1B0E2383B}" dt="2023-03-18T19:23:51.642" v="8" actId="20577"/>
        <pc:sldMkLst>
          <pc:docMk/>
          <pc:sldMk cId="3275427463" sldId="256"/>
        </pc:sldMkLst>
        <pc:spChg chg="mod">
          <ac:chgData name="Gunnar Yonker" userId="e572088aa086cd32" providerId="LiveId" clId="{6C5B0697-E97A-473B-951B-82A1B0E2383B}" dt="2023-03-18T19:23:51.642" v="8" actId="20577"/>
          <ac:spMkLst>
            <pc:docMk/>
            <pc:sldMk cId="3275427463" sldId="256"/>
            <ac:spMk id="2" creationId="{7E73199B-6966-728C-4412-774713F51701}"/>
          </ac:spMkLst>
        </pc:spChg>
      </pc:sldChg>
      <pc:sldChg chg="addSp modSp mod">
        <pc:chgData name="Gunnar Yonker" userId="e572088aa086cd32" providerId="LiveId" clId="{6C5B0697-E97A-473B-951B-82A1B0E2383B}" dt="2023-03-18T18:47:20.024" v="2" actId="255"/>
        <pc:sldMkLst>
          <pc:docMk/>
          <pc:sldMk cId="1248529352" sldId="257"/>
        </pc:sldMkLst>
        <pc:spChg chg="add mod">
          <ac:chgData name="Gunnar Yonker" userId="e572088aa086cd32" providerId="LiveId" clId="{6C5B0697-E97A-473B-951B-82A1B0E2383B}" dt="2023-03-18T18:47:20.024" v="2" actId="255"/>
          <ac:spMkLst>
            <pc:docMk/>
            <pc:sldMk cId="1248529352" sldId="257"/>
            <ac:spMk id="7" creationId="{677B8189-A2A6-0271-AD98-D19E387EF4C7}"/>
          </ac:spMkLst>
        </pc:spChg>
      </pc:sldChg>
      <pc:sldChg chg="addSp modSp mod">
        <pc:chgData name="Gunnar Yonker" userId="e572088aa086cd32" providerId="LiveId" clId="{6C5B0697-E97A-473B-951B-82A1B0E2383B}" dt="2023-03-18T18:48:01.814" v="6" actId="1076"/>
        <pc:sldMkLst>
          <pc:docMk/>
          <pc:sldMk cId="1151761657" sldId="260"/>
        </pc:sldMkLst>
        <pc:spChg chg="add mod">
          <ac:chgData name="Gunnar Yonker" userId="e572088aa086cd32" providerId="LiveId" clId="{6C5B0697-E97A-473B-951B-82A1B0E2383B}" dt="2023-03-18T18:48:01.814" v="6" actId="1076"/>
          <ac:spMkLst>
            <pc:docMk/>
            <pc:sldMk cId="1151761657" sldId="260"/>
            <ac:spMk id="5" creationId="{0E617CF8-9D7C-0BC8-7B91-9B218DF554FE}"/>
          </ac:spMkLst>
        </pc:spChg>
      </pc:sldChg>
      <pc:sldChg chg="modSp mod">
        <pc:chgData name="Gunnar Yonker" userId="e572088aa086cd32" providerId="LiveId" clId="{6C5B0697-E97A-473B-951B-82A1B0E2383B}" dt="2023-03-18T21:11:18.608" v="20" actId="20577"/>
        <pc:sldMkLst>
          <pc:docMk/>
          <pc:sldMk cId="3711623737" sldId="262"/>
        </pc:sldMkLst>
        <pc:spChg chg="mod">
          <ac:chgData name="Gunnar Yonker" userId="e572088aa086cd32" providerId="LiveId" clId="{6C5B0697-E97A-473B-951B-82A1B0E2383B}" dt="2023-03-18T21:11:18.608" v="20" actId="20577"/>
          <ac:spMkLst>
            <pc:docMk/>
            <pc:sldMk cId="3711623737" sldId="262"/>
            <ac:spMk id="3" creationId="{C34279F2-02F8-688C-6D8D-11AB081EDDB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8EB65A-8836-4941-9BF9-D79265FA5D3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31FB3F-C8D7-471D-A25B-3104FF92CF2A}">
      <dgm:prSet/>
      <dgm:spPr/>
      <dgm:t>
        <a:bodyPr/>
        <a:lstStyle/>
        <a:p>
          <a:r>
            <a:rPr lang="en-US"/>
            <a:t>Gramm-leach Bliley Act (GLBA) is a federal law that regulates the collection, use and disclosure of sensitive information by financial institutions</a:t>
          </a:r>
        </a:p>
      </dgm:t>
    </dgm:pt>
    <dgm:pt modelId="{68FF2584-44C9-4D66-8ACE-3CFE7EB8AA15}" type="parTrans" cxnId="{7305432C-6531-490E-90A4-672B7123AB68}">
      <dgm:prSet/>
      <dgm:spPr/>
      <dgm:t>
        <a:bodyPr/>
        <a:lstStyle/>
        <a:p>
          <a:endParaRPr lang="en-US"/>
        </a:p>
      </dgm:t>
    </dgm:pt>
    <dgm:pt modelId="{E8B96D49-43BA-436D-9E38-CDE645C14CCB}" type="sibTrans" cxnId="{7305432C-6531-490E-90A4-672B7123AB68}">
      <dgm:prSet/>
      <dgm:spPr/>
      <dgm:t>
        <a:bodyPr/>
        <a:lstStyle/>
        <a:p>
          <a:endParaRPr lang="en-US"/>
        </a:p>
      </dgm:t>
    </dgm:pt>
    <dgm:pt modelId="{978C2DBE-B0CA-41BA-8C58-1783CAF039E4}">
      <dgm:prSet/>
      <dgm:spPr/>
      <dgm:t>
        <a:bodyPr/>
        <a:lstStyle/>
        <a:p>
          <a:r>
            <a:rPr lang="en-US"/>
            <a:t>Pretexting is one of the tactics used by hackers to gain unauthorized access to personal sensitive information</a:t>
          </a:r>
        </a:p>
      </dgm:t>
    </dgm:pt>
    <dgm:pt modelId="{2C77174E-F14F-449C-8E9C-2575D38D6E17}" type="parTrans" cxnId="{F736702F-624F-4712-8349-F4A370C5D8DE}">
      <dgm:prSet/>
      <dgm:spPr/>
      <dgm:t>
        <a:bodyPr/>
        <a:lstStyle/>
        <a:p>
          <a:endParaRPr lang="en-US"/>
        </a:p>
      </dgm:t>
    </dgm:pt>
    <dgm:pt modelId="{1FEA718C-E1F4-43EE-BE3B-05240B5DF7E5}" type="sibTrans" cxnId="{F736702F-624F-4712-8349-F4A370C5D8DE}">
      <dgm:prSet/>
      <dgm:spPr/>
      <dgm:t>
        <a:bodyPr/>
        <a:lstStyle/>
        <a:p>
          <a:endParaRPr lang="en-US"/>
        </a:p>
      </dgm:t>
    </dgm:pt>
    <dgm:pt modelId="{C2B6EF26-FB9C-4513-9E19-A433A501E068}">
      <dgm:prSet/>
      <dgm:spPr/>
      <dgm:t>
        <a:bodyPr/>
        <a:lstStyle/>
        <a:p>
          <a:r>
            <a:rPr lang="en-US"/>
            <a:t>GLBA requires financial institutions to implement appropriate security measures to protect customers sensitive information from pretexting attacks</a:t>
          </a:r>
        </a:p>
      </dgm:t>
    </dgm:pt>
    <dgm:pt modelId="{26C85D76-F0E7-4223-A4D7-489342BCFAEA}" type="parTrans" cxnId="{3C709AC7-42D2-489A-90F9-78254E1CA87E}">
      <dgm:prSet/>
      <dgm:spPr/>
      <dgm:t>
        <a:bodyPr/>
        <a:lstStyle/>
        <a:p>
          <a:endParaRPr lang="en-US"/>
        </a:p>
      </dgm:t>
    </dgm:pt>
    <dgm:pt modelId="{4F36DC43-C9FF-4773-A697-33D1A44BC886}" type="sibTrans" cxnId="{3C709AC7-42D2-489A-90F9-78254E1CA87E}">
      <dgm:prSet/>
      <dgm:spPr/>
      <dgm:t>
        <a:bodyPr/>
        <a:lstStyle/>
        <a:p>
          <a:endParaRPr lang="en-US"/>
        </a:p>
      </dgm:t>
    </dgm:pt>
    <dgm:pt modelId="{ED822423-C4D7-4428-A668-087CBB5294CC}" type="pres">
      <dgm:prSet presAssocID="{4F8EB65A-8836-4941-9BF9-D79265FA5D3C}" presName="linear" presStyleCnt="0">
        <dgm:presLayoutVars>
          <dgm:animLvl val="lvl"/>
          <dgm:resizeHandles val="exact"/>
        </dgm:presLayoutVars>
      </dgm:prSet>
      <dgm:spPr/>
    </dgm:pt>
    <dgm:pt modelId="{6685A381-8709-4E78-B83A-4987A6C7A0E0}" type="pres">
      <dgm:prSet presAssocID="{DB31FB3F-C8D7-471D-A25B-3104FF92CF2A}" presName="parentText" presStyleLbl="node1" presStyleIdx="0" presStyleCnt="3">
        <dgm:presLayoutVars>
          <dgm:chMax val="0"/>
          <dgm:bulletEnabled val="1"/>
        </dgm:presLayoutVars>
      </dgm:prSet>
      <dgm:spPr/>
    </dgm:pt>
    <dgm:pt modelId="{50E75F69-E816-453B-B399-F155BA5A7283}" type="pres">
      <dgm:prSet presAssocID="{E8B96D49-43BA-436D-9E38-CDE645C14CCB}" presName="spacer" presStyleCnt="0"/>
      <dgm:spPr/>
    </dgm:pt>
    <dgm:pt modelId="{01F0C4D1-81A1-4DE9-872A-B96CAEE3936B}" type="pres">
      <dgm:prSet presAssocID="{978C2DBE-B0CA-41BA-8C58-1783CAF039E4}" presName="parentText" presStyleLbl="node1" presStyleIdx="1" presStyleCnt="3">
        <dgm:presLayoutVars>
          <dgm:chMax val="0"/>
          <dgm:bulletEnabled val="1"/>
        </dgm:presLayoutVars>
      </dgm:prSet>
      <dgm:spPr/>
    </dgm:pt>
    <dgm:pt modelId="{96EE886F-FF76-46C5-BDE2-651F06FD3B6F}" type="pres">
      <dgm:prSet presAssocID="{1FEA718C-E1F4-43EE-BE3B-05240B5DF7E5}" presName="spacer" presStyleCnt="0"/>
      <dgm:spPr/>
    </dgm:pt>
    <dgm:pt modelId="{B8E78652-396F-472F-AF4E-14D59F805F83}" type="pres">
      <dgm:prSet presAssocID="{C2B6EF26-FB9C-4513-9E19-A433A501E068}" presName="parentText" presStyleLbl="node1" presStyleIdx="2" presStyleCnt="3">
        <dgm:presLayoutVars>
          <dgm:chMax val="0"/>
          <dgm:bulletEnabled val="1"/>
        </dgm:presLayoutVars>
      </dgm:prSet>
      <dgm:spPr/>
    </dgm:pt>
  </dgm:ptLst>
  <dgm:cxnLst>
    <dgm:cxn modelId="{7305432C-6531-490E-90A4-672B7123AB68}" srcId="{4F8EB65A-8836-4941-9BF9-D79265FA5D3C}" destId="{DB31FB3F-C8D7-471D-A25B-3104FF92CF2A}" srcOrd="0" destOrd="0" parTransId="{68FF2584-44C9-4D66-8ACE-3CFE7EB8AA15}" sibTransId="{E8B96D49-43BA-436D-9E38-CDE645C14CCB}"/>
    <dgm:cxn modelId="{F736702F-624F-4712-8349-F4A370C5D8DE}" srcId="{4F8EB65A-8836-4941-9BF9-D79265FA5D3C}" destId="{978C2DBE-B0CA-41BA-8C58-1783CAF039E4}" srcOrd="1" destOrd="0" parTransId="{2C77174E-F14F-449C-8E9C-2575D38D6E17}" sibTransId="{1FEA718C-E1F4-43EE-BE3B-05240B5DF7E5}"/>
    <dgm:cxn modelId="{01184294-8317-4DAF-88E6-9DD6B686E5DD}" type="presOf" srcId="{DB31FB3F-C8D7-471D-A25B-3104FF92CF2A}" destId="{6685A381-8709-4E78-B83A-4987A6C7A0E0}" srcOrd="0" destOrd="0" presId="urn:microsoft.com/office/officeart/2005/8/layout/vList2"/>
    <dgm:cxn modelId="{E944EDBF-2207-4F7F-971C-511F43D7DFAC}" type="presOf" srcId="{C2B6EF26-FB9C-4513-9E19-A433A501E068}" destId="{B8E78652-396F-472F-AF4E-14D59F805F83}" srcOrd="0" destOrd="0" presId="urn:microsoft.com/office/officeart/2005/8/layout/vList2"/>
    <dgm:cxn modelId="{C04196C2-4FC0-48D6-BF68-2F4898CDFB68}" type="presOf" srcId="{978C2DBE-B0CA-41BA-8C58-1783CAF039E4}" destId="{01F0C4D1-81A1-4DE9-872A-B96CAEE3936B}" srcOrd="0" destOrd="0" presId="urn:microsoft.com/office/officeart/2005/8/layout/vList2"/>
    <dgm:cxn modelId="{3C709AC7-42D2-489A-90F9-78254E1CA87E}" srcId="{4F8EB65A-8836-4941-9BF9-D79265FA5D3C}" destId="{C2B6EF26-FB9C-4513-9E19-A433A501E068}" srcOrd="2" destOrd="0" parTransId="{26C85D76-F0E7-4223-A4D7-489342BCFAEA}" sibTransId="{4F36DC43-C9FF-4773-A697-33D1A44BC886}"/>
    <dgm:cxn modelId="{A25AC8EA-CDE7-4CB1-B3BD-F52C33E86343}" type="presOf" srcId="{4F8EB65A-8836-4941-9BF9-D79265FA5D3C}" destId="{ED822423-C4D7-4428-A668-087CBB5294CC}" srcOrd="0" destOrd="0" presId="urn:microsoft.com/office/officeart/2005/8/layout/vList2"/>
    <dgm:cxn modelId="{7F24745A-6EF7-4B90-A2D2-0A931834F856}" type="presParOf" srcId="{ED822423-C4D7-4428-A668-087CBB5294CC}" destId="{6685A381-8709-4E78-B83A-4987A6C7A0E0}" srcOrd="0" destOrd="0" presId="urn:microsoft.com/office/officeart/2005/8/layout/vList2"/>
    <dgm:cxn modelId="{00CDB14E-A06A-4A9D-AC2B-1345BF76626B}" type="presParOf" srcId="{ED822423-C4D7-4428-A668-087CBB5294CC}" destId="{50E75F69-E816-453B-B399-F155BA5A7283}" srcOrd="1" destOrd="0" presId="urn:microsoft.com/office/officeart/2005/8/layout/vList2"/>
    <dgm:cxn modelId="{561065A4-AE68-458B-945E-3A0D96612552}" type="presParOf" srcId="{ED822423-C4D7-4428-A668-087CBB5294CC}" destId="{01F0C4D1-81A1-4DE9-872A-B96CAEE3936B}" srcOrd="2" destOrd="0" presId="urn:microsoft.com/office/officeart/2005/8/layout/vList2"/>
    <dgm:cxn modelId="{7225A2CB-0CA9-428C-854F-C189082B302A}" type="presParOf" srcId="{ED822423-C4D7-4428-A668-087CBB5294CC}" destId="{96EE886F-FF76-46C5-BDE2-651F06FD3B6F}" srcOrd="3" destOrd="0" presId="urn:microsoft.com/office/officeart/2005/8/layout/vList2"/>
    <dgm:cxn modelId="{3553FC17-B690-4742-AAE3-03BBB3865032}" type="presParOf" srcId="{ED822423-C4D7-4428-A668-087CBB5294CC}" destId="{B8E78652-396F-472F-AF4E-14D59F805F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5EC46F-3449-4E5A-9E80-C48E2F232E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0FDB274-4E4E-4986-8787-9D4F5C568E0E}">
      <dgm:prSet/>
      <dgm:spPr/>
      <dgm:t>
        <a:bodyPr/>
        <a:lstStyle/>
        <a:p>
          <a:r>
            <a:rPr lang="en-US"/>
            <a:t>Pretexting is a social engineering tactic in which an attacker creates a false identity or scenario to obtain sensitive information from an individual or organization</a:t>
          </a:r>
        </a:p>
      </dgm:t>
    </dgm:pt>
    <dgm:pt modelId="{FFBDEB21-7C41-437E-AC16-88BFA250E53F}" type="parTrans" cxnId="{5E131B77-9DE3-4AA3-B08E-ADD1FB0EBB49}">
      <dgm:prSet/>
      <dgm:spPr/>
      <dgm:t>
        <a:bodyPr/>
        <a:lstStyle/>
        <a:p>
          <a:endParaRPr lang="en-US"/>
        </a:p>
      </dgm:t>
    </dgm:pt>
    <dgm:pt modelId="{9F0954F2-3F2C-4236-8E00-CC0E0DFA0C94}" type="sibTrans" cxnId="{5E131B77-9DE3-4AA3-B08E-ADD1FB0EBB49}">
      <dgm:prSet/>
      <dgm:spPr/>
      <dgm:t>
        <a:bodyPr/>
        <a:lstStyle/>
        <a:p>
          <a:endParaRPr lang="en-US"/>
        </a:p>
      </dgm:t>
    </dgm:pt>
    <dgm:pt modelId="{AB581891-7B5C-4CF5-8A9F-A9118252E7E9}">
      <dgm:prSet/>
      <dgm:spPr/>
      <dgm:t>
        <a:bodyPr/>
        <a:lstStyle/>
        <a:p>
          <a:r>
            <a:rPr lang="en-US"/>
            <a:t>The attacker may impersonate a legitimate entity to trick the victim into revealing their personal information</a:t>
          </a:r>
        </a:p>
      </dgm:t>
    </dgm:pt>
    <dgm:pt modelId="{A5EA18BC-23D9-4A4E-AF42-4BD1433B407D}" type="parTrans" cxnId="{752FC423-4776-4B1C-8D7B-6783446E182D}">
      <dgm:prSet/>
      <dgm:spPr/>
      <dgm:t>
        <a:bodyPr/>
        <a:lstStyle/>
        <a:p>
          <a:endParaRPr lang="en-US"/>
        </a:p>
      </dgm:t>
    </dgm:pt>
    <dgm:pt modelId="{9FA2D36C-1828-49DC-AE9D-4F3C1733015C}" type="sibTrans" cxnId="{752FC423-4776-4B1C-8D7B-6783446E182D}">
      <dgm:prSet/>
      <dgm:spPr/>
      <dgm:t>
        <a:bodyPr/>
        <a:lstStyle/>
        <a:p>
          <a:endParaRPr lang="en-US"/>
        </a:p>
      </dgm:t>
    </dgm:pt>
    <dgm:pt modelId="{D79E52C3-7318-4CB3-A6A8-B4D806BF44DA}">
      <dgm:prSet/>
      <dgm:spPr/>
      <dgm:t>
        <a:bodyPr/>
        <a:lstStyle/>
        <a:p>
          <a:r>
            <a:rPr lang="en-US"/>
            <a:t>Pretext attacks can come in different types</a:t>
          </a:r>
        </a:p>
      </dgm:t>
    </dgm:pt>
    <dgm:pt modelId="{34555817-A4BA-4EF3-8298-2748C5A836CB}" type="parTrans" cxnId="{60F658CC-5359-4919-B0DE-CC3837645AC7}">
      <dgm:prSet/>
      <dgm:spPr/>
      <dgm:t>
        <a:bodyPr/>
        <a:lstStyle/>
        <a:p>
          <a:endParaRPr lang="en-US"/>
        </a:p>
      </dgm:t>
    </dgm:pt>
    <dgm:pt modelId="{5D9D3459-FAC9-4C65-8B6F-2D77D7FADAA4}" type="sibTrans" cxnId="{60F658CC-5359-4919-B0DE-CC3837645AC7}">
      <dgm:prSet/>
      <dgm:spPr/>
      <dgm:t>
        <a:bodyPr/>
        <a:lstStyle/>
        <a:p>
          <a:endParaRPr lang="en-US"/>
        </a:p>
      </dgm:t>
    </dgm:pt>
    <dgm:pt modelId="{DB13A80A-DD2B-48CB-AE33-090E48E69981}" type="pres">
      <dgm:prSet presAssocID="{455EC46F-3449-4E5A-9E80-C48E2F232ED2}" presName="linear" presStyleCnt="0">
        <dgm:presLayoutVars>
          <dgm:animLvl val="lvl"/>
          <dgm:resizeHandles val="exact"/>
        </dgm:presLayoutVars>
      </dgm:prSet>
      <dgm:spPr/>
    </dgm:pt>
    <dgm:pt modelId="{5095D098-F2CF-4C06-8081-DB15C1BCC88C}" type="pres">
      <dgm:prSet presAssocID="{30FDB274-4E4E-4986-8787-9D4F5C568E0E}" presName="parentText" presStyleLbl="node1" presStyleIdx="0" presStyleCnt="3">
        <dgm:presLayoutVars>
          <dgm:chMax val="0"/>
          <dgm:bulletEnabled val="1"/>
        </dgm:presLayoutVars>
      </dgm:prSet>
      <dgm:spPr/>
    </dgm:pt>
    <dgm:pt modelId="{4EBC8C25-391E-46E4-9C09-5A027E6E1C29}" type="pres">
      <dgm:prSet presAssocID="{9F0954F2-3F2C-4236-8E00-CC0E0DFA0C94}" presName="spacer" presStyleCnt="0"/>
      <dgm:spPr/>
    </dgm:pt>
    <dgm:pt modelId="{43B54C75-8812-438F-B5A6-7E1121E9010F}" type="pres">
      <dgm:prSet presAssocID="{AB581891-7B5C-4CF5-8A9F-A9118252E7E9}" presName="parentText" presStyleLbl="node1" presStyleIdx="1" presStyleCnt="3">
        <dgm:presLayoutVars>
          <dgm:chMax val="0"/>
          <dgm:bulletEnabled val="1"/>
        </dgm:presLayoutVars>
      </dgm:prSet>
      <dgm:spPr/>
    </dgm:pt>
    <dgm:pt modelId="{85F97A14-4C8F-4B78-AF70-6B4ADFEC08E9}" type="pres">
      <dgm:prSet presAssocID="{9FA2D36C-1828-49DC-AE9D-4F3C1733015C}" presName="spacer" presStyleCnt="0"/>
      <dgm:spPr/>
    </dgm:pt>
    <dgm:pt modelId="{8A32455B-A820-46E7-9431-B01C4685862A}" type="pres">
      <dgm:prSet presAssocID="{D79E52C3-7318-4CB3-A6A8-B4D806BF44DA}" presName="parentText" presStyleLbl="node1" presStyleIdx="2" presStyleCnt="3">
        <dgm:presLayoutVars>
          <dgm:chMax val="0"/>
          <dgm:bulletEnabled val="1"/>
        </dgm:presLayoutVars>
      </dgm:prSet>
      <dgm:spPr/>
    </dgm:pt>
  </dgm:ptLst>
  <dgm:cxnLst>
    <dgm:cxn modelId="{752FC423-4776-4B1C-8D7B-6783446E182D}" srcId="{455EC46F-3449-4E5A-9E80-C48E2F232ED2}" destId="{AB581891-7B5C-4CF5-8A9F-A9118252E7E9}" srcOrd="1" destOrd="0" parTransId="{A5EA18BC-23D9-4A4E-AF42-4BD1433B407D}" sibTransId="{9FA2D36C-1828-49DC-AE9D-4F3C1733015C}"/>
    <dgm:cxn modelId="{C449BF3B-0457-4F5A-810F-ABB6CA217A5C}" type="presOf" srcId="{AB581891-7B5C-4CF5-8A9F-A9118252E7E9}" destId="{43B54C75-8812-438F-B5A6-7E1121E9010F}" srcOrd="0" destOrd="0" presId="urn:microsoft.com/office/officeart/2005/8/layout/vList2"/>
    <dgm:cxn modelId="{92F3DC3D-E9E7-4E8B-81C8-48FF3F8988E4}" type="presOf" srcId="{455EC46F-3449-4E5A-9E80-C48E2F232ED2}" destId="{DB13A80A-DD2B-48CB-AE33-090E48E69981}" srcOrd="0" destOrd="0" presId="urn:microsoft.com/office/officeart/2005/8/layout/vList2"/>
    <dgm:cxn modelId="{5E131B77-9DE3-4AA3-B08E-ADD1FB0EBB49}" srcId="{455EC46F-3449-4E5A-9E80-C48E2F232ED2}" destId="{30FDB274-4E4E-4986-8787-9D4F5C568E0E}" srcOrd="0" destOrd="0" parTransId="{FFBDEB21-7C41-437E-AC16-88BFA250E53F}" sibTransId="{9F0954F2-3F2C-4236-8E00-CC0E0DFA0C94}"/>
    <dgm:cxn modelId="{26760580-1459-4C89-8424-61B2F821C058}" type="presOf" srcId="{D79E52C3-7318-4CB3-A6A8-B4D806BF44DA}" destId="{8A32455B-A820-46E7-9431-B01C4685862A}" srcOrd="0" destOrd="0" presId="urn:microsoft.com/office/officeart/2005/8/layout/vList2"/>
    <dgm:cxn modelId="{60F658CC-5359-4919-B0DE-CC3837645AC7}" srcId="{455EC46F-3449-4E5A-9E80-C48E2F232ED2}" destId="{D79E52C3-7318-4CB3-A6A8-B4D806BF44DA}" srcOrd="2" destOrd="0" parTransId="{34555817-A4BA-4EF3-8298-2748C5A836CB}" sibTransId="{5D9D3459-FAC9-4C65-8B6F-2D77D7FADAA4}"/>
    <dgm:cxn modelId="{E0C472EA-9FEC-4EAA-BB7F-05CAC491499D}" type="presOf" srcId="{30FDB274-4E4E-4986-8787-9D4F5C568E0E}" destId="{5095D098-F2CF-4C06-8081-DB15C1BCC88C}" srcOrd="0" destOrd="0" presId="urn:microsoft.com/office/officeart/2005/8/layout/vList2"/>
    <dgm:cxn modelId="{B2DE001A-EE13-41F6-AA3F-A2214D9F0EE6}" type="presParOf" srcId="{DB13A80A-DD2B-48CB-AE33-090E48E69981}" destId="{5095D098-F2CF-4C06-8081-DB15C1BCC88C}" srcOrd="0" destOrd="0" presId="urn:microsoft.com/office/officeart/2005/8/layout/vList2"/>
    <dgm:cxn modelId="{29E1A4E2-84F0-4BF1-84A1-818872930C66}" type="presParOf" srcId="{DB13A80A-DD2B-48CB-AE33-090E48E69981}" destId="{4EBC8C25-391E-46E4-9C09-5A027E6E1C29}" srcOrd="1" destOrd="0" presId="urn:microsoft.com/office/officeart/2005/8/layout/vList2"/>
    <dgm:cxn modelId="{AB570BA3-5DB4-4A77-A6F1-D89E19B5B349}" type="presParOf" srcId="{DB13A80A-DD2B-48CB-AE33-090E48E69981}" destId="{43B54C75-8812-438F-B5A6-7E1121E9010F}" srcOrd="2" destOrd="0" presId="urn:microsoft.com/office/officeart/2005/8/layout/vList2"/>
    <dgm:cxn modelId="{DFEE4791-884F-4613-8970-95FB04E98957}" type="presParOf" srcId="{DB13A80A-DD2B-48CB-AE33-090E48E69981}" destId="{85F97A14-4C8F-4B78-AF70-6B4ADFEC08E9}" srcOrd="3" destOrd="0" presId="urn:microsoft.com/office/officeart/2005/8/layout/vList2"/>
    <dgm:cxn modelId="{F171FF5B-F611-4914-831D-110CC9F7CECB}" type="presParOf" srcId="{DB13A80A-DD2B-48CB-AE33-090E48E69981}" destId="{8A32455B-A820-46E7-9431-B01C4685862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E629D4-4318-4967-B004-AABCF3C057D2}"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90A4535A-04D3-4C39-94E4-F45B60DAB7A8}">
      <dgm:prSet/>
      <dgm:spPr/>
      <dgm:t>
        <a:bodyPr/>
        <a:lstStyle/>
        <a:p>
          <a:r>
            <a:rPr lang="en-US"/>
            <a:t>Institutions needs written policies and procedures for detecting, preventing, and responding to pretexting attacks</a:t>
          </a:r>
        </a:p>
      </dgm:t>
    </dgm:pt>
    <dgm:pt modelId="{1F8446C2-3C35-4A3A-A8AC-996F4188E9C7}" type="parTrans" cxnId="{224E5F34-9C08-4598-BC58-7F486FABB351}">
      <dgm:prSet/>
      <dgm:spPr/>
      <dgm:t>
        <a:bodyPr/>
        <a:lstStyle/>
        <a:p>
          <a:endParaRPr lang="en-US"/>
        </a:p>
      </dgm:t>
    </dgm:pt>
    <dgm:pt modelId="{A295CC43-7ECA-4F97-BEF9-A8BA13BC9AFF}" type="sibTrans" cxnId="{224E5F34-9C08-4598-BC58-7F486FABB351}">
      <dgm:prSet/>
      <dgm:spPr/>
      <dgm:t>
        <a:bodyPr/>
        <a:lstStyle/>
        <a:p>
          <a:endParaRPr lang="en-US"/>
        </a:p>
      </dgm:t>
    </dgm:pt>
    <dgm:pt modelId="{53537A20-8889-467B-A1ED-81E345114A92}">
      <dgm:prSet/>
      <dgm:spPr/>
      <dgm:t>
        <a:bodyPr/>
        <a:lstStyle/>
        <a:p>
          <a:r>
            <a:rPr lang="en-US"/>
            <a:t>Policies can include</a:t>
          </a:r>
        </a:p>
      </dgm:t>
    </dgm:pt>
    <dgm:pt modelId="{03A52605-00B9-4A16-B43D-CFCF362D275F}" type="parTrans" cxnId="{CAAD1187-1A03-4E7A-84D3-2DA39A25839C}">
      <dgm:prSet/>
      <dgm:spPr/>
      <dgm:t>
        <a:bodyPr/>
        <a:lstStyle/>
        <a:p>
          <a:endParaRPr lang="en-US"/>
        </a:p>
      </dgm:t>
    </dgm:pt>
    <dgm:pt modelId="{043D9B99-ED63-4431-BDBC-C20CA558C0E6}" type="sibTrans" cxnId="{CAAD1187-1A03-4E7A-84D3-2DA39A25839C}">
      <dgm:prSet/>
      <dgm:spPr/>
      <dgm:t>
        <a:bodyPr/>
        <a:lstStyle/>
        <a:p>
          <a:endParaRPr lang="en-US"/>
        </a:p>
      </dgm:t>
    </dgm:pt>
    <dgm:pt modelId="{E9380E6C-FC5B-485E-A6C0-451942846879}">
      <dgm:prSet/>
      <dgm:spPr/>
      <dgm:t>
        <a:bodyPr/>
        <a:lstStyle/>
        <a:p>
          <a:r>
            <a:rPr lang="en-US"/>
            <a:t>Limiting amount of information disclosed to unauthorized individuals</a:t>
          </a:r>
        </a:p>
      </dgm:t>
    </dgm:pt>
    <dgm:pt modelId="{E11095B8-754C-4185-9389-ACA02400E529}" type="parTrans" cxnId="{D099E103-5678-43C6-9240-261C608E960A}">
      <dgm:prSet/>
      <dgm:spPr/>
      <dgm:t>
        <a:bodyPr/>
        <a:lstStyle/>
        <a:p>
          <a:endParaRPr lang="en-US"/>
        </a:p>
      </dgm:t>
    </dgm:pt>
    <dgm:pt modelId="{238FED68-FF20-4254-AE0E-0AB86624AEBC}" type="sibTrans" cxnId="{D099E103-5678-43C6-9240-261C608E960A}">
      <dgm:prSet/>
      <dgm:spPr/>
      <dgm:t>
        <a:bodyPr/>
        <a:lstStyle/>
        <a:p>
          <a:endParaRPr lang="en-US"/>
        </a:p>
      </dgm:t>
    </dgm:pt>
    <dgm:pt modelId="{FBF9CEB1-3D5A-46C0-9A60-FDA6F8F57799}">
      <dgm:prSet/>
      <dgm:spPr/>
      <dgm:t>
        <a:bodyPr/>
        <a:lstStyle/>
        <a:p>
          <a:r>
            <a:rPr lang="en-US"/>
            <a:t>Verifying identity before disclosing any information</a:t>
          </a:r>
        </a:p>
      </dgm:t>
    </dgm:pt>
    <dgm:pt modelId="{5C843FBD-D933-401D-9115-3A946BD7AFB4}" type="parTrans" cxnId="{4E5A8DA5-0D9E-4066-94C8-0AA259E0D6A7}">
      <dgm:prSet/>
      <dgm:spPr/>
      <dgm:t>
        <a:bodyPr/>
        <a:lstStyle/>
        <a:p>
          <a:endParaRPr lang="en-US"/>
        </a:p>
      </dgm:t>
    </dgm:pt>
    <dgm:pt modelId="{428F82D8-D0AD-4157-ABE9-0452CD2996F8}" type="sibTrans" cxnId="{4E5A8DA5-0D9E-4066-94C8-0AA259E0D6A7}">
      <dgm:prSet/>
      <dgm:spPr/>
      <dgm:t>
        <a:bodyPr/>
        <a:lstStyle/>
        <a:p>
          <a:endParaRPr lang="en-US"/>
        </a:p>
      </dgm:t>
    </dgm:pt>
    <dgm:pt modelId="{49AA74BF-010A-4741-92C7-EBDDD772B146}" type="pres">
      <dgm:prSet presAssocID="{B6E629D4-4318-4967-B004-AABCF3C057D2}" presName="Name0" presStyleCnt="0">
        <dgm:presLayoutVars>
          <dgm:dir/>
          <dgm:animLvl val="lvl"/>
          <dgm:resizeHandles val="exact"/>
        </dgm:presLayoutVars>
      </dgm:prSet>
      <dgm:spPr/>
    </dgm:pt>
    <dgm:pt modelId="{71243B6A-1FCB-4F49-8160-9693E8DB86E7}" type="pres">
      <dgm:prSet presAssocID="{53537A20-8889-467B-A1ED-81E345114A92}" presName="boxAndChildren" presStyleCnt="0"/>
      <dgm:spPr/>
    </dgm:pt>
    <dgm:pt modelId="{3B59DBD3-220C-4203-9B36-70F0D4BAD68A}" type="pres">
      <dgm:prSet presAssocID="{53537A20-8889-467B-A1ED-81E345114A92}" presName="parentTextBox" presStyleLbl="node1" presStyleIdx="0" presStyleCnt="2"/>
      <dgm:spPr/>
    </dgm:pt>
    <dgm:pt modelId="{4C034F3A-BA4B-45F4-A3E2-648DDCE6F344}" type="pres">
      <dgm:prSet presAssocID="{53537A20-8889-467B-A1ED-81E345114A92}" presName="entireBox" presStyleLbl="node1" presStyleIdx="0" presStyleCnt="2"/>
      <dgm:spPr/>
    </dgm:pt>
    <dgm:pt modelId="{0E41D93A-37E8-4456-9042-9C50ADC180E4}" type="pres">
      <dgm:prSet presAssocID="{53537A20-8889-467B-A1ED-81E345114A92}" presName="descendantBox" presStyleCnt="0"/>
      <dgm:spPr/>
    </dgm:pt>
    <dgm:pt modelId="{DB1582EB-5EE7-4FFE-88D1-A9A81DDDEF94}" type="pres">
      <dgm:prSet presAssocID="{E9380E6C-FC5B-485E-A6C0-451942846879}" presName="childTextBox" presStyleLbl="fgAccFollowNode1" presStyleIdx="0" presStyleCnt="2">
        <dgm:presLayoutVars>
          <dgm:bulletEnabled val="1"/>
        </dgm:presLayoutVars>
      </dgm:prSet>
      <dgm:spPr/>
    </dgm:pt>
    <dgm:pt modelId="{F78E7F3B-849D-4826-9EC4-7C6DD2F5C5B6}" type="pres">
      <dgm:prSet presAssocID="{FBF9CEB1-3D5A-46C0-9A60-FDA6F8F57799}" presName="childTextBox" presStyleLbl="fgAccFollowNode1" presStyleIdx="1" presStyleCnt="2">
        <dgm:presLayoutVars>
          <dgm:bulletEnabled val="1"/>
        </dgm:presLayoutVars>
      </dgm:prSet>
      <dgm:spPr/>
    </dgm:pt>
    <dgm:pt modelId="{501904B8-0308-428B-9963-E6C1187456D0}" type="pres">
      <dgm:prSet presAssocID="{A295CC43-7ECA-4F97-BEF9-A8BA13BC9AFF}" presName="sp" presStyleCnt="0"/>
      <dgm:spPr/>
    </dgm:pt>
    <dgm:pt modelId="{48D10F3A-B56B-4397-876C-48775BB17266}" type="pres">
      <dgm:prSet presAssocID="{90A4535A-04D3-4C39-94E4-F45B60DAB7A8}" presName="arrowAndChildren" presStyleCnt="0"/>
      <dgm:spPr/>
    </dgm:pt>
    <dgm:pt modelId="{8400CD8A-630A-4ADE-A1F8-6C78D5EFD2D3}" type="pres">
      <dgm:prSet presAssocID="{90A4535A-04D3-4C39-94E4-F45B60DAB7A8}" presName="parentTextArrow" presStyleLbl="node1" presStyleIdx="1" presStyleCnt="2"/>
      <dgm:spPr/>
    </dgm:pt>
  </dgm:ptLst>
  <dgm:cxnLst>
    <dgm:cxn modelId="{D099E103-5678-43C6-9240-261C608E960A}" srcId="{53537A20-8889-467B-A1ED-81E345114A92}" destId="{E9380E6C-FC5B-485E-A6C0-451942846879}" srcOrd="0" destOrd="0" parTransId="{E11095B8-754C-4185-9389-ACA02400E529}" sibTransId="{238FED68-FF20-4254-AE0E-0AB86624AEBC}"/>
    <dgm:cxn modelId="{5CAEDB1E-F526-40AD-95F4-47E5D0D3F138}" type="presOf" srcId="{53537A20-8889-467B-A1ED-81E345114A92}" destId="{3B59DBD3-220C-4203-9B36-70F0D4BAD68A}" srcOrd="0" destOrd="0" presId="urn:microsoft.com/office/officeart/2005/8/layout/process4"/>
    <dgm:cxn modelId="{224E5F34-9C08-4598-BC58-7F486FABB351}" srcId="{B6E629D4-4318-4967-B004-AABCF3C057D2}" destId="{90A4535A-04D3-4C39-94E4-F45B60DAB7A8}" srcOrd="0" destOrd="0" parTransId="{1F8446C2-3C35-4A3A-A8AC-996F4188E9C7}" sibTransId="{A295CC43-7ECA-4F97-BEF9-A8BA13BC9AFF}"/>
    <dgm:cxn modelId="{A1042C50-BE31-4B2A-B776-E1881F3989B9}" type="presOf" srcId="{B6E629D4-4318-4967-B004-AABCF3C057D2}" destId="{49AA74BF-010A-4741-92C7-EBDDD772B146}" srcOrd="0" destOrd="0" presId="urn:microsoft.com/office/officeart/2005/8/layout/process4"/>
    <dgm:cxn modelId="{CAAD1187-1A03-4E7A-84D3-2DA39A25839C}" srcId="{B6E629D4-4318-4967-B004-AABCF3C057D2}" destId="{53537A20-8889-467B-A1ED-81E345114A92}" srcOrd="1" destOrd="0" parTransId="{03A52605-00B9-4A16-B43D-CFCF362D275F}" sibTransId="{043D9B99-ED63-4431-BDBC-C20CA558C0E6}"/>
    <dgm:cxn modelId="{4E5A8DA5-0D9E-4066-94C8-0AA259E0D6A7}" srcId="{53537A20-8889-467B-A1ED-81E345114A92}" destId="{FBF9CEB1-3D5A-46C0-9A60-FDA6F8F57799}" srcOrd="1" destOrd="0" parTransId="{5C843FBD-D933-401D-9115-3A946BD7AFB4}" sibTransId="{428F82D8-D0AD-4157-ABE9-0452CD2996F8}"/>
    <dgm:cxn modelId="{58FCA0A9-FBD4-4DCB-8B42-FFE847449DEE}" type="presOf" srcId="{FBF9CEB1-3D5A-46C0-9A60-FDA6F8F57799}" destId="{F78E7F3B-849D-4826-9EC4-7C6DD2F5C5B6}" srcOrd="0" destOrd="0" presId="urn:microsoft.com/office/officeart/2005/8/layout/process4"/>
    <dgm:cxn modelId="{83FB1DAF-BCAE-4C78-BD11-8AE68A014AB0}" type="presOf" srcId="{E9380E6C-FC5B-485E-A6C0-451942846879}" destId="{DB1582EB-5EE7-4FFE-88D1-A9A81DDDEF94}" srcOrd="0" destOrd="0" presId="urn:microsoft.com/office/officeart/2005/8/layout/process4"/>
    <dgm:cxn modelId="{C1457FCA-CEBC-4C07-99C3-1988021838AC}" type="presOf" srcId="{53537A20-8889-467B-A1ED-81E345114A92}" destId="{4C034F3A-BA4B-45F4-A3E2-648DDCE6F344}" srcOrd="1" destOrd="0" presId="urn:microsoft.com/office/officeart/2005/8/layout/process4"/>
    <dgm:cxn modelId="{C1E659D5-B920-472D-BB21-7B204EF21F31}" type="presOf" srcId="{90A4535A-04D3-4C39-94E4-F45B60DAB7A8}" destId="{8400CD8A-630A-4ADE-A1F8-6C78D5EFD2D3}" srcOrd="0" destOrd="0" presId="urn:microsoft.com/office/officeart/2005/8/layout/process4"/>
    <dgm:cxn modelId="{1E50E0B1-50EC-4B26-874E-7FBCA9DB430D}" type="presParOf" srcId="{49AA74BF-010A-4741-92C7-EBDDD772B146}" destId="{71243B6A-1FCB-4F49-8160-9693E8DB86E7}" srcOrd="0" destOrd="0" presId="urn:microsoft.com/office/officeart/2005/8/layout/process4"/>
    <dgm:cxn modelId="{BA1E9E96-D108-42D9-A978-BB39F5AA5A96}" type="presParOf" srcId="{71243B6A-1FCB-4F49-8160-9693E8DB86E7}" destId="{3B59DBD3-220C-4203-9B36-70F0D4BAD68A}" srcOrd="0" destOrd="0" presId="urn:microsoft.com/office/officeart/2005/8/layout/process4"/>
    <dgm:cxn modelId="{99C7275C-659D-41BA-BBE0-FC08316B09E9}" type="presParOf" srcId="{71243B6A-1FCB-4F49-8160-9693E8DB86E7}" destId="{4C034F3A-BA4B-45F4-A3E2-648DDCE6F344}" srcOrd="1" destOrd="0" presId="urn:microsoft.com/office/officeart/2005/8/layout/process4"/>
    <dgm:cxn modelId="{D7524436-0479-4BE4-BD20-C760B8EE2E34}" type="presParOf" srcId="{71243B6A-1FCB-4F49-8160-9693E8DB86E7}" destId="{0E41D93A-37E8-4456-9042-9C50ADC180E4}" srcOrd="2" destOrd="0" presId="urn:microsoft.com/office/officeart/2005/8/layout/process4"/>
    <dgm:cxn modelId="{831C2C06-8D07-4710-9FF8-64999DA259E7}" type="presParOf" srcId="{0E41D93A-37E8-4456-9042-9C50ADC180E4}" destId="{DB1582EB-5EE7-4FFE-88D1-A9A81DDDEF94}" srcOrd="0" destOrd="0" presId="urn:microsoft.com/office/officeart/2005/8/layout/process4"/>
    <dgm:cxn modelId="{A117EB07-5EBA-4C1F-9A5D-C1B806928AE7}" type="presParOf" srcId="{0E41D93A-37E8-4456-9042-9C50ADC180E4}" destId="{F78E7F3B-849D-4826-9EC4-7C6DD2F5C5B6}" srcOrd="1" destOrd="0" presId="urn:microsoft.com/office/officeart/2005/8/layout/process4"/>
    <dgm:cxn modelId="{FC6C5767-5C1D-4885-872D-844757CE2FF7}" type="presParOf" srcId="{49AA74BF-010A-4741-92C7-EBDDD772B146}" destId="{501904B8-0308-428B-9963-E6C1187456D0}" srcOrd="1" destOrd="0" presId="urn:microsoft.com/office/officeart/2005/8/layout/process4"/>
    <dgm:cxn modelId="{0CE2E62D-3AEB-4006-83DD-B0406D335C16}" type="presParOf" srcId="{49AA74BF-010A-4741-92C7-EBDDD772B146}" destId="{48D10F3A-B56B-4397-876C-48775BB17266}" srcOrd="2" destOrd="0" presId="urn:microsoft.com/office/officeart/2005/8/layout/process4"/>
    <dgm:cxn modelId="{7C6AD093-DEA0-4D55-BDDA-701777A88FD9}" type="presParOf" srcId="{48D10F3A-B56B-4397-876C-48775BB17266}" destId="{8400CD8A-630A-4ADE-A1F8-6C78D5EFD2D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5A381-8709-4E78-B83A-4987A6C7A0E0}">
      <dsp:nvSpPr>
        <dsp:cNvPr id="0" name=""/>
        <dsp:cNvSpPr/>
      </dsp:nvSpPr>
      <dsp:spPr>
        <a:xfrm>
          <a:off x="0" y="4390"/>
          <a:ext cx="5181600" cy="1409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Gramm-leach Bliley Act (GLBA) is a federal law that regulates the collection, use and disclosure of sensitive information by financial institutions</a:t>
          </a:r>
        </a:p>
      </dsp:txBody>
      <dsp:txXfrm>
        <a:off x="68787" y="73177"/>
        <a:ext cx="5044026" cy="1271544"/>
      </dsp:txXfrm>
    </dsp:sp>
    <dsp:sp modelId="{01F0C4D1-81A1-4DE9-872A-B96CAEE3936B}">
      <dsp:nvSpPr>
        <dsp:cNvPr id="0" name=""/>
        <dsp:cNvSpPr/>
      </dsp:nvSpPr>
      <dsp:spPr>
        <a:xfrm>
          <a:off x="0" y="1471109"/>
          <a:ext cx="5181600" cy="1409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Pretexting is one of the tactics used by hackers to gain unauthorized access to personal sensitive information</a:t>
          </a:r>
        </a:p>
      </dsp:txBody>
      <dsp:txXfrm>
        <a:off x="68787" y="1539896"/>
        <a:ext cx="5044026" cy="1271544"/>
      </dsp:txXfrm>
    </dsp:sp>
    <dsp:sp modelId="{B8E78652-396F-472F-AF4E-14D59F805F83}">
      <dsp:nvSpPr>
        <dsp:cNvPr id="0" name=""/>
        <dsp:cNvSpPr/>
      </dsp:nvSpPr>
      <dsp:spPr>
        <a:xfrm>
          <a:off x="0" y="2937828"/>
          <a:ext cx="5181600" cy="1409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GLBA requires financial institutions to implement appropriate security measures to protect customers sensitive information from pretexting attacks</a:t>
          </a:r>
        </a:p>
      </dsp:txBody>
      <dsp:txXfrm>
        <a:off x="68787" y="3006615"/>
        <a:ext cx="5044026" cy="12715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5D098-F2CF-4C06-8081-DB15C1BCC88C}">
      <dsp:nvSpPr>
        <dsp:cNvPr id="0" name=""/>
        <dsp:cNvSpPr/>
      </dsp:nvSpPr>
      <dsp:spPr>
        <a:xfrm>
          <a:off x="0" y="86904"/>
          <a:ext cx="5181600" cy="1356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Pretexting is a social engineering tactic in which an attacker creates a false identity or scenario to obtain sensitive information from an individual or organization</a:t>
          </a:r>
        </a:p>
      </dsp:txBody>
      <dsp:txXfrm>
        <a:off x="66196" y="153100"/>
        <a:ext cx="5049208" cy="1223637"/>
      </dsp:txXfrm>
    </dsp:sp>
    <dsp:sp modelId="{43B54C75-8812-438F-B5A6-7E1121E9010F}">
      <dsp:nvSpPr>
        <dsp:cNvPr id="0" name=""/>
        <dsp:cNvSpPr/>
      </dsp:nvSpPr>
      <dsp:spPr>
        <a:xfrm>
          <a:off x="0" y="1497654"/>
          <a:ext cx="5181600" cy="1356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attacker may impersonate a legitimate entity to trick the victim into revealing their personal information</a:t>
          </a:r>
        </a:p>
      </dsp:txBody>
      <dsp:txXfrm>
        <a:off x="66196" y="1563850"/>
        <a:ext cx="5049208" cy="1223637"/>
      </dsp:txXfrm>
    </dsp:sp>
    <dsp:sp modelId="{8A32455B-A820-46E7-9431-B01C4685862A}">
      <dsp:nvSpPr>
        <dsp:cNvPr id="0" name=""/>
        <dsp:cNvSpPr/>
      </dsp:nvSpPr>
      <dsp:spPr>
        <a:xfrm>
          <a:off x="0" y="2908403"/>
          <a:ext cx="5181600" cy="1356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Pretext attacks can come in different types</a:t>
          </a:r>
        </a:p>
      </dsp:txBody>
      <dsp:txXfrm>
        <a:off x="66196" y="2974599"/>
        <a:ext cx="5049208" cy="12236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34F3A-BA4B-45F4-A3E2-648DDCE6F344}">
      <dsp:nvSpPr>
        <dsp:cNvPr id="0" name=""/>
        <dsp:cNvSpPr/>
      </dsp:nvSpPr>
      <dsp:spPr>
        <a:xfrm>
          <a:off x="0" y="2626263"/>
          <a:ext cx="5181600" cy="17231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Policies can include</a:t>
          </a:r>
        </a:p>
      </dsp:txBody>
      <dsp:txXfrm>
        <a:off x="0" y="2626263"/>
        <a:ext cx="5181600" cy="930480"/>
      </dsp:txXfrm>
    </dsp:sp>
    <dsp:sp modelId="{DB1582EB-5EE7-4FFE-88D1-A9A81DDDEF94}">
      <dsp:nvSpPr>
        <dsp:cNvPr id="0" name=""/>
        <dsp:cNvSpPr/>
      </dsp:nvSpPr>
      <dsp:spPr>
        <a:xfrm>
          <a:off x="0" y="3522281"/>
          <a:ext cx="2590800" cy="7926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Limiting amount of information disclosed to unauthorized individuals</a:t>
          </a:r>
        </a:p>
      </dsp:txBody>
      <dsp:txXfrm>
        <a:off x="0" y="3522281"/>
        <a:ext cx="2590800" cy="792631"/>
      </dsp:txXfrm>
    </dsp:sp>
    <dsp:sp modelId="{F78E7F3B-849D-4826-9EC4-7C6DD2F5C5B6}">
      <dsp:nvSpPr>
        <dsp:cNvPr id="0" name=""/>
        <dsp:cNvSpPr/>
      </dsp:nvSpPr>
      <dsp:spPr>
        <a:xfrm>
          <a:off x="2590800" y="3522281"/>
          <a:ext cx="2590800" cy="7926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Verifying identity before disclosing any information</a:t>
          </a:r>
        </a:p>
      </dsp:txBody>
      <dsp:txXfrm>
        <a:off x="2590800" y="3522281"/>
        <a:ext cx="2590800" cy="792631"/>
      </dsp:txXfrm>
    </dsp:sp>
    <dsp:sp modelId="{8400CD8A-630A-4ADE-A1F8-6C78D5EFD2D3}">
      <dsp:nvSpPr>
        <dsp:cNvPr id="0" name=""/>
        <dsp:cNvSpPr/>
      </dsp:nvSpPr>
      <dsp:spPr>
        <a:xfrm rot="10800000">
          <a:off x="0" y="1962"/>
          <a:ext cx="5181600" cy="265014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Institutions needs written policies and procedures for detecting, preventing, and responding to pretexting attacks</a:t>
          </a:r>
        </a:p>
      </dsp:txBody>
      <dsp:txXfrm rot="10800000">
        <a:off x="0" y="1962"/>
        <a:ext cx="5181600" cy="17219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3D6E-F4A1-A183-9517-EB795720E3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158147-8D96-A27A-129B-C2B43AEF3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ADA889-52C2-5D0D-8D84-541D95E6A271}"/>
              </a:ext>
            </a:extLst>
          </p:cNvPr>
          <p:cNvSpPr>
            <a:spLocks noGrp="1"/>
          </p:cNvSpPr>
          <p:nvPr>
            <p:ph type="dt" sz="half" idx="10"/>
          </p:nvPr>
        </p:nvSpPr>
        <p:spPr/>
        <p:txBody>
          <a:bodyPr/>
          <a:lstStyle/>
          <a:p>
            <a:fld id="{55F29938-EEB0-406F-8653-F3EE0C7F2551}" type="datetimeFigureOut">
              <a:rPr lang="en-US" smtClean="0"/>
              <a:t>3/18/2023</a:t>
            </a:fld>
            <a:endParaRPr lang="en-US"/>
          </a:p>
        </p:txBody>
      </p:sp>
      <p:sp>
        <p:nvSpPr>
          <p:cNvPr id="5" name="Footer Placeholder 4">
            <a:extLst>
              <a:ext uri="{FF2B5EF4-FFF2-40B4-BE49-F238E27FC236}">
                <a16:creationId xmlns:a16="http://schemas.microsoft.com/office/drawing/2014/main" id="{A841F5F2-41FA-C90C-245A-15DA0735A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756B1-3470-F711-D632-A892101D7351}"/>
              </a:ext>
            </a:extLst>
          </p:cNvPr>
          <p:cNvSpPr>
            <a:spLocks noGrp="1"/>
          </p:cNvSpPr>
          <p:nvPr>
            <p:ph type="sldNum" sz="quarter" idx="12"/>
          </p:nvPr>
        </p:nvSpPr>
        <p:spPr/>
        <p:txBody>
          <a:bodyPr/>
          <a:lstStyle/>
          <a:p>
            <a:fld id="{16111C7C-28B0-4078-A321-D3BBAA387E87}" type="slidenum">
              <a:rPr lang="en-US" smtClean="0"/>
              <a:t>‹#›</a:t>
            </a:fld>
            <a:endParaRPr lang="en-US"/>
          </a:p>
        </p:txBody>
      </p:sp>
    </p:spTree>
    <p:extLst>
      <p:ext uri="{BB962C8B-B14F-4D97-AF65-F5344CB8AC3E}">
        <p14:creationId xmlns:p14="http://schemas.microsoft.com/office/powerpoint/2010/main" val="18341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70AF-9F87-74F5-1C66-BC46A0F1F4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F2A038-BE5C-F191-620A-8382293560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7F496-97DC-98A7-B839-99DEDBD6F6B2}"/>
              </a:ext>
            </a:extLst>
          </p:cNvPr>
          <p:cNvSpPr>
            <a:spLocks noGrp="1"/>
          </p:cNvSpPr>
          <p:nvPr>
            <p:ph type="dt" sz="half" idx="10"/>
          </p:nvPr>
        </p:nvSpPr>
        <p:spPr/>
        <p:txBody>
          <a:bodyPr/>
          <a:lstStyle/>
          <a:p>
            <a:fld id="{55F29938-EEB0-406F-8653-F3EE0C7F2551}" type="datetimeFigureOut">
              <a:rPr lang="en-US" smtClean="0"/>
              <a:t>3/18/2023</a:t>
            </a:fld>
            <a:endParaRPr lang="en-US"/>
          </a:p>
        </p:txBody>
      </p:sp>
      <p:sp>
        <p:nvSpPr>
          <p:cNvPr id="5" name="Footer Placeholder 4">
            <a:extLst>
              <a:ext uri="{FF2B5EF4-FFF2-40B4-BE49-F238E27FC236}">
                <a16:creationId xmlns:a16="http://schemas.microsoft.com/office/drawing/2014/main" id="{FF4DC8D4-B960-E650-1F70-49ABCE02D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13295-6CD0-BC0C-09FA-B3F00F2AA77C}"/>
              </a:ext>
            </a:extLst>
          </p:cNvPr>
          <p:cNvSpPr>
            <a:spLocks noGrp="1"/>
          </p:cNvSpPr>
          <p:nvPr>
            <p:ph type="sldNum" sz="quarter" idx="12"/>
          </p:nvPr>
        </p:nvSpPr>
        <p:spPr/>
        <p:txBody>
          <a:bodyPr/>
          <a:lstStyle/>
          <a:p>
            <a:fld id="{16111C7C-28B0-4078-A321-D3BBAA387E87}" type="slidenum">
              <a:rPr lang="en-US" smtClean="0"/>
              <a:t>‹#›</a:t>
            </a:fld>
            <a:endParaRPr lang="en-US"/>
          </a:p>
        </p:txBody>
      </p:sp>
    </p:spTree>
    <p:extLst>
      <p:ext uri="{BB962C8B-B14F-4D97-AF65-F5344CB8AC3E}">
        <p14:creationId xmlns:p14="http://schemas.microsoft.com/office/powerpoint/2010/main" val="225516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22871-9B4A-017F-E038-3363D880C5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5D9745-370A-0E38-D6AB-B2A9EA56B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C72E3-AA85-ABCC-8015-C4FC4F9D9B61}"/>
              </a:ext>
            </a:extLst>
          </p:cNvPr>
          <p:cNvSpPr>
            <a:spLocks noGrp="1"/>
          </p:cNvSpPr>
          <p:nvPr>
            <p:ph type="dt" sz="half" idx="10"/>
          </p:nvPr>
        </p:nvSpPr>
        <p:spPr/>
        <p:txBody>
          <a:bodyPr/>
          <a:lstStyle/>
          <a:p>
            <a:fld id="{55F29938-EEB0-406F-8653-F3EE0C7F2551}" type="datetimeFigureOut">
              <a:rPr lang="en-US" smtClean="0"/>
              <a:t>3/18/2023</a:t>
            </a:fld>
            <a:endParaRPr lang="en-US"/>
          </a:p>
        </p:txBody>
      </p:sp>
      <p:sp>
        <p:nvSpPr>
          <p:cNvPr id="5" name="Footer Placeholder 4">
            <a:extLst>
              <a:ext uri="{FF2B5EF4-FFF2-40B4-BE49-F238E27FC236}">
                <a16:creationId xmlns:a16="http://schemas.microsoft.com/office/drawing/2014/main" id="{1C7CDA3D-C5A4-0DD9-8540-B2C59874E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30259-C153-490A-FEF3-55818DEA0823}"/>
              </a:ext>
            </a:extLst>
          </p:cNvPr>
          <p:cNvSpPr>
            <a:spLocks noGrp="1"/>
          </p:cNvSpPr>
          <p:nvPr>
            <p:ph type="sldNum" sz="quarter" idx="12"/>
          </p:nvPr>
        </p:nvSpPr>
        <p:spPr/>
        <p:txBody>
          <a:bodyPr/>
          <a:lstStyle/>
          <a:p>
            <a:fld id="{16111C7C-28B0-4078-A321-D3BBAA387E87}" type="slidenum">
              <a:rPr lang="en-US" smtClean="0"/>
              <a:t>‹#›</a:t>
            </a:fld>
            <a:endParaRPr lang="en-US"/>
          </a:p>
        </p:txBody>
      </p:sp>
    </p:spTree>
    <p:extLst>
      <p:ext uri="{BB962C8B-B14F-4D97-AF65-F5344CB8AC3E}">
        <p14:creationId xmlns:p14="http://schemas.microsoft.com/office/powerpoint/2010/main" val="356384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B6CA-5372-3709-ABB3-E8F7D9756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3AE1C-52BD-0DB0-1B92-72CC05D6B9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BDACD-1E6D-82D5-A67C-EF9A163A3A6A}"/>
              </a:ext>
            </a:extLst>
          </p:cNvPr>
          <p:cNvSpPr>
            <a:spLocks noGrp="1"/>
          </p:cNvSpPr>
          <p:nvPr>
            <p:ph type="dt" sz="half" idx="10"/>
          </p:nvPr>
        </p:nvSpPr>
        <p:spPr/>
        <p:txBody>
          <a:bodyPr/>
          <a:lstStyle/>
          <a:p>
            <a:fld id="{55F29938-EEB0-406F-8653-F3EE0C7F2551}" type="datetimeFigureOut">
              <a:rPr lang="en-US" smtClean="0"/>
              <a:t>3/18/2023</a:t>
            </a:fld>
            <a:endParaRPr lang="en-US"/>
          </a:p>
        </p:txBody>
      </p:sp>
      <p:sp>
        <p:nvSpPr>
          <p:cNvPr id="5" name="Footer Placeholder 4">
            <a:extLst>
              <a:ext uri="{FF2B5EF4-FFF2-40B4-BE49-F238E27FC236}">
                <a16:creationId xmlns:a16="http://schemas.microsoft.com/office/drawing/2014/main" id="{CDF802EA-27D1-9F39-2B75-4BA4D4806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25BC4-A84E-6DE6-CFAB-4BFA761B4EFF}"/>
              </a:ext>
            </a:extLst>
          </p:cNvPr>
          <p:cNvSpPr>
            <a:spLocks noGrp="1"/>
          </p:cNvSpPr>
          <p:nvPr>
            <p:ph type="sldNum" sz="quarter" idx="12"/>
          </p:nvPr>
        </p:nvSpPr>
        <p:spPr/>
        <p:txBody>
          <a:bodyPr/>
          <a:lstStyle/>
          <a:p>
            <a:fld id="{16111C7C-28B0-4078-A321-D3BBAA387E87}" type="slidenum">
              <a:rPr lang="en-US" smtClean="0"/>
              <a:t>‹#›</a:t>
            </a:fld>
            <a:endParaRPr lang="en-US"/>
          </a:p>
        </p:txBody>
      </p:sp>
    </p:spTree>
    <p:extLst>
      <p:ext uri="{BB962C8B-B14F-4D97-AF65-F5344CB8AC3E}">
        <p14:creationId xmlns:p14="http://schemas.microsoft.com/office/powerpoint/2010/main" val="413670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FA91-204F-12F3-190C-739CA313BE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E48DA3-9BB2-B2DB-53B1-E7DBCC6DB0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8923CF-E2EB-B414-C63B-9E50EE723033}"/>
              </a:ext>
            </a:extLst>
          </p:cNvPr>
          <p:cNvSpPr>
            <a:spLocks noGrp="1"/>
          </p:cNvSpPr>
          <p:nvPr>
            <p:ph type="dt" sz="half" idx="10"/>
          </p:nvPr>
        </p:nvSpPr>
        <p:spPr/>
        <p:txBody>
          <a:bodyPr/>
          <a:lstStyle/>
          <a:p>
            <a:fld id="{55F29938-EEB0-406F-8653-F3EE0C7F2551}" type="datetimeFigureOut">
              <a:rPr lang="en-US" smtClean="0"/>
              <a:t>3/18/2023</a:t>
            </a:fld>
            <a:endParaRPr lang="en-US"/>
          </a:p>
        </p:txBody>
      </p:sp>
      <p:sp>
        <p:nvSpPr>
          <p:cNvPr id="5" name="Footer Placeholder 4">
            <a:extLst>
              <a:ext uri="{FF2B5EF4-FFF2-40B4-BE49-F238E27FC236}">
                <a16:creationId xmlns:a16="http://schemas.microsoft.com/office/drawing/2014/main" id="{625577BD-3424-1AF5-3AD5-A2AD0680B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6671E-BF16-20AF-DAFB-2B4E1036D736}"/>
              </a:ext>
            </a:extLst>
          </p:cNvPr>
          <p:cNvSpPr>
            <a:spLocks noGrp="1"/>
          </p:cNvSpPr>
          <p:nvPr>
            <p:ph type="sldNum" sz="quarter" idx="12"/>
          </p:nvPr>
        </p:nvSpPr>
        <p:spPr/>
        <p:txBody>
          <a:bodyPr/>
          <a:lstStyle/>
          <a:p>
            <a:fld id="{16111C7C-28B0-4078-A321-D3BBAA387E87}" type="slidenum">
              <a:rPr lang="en-US" smtClean="0"/>
              <a:t>‹#›</a:t>
            </a:fld>
            <a:endParaRPr lang="en-US"/>
          </a:p>
        </p:txBody>
      </p:sp>
    </p:spTree>
    <p:extLst>
      <p:ext uri="{BB962C8B-B14F-4D97-AF65-F5344CB8AC3E}">
        <p14:creationId xmlns:p14="http://schemas.microsoft.com/office/powerpoint/2010/main" val="204544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C67E-7032-286B-35F5-D1CBD73DE9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17385-DC6D-A619-8B19-D1AFD3B3D9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1092B0-D1A8-BEF2-FE28-49F05526F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857989-15FC-8035-0D1F-BCDDF50BC453}"/>
              </a:ext>
            </a:extLst>
          </p:cNvPr>
          <p:cNvSpPr>
            <a:spLocks noGrp="1"/>
          </p:cNvSpPr>
          <p:nvPr>
            <p:ph type="dt" sz="half" idx="10"/>
          </p:nvPr>
        </p:nvSpPr>
        <p:spPr/>
        <p:txBody>
          <a:bodyPr/>
          <a:lstStyle/>
          <a:p>
            <a:fld id="{55F29938-EEB0-406F-8653-F3EE0C7F2551}" type="datetimeFigureOut">
              <a:rPr lang="en-US" smtClean="0"/>
              <a:t>3/18/2023</a:t>
            </a:fld>
            <a:endParaRPr lang="en-US"/>
          </a:p>
        </p:txBody>
      </p:sp>
      <p:sp>
        <p:nvSpPr>
          <p:cNvPr id="6" name="Footer Placeholder 5">
            <a:extLst>
              <a:ext uri="{FF2B5EF4-FFF2-40B4-BE49-F238E27FC236}">
                <a16:creationId xmlns:a16="http://schemas.microsoft.com/office/drawing/2014/main" id="{06154D8C-B2CD-8109-68CE-6441D6015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E2E87-5963-AE3E-1101-080914E16BF9}"/>
              </a:ext>
            </a:extLst>
          </p:cNvPr>
          <p:cNvSpPr>
            <a:spLocks noGrp="1"/>
          </p:cNvSpPr>
          <p:nvPr>
            <p:ph type="sldNum" sz="quarter" idx="12"/>
          </p:nvPr>
        </p:nvSpPr>
        <p:spPr/>
        <p:txBody>
          <a:bodyPr/>
          <a:lstStyle/>
          <a:p>
            <a:fld id="{16111C7C-28B0-4078-A321-D3BBAA387E87}" type="slidenum">
              <a:rPr lang="en-US" smtClean="0"/>
              <a:t>‹#›</a:t>
            </a:fld>
            <a:endParaRPr lang="en-US"/>
          </a:p>
        </p:txBody>
      </p:sp>
    </p:spTree>
    <p:extLst>
      <p:ext uri="{BB962C8B-B14F-4D97-AF65-F5344CB8AC3E}">
        <p14:creationId xmlns:p14="http://schemas.microsoft.com/office/powerpoint/2010/main" val="312574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7636-DCC2-AF3A-DD1B-B86A7E4EF4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429625-D7D1-B75B-7064-2097BEF34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47BB45-267C-685F-F752-D7DE67A58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13C063-7EC1-A2B0-C79B-58C0CAD20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CE419D-91E5-0559-40FE-EB2527E9CD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B4C349-679E-94FA-6FEB-78F0CDD82660}"/>
              </a:ext>
            </a:extLst>
          </p:cNvPr>
          <p:cNvSpPr>
            <a:spLocks noGrp="1"/>
          </p:cNvSpPr>
          <p:nvPr>
            <p:ph type="dt" sz="half" idx="10"/>
          </p:nvPr>
        </p:nvSpPr>
        <p:spPr/>
        <p:txBody>
          <a:bodyPr/>
          <a:lstStyle/>
          <a:p>
            <a:fld id="{55F29938-EEB0-406F-8653-F3EE0C7F2551}" type="datetimeFigureOut">
              <a:rPr lang="en-US" smtClean="0"/>
              <a:t>3/18/2023</a:t>
            </a:fld>
            <a:endParaRPr lang="en-US"/>
          </a:p>
        </p:txBody>
      </p:sp>
      <p:sp>
        <p:nvSpPr>
          <p:cNvPr id="8" name="Footer Placeholder 7">
            <a:extLst>
              <a:ext uri="{FF2B5EF4-FFF2-40B4-BE49-F238E27FC236}">
                <a16:creationId xmlns:a16="http://schemas.microsoft.com/office/drawing/2014/main" id="{6D16B3F2-98C5-99F9-D377-5A901A9F75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A8A74B-2547-2971-72EC-A47B1FF7C162}"/>
              </a:ext>
            </a:extLst>
          </p:cNvPr>
          <p:cNvSpPr>
            <a:spLocks noGrp="1"/>
          </p:cNvSpPr>
          <p:nvPr>
            <p:ph type="sldNum" sz="quarter" idx="12"/>
          </p:nvPr>
        </p:nvSpPr>
        <p:spPr/>
        <p:txBody>
          <a:bodyPr/>
          <a:lstStyle/>
          <a:p>
            <a:fld id="{16111C7C-28B0-4078-A321-D3BBAA387E87}" type="slidenum">
              <a:rPr lang="en-US" smtClean="0"/>
              <a:t>‹#›</a:t>
            </a:fld>
            <a:endParaRPr lang="en-US"/>
          </a:p>
        </p:txBody>
      </p:sp>
    </p:spTree>
    <p:extLst>
      <p:ext uri="{BB962C8B-B14F-4D97-AF65-F5344CB8AC3E}">
        <p14:creationId xmlns:p14="http://schemas.microsoft.com/office/powerpoint/2010/main" val="330996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2624-80B6-36E3-3D85-00AE57C43F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7A59D7-27BB-0D56-AC26-DE7B0405F85B}"/>
              </a:ext>
            </a:extLst>
          </p:cNvPr>
          <p:cNvSpPr>
            <a:spLocks noGrp="1"/>
          </p:cNvSpPr>
          <p:nvPr>
            <p:ph type="dt" sz="half" idx="10"/>
          </p:nvPr>
        </p:nvSpPr>
        <p:spPr/>
        <p:txBody>
          <a:bodyPr/>
          <a:lstStyle/>
          <a:p>
            <a:fld id="{55F29938-EEB0-406F-8653-F3EE0C7F2551}" type="datetimeFigureOut">
              <a:rPr lang="en-US" smtClean="0"/>
              <a:t>3/18/2023</a:t>
            </a:fld>
            <a:endParaRPr lang="en-US"/>
          </a:p>
        </p:txBody>
      </p:sp>
      <p:sp>
        <p:nvSpPr>
          <p:cNvPr id="4" name="Footer Placeholder 3">
            <a:extLst>
              <a:ext uri="{FF2B5EF4-FFF2-40B4-BE49-F238E27FC236}">
                <a16:creationId xmlns:a16="http://schemas.microsoft.com/office/drawing/2014/main" id="{D9697638-390B-DDC1-0D61-118FAE9375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E7464E-D46F-A406-BA21-A0FB0E243812}"/>
              </a:ext>
            </a:extLst>
          </p:cNvPr>
          <p:cNvSpPr>
            <a:spLocks noGrp="1"/>
          </p:cNvSpPr>
          <p:nvPr>
            <p:ph type="sldNum" sz="quarter" idx="12"/>
          </p:nvPr>
        </p:nvSpPr>
        <p:spPr/>
        <p:txBody>
          <a:bodyPr/>
          <a:lstStyle/>
          <a:p>
            <a:fld id="{16111C7C-28B0-4078-A321-D3BBAA387E87}" type="slidenum">
              <a:rPr lang="en-US" smtClean="0"/>
              <a:t>‹#›</a:t>
            </a:fld>
            <a:endParaRPr lang="en-US"/>
          </a:p>
        </p:txBody>
      </p:sp>
    </p:spTree>
    <p:extLst>
      <p:ext uri="{BB962C8B-B14F-4D97-AF65-F5344CB8AC3E}">
        <p14:creationId xmlns:p14="http://schemas.microsoft.com/office/powerpoint/2010/main" val="143082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52FEC-9338-7F24-9D4B-C745BDB05A26}"/>
              </a:ext>
            </a:extLst>
          </p:cNvPr>
          <p:cNvSpPr>
            <a:spLocks noGrp="1"/>
          </p:cNvSpPr>
          <p:nvPr>
            <p:ph type="dt" sz="half" idx="10"/>
          </p:nvPr>
        </p:nvSpPr>
        <p:spPr/>
        <p:txBody>
          <a:bodyPr/>
          <a:lstStyle/>
          <a:p>
            <a:fld id="{55F29938-EEB0-406F-8653-F3EE0C7F2551}" type="datetimeFigureOut">
              <a:rPr lang="en-US" smtClean="0"/>
              <a:t>3/18/2023</a:t>
            </a:fld>
            <a:endParaRPr lang="en-US"/>
          </a:p>
        </p:txBody>
      </p:sp>
      <p:sp>
        <p:nvSpPr>
          <p:cNvPr id="3" name="Footer Placeholder 2">
            <a:extLst>
              <a:ext uri="{FF2B5EF4-FFF2-40B4-BE49-F238E27FC236}">
                <a16:creationId xmlns:a16="http://schemas.microsoft.com/office/drawing/2014/main" id="{A797C2D2-22F2-82E9-5166-19DCA804F2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ADFF7-30EF-4E3B-6027-5BABCD92D194}"/>
              </a:ext>
            </a:extLst>
          </p:cNvPr>
          <p:cNvSpPr>
            <a:spLocks noGrp="1"/>
          </p:cNvSpPr>
          <p:nvPr>
            <p:ph type="sldNum" sz="quarter" idx="12"/>
          </p:nvPr>
        </p:nvSpPr>
        <p:spPr/>
        <p:txBody>
          <a:bodyPr/>
          <a:lstStyle/>
          <a:p>
            <a:fld id="{16111C7C-28B0-4078-A321-D3BBAA387E87}" type="slidenum">
              <a:rPr lang="en-US" smtClean="0"/>
              <a:t>‹#›</a:t>
            </a:fld>
            <a:endParaRPr lang="en-US"/>
          </a:p>
        </p:txBody>
      </p:sp>
    </p:spTree>
    <p:extLst>
      <p:ext uri="{BB962C8B-B14F-4D97-AF65-F5344CB8AC3E}">
        <p14:creationId xmlns:p14="http://schemas.microsoft.com/office/powerpoint/2010/main" val="6410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5885-6659-4DC1-81D9-1223877BA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4BEADA-CD96-7621-5E15-0007BACBAC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67F20E-11B8-0F00-5689-5858FE653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95781-DB50-6CB1-3C26-B8888EBA73F6}"/>
              </a:ext>
            </a:extLst>
          </p:cNvPr>
          <p:cNvSpPr>
            <a:spLocks noGrp="1"/>
          </p:cNvSpPr>
          <p:nvPr>
            <p:ph type="dt" sz="half" idx="10"/>
          </p:nvPr>
        </p:nvSpPr>
        <p:spPr/>
        <p:txBody>
          <a:bodyPr/>
          <a:lstStyle/>
          <a:p>
            <a:fld id="{55F29938-EEB0-406F-8653-F3EE0C7F2551}" type="datetimeFigureOut">
              <a:rPr lang="en-US" smtClean="0"/>
              <a:t>3/18/2023</a:t>
            </a:fld>
            <a:endParaRPr lang="en-US"/>
          </a:p>
        </p:txBody>
      </p:sp>
      <p:sp>
        <p:nvSpPr>
          <p:cNvPr id="6" name="Footer Placeholder 5">
            <a:extLst>
              <a:ext uri="{FF2B5EF4-FFF2-40B4-BE49-F238E27FC236}">
                <a16:creationId xmlns:a16="http://schemas.microsoft.com/office/drawing/2014/main" id="{4E18960B-CE3A-5E88-F380-B22DEBCBA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C3579-B852-69FF-2577-886FB3D72726}"/>
              </a:ext>
            </a:extLst>
          </p:cNvPr>
          <p:cNvSpPr>
            <a:spLocks noGrp="1"/>
          </p:cNvSpPr>
          <p:nvPr>
            <p:ph type="sldNum" sz="quarter" idx="12"/>
          </p:nvPr>
        </p:nvSpPr>
        <p:spPr/>
        <p:txBody>
          <a:bodyPr/>
          <a:lstStyle/>
          <a:p>
            <a:fld id="{16111C7C-28B0-4078-A321-D3BBAA387E87}" type="slidenum">
              <a:rPr lang="en-US" smtClean="0"/>
              <a:t>‹#›</a:t>
            </a:fld>
            <a:endParaRPr lang="en-US"/>
          </a:p>
        </p:txBody>
      </p:sp>
    </p:spTree>
    <p:extLst>
      <p:ext uri="{BB962C8B-B14F-4D97-AF65-F5344CB8AC3E}">
        <p14:creationId xmlns:p14="http://schemas.microsoft.com/office/powerpoint/2010/main" val="305752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B268-6FCC-555D-C1DF-650217D5D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DF0D98-4903-97F0-21DC-0EBAF8C031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15BCAF-A929-6D56-B248-A6B2A834E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1246A-8854-CF7E-B503-E825D8318254}"/>
              </a:ext>
            </a:extLst>
          </p:cNvPr>
          <p:cNvSpPr>
            <a:spLocks noGrp="1"/>
          </p:cNvSpPr>
          <p:nvPr>
            <p:ph type="dt" sz="half" idx="10"/>
          </p:nvPr>
        </p:nvSpPr>
        <p:spPr/>
        <p:txBody>
          <a:bodyPr/>
          <a:lstStyle/>
          <a:p>
            <a:fld id="{55F29938-EEB0-406F-8653-F3EE0C7F2551}" type="datetimeFigureOut">
              <a:rPr lang="en-US" smtClean="0"/>
              <a:t>3/18/2023</a:t>
            </a:fld>
            <a:endParaRPr lang="en-US"/>
          </a:p>
        </p:txBody>
      </p:sp>
      <p:sp>
        <p:nvSpPr>
          <p:cNvPr id="6" name="Footer Placeholder 5">
            <a:extLst>
              <a:ext uri="{FF2B5EF4-FFF2-40B4-BE49-F238E27FC236}">
                <a16:creationId xmlns:a16="http://schemas.microsoft.com/office/drawing/2014/main" id="{F1556546-4414-AEA9-9274-180A5FA35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57A03-C098-E4F7-0AF5-4E20FB104BE3}"/>
              </a:ext>
            </a:extLst>
          </p:cNvPr>
          <p:cNvSpPr>
            <a:spLocks noGrp="1"/>
          </p:cNvSpPr>
          <p:nvPr>
            <p:ph type="sldNum" sz="quarter" idx="12"/>
          </p:nvPr>
        </p:nvSpPr>
        <p:spPr/>
        <p:txBody>
          <a:bodyPr/>
          <a:lstStyle/>
          <a:p>
            <a:fld id="{16111C7C-28B0-4078-A321-D3BBAA387E87}" type="slidenum">
              <a:rPr lang="en-US" smtClean="0"/>
              <a:t>‹#›</a:t>
            </a:fld>
            <a:endParaRPr lang="en-US"/>
          </a:p>
        </p:txBody>
      </p:sp>
    </p:spTree>
    <p:extLst>
      <p:ext uri="{BB962C8B-B14F-4D97-AF65-F5344CB8AC3E}">
        <p14:creationId xmlns:p14="http://schemas.microsoft.com/office/powerpoint/2010/main" val="158082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D9D01F-AF88-2C34-1634-AF1648DB0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6D40C6-3C39-53F9-E3BA-47CFA9368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1B644-4C05-60CA-9CED-5FCBB1A9D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29938-EEB0-406F-8653-F3EE0C7F2551}" type="datetimeFigureOut">
              <a:rPr lang="en-US" smtClean="0"/>
              <a:t>3/18/2023</a:t>
            </a:fld>
            <a:endParaRPr lang="en-US"/>
          </a:p>
        </p:txBody>
      </p:sp>
      <p:sp>
        <p:nvSpPr>
          <p:cNvPr id="5" name="Footer Placeholder 4">
            <a:extLst>
              <a:ext uri="{FF2B5EF4-FFF2-40B4-BE49-F238E27FC236}">
                <a16:creationId xmlns:a16="http://schemas.microsoft.com/office/drawing/2014/main" id="{5398B5D1-77BC-6256-BBE8-366BE6F7B1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6D21C6-22AD-9342-6947-1CC3E0233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11C7C-28B0-4078-A321-D3BBAA387E87}" type="slidenum">
              <a:rPr lang="en-US" smtClean="0"/>
              <a:t>‹#›</a:t>
            </a:fld>
            <a:endParaRPr lang="en-US"/>
          </a:p>
        </p:txBody>
      </p:sp>
    </p:spTree>
    <p:extLst>
      <p:ext uri="{BB962C8B-B14F-4D97-AF65-F5344CB8AC3E}">
        <p14:creationId xmlns:p14="http://schemas.microsoft.com/office/powerpoint/2010/main" val="565193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73199B-6966-728C-4412-774713F51701}"/>
              </a:ext>
            </a:extLst>
          </p:cNvPr>
          <p:cNvSpPr>
            <a:spLocks noGrp="1"/>
          </p:cNvSpPr>
          <p:nvPr>
            <p:ph type="ctrTitle"/>
          </p:nvPr>
        </p:nvSpPr>
        <p:spPr>
          <a:xfrm>
            <a:off x="1524003" y="1999615"/>
            <a:ext cx="9144000" cy="2764028"/>
          </a:xfrm>
        </p:spPr>
        <p:txBody>
          <a:bodyPr anchor="ctr">
            <a:normAutofit/>
          </a:bodyPr>
          <a:lstStyle/>
          <a:p>
            <a:r>
              <a:rPr lang="en-US" sz="7200" dirty="0"/>
              <a:t>GLBA Pretexting Protection</a:t>
            </a:r>
          </a:p>
        </p:txBody>
      </p:sp>
      <p:sp>
        <p:nvSpPr>
          <p:cNvPr id="3" name="Subtitle 2">
            <a:extLst>
              <a:ext uri="{FF2B5EF4-FFF2-40B4-BE49-F238E27FC236}">
                <a16:creationId xmlns:a16="http://schemas.microsoft.com/office/drawing/2014/main" id="{C423FFC1-34C3-1F54-2AF4-A26395EDFBE9}"/>
              </a:ext>
            </a:extLst>
          </p:cNvPr>
          <p:cNvSpPr>
            <a:spLocks noGrp="1"/>
          </p:cNvSpPr>
          <p:nvPr>
            <p:ph type="subTitle" idx="1"/>
          </p:nvPr>
        </p:nvSpPr>
        <p:spPr>
          <a:xfrm>
            <a:off x="1966912" y="5645150"/>
            <a:ext cx="8258176" cy="631825"/>
          </a:xfrm>
        </p:spPr>
        <p:txBody>
          <a:bodyPr anchor="ctr">
            <a:normAutofit/>
          </a:bodyPr>
          <a:lstStyle/>
          <a:p>
            <a:r>
              <a:rPr lang="en-US" sz="2800"/>
              <a:t>Gunnar Yonker</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42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294B-583E-219D-C030-08E914F5C14D}"/>
              </a:ext>
            </a:extLst>
          </p:cNvPr>
          <p:cNvSpPr>
            <a:spLocks noGrp="1"/>
          </p:cNvSpPr>
          <p:nvPr>
            <p:ph type="title"/>
          </p:nvPr>
        </p:nvSpPr>
        <p:spPr/>
        <p:txBody>
          <a:bodyPr/>
          <a:lstStyle/>
          <a:p>
            <a:r>
              <a:rPr lang="en-US" dirty="0"/>
              <a:t>Introduction: GLBA and Pretexting Protection</a:t>
            </a:r>
          </a:p>
        </p:txBody>
      </p:sp>
      <p:graphicFrame>
        <p:nvGraphicFramePr>
          <p:cNvPr id="8" name="Content Placeholder 2">
            <a:extLst>
              <a:ext uri="{FF2B5EF4-FFF2-40B4-BE49-F238E27FC236}">
                <a16:creationId xmlns:a16="http://schemas.microsoft.com/office/drawing/2014/main" id="{1BB0D6B0-EF68-C45F-93E2-64DD4929C147}"/>
              </a:ext>
            </a:extLst>
          </p:cNvPr>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34DCA3CB-AD60-53E3-DAE6-AC0F08271961}"/>
              </a:ext>
            </a:extLst>
          </p:cNvPr>
          <p:cNvPicPr>
            <a:picLocks noGrp="1" noChangeAspect="1"/>
          </p:cNvPicPr>
          <p:nvPr>
            <p:ph sz="half" idx="2"/>
          </p:nvPr>
        </p:nvPicPr>
        <p:blipFill>
          <a:blip r:embed="rId7"/>
          <a:stretch>
            <a:fillRect/>
          </a:stretch>
        </p:blipFill>
        <p:spPr>
          <a:xfrm>
            <a:off x="6172200" y="2543044"/>
            <a:ext cx="5181600" cy="2916500"/>
          </a:xfrm>
          <a:prstGeom prst="rect">
            <a:avLst/>
          </a:prstGeom>
        </p:spPr>
      </p:pic>
      <p:sp>
        <p:nvSpPr>
          <p:cNvPr id="6" name="TextBox 5">
            <a:extLst>
              <a:ext uri="{FF2B5EF4-FFF2-40B4-BE49-F238E27FC236}">
                <a16:creationId xmlns:a16="http://schemas.microsoft.com/office/drawing/2014/main" id="{C3272E42-A2CB-6F92-ED79-7CD127DD745C}"/>
              </a:ext>
            </a:extLst>
          </p:cNvPr>
          <p:cNvSpPr txBox="1"/>
          <p:nvPr/>
        </p:nvSpPr>
        <p:spPr>
          <a:xfrm>
            <a:off x="6406776" y="5459544"/>
            <a:ext cx="4947024" cy="338554"/>
          </a:xfrm>
          <a:prstGeom prst="rect">
            <a:avLst/>
          </a:prstGeom>
          <a:noFill/>
        </p:spPr>
        <p:txBody>
          <a:bodyPr wrap="square" rtlCol="0">
            <a:spAutoFit/>
          </a:bodyPr>
          <a:lstStyle/>
          <a:p>
            <a:r>
              <a:rPr lang="en-US" sz="800" dirty="0"/>
              <a:t>https://cdn-gabgk.nitrocdn.com/BrPHNalDwAjVbOXZFQiuifVvJqaUksgw/assets/images/optimized/rev-dc0600f/asset/images/article/Gramm-Leach-Bliley-Act.jpg</a:t>
            </a:r>
          </a:p>
        </p:txBody>
      </p:sp>
      <p:sp>
        <p:nvSpPr>
          <p:cNvPr id="7" name="TextBox 6">
            <a:extLst>
              <a:ext uri="{FF2B5EF4-FFF2-40B4-BE49-F238E27FC236}">
                <a16:creationId xmlns:a16="http://schemas.microsoft.com/office/drawing/2014/main" id="{677B8189-A2A6-0271-AD98-D19E387EF4C7}"/>
              </a:ext>
            </a:extLst>
          </p:cNvPr>
          <p:cNvSpPr txBox="1"/>
          <p:nvPr/>
        </p:nvSpPr>
        <p:spPr>
          <a:xfrm>
            <a:off x="154983" y="6540285"/>
            <a:ext cx="6137329" cy="215444"/>
          </a:xfrm>
          <a:prstGeom prst="rect">
            <a:avLst/>
          </a:prstGeom>
          <a:noFill/>
        </p:spPr>
        <p:txBody>
          <a:bodyPr wrap="square" rtlCol="0">
            <a:spAutoFit/>
          </a:bodyPr>
          <a:lstStyle/>
          <a:p>
            <a:r>
              <a:rPr lang="en-US" sz="800" dirty="0"/>
              <a:t>https://www.ftc.gov/business-guidance/privacy-security/gramm-leach-bliley-act</a:t>
            </a:r>
          </a:p>
        </p:txBody>
      </p:sp>
    </p:spTree>
    <p:extLst>
      <p:ext uri="{BB962C8B-B14F-4D97-AF65-F5344CB8AC3E}">
        <p14:creationId xmlns:p14="http://schemas.microsoft.com/office/powerpoint/2010/main" val="124852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3129-02E6-7101-F5BE-BF45B218111B}"/>
              </a:ext>
            </a:extLst>
          </p:cNvPr>
          <p:cNvSpPr>
            <a:spLocks noGrp="1"/>
          </p:cNvSpPr>
          <p:nvPr>
            <p:ph type="title"/>
          </p:nvPr>
        </p:nvSpPr>
        <p:spPr/>
        <p:txBody>
          <a:bodyPr/>
          <a:lstStyle/>
          <a:p>
            <a:r>
              <a:rPr lang="en-US" dirty="0"/>
              <a:t>What is Pretexting?</a:t>
            </a:r>
          </a:p>
        </p:txBody>
      </p:sp>
      <p:graphicFrame>
        <p:nvGraphicFramePr>
          <p:cNvPr id="13" name="Content Placeholder 2">
            <a:extLst>
              <a:ext uri="{FF2B5EF4-FFF2-40B4-BE49-F238E27FC236}">
                <a16:creationId xmlns:a16="http://schemas.microsoft.com/office/drawing/2014/main" id="{4A133F12-C1B9-E91D-F9F5-CC81BB589B6C}"/>
              </a:ext>
            </a:extLst>
          </p:cNvPr>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27F0D534-6739-8531-A6E8-67152C3C440F}"/>
              </a:ext>
            </a:extLst>
          </p:cNvPr>
          <p:cNvPicPr>
            <a:picLocks noGrp="1" noChangeAspect="1"/>
          </p:cNvPicPr>
          <p:nvPr>
            <p:ph sz="half" idx="2"/>
          </p:nvPr>
        </p:nvPicPr>
        <p:blipFill>
          <a:blip r:embed="rId7"/>
          <a:stretch>
            <a:fillRect/>
          </a:stretch>
        </p:blipFill>
        <p:spPr>
          <a:xfrm>
            <a:off x="6172200" y="2660054"/>
            <a:ext cx="5181600" cy="2682479"/>
          </a:xfrm>
          <a:prstGeom prst="rect">
            <a:avLst/>
          </a:prstGeom>
        </p:spPr>
      </p:pic>
      <p:sp>
        <p:nvSpPr>
          <p:cNvPr id="7" name="TextBox 6">
            <a:extLst>
              <a:ext uri="{FF2B5EF4-FFF2-40B4-BE49-F238E27FC236}">
                <a16:creationId xmlns:a16="http://schemas.microsoft.com/office/drawing/2014/main" id="{91878944-3B1B-CF70-9556-23D30578E6AB}"/>
              </a:ext>
            </a:extLst>
          </p:cNvPr>
          <p:cNvSpPr txBox="1"/>
          <p:nvPr/>
        </p:nvSpPr>
        <p:spPr>
          <a:xfrm>
            <a:off x="6406776" y="5020157"/>
            <a:ext cx="4947024" cy="215444"/>
          </a:xfrm>
          <a:prstGeom prst="rect">
            <a:avLst/>
          </a:prstGeom>
          <a:noFill/>
        </p:spPr>
        <p:txBody>
          <a:bodyPr wrap="square" rtlCol="0">
            <a:spAutoFit/>
          </a:bodyPr>
          <a:lstStyle/>
          <a:p>
            <a:r>
              <a:rPr lang="en-US" sz="800" dirty="0"/>
              <a:t>https://www.imperva.com/learn/wp-content/uploads/sites/13/2021/12/Types-of-pretexting-attacks.png</a:t>
            </a:r>
          </a:p>
        </p:txBody>
      </p:sp>
    </p:spTree>
    <p:extLst>
      <p:ext uri="{BB962C8B-B14F-4D97-AF65-F5344CB8AC3E}">
        <p14:creationId xmlns:p14="http://schemas.microsoft.com/office/powerpoint/2010/main" val="280868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D294F-1D56-347B-3705-62CD770654CA}"/>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Pretexting Attack Examples</a:t>
            </a:r>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27D07E-586E-0B24-562B-6FBE36AEAC8B}"/>
              </a:ext>
            </a:extLst>
          </p:cNvPr>
          <p:cNvSpPr>
            <a:spLocks noGrp="1"/>
          </p:cNvSpPr>
          <p:nvPr>
            <p:ph sz="half" idx="1"/>
          </p:nvPr>
        </p:nvSpPr>
        <p:spPr>
          <a:xfrm>
            <a:off x="4976030" y="963507"/>
            <a:ext cx="6250940" cy="2304627"/>
          </a:xfrm>
        </p:spPr>
        <p:txBody>
          <a:bodyPr anchor="b">
            <a:normAutofit/>
          </a:bodyPr>
          <a:lstStyle/>
          <a:p>
            <a:r>
              <a:rPr lang="en-US" sz="2000"/>
              <a:t>An attacker could call a customer service representative and make the claim that they lost their account password pretending to be the victim. The representative may disclose the password reset information to the attacker if they are not careful about confirming their identity in another way.</a:t>
            </a:r>
          </a:p>
        </p:txBody>
      </p:sp>
      <p:sp>
        <p:nvSpPr>
          <p:cNvPr id="4" name="Content Placeholder 3">
            <a:extLst>
              <a:ext uri="{FF2B5EF4-FFF2-40B4-BE49-F238E27FC236}">
                <a16:creationId xmlns:a16="http://schemas.microsoft.com/office/drawing/2014/main" id="{EED5C62F-0106-9403-4109-6EAE5ACBD40C}"/>
              </a:ext>
            </a:extLst>
          </p:cNvPr>
          <p:cNvSpPr>
            <a:spLocks noGrp="1"/>
          </p:cNvSpPr>
          <p:nvPr>
            <p:ph sz="half" idx="2"/>
          </p:nvPr>
        </p:nvSpPr>
        <p:spPr>
          <a:xfrm>
            <a:off x="4976030" y="3589866"/>
            <a:ext cx="6250940" cy="2304628"/>
          </a:xfrm>
        </p:spPr>
        <p:txBody>
          <a:bodyPr>
            <a:normAutofit/>
          </a:bodyPr>
          <a:lstStyle/>
          <a:p>
            <a:r>
              <a:rPr lang="en-US" sz="2000"/>
              <a:t>Another example is that an attacker could pretend to be an IT support technician and request access to a user’s computer claiming they need to fix an issue. If the user allows this, then the attacker would be able to use this access to steal sensitive information.</a:t>
            </a:r>
          </a:p>
        </p:txBody>
      </p:sp>
    </p:spTree>
    <p:extLst>
      <p:ext uri="{BB962C8B-B14F-4D97-AF65-F5344CB8AC3E}">
        <p14:creationId xmlns:p14="http://schemas.microsoft.com/office/powerpoint/2010/main" val="117986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D428B-2B85-7FF8-A020-D8717995796B}"/>
              </a:ext>
            </a:extLst>
          </p:cNvPr>
          <p:cNvSpPr>
            <a:spLocks noGrp="1"/>
          </p:cNvSpPr>
          <p:nvPr>
            <p:ph type="title"/>
          </p:nvPr>
        </p:nvSpPr>
        <p:spPr>
          <a:xfrm>
            <a:off x="838200" y="620742"/>
            <a:ext cx="10515600" cy="1325563"/>
          </a:xfrm>
        </p:spPr>
        <p:txBody>
          <a:bodyPr>
            <a:normAutofit/>
          </a:bodyPr>
          <a:lstStyle/>
          <a:p>
            <a:r>
              <a:rPr lang="en-US">
                <a:solidFill>
                  <a:srgbClr val="FFFFFF"/>
                </a:solidFill>
              </a:rPr>
              <a:t>Pretexting Protection</a:t>
            </a:r>
          </a:p>
        </p:txBody>
      </p:sp>
      <p:cxnSp>
        <p:nvCxnSpPr>
          <p:cNvPr id="11" name="Straight Connector 10">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60FCFE-9C75-51B5-231E-EAAE6CF42587}"/>
              </a:ext>
            </a:extLst>
          </p:cNvPr>
          <p:cNvSpPr>
            <a:spLocks noGrp="1"/>
          </p:cNvSpPr>
          <p:nvPr>
            <p:ph sz="half" idx="1"/>
          </p:nvPr>
        </p:nvSpPr>
        <p:spPr>
          <a:xfrm>
            <a:off x="838200" y="2266345"/>
            <a:ext cx="5097780" cy="3910617"/>
          </a:xfrm>
        </p:spPr>
        <p:txBody>
          <a:bodyPr>
            <a:normAutofit/>
          </a:bodyPr>
          <a:lstStyle/>
          <a:p>
            <a:r>
              <a:rPr lang="en-US" sz="2400" dirty="0">
                <a:solidFill>
                  <a:srgbClr val="FFFFFF"/>
                </a:solidFill>
              </a:rPr>
              <a:t>GLBA requires financial institutions to implement a comprehensive information security program to protect their customer’s sensitive data</a:t>
            </a:r>
          </a:p>
          <a:p>
            <a:r>
              <a:rPr lang="en-US" sz="2400" dirty="0">
                <a:solidFill>
                  <a:srgbClr val="FFFFFF"/>
                </a:solidFill>
              </a:rPr>
              <a:t>Financial institutions must conduct regular risk assessments to identify potential threat and vulnerabilities</a:t>
            </a:r>
          </a:p>
        </p:txBody>
      </p:sp>
      <p:sp>
        <p:nvSpPr>
          <p:cNvPr id="4" name="Content Placeholder 3">
            <a:extLst>
              <a:ext uri="{FF2B5EF4-FFF2-40B4-BE49-F238E27FC236}">
                <a16:creationId xmlns:a16="http://schemas.microsoft.com/office/drawing/2014/main" id="{658B2D0B-0133-79DC-CF6F-1F5F25BC9241}"/>
              </a:ext>
            </a:extLst>
          </p:cNvPr>
          <p:cNvSpPr>
            <a:spLocks noGrp="1"/>
          </p:cNvSpPr>
          <p:nvPr>
            <p:ph sz="half" idx="2"/>
          </p:nvPr>
        </p:nvSpPr>
        <p:spPr>
          <a:xfrm>
            <a:off x="6256020" y="2266345"/>
            <a:ext cx="5097780" cy="3910618"/>
          </a:xfrm>
        </p:spPr>
        <p:txBody>
          <a:bodyPr>
            <a:normAutofit/>
          </a:bodyPr>
          <a:lstStyle/>
          <a:p>
            <a:r>
              <a:rPr lang="en-US" sz="2400">
                <a:solidFill>
                  <a:srgbClr val="FFFFFF"/>
                </a:solidFill>
              </a:rPr>
              <a:t>Employees also needs to be trained to recognize and respond to pretexting attacks appropriately</a:t>
            </a:r>
          </a:p>
          <a:p>
            <a:pPr lvl="1"/>
            <a:r>
              <a:rPr lang="en-US">
                <a:solidFill>
                  <a:srgbClr val="FFFFFF"/>
                </a:solidFill>
              </a:rPr>
              <a:t>Such as in the previous example situation, the employee verifying the identity of the caller before offering a password reset</a:t>
            </a:r>
          </a:p>
        </p:txBody>
      </p:sp>
      <p:sp>
        <p:nvSpPr>
          <p:cNvPr id="5" name="TextBox 4">
            <a:extLst>
              <a:ext uri="{FF2B5EF4-FFF2-40B4-BE49-F238E27FC236}">
                <a16:creationId xmlns:a16="http://schemas.microsoft.com/office/drawing/2014/main" id="{0E617CF8-9D7C-0BC8-7B91-9B218DF554FE}"/>
              </a:ext>
            </a:extLst>
          </p:cNvPr>
          <p:cNvSpPr txBox="1"/>
          <p:nvPr/>
        </p:nvSpPr>
        <p:spPr>
          <a:xfrm>
            <a:off x="53737" y="6535128"/>
            <a:ext cx="5882243" cy="215444"/>
          </a:xfrm>
          <a:prstGeom prst="rect">
            <a:avLst/>
          </a:prstGeom>
          <a:noFill/>
        </p:spPr>
        <p:txBody>
          <a:bodyPr wrap="square" rtlCol="0">
            <a:spAutoFit/>
          </a:bodyPr>
          <a:lstStyle/>
          <a:p>
            <a:r>
              <a:rPr lang="en-US" sz="800" dirty="0"/>
              <a:t>https://www.csoonline.com/article/3598568/glba-explained-what-the-graham-leach-bailey-act-means-for-privacy-and-it-security.html</a:t>
            </a:r>
          </a:p>
        </p:txBody>
      </p:sp>
    </p:spTree>
    <p:extLst>
      <p:ext uri="{BB962C8B-B14F-4D97-AF65-F5344CB8AC3E}">
        <p14:creationId xmlns:p14="http://schemas.microsoft.com/office/powerpoint/2010/main" val="11517616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8367-A6A9-3F29-CBFA-ECFE46B2CD7C}"/>
              </a:ext>
            </a:extLst>
          </p:cNvPr>
          <p:cNvSpPr>
            <a:spLocks noGrp="1"/>
          </p:cNvSpPr>
          <p:nvPr>
            <p:ph type="title"/>
          </p:nvPr>
        </p:nvSpPr>
        <p:spPr/>
        <p:txBody>
          <a:bodyPr/>
          <a:lstStyle/>
          <a:p>
            <a:r>
              <a:rPr lang="en-US" dirty="0"/>
              <a:t>GLBA Standards for Pretexting Protection</a:t>
            </a:r>
          </a:p>
        </p:txBody>
      </p:sp>
      <p:graphicFrame>
        <p:nvGraphicFramePr>
          <p:cNvPr id="8" name="Content Placeholder 2">
            <a:extLst>
              <a:ext uri="{FF2B5EF4-FFF2-40B4-BE49-F238E27FC236}">
                <a16:creationId xmlns:a16="http://schemas.microsoft.com/office/drawing/2014/main" id="{91E569F7-D3B8-984E-7256-A856D99A955B}"/>
              </a:ext>
            </a:extLst>
          </p:cNvPr>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91FD39F8-DDE7-F5EC-7C01-C84D7F3CB768}"/>
              </a:ext>
            </a:extLst>
          </p:cNvPr>
          <p:cNvSpPr>
            <a:spLocks noGrp="1"/>
          </p:cNvSpPr>
          <p:nvPr>
            <p:ph sz="half" idx="2"/>
          </p:nvPr>
        </p:nvSpPr>
        <p:spPr/>
        <p:txBody>
          <a:bodyPr>
            <a:normAutofit/>
          </a:bodyPr>
          <a:lstStyle/>
          <a:p>
            <a:r>
              <a:rPr lang="en-US" sz="2400" dirty="0"/>
              <a:t>Institutions should also implement technical safeguards such as access controls and encryption to properly protect sensitive information from third-parties</a:t>
            </a:r>
          </a:p>
        </p:txBody>
      </p:sp>
      <p:pic>
        <p:nvPicPr>
          <p:cNvPr id="5" name="Picture 4">
            <a:extLst>
              <a:ext uri="{FF2B5EF4-FFF2-40B4-BE49-F238E27FC236}">
                <a16:creationId xmlns:a16="http://schemas.microsoft.com/office/drawing/2014/main" id="{4973DE3E-B04A-B895-6BC8-0C60D14AF100}"/>
              </a:ext>
            </a:extLst>
          </p:cNvPr>
          <p:cNvPicPr>
            <a:picLocks noChangeAspect="1"/>
          </p:cNvPicPr>
          <p:nvPr/>
        </p:nvPicPr>
        <p:blipFill rotWithShape="1">
          <a:blip r:embed="rId7"/>
          <a:srcRect l="5385" t="7492" r="4424" b="7005"/>
          <a:stretch/>
        </p:blipFill>
        <p:spPr>
          <a:xfrm>
            <a:off x="6292215" y="3524250"/>
            <a:ext cx="4571486" cy="3219450"/>
          </a:xfrm>
          <a:prstGeom prst="rect">
            <a:avLst/>
          </a:prstGeom>
        </p:spPr>
      </p:pic>
      <p:sp>
        <p:nvSpPr>
          <p:cNvPr id="6" name="TextBox 5">
            <a:extLst>
              <a:ext uri="{FF2B5EF4-FFF2-40B4-BE49-F238E27FC236}">
                <a16:creationId xmlns:a16="http://schemas.microsoft.com/office/drawing/2014/main" id="{A68973BB-64DF-5879-618D-EDE34D1763E8}"/>
              </a:ext>
            </a:extLst>
          </p:cNvPr>
          <p:cNvSpPr txBox="1"/>
          <p:nvPr/>
        </p:nvSpPr>
        <p:spPr>
          <a:xfrm>
            <a:off x="6724650" y="6553200"/>
            <a:ext cx="5105400" cy="338554"/>
          </a:xfrm>
          <a:prstGeom prst="rect">
            <a:avLst/>
          </a:prstGeom>
          <a:noFill/>
        </p:spPr>
        <p:txBody>
          <a:bodyPr wrap="square" rtlCol="0">
            <a:spAutoFit/>
          </a:bodyPr>
          <a:lstStyle/>
          <a:p>
            <a:r>
              <a:rPr lang="en-US" sz="800" dirty="0"/>
              <a:t>https://cdn.ttgtmedia.com/rms/onlineimages/cio-10_steps_to_develop_glba_compliant_information_security_policies-f.png</a:t>
            </a:r>
          </a:p>
        </p:txBody>
      </p:sp>
    </p:spTree>
    <p:extLst>
      <p:ext uri="{BB962C8B-B14F-4D97-AF65-F5344CB8AC3E}">
        <p14:creationId xmlns:p14="http://schemas.microsoft.com/office/powerpoint/2010/main" val="45233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D69F-75AA-0A1C-EF76-495F97A25CC7}"/>
              </a:ext>
            </a:extLst>
          </p:cNvPr>
          <p:cNvSpPr>
            <a:spLocks noGrp="1"/>
          </p:cNvSpPr>
          <p:nvPr>
            <p:ph type="title"/>
          </p:nvPr>
        </p:nvSpPr>
        <p:spPr/>
        <p:txBody>
          <a:bodyPr/>
          <a:lstStyle/>
          <a:p>
            <a:r>
              <a:rPr lang="en-US" dirty="0"/>
              <a:t>Case Study – </a:t>
            </a:r>
            <a:r>
              <a:rPr lang="en-US" dirty="0" err="1"/>
              <a:t>ChoicePoint</a:t>
            </a:r>
            <a:r>
              <a:rPr lang="en-US" dirty="0"/>
              <a:t> Data Breach</a:t>
            </a:r>
          </a:p>
        </p:txBody>
      </p:sp>
      <p:sp>
        <p:nvSpPr>
          <p:cNvPr id="3" name="Content Placeholder 2">
            <a:extLst>
              <a:ext uri="{FF2B5EF4-FFF2-40B4-BE49-F238E27FC236}">
                <a16:creationId xmlns:a16="http://schemas.microsoft.com/office/drawing/2014/main" id="{C34279F2-02F8-688C-6D8D-11AB081EDDB0}"/>
              </a:ext>
            </a:extLst>
          </p:cNvPr>
          <p:cNvSpPr>
            <a:spLocks noGrp="1"/>
          </p:cNvSpPr>
          <p:nvPr>
            <p:ph sz="half" idx="1"/>
          </p:nvPr>
        </p:nvSpPr>
        <p:spPr/>
        <p:txBody>
          <a:bodyPr>
            <a:normAutofit/>
          </a:bodyPr>
          <a:lstStyle/>
          <a:p>
            <a:r>
              <a:rPr lang="en-US" sz="2400" dirty="0" err="1"/>
              <a:t>ChoicePoint</a:t>
            </a:r>
            <a:r>
              <a:rPr lang="en-US" sz="2400" dirty="0"/>
              <a:t> is a background screening service provider that suffered a massive breach in 2005 due to pretexting attacks</a:t>
            </a:r>
          </a:p>
          <a:p>
            <a:r>
              <a:rPr lang="en-US" sz="2400" dirty="0"/>
              <a:t>Attackers posed as legitimate businesses to obtain sensitive information such as SSN and credit reports on over 163,000 individuals</a:t>
            </a:r>
          </a:p>
        </p:txBody>
      </p:sp>
      <p:sp>
        <p:nvSpPr>
          <p:cNvPr id="4" name="Content Placeholder 3">
            <a:extLst>
              <a:ext uri="{FF2B5EF4-FFF2-40B4-BE49-F238E27FC236}">
                <a16:creationId xmlns:a16="http://schemas.microsoft.com/office/drawing/2014/main" id="{DD09BFEC-E3C9-B482-6DC8-1E175F24EC41}"/>
              </a:ext>
            </a:extLst>
          </p:cNvPr>
          <p:cNvSpPr>
            <a:spLocks noGrp="1"/>
          </p:cNvSpPr>
          <p:nvPr>
            <p:ph sz="half" idx="2"/>
          </p:nvPr>
        </p:nvSpPr>
        <p:spPr>
          <a:xfrm>
            <a:off x="6172202" y="1893094"/>
            <a:ext cx="5181600" cy="4351338"/>
          </a:xfrm>
        </p:spPr>
        <p:txBody>
          <a:bodyPr>
            <a:normAutofit/>
          </a:bodyPr>
          <a:lstStyle/>
          <a:p>
            <a:r>
              <a:rPr lang="en-US" sz="2400" dirty="0"/>
              <a:t>The outcome of this attack resulted in </a:t>
            </a:r>
            <a:r>
              <a:rPr lang="en-US" sz="2400" dirty="0" err="1"/>
              <a:t>ChoicePoint</a:t>
            </a:r>
            <a:r>
              <a:rPr lang="en-US" sz="2400" dirty="0"/>
              <a:t> paying out $15 million in penalties and legal settlements</a:t>
            </a:r>
          </a:p>
          <a:p>
            <a:r>
              <a:rPr lang="en-US" sz="2400" dirty="0"/>
              <a:t>Another result was that this led to the passage of new data breach notification laws</a:t>
            </a:r>
          </a:p>
          <a:p>
            <a:pPr lvl="1"/>
            <a:r>
              <a:rPr lang="en-US" sz="2000" dirty="0"/>
              <a:t>Required companies to notify affected individuals in the event of a data breach</a:t>
            </a:r>
          </a:p>
        </p:txBody>
      </p:sp>
      <p:sp>
        <p:nvSpPr>
          <p:cNvPr id="5" name="TextBox 4">
            <a:extLst>
              <a:ext uri="{FF2B5EF4-FFF2-40B4-BE49-F238E27FC236}">
                <a16:creationId xmlns:a16="http://schemas.microsoft.com/office/drawing/2014/main" id="{D5135C0E-7445-9480-71FC-68CE88E22994}"/>
              </a:ext>
            </a:extLst>
          </p:cNvPr>
          <p:cNvSpPr txBox="1"/>
          <p:nvPr/>
        </p:nvSpPr>
        <p:spPr>
          <a:xfrm>
            <a:off x="0" y="6492875"/>
            <a:ext cx="9298379" cy="246221"/>
          </a:xfrm>
          <a:prstGeom prst="rect">
            <a:avLst/>
          </a:prstGeom>
          <a:noFill/>
        </p:spPr>
        <p:txBody>
          <a:bodyPr wrap="square" rtlCol="0">
            <a:spAutoFit/>
          </a:bodyPr>
          <a:lstStyle/>
          <a:p>
            <a:r>
              <a:rPr lang="en-US" sz="1000" dirty="0"/>
              <a:t>https://www.ftc.gov/news-events/news/press-releases/2006/01/choicepoint-settles-data-security-breach-charges-pay-10-million-civil-penalties-5-million-consumer</a:t>
            </a:r>
          </a:p>
        </p:txBody>
      </p:sp>
      <p:pic>
        <p:nvPicPr>
          <p:cNvPr id="6" name="Picture 5">
            <a:extLst>
              <a:ext uri="{FF2B5EF4-FFF2-40B4-BE49-F238E27FC236}">
                <a16:creationId xmlns:a16="http://schemas.microsoft.com/office/drawing/2014/main" id="{B63130DE-4A79-3601-D438-0F06718F1201}"/>
              </a:ext>
            </a:extLst>
          </p:cNvPr>
          <p:cNvPicPr>
            <a:picLocks noChangeAspect="1"/>
          </p:cNvPicPr>
          <p:nvPr/>
        </p:nvPicPr>
        <p:blipFill>
          <a:blip r:embed="rId2"/>
          <a:stretch>
            <a:fillRect/>
          </a:stretch>
        </p:blipFill>
        <p:spPr>
          <a:xfrm>
            <a:off x="2960913" y="4942442"/>
            <a:ext cx="5970322" cy="1207093"/>
          </a:xfrm>
          <a:prstGeom prst="rect">
            <a:avLst/>
          </a:prstGeom>
        </p:spPr>
      </p:pic>
      <p:sp>
        <p:nvSpPr>
          <p:cNvPr id="7" name="TextBox 6">
            <a:extLst>
              <a:ext uri="{FF2B5EF4-FFF2-40B4-BE49-F238E27FC236}">
                <a16:creationId xmlns:a16="http://schemas.microsoft.com/office/drawing/2014/main" id="{CE14B622-34C6-E134-6624-98B1AFB0D657}"/>
              </a:ext>
            </a:extLst>
          </p:cNvPr>
          <p:cNvSpPr txBox="1"/>
          <p:nvPr/>
        </p:nvSpPr>
        <p:spPr>
          <a:xfrm>
            <a:off x="3668489" y="6116690"/>
            <a:ext cx="5415148" cy="215444"/>
          </a:xfrm>
          <a:prstGeom prst="rect">
            <a:avLst/>
          </a:prstGeom>
          <a:noFill/>
        </p:spPr>
        <p:txBody>
          <a:bodyPr wrap="square" rtlCol="0">
            <a:spAutoFit/>
          </a:bodyPr>
          <a:lstStyle/>
          <a:p>
            <a:r>
              <a:rPr lang="en-US" sz="800" dirty="0"/>
              <a:t>https://teachprivacy.com/wp-content/uploads/2006/01/ChoicePoint-Data-Breach.webp</a:t>
            </a:r>
          </a:p>
        </p:txBody>
      </p:sp>
    </p:spTree>
    <p:extLst>
      <p:ext uri="{BB962C8B-B14F-4D97-AF65-F5344CB8AC3E}">
        <p14:creationId xmlns:p14="http://schemas.microsoft.com/office/powerpoint/2010/main" val="371162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6303-FEE2-9349-2E99-34158AABECDA}"/>
              </a:ext>
            </a:extLst>
          </p:cNvPr>
          <p:cNvSpPr>
            <a:spLocks noGrp="1"/>
          </p:cNvSpPr>
          <p:nvPr>
            <p:ph type="title"/>
          </p:nvPr>
        </p:nvSpPr>
        <p:spPr/>
        <p:txBody>
          <a:bodyPr/>
          <a:lstStyle/>
          <a:p>
            <a:r>
              <a:rPr lang="en-US" dirty="0"/>
              <a:t>Case Study – Hewlett-Packard (HP) Boardroom Scandal</a:t>
            </a:r>
          </a:p>
        </p:txBody>
      </p:sp>
      <p:sp>
        <p:nvSpPr>
          <p:cNvPr id="3" name="Content Placeholder 2">
            <a:extLst>
              <a:ext uri="{FF2B5EF4-FFF2-40B4-BE49-F238E27FC236}">
                <a16:creationId xmlns:a16="http://schemas.microsoft.com/office/drawing/2014/main" id="{6EBA1EE8-C289-DE5B-D3A3-169BC9DE1020}"/>
              </a:ext>
            </a:extLst>
          </p:cNvPr>
          <p:cNvSpPr>
            <a:spLocks noGrp="1"/>
          </p:cNvSpPr>
          <p:nvPr>
            <p:ph sz="half" idx="1"/>
          </p:nvPr>
        </p:nvSpPr>
        <p:spPr/>
        <p:txBody>
          <a:bodyPr>
            <a:normAutofit/>
          </a:bodyPr>
          <a:lstStyle/>
          <a:p>
            <a:r>
              <a:rPr lang="en-US" sz="2400" dirty="0"/>
              <a:t>Hewlett-Packard was involved in a pretexting boardroom scandal in 2006</a:t>
            </a:r>
          </a:p>
          <a:p>
            <a:r>
              <a:rPr lang="en-US" sz="2400" dirty="0"/>
              <a:t>HP executives hired private investigators to obtain phone records of board members and journalists in an attempt to identify the source of an information leak</a:t>
            </a:r>
          </a:p>
        </p:txBody>
      </p:sp>
      <p:sp>
        <p:nvSpPr>
          <p:cNvPr id="4" name="Content Placeholder 3">
            <a:extLst>
              <a:ext uri="{FF2B5EF4-FFF2-40B4-BE49-F238E27FC236}">
                <a16:creationId xmlns:a16="http://schemas.microsoft.com/office/drawing/2014/main" id="{3A6CF597-596A-CB7F-0647-B7D5120EAA59}"/>
              </a:ext>
            </a:extLst>
          </p:cNvPr>
          <p:cNvSpPr>
            <a:spLocks noGrp="1"/>
          </p:cNvSpPr>
          <p:nvPr>
            <p:ph sz="half" idx="2"/>
          </p:nvPr>
        </p:nvSpPr>
        <p:spPr/>
        <p:txBody>
          <a:bodyPr>
            <a:normAutofit/>
          </a:bodyPr>
          <a:lstStyle/>
          <a:p>
            <a:r>
              <a:rPr lang="en-US" sz="2400" dirty="0"/>
              <a:t>Investigators used pretexting attacks to obtain the records</a:t>
            </a:r>
          </a:p>
          <a:p>
            <a:pPr lvl="1"/>
            <a:r>
              <a:rPr lang="en-US" dirty="0"/>
              <a:t>They impersonated the HP board members and journalists to obtain their phone records</a:t>
            </a:r>
          </a:p>
          <a:p>
            <a:r>
              <a:rPr lang="en-US" sz="2400" dirty="0"/>
              <a:t>This led to criminal charges and a settlement with the Securities and Exchange Commission</a:t>
            </a:r>
          </a:p>
        </p:txBody>
      </p:sp>
      <p:sp>
        <p:nvSpPr>
          <p:cNvPr id="5" name="TextBox 4">
            <a:extLst>
              <a:ext uri="{FF2B5EF4-FFF2-40B4-BE49-F238E27FC236}">
                <a16:creationId xmlns:a16="http://schemas.microsoft.com/office/drawing/2014/main" id="{A079D16A-62E4-60CE-605B-16FF1E287CD9}"/>
              </a:ext>
            </a:extLst>
          </p:cNvPr>
          <p:cNvSpPr txBox="1"/>
          <p:nvPr/>
        </p:nvSpPr>
        <p:spPr>
          <a:xfrm>
            <a:off x="598714" y="6112632"/>
            <a:ext cx="8253351" cy="246221"/>
          </a:xfrm>
          <a:prstGeom prst="rect">
            <a:avLst/>
          </a:prstGeom>
          <a:noFill/>
        </p:spPr>
        <p:txBody>
          <a:bodyPr wrap="square" rtlCol="0">
            <a:spAutoFit/>
          </a:bodyPr>
          <a:lstStyle/>
          <a:p>
            <a:r>
              <a:rPr lang="en-US" sz="1000" dirty="0"/>
              <a:t>https://en.wikipedia.org/wiki/Hewlett-Packard_spying_scandal</a:t>
            </a:r>
          </a:p>
        </p:txBody>
      </p:sp>
      <p:sp>
        <p:nvSpPr>
          <p:cNvPr id="6" name="TextBox 5">
            <a:extLst>
              <a:ext uri="{FF2B5EF4-FFF2-40B4-BE49-F238E27FC236}">
                <a16:creationId xmlns:a16="http://schemas.microsoft.com/office/drawing/2014/main" id="{30182BAC-789D-B7F2-FAF4-CCAE9642F400}"/>
              </a:ext>
            </a:extLst>
          </p:cNvPr>
          <p:cNvSpPr txBox="1"/>
          <p:nvPr/>
        </p:nvSpPr>
        <p:spPr>
          <a:xfrm>
            <a:off x="598714" y="6324424"/>
            <a:ext cx="7612083" cy="246221"/>
          </a:xfrm>
          <a:prstGeom prst="rect">
            <a:avLst/>
          </a:prstGeom>
          <a:noFill/>
        </p:spPr>
        <p:txBody>
          <a:bodyPr wrap="square" rtlCol="0">
            <a:spAutoFit/>
          </a:bodyPr>
          <a:lstStyle/>
          <a:p>
            <a:r>
              <a:rPr lang="en-US" sz="1000" dirty="0"/>
              <a:t>https://www.theguardian.com/business/2006/sep/07/2</a:t>
            </a:r>
          </a:p>
        </p:txBody>
      </p:sp>
      <p:pic>
        <p:nvPicPr>
          <p:cNvPr id="7" name="Picture 6">
            <a:extLst>
              <a:ext uri="{FF2B5EF4-FFF2-40B4-BE49-F238E27FC236}">
                <a16:creationId xmlns:a16="http://schemas.microsoft.com/office/drawing/2014/main" id="{0FAF45F1-DD4F-0A69-BEE9-9B67C06A3ECC}"/>
              </a:ext>
            </a:extLst>
          </p:cNvPr>
          <p:cNvPicPr>
            <a:picLocks noChangeAspect="1"/>
          </p:cNvPicPr>
          <p:nvPr/>
        </p:nvPicPr>
        <p:blipFill>
          <a:blip r:embed="rId2"/>
          <a:stretch>
            <a:fillRect/>
          </a:stretch>
        </p:blipFill>
        <p:spPr>
          <a:xfrm>
            <a:off x="6232318" y="5060736"/>
            <a:ext cx="3956957" cy="1595547"/>
          </a:xfrm>
          <a:prstGeom prst="rect">
            <a:avLst/>
          </a:prstGeom>
        </p:spPr>
      </p:pic>
      <p:sp>
        <p:nvSpPr>
          <p:cNvPr id="8" name="TextBox 7">
            <a:extLst>
              <a:ext uri="{FF2B5EF4-FFF2-40B4-BE49-F238E27FC236}">
                <a16:creationId xmlns:a16="http://schemas.microsoft.com/office/drawing/2014/main" id="{AB16DCB8-4812-33F9-DB9D-3724E3BCD400}"/>
              </a:ext>
            </a:extLst>
          </p:cNvPr>
          <p:cNvSpPr txBox="1"/>
          <p:nvPr/>
        </p:nvSpPr>
        <p:spPr>
          <a:xfrm>
            <a:off x="6605154" y="6511161"/>
            <a:ext cx="4391397" cy="215444"/>
          </a:xfrm>
          <a:prstGeom prst="rect">
            <a:avLst/>
          </a:prstGeom>
          <a:noFill/>
        </p:spPr>
        <p:txBody>
          <a:bodyPr wrap="square" rtlCol="0">
            <a:spAutoFit/>
          </a:bodyPr>
          <a:lstStyle/>
          <a:p>
            <a:r>
              <a:rPr lang="en-US" sz="800" dirty="0"/>
              <a:t>https://static.seekingalpha.com/uploads/2017/9/3/48008194-15044403996590211.png</a:t>
            </a:r>
          </a:p>
        </p:txBody>
      </p:sp>
    </p:spTree>
    <p:extLst>
      <p:ext uri="{BB962C8B-B14F-4D97-AF65-F5344CB8AC3E}">
        <p14:creationId xmlns:p14="http://schemas.microsoft.com/office/powerpoint/2010/main" val="334644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FF417-0DF7-71E6-2770-5005E4D21DBB}"/>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Pretexting Conclusion</a:t>
            </a:r>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E942D5-1A7B-4B59-E8F3-53D491C96710}"/>
              </a:ext>
            </a:extLst>
          </p:cNvPr>
          <p:cNvSpPr>
            <a:spLocks noGrp="1"/>
          </p:cNvSpPr>
          <p:nvPr>
            <p:ph sz="half" idx="1"/>
          </p:nvPr>
        </p:nvSpPr>
        <p:spPr>
          <a:xfrm>
            <a:off x="4976030" y="963507"/>
            <a:ext cx="6250940" cy="2304627"/>
          </a:xfrm>
        </p:spPr>
        <p:txBody>
          <a:bodyPr anchor="b">
            <a:normAutofit/>
          </a:bodyPr>
          <a:lstStyle/>
          <a:p>
            <a:r>
              <a:rPr lang="en-US" sz="2000"/>
              <a:t>Pretexting is a threat to the security of sensitive information and has a variety of different attack methods</a:t>
            </a:r>
          </a:p>
          <a:p>
            <a:r>
              <a:rPr lang="en-US" sz="2000"/>
              <a:t>GLBA requires financial institutions to implement comprehensive security programs that address this threat</a:t>
            </a:r>
          </a:p>
        </p:txBody>
      </p:sp>
      <p:sp>
        <p:nvSpPr>
          <p:cNvPr id="4" name="Content Placeholder 3">
            <a:extLst>
              <a:ext uri="{FF2B5EF4-FFF2-40B4-BE49-F238E27FC236}">
                <a16:creationId xmlns:a16="http://schemas.microsoft.com/office/drawing/2014/main" id="{A12B048E-3BE7-71C4-C3D8-54047722D563}"/>
              </a:ext>
            </a:extLst>
          </p:cNvPr>
          <p:cNvSpPr>
            <a:spLocks noGrp="1"/>
          </p:cNvSpPr>
          <p:nvPr>
            <p:ph sz="half" idx="2"/>
          </p:nvPr>
        </p:nvSpPr>
        <p:spPr>
          <a:xfrm>
            <a:off x="4976030" y="3589866"/>
            <a:ext cx="6250940" cy="2304628"/>
          </a:xfrm>
        </p:spPr>
        <p:txBody>
          <a:bodyPr>
            <a:normAutofit/>
          </a:bodyPr>
          <a:lstStyle/>
          <a:p>
            <a:r>
              <a:rPr lang="en-US" sz="2000"/>
              <a:t>Pretexting Protection consists of:</a:t>
            </a:r>
          </a:p>
          <a:p>
            <a:pPr lvl="1"/>
            <a:r>
              <a:rPr lang="en-US" sz="2000"/>
              <a:t>Appropriate polices and procedures</a:t>
            </a:r>
          </a:p>
          <a:p>
            <a:pPr lvl="1"/>
            <a:r>
              <a:rPr lang="en-US" sz="2000"/>
              <a:t>Training employees to recognize and respond to these attacks</a:t>
            </a:r>
          </a:p>
          <a:p>
            <a:pPr lvl="1"/>
            <a:r>
              <a:rPr lang="en-US" sz="2000"/>
              <a:t>Implementing technical safeguards</a:t>
            </a:r>
          </a:p>
        </p:txBody>
      </p:sp>
    </p:spTree>
    <p:extLst>
      <p:ext uri="{BB962C8B-B14F-4D97-AF65-F5344CB8AC3E}">
        <p14:creationId xmlns:p14="http://schemas.microsoft.com/office/powerpoint/2010/main" val="2145673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750</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GLBA Pretexting Protection</vt:lpstr>
      <vt:lpstr>Introduction: GLBA and Pretexting Protection</vt:lpstr>
      <vt:lpstr>What is Pretexting?</vt:lpstr>
      <vt:lpstr>Pretexting Attack Examples</vt:lpstr>
      <vt:lpstr>Pretexting Protection</vt:lpstr>
      <vt:lpstr>GLBA Standards for Pretexting Protection</vt:lpstr>
      <vt:lpstr>Case Study – ChoicePoint Data Breach</vt:lpstr>
      <vt:lpstr>Case Study – Hewlett-Packard (HP) Boardroom Scandal</vt:lpstr>
      <vt:lpstr>Pretexting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GLBA Prexting Protection</dc:title>
  <dc:creator>Gunnar Yonker</dc:creator>
  <cp:lastModifiedBy>Gunnar Yonker</cp:lastModifiedBy>
  <cp:revision>1</cp:revision>
  <dcterms:created xsi:type="dcterms:W3CDTF">2023-03-18T17:04:28Z</dcterms:created>
  <dcterms:modified xsi:type="dcterms:W3CDTF">2023-03-18T21:11:24Z</dcterms:modified>
</cp:coreProperties>
</file>