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7"/>
  </p:notesMasterIdLst>
  <p:sldIdLst>
    <p:sldId id="256" r:id="rId2"/>
    <p:sldId id="281" r:id="rId3"/>
    <p:sldId id="282" r:id="rId4"/>
    <p:sldId id="283" r:id="rId5"/>
    <p:sldId id="284"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00" autoAdjust="0"/>
  </p:normalViewPr>
  <p:slideViewPr>
    <p:cSldViewPr>
      <p:cViewPr varScale="1">
        <p:scale>
          <a:sx n="142" d="100"/>
          <a:sy n="142" d="100"/>
        </p:scale>
        <p:origin x="714"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nar Yonker" userId="e572088aa086cd32" providerId="LiveId" clId="{1BA275AE-4877-41B4-90D6-A47B7992D196}"/>
    <pc:docChg chg="undo custSel addSld delSld modSld sldOrd">
      <pc:chgData name="Gunnar Yonker" userId="e572088aa086cd32" providerId="LiveId" clId="{1BA275AE-4877-41B4-90D6-A47B7992D196}" dt="2023-07-08T20:01:09.728" v="8" actId="47"/>
      <pc:docMkLst>
        <pc:docMk/>
      </pc:docMkLst>
      <pc:sldChg chg="mod modClrScheme chgLayout">
        <pc:chgData name="Gunnar Yonker" userId="e572088aa086cd32" providerId="LiveId" clId="{1BA275AE-4877-41B4-90D6-A47B7992D196}" dt="2023-07-08T20:00:25.823" v="1" actId="700"/>
        <pc:sldMkLst>
          <pc:docMk/>
          <pc:sldMk cId="1989167502" sldId="256"/>
        </pc:sldMkLst>
      </pc:sldChg>
      <pc:sldChg chg="new del">
        <pc:chgData name="Gunnar Yonker" userId="e572088aa086cd32" providerId="LiveId" clId="{1BA275AE-4877-41B4-90D6-A47B7992D196}" dt="2023-07-08T20:00:32.264" v="4" actId="47"/>
        <pc:sldMkLst>
          <pc:docMk/>
          <pc:sldMk cId="505843582" sldId="285"/>
        </pc:sldMkLst>
      </pc:sldChg>
      <pc:sldChg chg="new del mod ord modClrScheme chgLayout">
        <pc:chgData name="Gunnar Yonker" userId="e572088aa086cd32" providerId="LiveId" clId="{1BA275AE-4877-41B4-90D6-A47B7992D196}" dt="2023-07-08T20:01:09.728" v="8" actId="47"/>
        <pc:sldMkLst>
          <pc:docMk/>
          <pc:sldMk cId="3768262442"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0AE5AF-692D-402F-9CEE-A69F306E7303}" type="datetimeFigureOut">
              <a:rPr lang="en-US" smtClean="0"/>
              <a:t>7/7/2023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07AB63-22E8-4923-B998-90F7576E07D6}" type="slidenum">
              <a:rPr lang="en-US" smtClean="0"/>
              <a:t>‹#›</a:t>
            </a:fld>
            <a:endParaRPr lang="en-US" dirty="0"/>
          </a:p>
        </p:txBody>
      </p:sp>
    </p:spTree>
    <p:extLst>
      <p:ext uri="{BB962C8B-B14F-4D97-AF65-F5344CB8AC3E}">
        <p14:creationId xmlns:p14="http://schemas.microsoft.com/office/powerpoint/2010/main" val="2402799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07AB63-22E8-4923-B998-90F7576E07D6}" type="slidenum">
              <a:rPr lang="en-US" smtClean="0"/>
              <a:t>4</a:t>
            </a:fld>
            <a:endParaRPr lang="en-US" dirty="0"/>
          </a:p>
        </p:txBody>
      </p:sp>
    </p:spTree>
    <p:extLst>
      <p:ext uri="{BB962C8B-B14F-4D97-AF65-F5344CB8AC3E}">
        <p14:creationId xmlns:p14="http://schemas.microsoft.com/office/powerpoint/2010/main" val="4273988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BE Title Slide">
    <p:spTree>
      <p:nvGrpSpPr>
        <p:cNvPr id="1" name=""/>
        <p:cNvGrpSpPr/>
        <p:nvPr/>
      </p:nvGrpSpPr>
      <p:grpSpPr>
        <a:xfrm>
          <a:off x="0" y="0"/>
          <a:ext cx="0" cy="0"/>
          <a:chOff x="0" y="0"/>
          <a:chExt cx="0" cy="0"/>
        </a:xfrm>
      </p:grpSpPr>
      <p:pic>
        <p:nvPicPr>
          <p:cNvPr id="9" name="Picture 8" descr="Purple_19-6_lowCvr.jpg">
            <a:extLst>
              <a:ext uri="{FF2B5EF4-FFF2-40B4-BE49-F238E27FC236}">
                <a16:creationId xmlns:a16="http://schemas.microsoft.com/office/drawing/2014/main" id="{FE9F3EB0-0C19-674F-BEC9-A2F2F2E7D4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143500"/>
          </a:xfrm>
          <a:prstGeom prst="rect">
            <a:avLst/>
          </a:prstGeom>
        </p:spPr>
      </p:pic>
      <p:pic>
        <p:nvPicPr>
          <p:cNvPr id="3" name="Picture 2">
            <a:extLst>
              <a:ext uri="{FF2B5EF4-FFF2-40B4-BE49-F238E27FC236}">
                <a16:creationId xmlns:a16="http://schemas.microsoft.com/office/drawing/2014/main" id="{FF36494A-A6A1-8244-AFAF-831E2A02271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58577"/>
          <a:stretch/>
        </p:blipFill>
        <p:spPr>
          <a:xfrm>
            <a:off x="342900" y="416499"/>
            <a:ext cx="8432800" cy="2328742"/>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70AF26EB-85E5-3540-AB26-8FF9ACC0DA63}"/>
              </a:ext>
            </a:extLst>
          </p:cNvPr>
          <p:cNvSpPr>
            <a:spLocks noGrp="1"/>
          </p:cNvSpPr>
          <p:nvPr>
            <p:ph type="title"/>
          </p:nvPr>
        </p:nvSpPr>
        <p:spPr>
          <a:xfrm>
            <a:off x="615950" y="2965799"/>
            <a:ext cx="7886700" cy="993775"/>
          </a:xfrm>
          <a:prstGeom prst="rect">
            <a:avLst/>
          </a:prstGeom>
        </p:spPr>
        <p:txBody>
          <a:bodyPr/>
          <a:lstStyle>
            <a:lvl1pPr>
              <a:defRPr>
                <a:solidFill>
                  <a:schemeClr val="bg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59819A03-E80E-944B-B6DA-5EBA808EFCDF}"/>
              </a:ext>
            </a:extLst>
          </p:cNvPr>
          <p:cNvPicPr>
            <a:picLocks noChangeAspect="1"/>
          </p:cNvPicPr>
          <p:nvPr userDrawn="1"/>
        </p:nvPicPr>
        <p:blipFill>
          <a:blip r:embed="rId4"/>
          <a:stretch>
            <a:fillRect/>
          </a:stretch>
        </p:blipFill>
        <p:spPr>
          <a:xfrm>
            <a:off x="346202" y="4439080"/>
            <a:ext cx="3834316" cy="440389"/>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C2D814-DCF2-834A-8C0A-51C6005FD43A}"/>
              </a:ext>
            </a:extLst>
          </p:cNvPr>
          <p:cNvPicPr>
            <a:picLocks noChangeAspect="1"/>
          </p:cNvPicPr>
          <p:nvPr userDrawn="1"/>
        </p:nvPicPr>
        <p:blipFill>
          <a:blip r:embed="rId5"/>
          <a:stretch>
            <a:fillRect/>
          </a:stretch>
        </p:blipFill>
        <p:spPr>
          <a:xfrm>
            <a:off x="7494086" y="4468897"/>
            <a:ext cx="1281614" cy="432545"/>
          </a:xfrm>
          <a:prstGeom prst="rect">
            <a:avLst/>
          </a:prstGeom>
        </p:spPr>
      </p:pic>
    </p:spTree>
    <p:extLst>
      <p:ext uri="{BB962C8B-B14F-4D97-AF65-F5344CB8AC3E}">
        <p14:creationId xmlns:p14="http://schemas.microsoft.com/office/powerpoint/2010/main" val="325346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Purple_19-6_lowCvr.jpg">
            <a:extLst>
              <a:ext uri="{FF2B5EF4-FFF2-40B4-BE49-F238E27FC236}">
                <a16:creationId xmlns:a16="http://schemas.microsoft.com/office/drawing/2014/main" id="{A0E65E7A-48E1-3A48-BD13-4305787B77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76200" y="0"/>
            <a:ext cx="9144000" cy="5143500"/>
          </a:xfrm>
          <a:prstGeom prst="rect">
            <a:avLst/>
          </a:prstGeom>
        </p:spPr>
      </p:pic>
      <p:pic>
        <p:nvPicPr>
          <p:cNvPr id="13" name="Picture 12">
            <a:extLst>
              <a:ext uri="{FF2B5EF4-FFF2-40B4-BE49-F238E27FC236}">
                <a16:creationId xmlns:a16="http://schemas.microsoft.com/office/drawing/2014/main" id="{289806C3-7185-FD44-9F5A-EBA24BC3486D}"/>
              </a:ext>
            </a:extLst>
          </p:cNvPr>
          <p:cNvPicPr>
            <a:picLocks noChangeAspect="1"/>
          </p:cNvPicPr>
          <p:nvPr userDrawn="1"/>
        </p:nvPicPr>
        <p:blipFill>
          <a:blip r:embed="rId3"/>
          <a:stretch>
            <a:fillRect/>
          </a:stretch>
        </p:blipFill>
        <p:spPr>
          <a:xfrm>
            <a:off x="346202" y="4439080"/>
            <a:ext cx="3834316" cy="44038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0769B715-328B-E94F-B6F8-3305C49F5431}"/>
              </a:ext>
            </a:extLst>
          </p:cNvPr>
          <p:cNvPicPr>
            <a:picLocks noChangeAspect="1"/>
          </p:cNvPicPr>
          <p:nvPr userDrawn="1"/>
        </p:nvPicPr>
        <p:blipFill>
          <a:blip r:embed="rId4"/>
          <a:stretch>
            <a:fillRect/>
          </a:stretch>
        </p:blipFill>
        <p:spPr>
          <a:xfrm>
            <a:off x="7494086" y="4439080"/>
            <a:ext cx="1281614" cy="432545"/>
          </a:xfrm>
          <a:prstGeom prst="rect">
            <a:avLst/>
          </a:prstGeom>
        </p:spPr>
      </p:pic>
    </p:spTree>
    <p:extLst>
      <p:ext uri="{BB962C8B-B14F-4D97-AF65-F5344CB8AC3E}">
        <p14:creationId xmlns:p14="http://schemas.microsoft.com/office/powerpoint/2010/main" val="401979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EE7CB8-EC65-4EF9-B36B-255B335DBD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143500"/>
          </a:xfrm>
          <a:prstGeom prst="rect">
            <a:avLst/>
          </a:prstGeom>
        </p:spPr>
      </p:pic>
      <p:pic>
        <p:nvPicPr>
          <p:cNvPr id="2" name="Picture 1" descr="http://www.2flashgames.com/2fgkjn134kjlh1cfn81vc34/flash/f-Mission-Impossible-2976.jpg">
            <a:extLst>
              <a:ext uri="{FF2B5EF4-FFF2-40B4-BE49-F238E27FC236}">
                <a16:creationId xmlns:a16="http://schemas.microsoft.com/office/drawing/2014/main" id="{95D84BF9-F73E-4806-A150-D00A274BA72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799" y="192132"/>
            <a:ext cx="5107055" cy="3657600"/>
          </a:xfrm>
          <a:prstGeom prst="rect">
            <a:avLst/>
          </a:prstGeom>
          <a:noFill/>
          <a:ln>
            <a:noFill/>
          </a:ln>
          <a:effectLst/>
          <a:scene3d>
            <a:camera prst="orthographicFront">
              <a:rot lat="0" lon="0" rev="0"/>
            </a:camera>
            <a:lightRig rig="soft" dir="t">
              <a:rot lat="0" lon="0" rev="0"/>
            </a:lightRig>
          </a:scene3d>
          <a:sp3d contourW="44450" prstMaterial="matte">
            <a:contourClr>
              <a:srgbClr val="FFFFFF"/>
            </a:contourClr>
          </a:sp3d>
        </p:spPr>
      </p:pic>
      <p:sp>
        <p:nvSpPr>
          <p:cNvPr id="3" name="Rectangle 2">
            <a:extLst>
              <a:ext uri="{FF2B5EF4-FFF2-40B4-BE49-F238E27FC236}">
                <a16:creationId xmlns:a16="http://schemas.microsoft.com/office/drawing/2014/main" id="{AC9AD833-2A7E-4164-8880-6783311CCD83}"/>
              </a:ext>
            </a:extLst>
          </p:cNvPr>
          <p:cNvSpPr/>
          <p:nvPr userDrawn="1"/>
        </p:nvSpPr>
        <p:spPr bwMode="auto">
          <a:xfrm>
            <a:off x="5334000" y="209550"/>
            <a:ext cx="3474720" cy="362215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solidFill>
                    <a:prstClr val="black">
                      <a:alpha val="0"/>
                    </a:prstClr>
                  </a:solidFill>
                </a:ln>
                <a:solidFill>
                  <a:srgbClr val="FFFFFF"/>
                </a:solidFill>
                <a:effectLst/>
                <a:uLnTx/>
                <a:uFillTx/>
                <a:latin typeface="Georgia" panose="02040502050405020303" pitchFamily="18" charset="0"/>
                <a:ea typeface="Segoe UI" panose="020B0502040204020203" pitchFamily="34" charset="0"/>
                <a:cs typeface="Segoe UI" panose="020B0502040204020203" pitchFamily="34" charset="0"/>
              </a:rPr>
              <a:t>Stay Hungry.</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solidFill>
                    <a:prstClr val="black">
                      <a:alpha val="0"/>
                    </a:prstClr>
                  </a:solidFill>
                </a:ln>
                <a:solidFill>
                  <a:srgbClr val="FFFFFF"/>
                </a:solidFill>
                <a:effectLst/>
                <a:uLnTx/>
                <a:uFillTx/>
                <a:latin typeface="Georgia" panose="02040502050405020303" pitchFamily="18" charset="0"/>
                <a:ea typeface="Segoe UI" panose="020B0502040204020203" pitchFamily="34" charset="0"/>
                <a:cs typeface="Segoe UI" panose="020B0502040204020203" pitchFamily="34" charset="0"/>
              </a:rPr>
              <a:t>Stay Foolish.</a:t>
            </a:r>
          </a:p>
        </p:txBody>
      </p:sp>
      <p:sp>
        <p:nvSpPr>
          <p:cNvPr id="4" name="TextBox 3">
            <a:extLst>
              <a:ext uri="{FF2B5EF4-FFF2-40B4-BE49-F238E27FC236}">
                <a16:creationId xmlns:a16="http://schemas.microsoft.com/office/drawing/2014/main" id="{03F99304-E277-4452-A156-E9DE68E16C1C}"/>
              </a:ext>
            </a:extLst>
          </p:cNvPr>
          <p:cNvSpPr txBox="1"/>
          <p:nvPr userDrawn="1"/>
        </p:nvSpPr>
        <p:spPr>
          <a:xfrm>
            <a:off x="304800" y="4248150"/>
            <a:ext cx="8503920" cy="46166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“Success Is Constancy To Purpose” - Disraeli</a:t>
            </a:r>
          </a:p>
        </p:txBody>
      </p:sp>
    </p:spTree>
    <p:extLst>
      <p:ext uri="{BB962C8B-B14F-4D97-AF65-F5344CB8AC3E}">
        <p14:creationId xmlns:p14="http://schemas.microsoft.com/office/powerpoint/2010/main" val="272665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34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6" descr="C:\Users\Matthew Ross\Desktop\Work\Powerpoints\CoBE.png"/>
          <p:cNvPicPr>
            <a:picLocks noChangeAspect="1" noChangeArrowheads="1"/>
          </p:cNvPicPr>
          <p:nvPr userDrawn="1"/>
        </p:nvPicPr>
        <p:blipFill>
          <a:blip r:embed="rId2" cstate="print"/>
          <a:srcRect/>
          <a:stretch>
            <a:fillRect/>
          </a:stretch>
        </p:blipFill>
        <p:spPr bwMode="auto">
          <a:xfrm>
            <a:off x="6172200" y="4139731"/>
            <a:ext cx="2667000" cy="859168"/>
          </a:xfrm>
          <a:prstGeom prst="rect">
            <a:avLst/>
          </a:prstGeom>
          <a:solidFill>
            <a:schemeClr val="bg1"/>
          </a:solidFill>
        </p:spPr>
      </p:pic>
      <p:pic>
        <p:nvPicPr>
          <p:cNvPr id="10" name="Picture 9" descr="C:\Users\Matthew Ross\Desktop\Work\Powerpoints\Accreditation+Logo.png"/>
          <p:cNvPicPr>
            <a:picLocks noChangeAspect="1" noChangeArrowheads="1"/>
          </p:cNvPicPr>
          <p:nvPr userDrawn="1"/>
        </p:nvPicPr>
        <p:blipFill>
          <a:blip r:embed="rId3" cstate="print"/>
          <a:srcRect/>
          <a:stretch>
            <a:fillRect/>
          </a:stretch>
        </p:blipFill>
        <p:spPr bwMode="auto">
          <a:xfrm>
            <a:off x="7981071" y="96716"/>
            <a:ext cx="914400" cy="685800"/>
          </a:xfrm>
          <a:prstGeom prst="rect">
            <a:avLst/>
          </a:prstGeom>
          <a:noFill/>
        </p:spPr>
      </p:pic>
    </p:spTree>
    <p:extLst>
      <p:ext uri="{BB962C8B-B14F-4D97-AF65-F5344CB8AC3E}">
        <p14:creationId xmlns:p14="http://schemas.microsoft.com/office/powerpoint/2010/main" val="253060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650" y="4672066"/>
            <a:ext cx="4076700" cy="438245"/>
          </a:xfrm>
          <a:prstGeom prst="rect">
            <a:avLst/>
          </a:prstGeom>
        </p:spPr>
      </p:pic>
    </p:spTree>
    <p:extLst>
      <p:ext uri="{BB962C8B-B14F-4D97-AF65-F5344CB8AC3E}">
        <p14:creationId xmlns:p14="http://schemas.microsoft.com/office/powerpoint/2010/main" val="124402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Purple_19-6_lowCvr.jpg">
            <a:extLst>
              <a:ext uri="{FF2B5EF4-FFF2-40B4-BE49-F238E27FC236}">
                <a16:creationId xmlns:a16="http://schemas.microsoft.com/office/drawing/2014/main" id="{85165495-A0C0-489B-B4A6-BD8188187AC5}"/>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a:off x="0" y="0"/>
            <a:ext cx="9144000" cy="5143500"/>
          </a:xfrm>
          <a:prstGeom prst="rect">
            <a:avLst/>
          </a:prstGeom>
        </p:spPr>
      </p:pic>
    </p:spTree>
    <p:extLst>
      <p:ext uri="{BB962C8B-B14F-4D97-AF65-F5344CB8AC3E}">
        <p14:creationId xmlns:p14="http://schemas.microsoft.com/office/powerpoint/2010/main" val="27730041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4F3AAB-E5FA-4691-B08F-E91E6790751D}"/>
              </a:ext>
            </a:extLst>
          </p:cNvPr>
          <p:cNvSpPr txBox="1">
            <a:spLocks/>
          </p:cNvSpPr>
          <p:nvPr/>
        </p:nvSpPr>
        <p:spPr>
          <a:xfrm>
            <a:off x="-2241" y="2800350"/>
            <a:ext cx="9144000" cy="993775"/>
          </a:xfrm>
          <a:prstGeom prst="rect">
            <a:avLst/>
          </a:prstGeom>
        </p:spPr>
        <p:txBody>
          <a:bodyPr anchor="ctr">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lang="en-US" sz="2400" dirty="0">
                <a:latin typeface="Georgia" panose="02040502050405020303" pitchFamily="18" charset="0"/>
              </a:rPr>
              <a:t>CYBER 731:  Assignment 1</a:t>
            </a:r>
          </a:p>
          <a:p>
            <a:r>
              <a:rPr lang="en-US" sz="2400" dirty="0">
                <a:latin typeface="Georgia" panose="02040502050405020303" pitchFamily="18" charset="0"/>
              </a:rPr>
              <a:t>Communicating Really Bad News</a:t>
            </a:r>
          </a:p>
          <a:p>
            <a:r>
              <a:rPr lang="en-US" sz="2400" b="1" dirty="0">
                <a:solidFill>
                  <a:srgbClr val="FFC000"/>
                </a:solidFill>
                <a:effectLst/>
                <a:latin typeface="Georgia" panose="02040502050405020303" pitchFamily="18" charset="0"/>
                <a:ea typeface="Calibri" panose="020F0502020204030204" pitchFamily="34" charset="0"/>
                <a:cs typeface="Times New Roman" panose="02020603050405020304" pitchFamily="18" charset="0"/>
              </a:rPr>
              <a:t>Gunnar Yonker</a:t>
            </a:r>
            <a:endParaRPr lang="en-US" sz="2400" dirty="0">
              <a:solidFill>
                <a:srgbClr val="FFC000"/>
              </a:solidFill>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91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D2DB56-77DA-4A00-8EE8-9A04E6247569}"/>
              </a:ext>
            </a:extLst>
          </p:cNvPr>
          <p:cNvSpPr txBox="1">
            <a:spLocks/>
          </p:cNvSpPr>
          <p:nvPr/>
        </p:nvSpPr>
        <p:spPr>
          <a:xfrm>
            <a:off x="0" y="57151"/>
            <a:ext cx="9105900" cy="457200"/>
          </a:xfrm>
          <a:prstGeom prst="rect">
            <a:avLst/>
          </a:prstGeom>
        </p:spPr>
        <p:txBody>
          <a:bodyPr anchor="ctr">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r>
              <a:rPr lang="en-US" sz="2400" dirty="0">
                <a:latin typeface="Georgia" panose="02040502050405020303" pitchFamily="18" charset="0"/>
              </a:rPr>
              <a:t>What Is The Problem?</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C4716F5-2EAD-9BFA-3161-BDD472C8D644}"/>
              </a:ext>
            </a:extLst>
          </p:cNvPr>
          <p:cNvSpPr txBox="1"/>
          <p:nvPr/>
        </p:nvSpPr>
        <p:spPr>
          <a:xfrm>
            <a:off x="116541" y="514351"/>
            <a:ext cx="4419600"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RSA suffered a significant security breach</a:t>
            </a:r>
          </a:p>
          <a:p>
            <a:pPr marL="285750" indent="-285750">
              <a:buFont typeface="Arial" panose="020B0604020202020204" pitchFamily="34" charset="0"/>
              <a:buChar char="•"/>
            </a:pPr>
            <a:r>
              <a:rPr lang="en-US" sz="1600" dirty="0">
                <a:solidFill>
                  <a:schemeClr val="bg1"/>
                </a:solidFill>
              </a:rPr>
              <a:t>SecurID hardware tokens were stolen from the RSA Seed Warehouse</a:t>
            </a:r>
          </a:p>
          <a:p>
            <a:pPr marL="285750" indent="-285750">
              <a:buFont typeface="Arial" panose="020B0604020202020204" pitchFamily="34" charset="0"/>
              <a:buChar char="•"/>
            </a:pPr>
            <a:r>
              <a:rPr lang="en-US" sz="1600" dirty="0">
                <a:solidFill>
                  <a:schemeClr val="bg1"/>
                </a:solidFill>
              </a:rPr>
              <a:t>SecurID seeds are used to generate Two Factor Authentication Tokens</a:t>
            </a:r>
          </a:p>
          <a:p>
            <a:pPr marL="742950" lvl="1" indent="-285750">
              <a:buFont typeface="Arial" panose="020B0604020202020204" pitchFamily="34" charset="0"/>
              <a:buChar char="•"/>
            </a:pPr>
            <a:r>
              <a:rPr lang="en-US" sz="1600" dirty="0">
                <a:solidFill>
                  <a:schemeClr val="bg1"/>
                </a:solidFill>
              </a:rPr>
              <a:t>We use these key fobs as additional security when logging in</a:t>
            </a:r>
          </a:p>
          <a:p>
            <a:pPr marL="742950" lvl="1" indent="-285750">
              <a:buFont typeface="Arial" panose="020B0604020202020204" pitchFamily="34" charset="0"/>
              <a:buChar char="•"/>
            </a:pPr>
            <a:r>
              <a:rPr lang="en-US" sz="1600" dirty="0">
                <a:solidFill>
                  <a:schemeClr val="bg1"/>
                </a:solidFill>
              </a:rPr>
              <a:t>Potential to break this authentication with the stolen seeds if credentials are also cracked/stolen</a:t>
            </a:r>
          </a:p>
          <a:p>
            <a:pPr marL="285750" indent="-285750">
              <a:buFont typeface="Arial" panose="020B0604020202020204" pitchFamily="34" charset="0"/>
              <a:buChar char="•"/>
            </a:pPr>
            <a:r>
              <a:rPr lang="en-US" sz="1600" dirty="0">
                <a:solidFill>
                  <a:schemeClr val="bg1"/>
                </a:solidFill>
              </a:rPr>
              <a:t>The breach was a result of gained access through email phishing that introduced a malware called Poison Ivy to a PC</a:t>
            </a:r>
          </a:p>
          <a:p>
            <a:pPr marL="742950" lvl="1" indent="-285750">
              <a:buFont typeface="Arial" panose="020B0604020202020204" pitchFamily="34" charset="0"/>
              <a:buChar char="•"/>
            </a:pPr>
            <a:r>
              <a:rPr lang="en-US" sz="1600" dirty="0">
                <a:solidFill>
                  <a:schemeClr val="bg1"/>
                </a:solidFill>
              </a:rPr>
              <a:t>Leading to compromised credentials</a:t>
            </a:r>
          </a:p>
          <a:p>
            <a:pPr marL="742950" lvl="1" indent="-285750">
              <a:buFont typeface="Arial" panose="020B0604020202020204" pitchFamily="34" charset="0"/>
              <a:buChar char="•"/>
            </a:pPr>
            <a:r>
              <a:rPr lang="en-US" sz="1600" dirty="0">
                <a:solidFill>
                  <a:schemeClr val="bg1"/>
                </a:solidFill>
              </a:rPr>
              <a:t>SecurID seeds copied to a Rackspace server</a:t>
            </a:r>
          </a:p>
          <a:p>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lvl="1"/>
            <a:r>
              <a:rPr lang="en-US" sz="1600" dirty="0">
                <a:solidFill>
                  <a:schemeClr val="bg1"/>
                </a:solidFill>
              </a:rPr>
              <a:t>			</a:t>
            </a:r>
          </a:p>
        </p:txBody>
      </p:sp>
      <p:sp>
        <p:nvSpPr>
          <p:cNvPr id="5" name="TextBox 4">
            <a:extLst>
              <a:ext uri="{FF2B5EF4-FFF2-40B4-BE49-F238E27FC236}">
                <a16:creationId xmlns:a16="http://schemas.microsoft.com/office/drawing/2014/main" id="{FC65AE54-52F8-AE3D-1AF9-C999F8174B7F}"/>
              </a:ext>
            </a:extLst>
          </p:cNvPr>
          <p:cNvSpPr txBox="1"/>
          <p:nvPr/>
        </p:nvSpPr>
        <p:spPr>
          <a:xfrm>
            <a:off x="4419600" y="514351"/>
            <a:ext cx="468630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potential compromise of our assets and potential theft of classified information raises significant concern and requires immediate attention</a:t>
            </a:r>
          </a:p>
          <a:p>
            <a:pPr marL="285750" indent="-285750">
              <a:buFont typeface="Arial" panose="020B0604020202020204" pitchFamily="34" charset="0"/>
              <a:buChar char="•"/>
            </a:pPr>
            <a:r>
              <a:rPr lang="en-US" sz="1600" dirty="0">
                <a:solidFill>
                  <a:schemeClr val="bg1"/>
                </a:solidFill>
              </a:rPr>
              <a:t>The responsibility and underlying issue lies with RSA, there is nothing we can directly do to resolve the problem, just reduce the risk</a:t>
            </a:r>
          </a:p>
          <a:p>
            <a:pPr marL="285750" indent="-285750">
              <a:buFont typeface="Arial" panose="020B0604020202020204" pitchFamily="34" charset="0"/>
              <a:buChar char="•"/>
            </a:pPr>
            <a:endParaRPr lang="en-US" sz="1600" dirty="0">
              <a:solidFill>
                <a:schemeClr val="bg1"/>
              </a:solidFill>
            </a:endParaRPr>
          </a:p>
        </p:txBody>
      </p:sp>
      <p:pic>
        <p:nvPicPr>
          <p:cNvPr id="1026" name="Picture 2" descr="authentication - 3-factor Auth with RSA token? - Information Security Stack  Exchange">
            <a:extLst>
              <a:ext uri="{FF2B5EF4-FFF2-40B4-BE49-F238E27FC236}">
                <a16:creationId xmlns:a16="http://schemas.microsoft.com/office/drawing/2014/main" id="{8E744627-1C2D-7D92-D040-3FE17B63D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060" y="2615222"/>
            <a:ext cx="2795380" cy="1543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83E422B-D261-48E5-E8EF-6FA5ED1E6EB6}"/>
              </a:ext>
            </a:extLst>
          </p:cNvPr>
          <p:cNvSpPr txBox="1"/>
          <p:nvPr/>
        </p:nvSpPr>
        <p:spPr>
          <a:xfrm>
            <a:off x="5943600" y="4120096"/>
            <a:ext cx="2362200" cy="215444"/>
          </a:xfrm>
          <a:prstGeom prst="rect">
            <a:avLst/>
          </a:prstGeom>
          <a:noFill/>
        </p:spPr>
        <p:txBody>
          <a:bodyPr wrap="square" rtlCol="0">
            <a:spAutoFit/>
          </a:bodyPr>
          <a:lstStyle/>
          <a:p>
            <a:r>
              <a:rPr lang="en-US" sz="800" dirty="0">
                <a:solidFill>
                  <a:schemeClr val="bg1"/>
                </a:solidFill>
              </a:rPr>
              <a:t>https://i.stack.imgur.com/1Poh9.gif</a:t>
            </a:r>
          </a:p>
        </p:txBody>
      </p:sp>
    </p:spTree>
    <p:extLst>
      <p:ext uri="{BB962C8B-B14F-4D97-AF65-F5344CB8AC3E}">
        <p14:creationId xmlns:p14="http://schemas.microsoft.com/office/powerpoint/2010/main" val="165108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D2DB56-77DA-4A00-8EE8-9A04E6247569}"/>
              </a:ext>
            </a:extLst>
          </p:cNvPr>
          <p:cNvSpPr txBox="1">
            <a:spLocks/>
          </p:cNvSpPr>
          <p:nvPr/>
        </p:nvSpPr>
        <p:spPr>
          <a:xfrm>
            <a:off x="0" y="57151"/>
            <a:ext cx="9105900" cy="457200"/>
          </a:xfrm>
          <a:prstGeom prst="rect">
            <a:avLst/>
          </a:prstGeom>
        </p:spPr>
        <p:txBody>
          <a:bodyPr anchor="ctr">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r>
              <a:rPr lang="en-US" sz="2400" dirty="0">
                <a:latin typeface="Georgia" panose="02040502050405020303" pitchFamily="18" charset="0"/>
              </a:rPr>
              <a:t>Why Is It A Problem?</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9EE1DFD0-0434-02E9-FFAA-5E54087CE2E8}"/>
              </a:ext>
            </a:extLst>
          </p:cNvPr>
          <p:cNvSpPr txBox="1"/>
          <p:nvPr/>
        </p:nvSpPr>
        <p:spPr>
          <a:xfrm>
            <a:off x="76200" y="590550"/>
            <a:ext cx="4800600"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breach puts our classified information at risk of being accessed and stolen by unauthorized individuals or groups</a:t>
            </a:r>
          </a:p>
          <a:p>
            <a:pPr marL="742950" lvl="1" indent="-285750">
              <a:buFont typeface="Arial" panose="020B0604020202020204" pitchFamily="34" charset="0"/>
              <a:buChar char="•"/>
            </a:pPr>
            <a:r>
              <a:rPr lang="en-US" sz="1600" dirty="0">
                <a:solidFill>
                  <a:schemeClr val="bg1"/>
                </a:solidFill>
              </a:rPr>
              <a:t>Using the RSA Seeds, attackers may be able to gain access to our system, bypassing the Two Factor Identification</a:t>
            </a:r>
          </a:p>
          <a:p>
            <a:pPr marL="285750" indent="-285750">
              <a:buFont typeface="Arial" panose="020B0604020202020204" pitchFamily="34" charset="0"/>
              <a:buChar char="•"/>
            </a:pPr>
            <a:r>
              <a:rPr lang="en-US" sz="1600" dirty="0">
                <a:solidFill>
                  <a:schemeClr val="bg1"/>
                </a:solidFill>
              </a:rPr>
              <a:t>The stolen information could be exploited by malicious actors to gain insight into our defense capabilities, weaknesses, and potentially disrupt or compromise systems</a:t>
            </a:r>
          </a:p>
          <a:p>
            <a:pPr marL="285750" indent="-285750">
              <a:buFont typeface="Arial" panose="020B0604020202020204" pitchFamily="34" charset="0"/>
              <a:buChar char="•"/>
            </a:pPr>
            <a:r>
              <a:rPr lang="en-US" sz="1600" dirty="0">
                <a:solidFill>
                  <a:schemeClr val="bg1"/>
                </a:solidFill>
              </a:rPr>
              <a:t>Loss of Competitive Advantage</a:t>
            </a:r>
          </a:p>
          <a:p>
            <a:pPr marL="742950" lvl="1" indent="-285750">
              <a:buFont typeface="Arial" panose="020B0604020202020204" pitchFamily="34" charset="0"/>
              <a:buChar char="•"/>
            </a:pPr>
            <a:r>
              <a:rPr lang="en-US" sz="1600" dirty="0">
                <a:solidFill>
                  <a:schemeClr val="bg1"/>
                </a:solidFill>
              </a:rPr>
              <a:t>Our contracts rely on the confidentiality and integrity of our technology, leading to potential financial repercussions</a:t>
            </a:r>
          </a:p>
          <a:p>
            <a:pPr marL="285750" indent="-285750">
              <a:buFont typeface="Arial" panose="020B0604020202020204" pitchFamily="34" charset="0"/>
              <a:buChar char="•"/>
            </a:pPr>
            <a:endParaRPr lang="en-US" sz="1600" dirty="0">
              <a:solidFill>
                <a:schemeClr val="bg1"/>
              </a:solidFill>
            </a:endParaRPr>
          </a:p>
        </p:txBody>
      </p:sp>
      <p:sp>
        <p:nvSpPr>
          <p:cNvPr id="4" name="TextBox 3">
            <a:extLst>
              <a:ext uri="{FF2B5EF4-FFF2-40B4-BE49-F238E27FC236}">
                <a16:creationId xmlns:a16="http://schemas.microsoft.com/office/drawing/2014/main" id="{52A7038A-5017-0F87-8CDA-202DD595E4DA}"/>
              </a:ext>
            </a:extLst>
          </p:cNvPr>
          <p:cNvSpPr txBox="1"/>
          <p:nvPr/>
        </p:nvSpPr>
        <p:spPr>
          <a:xfrm>
            <a:off x="4838700" y="590550"/>
            <a:ext cx="422910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Regulatory and Legal Consequences</a:t>
            </a:r>
          </a:p>
          <a:p>
            <a:pPr marL="742950" lvl="1" indent="-285750">
              <a:buFont typeface="Arial" panose="020B0604020202020204" pitchFamily="34" charset="0"/>
              <a:buChar char="•"/>
            </a:pPr>
            <a:r>
              <a:rPr lang="en-US" sz="1600" dirty="0">
                <a:solidFill>
                  <a:schemeClr val="bg1"/>
                </a:solidFill>
              </a:rPr>
              <a:t>The breach may trigger legal and regulatory obligations to notify the public if our network or assets become compromised</a:t>
            </a:r>
          </a:p>
          <a:p>
            <a:pPr marL="285750" indent="-285750">
              <a:buFont typeface="Arial" panose="020B0604020202020204" pitchFamily="34" charset="0"/>
              <a:buChar char="•"/>
            </a:pPr>
            <a:r>
              <a:rPr lang="en-US" sz="1600" dirty="0">
                <a:solidFill>
                  <a:schemeClr val="bg1"/>
                </a:solidFill>
              </a:rPr>
              <a:t>Damage to Reputation and Trust</a:t>
            </a:r>
          </a:p>
          <a:p>
            <a:pPr marL="742950" lvl="1" indent="-285750">
              <a:buFont typeface="Arial" panose="020B0604020202020204" pitchFamily="34" charset="0"/>
              <a:buChar char="•"/>
            </a:pPr>
            <a:r>
              <a:rPr lang="en-US" sz="1600" dirty="0">
                <a:solidFill>
                  <a:schemeClr val="bg1"/>
                </a:solidFill>
              </a:rPr>
              <a:t>The breach raises concerns about our ability to safeguard sensitive information</a:t>
            </a:r>
          </a:p>
          <a:p>
            <a:pPr marL="742950" lvl="1" indent="-28575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50951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D2DB56-77DA-4A00-8EE8-9A04E6247569}"/>
              </a:ext>
            </a:extLst>
          </p:cNvPr>
          <p:cNvSpPr txBox="1">
            <a:spLocks/>
          </p:cNvSpPr>
          <p:nvPr/>
        </p:nvSpPr>
        <p:spPr>
          <a:xfrm>
            <a:off x="0" y="57151"/>
            <a:ext cx="9105900" cy="457200"/>
          </a:xfrm>
          <a:prstGeom prst="rect">
            <a:avLst/>
          </a:prstGeom>
        </p:spPr>
        <p:txBody>
          <a:bodyPr anchor="ctr">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r>
              <a:rPr lang="en-US" sz="2400" dirty="0">
                <a:latin typeface="Georgia" panose="02040502050405020303" pitchFamily="18" charset="0"/>
              </a:rPr>
              <a:t>What I Need Leadership To Do</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BC52DB8-EFAC-6F1A-6342-98272DE19590}"/>
              </a:ext>
            </a:extLst>
          </p:cNvPr>
          <p:cNvSpPr txBox="1"/>
          <p:nvPr/>
        </p:nvSpPr>
        <p:spPr>
          <a:xfrm>
            <a:off x="76200" y="438150"/>
            <a:ext cx="4495800"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Communicate with RSA</a:t>
            </a:r>
          </a:p>
          <a:p>
            <a:pPr marL="742950" lvl="1" indent="-285750">
              <a:buFont typeface="Arial" panose="020B0604020202020204" pitchFamily="34" charset="0"/>
              <a:buChar char="•"/>
            </a:pPr>
            <a:r>
              <a:rPr lang="en-US" sz="1400" dirty="0">
                <a:solidFill>
                  <a:schemeClr val="bg1"/>
                </a:solidFill>
              </a:rPr>
              <a:t>Establish a direct line of contact with RSA to understand the extent of the breach, their response efforts, and timeline for resolution along with any recommendations they propose to mitigate damage/risk</a:t>
            </a:r>
          </a:p>
          <a:p>
            <a:pPr marL="285750" indent="-285750">
              <a:buFont typeface="Arial" panose="020B0604020202020204" pitchFamily="34" charset="0"/>
              <a:buChar char="•"/>
            </a:pPr>
            <a:r>
              <a:rPr lang="en-US" sz="1400" dirty="0">
                <a:solidFill>
                  <a:schemeClr val="bg1"/>
                </a:solidFill>
              </a:rPr>
              <a:t>Assess the Impact</a:t>
            </a:r>
          </a:p>
          <a:p>
            <a:pPr marL="742950" lvl="1" indent="-285750">
              <a:buFont typeface="Arial" panose="020B0604020202020204" pitchFamily="34" charset="0"/>
              <a:buChar char="•"/>
            </a:pPr>
            <a:r>
              <a:rPr lang="en-US" sz="1400" dirty="0">
                <a:solidFill>
                  <a:schemeClr val="bg1"/>
                </a:solidFill>
              </a:rPr>
              <a:t>Conduct a comprehensive assessment of the potential impact of the breach on our classified information, defense systems, and contractual obligations.</a:t>
            </a:r>
          </a:p>
          <a:p>
            <a:pPr marL="285750" indent="-285750">
              <a:buFont typeface="Arial" panose="020B0604020202020204" pitchFamily="34" charset="0"/>
              <a:buChar char="•"/>
            </a:pPr>
            <a:r>
              <a:rPr lang="en-US" sz="1400" dirty="0">
                <a:solidFill>
                  <a:schemeClr val="bg1"/>
                </a:solidFill>
              </a:rPr>
              <a:t>Communicate Proactively</a:t>
            </a:r>
          </a:p>
          <a:p>
            <a:pPr marL="742950" lvl="1" indent="-285750">
              <a:buFont typeface="Arial" panose="020B0604020202020204" pitchFamily="34" charset="0"/>
              <a:buChar char="•"/>
            </a:pPr>
            <a:r>
              <a:rPr lang="en-US" sz="1400" dirty="0">
                <a:solidFill>
                  <a:schemeClr val="bg1"/>
                </a:solidFill>
              </a:rPr>
              <a:t>Develop a clear and consistent communication strategy to inform employees, customers, and partners about the breach, its potential impact, and steps being taken to address the situation. Focus on transparency and timely updates to ensure trust is maintained</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4" name="TextBox 3">
            <a:extLst>
              <a:ext uri="{FF2B5EF4-FFF2-40B4-BE49-F238E27FC236}">
                <a16:creationId xmlns:a16="http://schemas.microsoft.com/office/drawing/2014/main" id="{A3164C12-A5E4-6F99-77B5-48FF1582520A}"/>
              </a:ext>
            </a:extLst>
          </p:cNvPr>
          <p:cNvSpPr txBox="1"/>
          <p:nvPr/>
        </p:nvSpPr>
        <p:spPr>
          <a:xfrm>
            <a:off x="4495800" y="438150"/>
            <a:ext cx="4495800"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Review Security Measures</a:t>
            </a:r>
          </a:p>
          <a:p>
            <a:pPr marL="742950" lvl="1" indent="-285750">
              <a:buFont typeface="Arial" panose="020B0604020202020204" pitchFamily="34" charset="0"/>
              <a:buChar char="•"/>
            </a:pPr>
            <a:r>
              <a:rPr lang="en-US" sz="1400" dirty="0">
                <a:solidFill>
                  <a:schemeClr val="bg1"/>
                </a:solidFill>
              </a:rPr>
              <a:t>Conduct an internal review of our security measures, policies, and procedures to identify any areas that require improvement or strengthening</a:t>
            </a:r>
          </a:p>
          <a:p>
            <a:pPr marL="742950" lvl="1" indent="-285750">
              <a:buFont typeface="Arial" panose="020B0604020202020204" pitchFamily="34" charset="0"/>
              <a:buChar char="•"/>
            </a:pPr>
            <a:r>
              <a:rPr lang="en-US" sz="1400" dirty="0">
                <a:solidFill>
                  <a:schemeClr val="bg1"/>
                </a:solidFill>
              </a:rPr>
              <a:t>Collaborate with internal IT teams to implement additional security controls if necessary</a:t>
            </a:r>
          </a:p>
          <a:p>
            <a:pPr marL="285750" indent="-285750">
              <a:buFont typeface="Arial" panose="020B0604020202020204" pitchFamily="34" charset="0"/>
              <a:buChar char="•"/>
            </a:pPr>
            <a:r>
              <a:rPr lang="en-US" sz="1400" dirty="0">
                <a:solidFill>
                  <a:schemeClr val="bg1"/>
                </a:solidFill>
              </a:rPr>
              <a:t>Develop an Incident Response Plan</a:t>
            </a:r>
          </a:p>
          <a:p>
            <a:pPr marL="742950" lvl="1" indent="-285750">
              <a:buFont typeface="Arial" panose="020B0604020202020204" pitchFamily="34" charset="0"/>
              <a:buChar char="•"/>
            </a:pPr>
            <a:r>
              <a:rPr lang="en-US" sz="1400" dirty="0">
                <a:solidFill>
                  <a:schemeClr val="bg1"/>
                </a:solidFill>
              </a:rPr>
              <a:t>Establish a comprehensive incident response plan that outline the step-by-step procedures to be followed in the event of a security breach or incident.</a:t>
            </a:r>
          </a:p>
          <a:p>
            <a:pPr marL="285750" indent="-285750">
              <a:buFont typeface="Arial" panose="020B0604020202020204" pitchFamily="34" charset="0"/>
              <a:buChar char="•"/>
            </a:pPr>
            <a:r>
              <a:rPr lang="en-US" sz="1400" dirty="0">
                <a:solidFill>
                  <a:schemeClr val="bg1"/>
                </a:solidFill>
              </a:rPr>
              <a:t>Enhance Employee Training and Awareness</a:t>
            </a:r>
          </a:p>
          <a:p>
            <a:pPr marL="742950" lvl="1" indent="-285750">
              <a:buFont typeface="Arial" panose="020B0604020202020204" pitchFamily="34" charset="0"/>
              <a:buChar char="•"/>
            </a:pPr>
            <a:r>
              <a:rPr lang="en-US" sz="1400" dirty="0">
                <a:solidFill>
                  <a:schemeClr val="bg1"/>
                </a:solidFill>
              </a:rPr>
              <a:t>Invest in robust cybersecurity awareness and training programs for all employees. Focus on re-evaluating training and awareness of social engineering techniques such as email phishing attempts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07641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C846F-36E9-813B-9D93-EBA204C4F436}"/>
              </a:ext>
            </a:extLst>
          </p:cNvPr>
          <p:cNvSpPr txBox="1"/>
          <p:nvPr/>
        </p:nvSpPr>
        <p:spPr>
          <a:xfrm>
            <a:off x="3924300" y="361950"/>
            <a:ext cx="1295400" cy="369332"/>
          </a:xfrm>
          <a:prstGeom prst="rect">
            <a:avLst/>
          </a:prstGeom>
          <a:noFill/>
        </p:spPr>
        <p:txBody>
          <a:bodyPr wrap="square">
            <a:spAutoFit/>
          </a:bodyPr>
          <a:lstStyle/>
          <a:p>
            <a:pPr algn="l"/>
            <a:r>
              <a:rPr lang="en-US" sz="1800" dirty="0">
                <a:solidFill>
                  <a:schemeClr val="bg1"/>
                </a:solidFill>
                <a:latin typeface="Georgia" panose="02040502050405020303" pitchFamily="18" charset="0"/>
              </a:rPr>
              <a:t>References</a:t>
            </a:r>
            <a:endParaRPr lang="en-US" sz="18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002195C-38BC-C5EB-567E-2DAD6E17C369}"/>
              </a:ext>
            </a:extLst>
          </p:cNvPr>
          <p:cNvSpPr txBox="1"/>
          <p:nvPr/>
        </p:nvSpPr>
        <p:spPr>
          <a:xfrm>
            <a:off x="1066800" y="819150"/>
            <a:ext cx="7010400" cy="830997"/>
          </a:xfrm>
          <a:prstGeom prst="rect">
            <a:avLst/>
          </a:prstGeom>
          <a:noFill/>
        </p:spPr>
        <p:txBody>
          <a:bodyPr wrap="square" rtlCol="0">
            <a:spAutoFit/>
          </a:bodyPr>
          <a:lstStyle/>
          <a:p>
            <a:r>
              <a:rPr lang="en-US" sz="1600" dirty="0">
                <a:solidFill>
                  <a:schemeClr val="bg1"/>
                </a:solidFill>
                <a:effectLst/>
              </a:rPr>
              <a:t>Greenberg, A. (2021, May 20). </a:t>
            </a:r>
            <a:r>
              <a:rPr lang="en-US" sz="1600" i="1" dirty="0">
                <a:solidFill>
                  <a:schemeClr val="bg1"/>
                </a:solidFill>
                <a:effectLst/>
              </a:rPr>
              <a:t>The full story of the stunning RSA hack can finally be told</a:t>
            </a:r>
            <a:r>
              <a:rPr lang="en-US" sz="1600" dirty="0">
                <a:solidFill>
                  <a:schemeClr val="bg1"/>
                </a:solidFill>
                <a:effectLst/>
              </a:rPr>
              <a:t>. Wired. https://www.wired.com/story/the-full-story-of-the-stunning-rsa-hack-can-finally-be-told/ </a:t>
            </a:r>
          </a:p>
        </p:txBody>
      </p:sp>
    </p:spTree>
    <p:extLst>
      <p:ext uri="{BB962C8B-B14F-4D97-AF65-F5344CB8AC3E}">
        <p14:creationId xmlns:p14="http://schemas.microsoft.com/office/powerpoint/2010/main" val="3916566831"/>
      </p:ext>
    </p:extLst>
  </p:cSld>
  <p:clrMapOvr>
    <a:masterClrMapping/>
  </p:clrMapOvr>
</p:sld>
</file>

<file path=ppt/theme/theme1.xml><?xml version="1.0" encoding="utf-8"?>
<a:theme xmlns:a="http://schemas.openxmlformats.org/drawingml/2006/main" name="2_Office Theme">
  <a:themeElements>
    <a:clrScheme name="UW-W CoBE 1">
      <a:dk1>
        <a:srgbClr val="000000"/>
      </a:dk1>
      <a:lt1>
        <a:srgbClr val="FFFFFF"/>
      </a:lt1>
      <a:dk2>
        <a:srgbClr val="44546A"/>
      </a:dk2>
      <a:lt2>
        <a:srgbClr val="E7E6E6"/>
      </a:lt2>
      <a:accent1>
        <a:srgbClr val="4F2D7F"/>
      </a:accent1>
      <a:accent2>
        <a:srgbClr val="272827"/>
      </a:accent2>
      <a:accent3>
        <a:srgbClr val="0B1820"/>
      </a:accent3>
      <a:accent4>
        <a:srgbClr val="C6D3E5"/>
      </a:accent4>
      <a:accent5>
        <a:srgbClr val="7D47CB"/>
      </a:accent5>
      <a:accent6>
        <a:srgbClr val="9956F7"/>
      </a:accent6>
      <a:hlink>
        <a:srgbClr val="4C46AD"/>
      </a:hlink>
      <a:folHlink>
        <a:srgbClr val="3A36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urple Streaks" id="{B69D1970-4C41-6444-8C76-A5738555F31F}" vid="{93017D6C-F425-0342-A000-AA76EB9FDB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11446</TotalTime>
  <Words>543</Words>
  <Application>Microsoft Office PowerPoint</Application>
  <PresentationFormat>On-screen Show (16:9)</PresentationFormat>
  <Paragraphs>45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Georgia</vt:lpstr>
      <vt:lpstr>2_Office Theme</vt:lpstr>
      <vt:lpstr>PowerPoint Presentation</vt:lpstr>
      <vt:lpstr>PowerPoint Presentation</vt:lpstr>
      <vt:lpstr>PowerPoint Presentation</vt:lpstr>
      <vt:lpstr>PowerPoint Presentation</vt:lpstr>
      <vt:lpstr>PowerPoint Presentation</vt:lpstr>
    </vt:vector>
  </TitlesOfParts>
  <Company>UW-Whitewater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Check, Jolene Deanne</dc:creator>
  <cp:lastModifiedBy>Gunnar Yonker</cp:lastModifiedBy>
  <cp:revision>49</cp:revision>
  <dcterms:created xsi:type="dcterms:W3CDTF">2012-07-27T13:57:13Z</dcterms:created>
  <dcterms:modified xsi:type="dcterms:W3CDTF">2023-07-08T20:01:12Z</dcterms:modified>
</cp:coreProperties>
</file>