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84" r:id="rId6"/>
    <p:sldId id="28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13DBB-1454-4DBD-9D4B-F51638F0DAEC}" v="1" dt="2023-07-14T00:24:02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00" autoAdjust="0"/>
  </p:normalViewPr>
  <p:slideViewPr>
    <p:cSldViewPr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ar Yonker" userId="e572088aa086cd32" providerId="LiveId" clId="{30813DBB-1454-4DBD-9D4B-F51638F0DAEC}"/>
    <pc:docChg chg="custSel modSld">
      <pc:chgData name="Gunnar Yonker" userId="e572088aa086cd32" providerId="LiveId" clId="{30813DBB-1454-4DBD-9D4B-F51638F0DAEC}" dt="2023-07-14T03:02:13.436" v="567" actId="20577"/>
      <pc:docMkLst>
        <pc:docMk/>
      </pc:docMkLst>
      <pc:sldChg chg="modSp mod">
        <pc:chgData name="Gunnar Yonker" userId="e572088aa086cd32" providerId="LiveId" clId="{30813DBB-1454-4DBD-9D4B-F51638F0DAEC}" dt="2023-07-14T03:02:13.436" v="567" actId="20577"/>
        <pc:sldMkLst>
          <pc:docMk/>
          <pc:sldMk cId="1651087270" sldId="281"/>
        </pc:sldMkLst>
        <pc:spChg chg="mod">
          <ac:chgData name="Gunnar Yonker" userId="e572088aa086cd32" providerId="LiveId" clId="{30813DBB-1454-4DBD-9D4B-F51638F0DAEC}" dt="2023-07-14T03:02:13.436" v="567" actId="20577"/>
          <ac:spMkLst>
            <pc:docMk/>
            <pc:sldMk cId="1651087270" sldId="281"/>
            <ac:spMk id="2" creationId="{DD194040-E42A-D664-3FC9-B23550D0C055}"/>
          </ac:spMkLst>
        </pc:spChg>
        <pc:spChg chg="mod">
          <ac:chgData name="Gunnar Yonker" userId="e572088aa086cd32" providerId="LiveId" clId="{30813DBB-1454-4DBD-9D4B-F51638F0DAEC}" dt="2023-07-13T18:25:18.520" v="2" actId="207"/>
          <ac:spMkLst>
            <pc:docMk/>
            <pc:sldMk cId="1651087270" sldId="281"/>
            <ac:spMk id="4" creationId="{48795D54-5A51-8057-D7A1-159341374AC8}"/>
          </ac:spMkLst>
        </pc:spChg>
      </pc:sldChg>
      <pc:sldChg chg="modSp mod">
        <pc:chgData name="Gunnar Yonker" userId="e572088aa086cd32" providerId="LiveId" clId="{30813DBB-1454-4DBD-9D4B-F51638F0DAEC}" dt="2023-07-14T00:17:39.855" v="104" actId="20577"/>
        <pc:sldMkLst>
          <pc:docMk/>
          <pc:sldMk cId="509519087" sldId="282"/>
        </pc:sldMkLst>
        <pc:spChg chg="mod">
          <ac:chgData name="Gunnar Yonker" userId="e572088aa086cd32" providerId="LiveId" clId="{30813DBB-1454-4DBD-9D4B-F51638F0DAEC}" dt="2023-07-14T00:17:13.431" v="62" actId="20577"/>
          <ac:spMkLst>
            <pc:docMk/>
            <pc:sldMk cId="509519087" sldId="282"/>
            <ac:spMk id="2" creationId="{0AA5A213-2C02-EB19-8698-3958AD4993B0}"/>
          </ac:spMkLst>
        </pc:spChg>
        <pc:spChg chg="mod">
          <ac:chgData name="Gunnar Yonker" userId="e572088aa086cd32" providerId="LiveId" clId="{30813DBB-1454-4DBD-9D4B-F51638F0DAEC}" dt="2023-07-14T00:17:39.855" v="104" actId="20577"/>
          <ac:spMkLst>
            <pc:docMk/>
            <pc:sldMk cId="509519087" sldId="282"/>
            <ac:spMk id="4" creationId="{778B2729-2F65-FFAF-30D6-0D30D7B85293}"/>
          </ac:spMkLst>
        </pc:spChg>
      </pc:sldChg>
      <pc:sldChg chg="modSp mod">
        <pc:chgData name="Gunnar Yonker" userId="e572088aa086cd32" providerId="LiveId" clId="{30813DBB-1454-4DBD-9D4B-F51638F0DAEC}" dt="2023-07-14T00:18:54.021" v="107" actId="13926"/>
        <pc:sldMkLst>
          <pc:docMk/>
          <pc:sldMk cId="4076419981" sldId="283"/>
        </pc:sldMkLst>
        <pc:spChg chg="mod">
          <ac:chgData name="Gunnar Yonker" userId="e572088aa086cd32" providerId="LiveId" clId="{30813DBB-1454-4DBD-9D4B-F51638F0DAEC}" dt="2023-07-14T00:18:54.021" v="107" actId="13926"/>
          <ac:spMkLst>
            <pc:docMk/>
            <pc:sldMk cId="4076419981" sldId="283"/>
            <ac:spMk id="2" creationId="{B3F92067-5AA8-2331-BC24-24E5C418F78F}"/>
          </ac:spMkLst>
        </pc:spChg>
        <pc:spChg chg="mod">
          <ac:chgData name="Gunnar Yonker" userId="e572088aa086cd32" providerId="LiveId" clId="{30813DBB-1454-4DBD-9D4B-F51638F0DAEC}" dt="2023-07-13T18:25:39.778" v="8" actId="255"/>
          <ac:spMkLst>
            <pc:docMk/>
            <pc:sldMk cId="4076419981" sldId="283"/>
            <ac:spMk id="4" creationId="{8A52A4B3-B5AB-C8AA-4C64-A00B56DDD103}"/>
          </ac:spMkLst>
        </pc:spChg>
      </pc:sldChg>
      <pc:sldChg chg="modSp mod">
        <pc:chgData name="Gunnar Yonker" userId="e572088aa086cd32" providerId="LiveId" clId="{30813DBB-1454-4DBD-9D4B-F51638F0DAEC}" dt="2023-07-14T00:21:30.162" v="295" actId="20577"/>
        <pc:sldMkLst>
          <pc:docMk/>
          <pc:sldMk cId="2209373870" sldId="284"/>
        </pc:sldMkLst>
        <pc:spChg chg="mod">
          <ac:chgData name="Gunnar Yonker" userId="e572088aa086cd32" providerId="LiveId" clId="{30813DBB-1454-4DBD-9D4B-F51638F0DAEC}" dt="2023-07-14T00:21:30.162" v="295" actId="20577"/>
          <ac:spMkLst>
            <pc:docMk/>
            <pc:sldMk cId="2209373870" sldId="284"/>
            <ac:spMk id="2" creationId="{D7EFBB7D-EBA2-EB5E-DC56-78BFE7747108}"/>
          </ac:spMkLst>
        </pc:spChg>
        <pc:spChg chg="mod">
          <ac:chgData name="Gunnar Yonker" userId="e572088aa086cd32" providerId="LiveId" clId="{30813DBB-1454-4DBD-9D4B-F51638F0DAEC}" dt="2023-07-14T00:21:25.673" v="294" actId="20577"/>
          <ac:spMkLst>
            <pc:docMk/>
            <pc:sldMk cId="2209373870" sldId="284"/>
            <ac:spMk id="4" creationId="{F2F38B40-529E-A4C4-2BBD-4E8B58DE66CC}"/>
          </ac:spMkLst>
        </pc:spChg>
      </pc:sldChg>
      <pc:sldChg chg="addSp modSp mod">
        <pc:chgData name="Gunnar Yonker" userId="e572088aa086cd32" providerId="LiveId" clId="{30813DBB-1454-4DBD-9D4B-F51638F0DAEC}" dt="2023-07-14T00:25:14.591" v="552" actId="1076"/>
        <pc:sldMkLst>
          <pc:docMk/>
          <pc:sldMk cId="1619855347" sldId="285"/>
        </pc:sldMkLst>
        <pc:spChg chg="mod">
          <ac:chgData name="Gunnar Yonker" userId="e572088aa086cd32" providerId="LiveId" clId="{30813DBB-1454-4DBD-9D4B-F51638F0DAEC}" dt="2023-07-14T00:23:52.211" v="303" actId="20577"/>
          <ac:spMkLst>
            <pc:docMk/>
            <pc:sldMk cId="1619855347" sldId="285"/>
            <ac:spMk id="2" creationId="{791AFA46-32AB-35AC-9B61-EE8CFB041081}"/>
          </ac:spMkLst>
        </pc:spChg>
        <pc:spChg chg="add mod">
          <ac:chgData name="Gunnar Yonker" userId="e572088aa086cd32" providerId="LiveId" clId="{30813DBB-1454-4DBD-9D4B-F51638F0DAEC}" dt="2023-07-14T00:25:14.591" v="552" actId="1076"/>
          <ac:spMkLst>
            <pc:docMk/>
            <pc:sldMk cId="1619855347" sldId="285"/>
            <ac:spMk id="3" creationId="{26D278E7-4FA2-9658-662C-74B78C0A7D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AE5AF-692D-402F-9CEE-A69F306E7303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7AB63-22E8-4923-B998-90F7576E07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9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B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urple_19-6_lowCvr.jpg">
            <a:extLst>
              <a:ext uri="{FF2B5EF4-FFF2-40B4-BE49-F238E27FC236}">
                <a16:creationId xmlns:a16="http://schemas.microsoft.com/office/drawing/2014/main" id="{FE9F3EB0-0C19-674F-BEC9-A2F2F2E7D4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36494A-A6A1-8244-AFAF-831E2A022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77"/>
          <a:stretch/>
        </p:blipFill>
        <p:spPr>
          <a:xfrm>
            <a:off x="342900" y="416499"/>
            <a:ext cx="8432800" cy="2328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AF26EB-85E5-3540-AB26-8FF9ACC0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2965799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19A03-E80E-944B-B6DA-5EBA808EFC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6202" y="4439080"/>
            <a:ext cx="3834316" cy="44038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2D814-DCF2-834A-8C0A-51C6005FD43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94086" y="4468897"/>
            <a:ext cx="1281614" cy="4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urple_19-6_lowCvr.jpg">
            <a:extLst>
              <a:ext uri="{FF2B5EF4-FFF2-40B4-BE49-F238E27FC236}">
                <a16:creationId xmlns:a16="http://schemas.microsoft.com/office/drawing/2014/main" id="{A0E65E7A-48E1-3A48-BD13-4305787B77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200" y="0"/>
            <a:ext cx="9144000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9806C3-7185-FD44-9F5A-EBA24BC348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202" y="4439080"/>
            <a:ext cx="3834316" cy="440389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69B715-328B-E94F-B6F8-3305C49F54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94086" y="4439080"/>
            <a:ext cx="1281614" cy="4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9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EE7CB8-EC65-4EF9-B36B-255B335DB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Picture 1" descr="http://www.2flashgames.com/2fgkjn134kjlh1cfn81vc34/flash/f-Mission-Impossible-2976.jpg">
            <a:extLst>
              <a:ext uri="{FF2B5EF4-FFF2-40B4-BE49-F238E27FC236}">
                <a16:creationId xmlns:a16="http://schemas.microsoft.com/office/drawing/2014/main" id="{95D84BF9-F73E-4806-A150-D00A274BA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92132"/>
            <a:ext cx="5107055" cy="36576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9AD833-2A7E-4164-8880-6783311CCD83}"/>
              </a:ext>
            </a:extLst>
          </p:cNvPr>
          <p:cNvSpPr/>
          <p:nvPr userDrawn="1"/>
        </p:nvSpPr>
        <p:spPr bwMode="auto">
          <a:xfrm>
            <a:off x="5334000" y="209550"/>
            <a:ext cx="3474720" cy="362215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Stay Hungry.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Stay Foolish.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99304-E277-4452-A156-E9DE68E16C1C}"/>
              </a:ext>
            </a:extLst>
          </p:cNvPr>
          <p:cNvSpPr txBox="1"/>
          <p:nvPr userDrawn="1"/>
        </p:nvSpPr>
        <p:spPr>
          <a:xfrm>
            <a:off x="304800" y="4248150"/>
            <a:ext cx="8503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“Success Is Constancy To Purpose” - Disraeli</a:t>
            </a:r>
          </a:p>
        </p:txBody>
      </p:sp>
    </p:spTree>
    <p:extLst>
      <p:ext uri="{BB962C8B-B14F-4D97-AF65-F5344CB8AC3E}">
        <p14:creationId xmlns:p14="http://schemas.microsoft.com/office/powerpoint/2010/main" val="27266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34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:\Users\Matthew Ross\Desktop\Work\Powerpoints\CoB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139731"/>
            <a:ext cx="2667000" cy="8591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 descr="C:\Users\Matthew Ross\Desktop\Work\Powerpoints\Accreditation+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1071" y="96716"/>
            <a:ext cx="9144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060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4672066"/>
            <a:ext cx="4076700" cy="4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2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urple_19-6_lowCvr.jpg">
            <a:extLst>
              <a:ext uri="{FF2B5EF4-FFF2-40B4-BE49-F238E27FC236}">
                <a16:creationId xmlns:a16="http://schemas.microsoft.com/office/drawing/2014/main" id="{85165495-A0C0-489B-B4A6-BD8188187AC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0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F3AAB-E5FA-4691-B08F-E91E6790751D}"/>
              </a:ext>
            </a:extLst>
          </p:cNvPr>
          <p:cNvSpPr txBox="1">
            <a:spLocks/>
          </p:cNvSpPr>
          <p:nvPr/>
        </p:nvSpPr>
        <p:spPr>
          <a:xfrm>
            <a:off x="-2241" y="2751046"/>
            <a:ext cx="9144000" cy="1600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Georgia" panose="02040502050405020303" pitchFamily="18" charset="0"/>
              </a:rPr>
              <a:t>CYBER 731:  Assignment 2</a:t>
            </a:r>
          </a:p>
          <a:p>
            <a:r>
              <a:rPr lang="en-US" sz="2400" dirty="0">
                <a:latin typeface="Georgia" panose="02040502050405020303" pitchFamily="18" charset="0"/>
              </a:rPr>
              <a:t>CYBERATTACK: THE MAERSK GLOBAL SUPPLY-CHAIN MELTDOWN</a:t>
            </a:r>
          </a:p>
          <a:p>
            <a:r>
              <a:rPr lang="en-US" sz="2400" b="1" dirty="0">
                <a:solidFill>
                  <a:srgbClr val="FFC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Gunnar Yonker</a:t>
            </a:r>
            <a:endParaRPr lang="en-US" sz="2400" dirty="0">
              <a:solidFill>
                <a:srgbClr val="FFC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6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ED2DB56-77DA-4A00-8EE8-9A04E6247569}"/>
              </a:ext>
            </a:extLst>
          </p:cNvPr>
          <p:cNvSpPr txBox="1">
            <a:spLocks/>
          </p:cNvSpPr>
          <p:nvPr/>
        </p:nvSpPr>
        <p:spPr>
          <a:xfrm>
            <a:off x="0" y="57151"/>
            <a:ext cx="9105900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Georgia" panose="02040502050405020303" pitchFamily="18" charset="0"/>
              </a:rPr>
              <a:t>Why Was Maersk Attacked?</a:t>
            </a:r>
            <a:endParaRPr lang="en-US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94040-E42A-D664-3FC9-B23550D0C055}"/>
              </a:ext>
            </a:extLst>
          </p:cNvPr>
          <p:cNvSpPr txBox="1"/>
          <p:nvPr/>
        </p:nvSpPr>
        <p:spPr>
          <a:xfrm>
            <a:off x="228600" y="514351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June 2017, Maersk fell victim to a sophisticated cyberattack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Maersk is a global shipping company(18%) which makes it a good target for disruption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Attack Motivations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Financial 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Industrial Espionage – Obtain sensitive data related to shipping and 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Disruption of Global Supply Chains – Widespread economic disruption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95D54-5A51-8057-D7A1-159341374AC8}"/>
              </a:ext>
            </a:extLst>
          </p:cNvPr>
          <p:cNvSpPr txBox="1"/>
          <p:nvPr/>
        </p:nvSpPr>
        <p:spPr>
          <a:xfrm>
            <a:off x="4529418" y="514351"/>
            <a:ext cx="4381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Reasons Maersk was an attractive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of the world’s largest global shipping companies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Access to valuable supply chain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Reliance on interconnected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reasons are why Maersk was a target for attack to cause significant disruption and potentially gain financial 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ED2DB56-77DA-4A00-8EE8-9A04E6247569}"/>
              </a:ext>
            </a:extLst>
          </p:cNvPr>
          <p:cNvSpPr txBox="1">
            <a:spLocks/>
          </p:cNvSpPr>
          <p:nvPr/>
        </p:nvSpPr>
        <p:spPr>
          <a:xfrm>
            <a:off x="0" y="57151"/>
            <a:ext cx="9105900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Georgia" panose="02040502050405020303" pitchFamily="18" charset="0"/>
              </a:rPr>
              <a:t>Why Was The Attack Successful?</a:t>
            </a:r>
            <a:endParaRPr lang="en-US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5A213-2C02-EB19-8698-3958AD4993B0}"/>
              </a:ext>
            </a:extLst>
          </p:cNvPr>
          <p:cNvSpPr txBox="1"/>
          <p:nvPr/>
        </p:nvSpPr>
        <p:spPr>
          <a:xfrm>
            <a:off x="152400" y="514351"/>
            <a:ext cx="441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Attack Technique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NotPetya</a:t>
            </a:r>
            <a:r>
              <a:rPr lang="en-US" dirty="0">
                <a:solidFill>
                  <a:schemeClr val="bg1"/>
                </a:solidFill>
              </a:rPr>
              <a:t> malware to exploit vulnerabilities in the Windows Operating System for initial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Propagated throughout Maersk’s interconnected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Security Gaps or Oversights that allowed success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Outdated systems that were not properly patched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Insufficient network segmentation that allowed quick movement of the 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B2729-2F65-FFAF-30D6-0D30D7B85293}"/>
              </a:ext>
            </a:extLst>
          </p:cNvPr>
          <p:cNvSpPr txBox="1"/>
          <p:nvPr/>
        </p:nvSpPr>
        <p:spPr>
          <a:xfrm>
            <a:off x="4552950" y="504266"/>
            <a:ext cx="419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Social Engineering/Human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Most likely involved phishing emails to introduce 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Human error played a role potentially in the initial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Attack Impact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Disruption to Maersk’s global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Critical systems being encrypted, thus unavailable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Loss of valuable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Delays in cargo shipments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Financial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Loss of customer base</a:t>
            </a:r>
          </a:p>
        </p:txBody>
      </p:sp>
    </p:spTree>
    <p:extLst>
      <p:ext uri="{BB962C8B-B14F-4D97-AF65-F5344CB8AC3E}">
        <p14:creationId xmlns:p14="http://schemas.microsoft.com/office/powerpoint/2010/main" val="50951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ED2DB56-77DA-4A00-8EE8-9A04E6247569}"/>
              </a:ext>
            </a:extLst>
          </p:cNvPr>
          <p:cNvSpPr txBox="1">
            <a:spLocks/>
          </p:cNvSpPr>
          <p:nvPr/>
        </p:nvSpPr>
        <p:spPr>
          <a:xfrm>
            <a:off x="0" y="57151"/>
            <a:ext cx="9105900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Georgia" panose="02040502050405020303" pitchFamily="18" charset="0"/>
              </a:rPr>
              <a:t>What Can Maersk Do to Prevent Cyberattacks?</a:t>
            </a:r>
            <a:endParaRPr lang="en-US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F92067-5AA8-2331-BC24-24E5C418F78F}"/>
              </a:ext>
            </a:extLst>
          </p:cNvPr>
          <p:cNvSpPr txBox="1"/>
          <p:nvPr/>
        </p:nvSpPr>
        <p:spPr>
          <a:xfrm>
            <a:off x="228600" y="514351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Recommended Cybersecurity Measures/Practices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Maersk can implement cybersecurity measures to enhance its defenses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Multi-Layered security approach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Firewalls, intrusion detections and prevention systems, and endpoint protection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800080"/>
                </a:highlight>
              </a:rPr>
              <a:t>Regular vulnerability assessments and penetration testing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800080"/>
                </a:highlight>
              </a:rPr>
              <a:t>Helps identify and address vulnerabilities proactively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Importance of a Comprehensive Security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Implementing incident response plans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Conducting regular risk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Ensuring business continuity management practices are in place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2A4B3-B5AB-C8AA-4C64-A00B56DDD103}"/>
              </a:ext>
            </a:extLst>
          </p:cNvPr>
          <p:cNvSpPr txBox="1"/>
          <p:nvPr/>
        </p:nvSpPr>
        <p:spPr>
          <a:xfrm>
            <a:off x="4419600" y="514350"/>
            <a:ext cx="434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Potential Proactive Steps to Enhance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Implementing network segmentation to isolate critical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Adopting advanced threat detection and response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Robust authentication and access control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Comprehensive Cybersecurity Training for Employees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Email phishing attacks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Social engineering attacks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Promoting a security-conscious culture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1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ED2DB56-77DA-4A00-8EE8-9A04E6247569}"/>
              </a:ext>
            </a:extLst>
          </p:cNvPr>
          <p:cNvSpPr txBox="1">
            <a:spLocks/>
          </p:cNvSpPr>
          <p:nvPr/>
        </p:nvSpPr>
        <p:spPr>
          <a:xfrm>
            <a:off x="0" y="57151"/>
            <a:ext cx="9105900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Maersk’s Response To The 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FBB7D-EBA2-EB5E-DC56-78BFE7747108}"/>
              </a:ext>
            </a:extLst>
          </p:cNvPr>
          <p:cNvSpPr txBox="1"/>
          <p:nvPr/>
        </p:nvSpPr>
        <p:spPr>
          <a:xfrm>
            <a:off x="152400" y="514351"/>
            <a:ext cx="441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Overview of Maersk’s Response to the Attack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Incident response teams were promptly activated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External cybersecurity experts were engaged for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Coordinated effort to restore systems and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Evaluation of Incident Response and Crisis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Establishment of clear communication channels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Prioritizing critical systems for restoration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Cohesive collaboration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38B40-529E-A4C4-2BBD-4E8B58DE66CC}"/>
              </a:ext>
            </a:extLst>
          </p:cNvPr>
          <p:cNvSpPr txBox="1"/>
          <p:nvPr/>
        </p:nvSpPr>
        <p:spPr>
          <a:xfrm>
            <a:off x="4572000" y="590550"/>
            <a:ext cx="441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Recommendations for Improvements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Enhance incident response plans through regular testing and tabletop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Investing in robust backup and recovery mechanisms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Establishing clearer guidelines for communication during a crisis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Combined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10 days to get back online with: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4,000 new servers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45,000 new PCs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2,500 applications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300 Million in expenses and lost earnings</a:t>
            </a:r>
          </a:p>
        </p:txBody>
      </p:sp>
    </p:spTree>
    <p:extLst>
      <p:ext uri="{BB962C8B-B14F-4D97-AF65-F5344CB8AC3E}">
        <p14:creationId xmlns:p14="http://schemas.microsoft.com/office/powerpoint/2010/main" val="220937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AFA46-32AB-35AC-9B61-EE8CFB041081}"/>
              </a:ext>
            </a:extLst>
          </p:cNvPr>
          <p:cNvSpPr txBox="1"/>
          <p:nvPr/>
        </p:nvSpPr>
        <p:spPr>
          <a:xfrm>
            <a:off x="76200" y="438150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References: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Wesley, D., Dau, L., &amp; Roth, A. (2019). CYBERATTACK: THE MAERSK GLOBAL SUPPLY-CHAIN MELTDOWN. Ivey Publishing, Ivey Business School, Western University.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278E7-4FA2-9658-662C-74B78C0A7D94}"/>
              </a:ext>
            </a:extLst>
          </p:cNvPr>
          <p:cNvSpPr txBox="1"/>
          <p:nvPr/>
        </p:nvSpPr>
        <p:spPr>
          <a:xfrm>
            <a:off x="309282" y="4222204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 believe that the Maersk leadership should hear the unadulterated truth of what happened, in hopes that they will realize the importance of maintaining a proper level of cyber security in the company.</a:t>
            </a:r>
          </a:p>
        </p:txBody>
      </p:sp>
    </p:spTree>
    <p:extLst>
      <p:ext uri="{BB962C8B-B14F-4D97-AF65-F5344CB8AC3E}">
        <p14:creationId xmlns:p14="http://schemas.microsoft.com/office/powerpoint/2010/main" val="161985534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UW-W CoB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2D7F"/>
      </a:accent1>
      <a:accent2>
        <a:srgbClr val="272827"/>
      </a:accent2>
      <a:accent3>
        <a:srgbClr val="0B1820"/>
      </a:accent3>
      <a:accent4>
        <a:srgbClr val="C6D3E5"/>
      </a:accent4>
      <a:accent5>
        <a:srgbClr val="7D47CB"/>
      </a:accent5>
      <a:accent6>
        <a:srgbClr val="9956F7"/>
      </a:accent6>
      <a:hlink>
        <a:srgbClr val="4C46AD"/>
      </a:hlink>
      <a:folHlink>
        <a:srgbClr val="3A36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urple Streaks" id="{B69D1970-4C41-6444-8C76-A5738555F31F}" vid="{93017D6C-F425-0342-A000-AA76EB9FDB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10397</TotalTime>
  <Words>503</Words>
  <Application>Microsoft Office PowerPoint</Application>
  <PresentationFormat>On-screen Show (16:9)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Georgia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UW-Whitewater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Check, Jolene Deanne</dc:creator>
  <cp:lastModifiedBy>Gunnar Yonker</cp:lastModifiedBy>
  <cp:revision>48</cp:revision>
  <dcterms:created xsi:type="dcterms:W3CDTF">2012-07-27T13:57:13Z</dcterms:created>
  <dcterms:modified xsi:type="dcterms:W3CDTF">2023-07-14T03:02:19Z</dcterms:modified>
</cp:coreProperties>
</file>