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sldIdLst>
    <p:sldId id="256" r:id="rId2"/>
    <p:sldId id="281" r:id="rId3"/>
    <p:sldId id="283" r:id="rId4"/>
    <p:sldId id="284" r:id="rId5"/>
    <p:sldId id="282" r:id="rId6"/>
    <p:sldId id="28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2FC78-B0ED-4F8B-9916-61784A8B5D63}" v="30" dt="2023-07-18T17:52:05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00" autoAdjust="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ar Yonker" userId="e572088aa086cd32" providerId="LiveId" clId="{E4F2FC78-B0ED-4F8B-9916-61784A8B5D63}"/>
    <pc:docChg chg="undo custSel addSld modSld">
      <pc:chgData name="Gunnar Yonker" userId="e572088aa086cd32" providerId="LiveId" clId="{E4F2FC78-B0ED-4F8B-9916-61784A8B5D63}" dt="2023-07-19T02:43:02.091" v="1608" actId="20577"/>
      <pc:docMkLst>
        <pc:docMk/>
      </pc:docMkLst>
      <pc:sldChg chg="modSp mod">
        <pc:chgData name="Gunnar Yonker" userId="e572088aa086cd32" providerId="LiveId" clId="{E4F2FC78-B0ED-4F8B-9916-61784A8B5D63}" dt="2023-07-18T17:55:21.726" v="1441" actId="20577"/>
        <pc:sldMkLst>
          <pc:docMk/>
          <pc:sldMk cId="1989167502" sldId="256"/>
        </pc:sldMkLst>
        <pc:spChg chg="mod">
          <ac:chgData name="Gunnar Yonker" userId="e572088aa086cd32" providerId="LiveId" clId="{E4F2FC78-B0ED-4F8B-9916-61784A8B5D63}" dt="2023-07-18T17:55:21.726" v="1441" actId="20577"/>
          <ac:spMkLst>
            <pc:docMk/>
            <pc:sldMk cId="1989167502" sldId="256"/>
            <ac:spMk id="3" creationId="{D34F3AAB-E5FA-4691-B08F-E91E6790751D}"/>
          </ac:spMkLst>
        </pc:spChg>
      </pc:sldChg>
      <pc:sldChg chg="addSp modSp mod">
        <pc:chgData name="Gunnar Yonker" userId="e572088aa086cd32" providerId="LiveId" clId="{E4F2FC78-B0ED-4F8B-9916-61784A8B5D63}" dt="2023-07-19T02:36:30.148" v="1590" actId="20577"/>
        <pc:sldMkLst>
          <pc:docMk/>
          <pc:sldMk cId="1651087270" sldId="281"/>
        </pc:sldMkLst>
        <pc:spChg chg="mod">
          <ac:chgData name="Gunnar Yonker" userId="e572088aa086cd32" providerId="LiveId" clId="{E4F2FC78-B0ED-4F8B-9916-61784A8B5D63}" dt="2023-07-19T02:36:11.624" v="1585" actId="20577"/>
          <ac:spMkLst>
            <pc:docMk/>
            <pc:sldMk cId="1651087270" sldId="281"/>
            <ac:spMk id="2" creationId="{3620D9AC-2F03-910F-F8D0-5D6D7CD03624}"/>
          </ac:spMkLst>
        </pc:spChg>
        <pc:spChg chg="mod">
          <ac:chgData name="Gunnar Yonker" userId="e572088aa086cd32" providerId="LiveId" clId="{E4F2FC78-B0ED-4F8B-9916-61784A8B5D63}" dt="2023-07-19T02:36:30.148" v="1590" actId="20577"/>
          <ac:spMkLst>
            <pc:docMk/>
            <pc:sldMk cId="1651087270" sldId="281"/>
            <ac:spMk id="4" creationId="{D9E14E2F-97EE-7BE5-B5B4-8A20ADAEC66F}"/>
          </ac:spMkLst>
        </pc:spChg>
        <pc:spChg chg="add mod">
          <ac:chgData name="Gunnar Yonker" userId="e572088aa086cd32" providerId="LiveId" clId="{E4F2FC78-B0ED-4F8B-9916-61784A8B5D63}" dt="2023-07-18T17:52:00.976" v="1392" actId="1076"/>
          <ac:spMkLst>
            <pc:docMk/>
            <pc:sldMk cId="1651087270" sldId="281"/>
            <ac:spMk id="5" creationId="{B92BB62B-6924-F710-EFE0-504E009F11F3}"/>
          </ac:spMkLst>
        </pc:spChg>
        <pc:picChg chg="add mod">
          <ac:chgData name="Gunnar Yonker" userId="e572088aa086cd32" providerId="LiveId" clId="{E4F2FC78-B0ED-4F8B-9916-61784A8B5D63}" dt="2023-07-18T17:52:05.009" v="1393" actId="1076"/>
          <ac:picMkLst>
            <pc:docMk/>
            <pc:sldMk cId="1651087270" sldId="281"/>
            <ac:picMk id="2050" creationId="{8361FBFC-4BEB-171F-F39B-2AAD80802B9E}"/>
          </ac:picMkLst>
        </pc:picChg>
      </pc:sldChg>
      <pc:sldChg chg="addSp modSp mod">
        <pc:chgData name="Gunnar Yonker" userId="e572088aa086cd32" providerId="LiveId" clId="{E4F2FC78-B0ED-4F8B-9916-61784A8B5D63}" dt="2023-07-19T02:42:33.839" v="1606" actId="20577"/>
        <pc:sldMkLst>
          <pc:docMk/>
          <pc:sldMk cId="509519087" sldId="282"/>
        </pc:sldMkLst>
        <pc:spChg chg="mod">
          <ac:chgData name="Gunnar Yonker" userId="e572088aa086cd32" providerId="LiveId" clId="{E4F2FC78-B0ED-4F8B-9916-61784A8B5D63}" dt="2023-07-18T17:54:29.520" v="1417" actId="255"/>
          <ac:spMkLst>
            <pc:docMk/>
            <pc:sldMk cId="509519087" sldId="282"/>
            <ac:spMk id="2" creationId="{0F10B004-DCA8-3398-486D-1192CC6E7089}"/>
          </ac:spMkLst>
        </pc:spChg>
        <pc:spChg chg="add mod">
          <ac:chgData name="Gunnar Yonker" userId="e572088aa086cd32" providerId="LiveId" clId="{E4F2FC78-B0ED-4F8B-9916-61784A8B5D63}" dt="2023-07-19T02:42:33.839" v="1606" actId="20577"/>
          <ac:spMkLst>
            <pc:docMk/>
            <pc:sldMk cId="509519087" sldId="282"/>
            <ac:spMk id="4" creationId="{19141659-578A-4179-114E-829288C881AB}"/>
          </ac:spMkLst>
        </pc:spChg>
      </pc:sldChg>
      <pc:sldChg chg="modSp mod">
        <pc:chgData name="Gunnar Yonker" userId="e572088aa086cd32" providerId="LiveId" clId="{E4F2FC78-B0ED-4F8B-9916-61784A8B5D63}" dt="2023-07-19T02:38:34" v="1593" actId="20577"/>
        <pc:sldMkLst>
          <pc:docMk/>
          <pc:sldMk cId="4076419981" sldId="283"/>
        </pc:sldMkLst>
        <pc:spChg chg="mod">
          <ac:chgData name="Gunnar Yonker" userId="e572088aa086cd32" providerId="LiveId" clId="{E4F2FC78-B0ED-4F8B-9916-61784A8B5D63}" dt="2023-07-19T02:38:34" v="1593" actId="20577"/>
          <ac:spMkLst>
            <pc:docMk/>
            <pc:sldMk cId="4076419981" sldId="283"/>
            <ac:spMk id="2" creationId="{696A716C-3D4A-E042-2370-8E524C9E4D69}"/>
          </ac:spMkLst>
        </pc:spChg>
        <pc:spChg chg="mod">
          <ac:chgData name="Gunnar Yonker" userId="e572088aa086cd32" providerId="LiveId" clId="{E4F2FC78-B0ED-4F8B-9916-61784A8B5D63}" dt="2023-07-18T17:53:05.089" v="1410" actId="1076"/>
          <ac:spMkLst>
            <pc:docMk/>
            <pc:sldMk cId="4076419981" sldId="283"/>
            <ac:spMk id="4" creationId="{345174D8-3C71-F953-A473-BA3049E02831}"/>
          </ac:spMkLst>
        </pc:spChg>
      </pc:sldChg>
      <pc:sldChg chg="modSp mod">
        <pc:chgData name="Gunnar Yonker" userId="e572088aa086cd32" providerId="LiveId" clId="{E4F2FC78-B0ED-4F8B-9916-61784A8B5D63}" dt="2023-07-18T17:55:03.184" v="1427" actId="1076"/>
        <pc:sldMkLst>
          <pc:docMk/>
          <pc:sldMk cId="4254179872" sldId="284"/>
        </pc:sldMkLst>
        <pc:spChg chg="mod">
          <ac:chgData name="Gunnar Yonker" userId="e572088aa086cd32" providerId="LiveId" clId="{E4F2FC78-B0ED-4F8B-9916-61784A8B5D63}" dt="2023-07-18T17:54:58.602" v="1426" actId="1076"/>
          <ac:spMkLst>
            <pc:docMk/>
            <pc:sldMk cId="4254179872" sldId="284"/>
            <ac:spMk id="2" creationId="{A536B0DC-1987-41C5-AB32-43796B5616CB}"/>
          </ac:spMkLst>
        </pc:spChg>
        <pc:spChg chg="mod">
          <ac:chgData name="Gunnar Yonker" userId="e572088aa086cd32" providerId="LiveId" clId="{E4F2FC78-B0ED-4F8B-9916-61784A8B5D63}" dt="2023-07-18T17:55:03.184" v="1427" actId="1076"/>
          <ac:spMkLst>
            <pc:docMk/>
            <pc:sldMk cId="4254179872" sldId="284"/>
            <ac:spMk id="4" creationId="{C8953FD5-291B-98C9-CC56-5C4C5EB6F18C}"/>
          </ac:spMkLst>
        </pc:spChg>
      </pc:sldChg>
      <pc:sldChg chg="addSp delSp modSp new mod">
        <pc:chgData name="Gunnar Yonker" userId="e572088aa086cd32" providerId="LiveId" clId="{E4F2FC78-B0ED-4F8B-9916-61784A8B5D63}" dt="2023-07-19T02:43:02.091" v="1608" actId="20577"/>
        <pc:sldMkLst>
          <pc:docMk/>
          <pc:sldMk cId="295629357" sldId="285"/>
        </pc:sldMkLst>
        <pc:spChg chg="add mod">
          <ac:chgData name="Gunnar Yonker" userId="e572088aa086cd32" providerId="LiveId" clId="{E4F2FC78-B0ED-4F8B-9916-61784A8B5D63}" dt="2023-07-18T17:44:31.417" v="931" actId="20577"/>
          <ac:spMkLst>
            <pc:docMk/>
            <pc:sldMk cId="295629357" sldId="285"/>
            <ac:spMk id="3" creationId="{660C520E-09D0-54A0-739B-E55A78962759}"/>
          </ac:spMkLst>
        </pc:spChg>
        <pc:spChg chg="add mod">
          <ac:chgData name="Gunnar Yonker" userId="e572088aa086cd32" providerId="LiveId" clId="{E4F2FC78-B0ED-4F8B-9916-61784A8B5D63}" dt="2023-07-19T02:43:02.091" v="1608" actId="20577"/>
          <ac:spMkLst>
            <pc:docMk/>
            <pc:sldMk cId="295629357" sldId="285"/>
            <ac:spMk id="4" creationId="{3C426374-113E-E165-A7B3-A6DE65CD1CFD}"/>
          </ac:spMkLst>
        </pc:spChg>
        <pc:spChg chg="add mod">
          <ac:chgData name="Gunnar Yonker" userId="e572088aa086cd32" providerId="LiveId" clId="{E4F2FC78-B0ED-4F8B-9916-61784A8B5D63}" dt="2023-07-18T17:50:18.259" v="1376" actId="1076"/>
          <ac:spMkLst>
            <pc:docMk/>
            <pc:sldMk cId="295629357" sldId="285"/>
            <ac:spMk id="5" creationId="{05748A7B-6A0F-3BFA-A52F-089278D12955}"/>
          </ac:spMkLst>
        </pc:spChg>
        <pc:picChg chg="add del mod">
          <ac:chgData name="Gunnar Yonker" userId="e572088aa086cd32" providerId="LiveId" clId="{E4F2FC78-B0ED-4F8B-9916-61784A8B5D63}" dt="2023-07-18T17:48:46.131" v="1356"/>
          <ac:picMkLst>
            <pc:docMk/>
            <pc:sldMk cId="295629357" sldId="285"/>
            <ac:picMk id="1026" creationId="{5FE85E62-676B-7B4B-D08D-A3A63F043950}"/>
          </ac:picMkLst>
        </pc:picChg>
        <pc:picChg chg="add del mod">
          <ac:chgData name="Gunnar Yonker" userId="e572088aa086cd32" providerId="LiveId" clId="{E4F2FC78-B0ED-4F8B-9916-61784A8B5D63}" dt="2023-07-18T17:49:18.944" v="1362" actId="478"/>
          <ac:picMkLst>
            <pc:docMk/>
            <pc:sldMk cId="295629357" sldId="285"/>
            <ac:picMk id="1028" creationId="{231C3761-470B-A1F8-E89B-D029124B071F}"/>
          </ac:picMkLst>
        </pc:picChg>
        <pc:picChg chg="add mod">
          <ac:chgData name="Gunnar Yonker" userId="e572088aa086cd32" providerId="LiveId" clId="{E4F2FC78-B0ED-4F8B-9916-61784A8B5D63}" dt="2023-07-18T17:50:16.112" v="1375" actId="1076"/>
          <ac:picMkLst>
            <pc:docMk/>
            <pc:sldMk cId="295629357" sldId="285"/>
            <ac:picMk id="1030" creationId="{B52EE549-2FBB-6CE8-FBBC-D3FA713930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AE5AF-692D-402F-9CEE-A69F306E7303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7AB63-22E8-4923-B998-90F7576E07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9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B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urple_19-6_lowCvr.jpg">
            <a:extLst>
              <a:ext uri="{FF2B5EF4-FFF2-40B4-BE49-F238E27FC236}">
                <a16:creationId xmlns:a16="http://schemas.microsoft.com/office/drawing/2014/main" id="{FE9F3EB0-0C19-674F-BEC9-A2F2F2E7D4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36494A-A6A1-8244-AFAF-831E2A022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77"/>
          <a:stretch/>
        </p:blipFill>
        <p:spPr>
          <a:xfrm>
            <a:off x="342900" y="416499"/>
            <a:ext cx="8432800" cy="2328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AF26EB-85E5-3540-AB26-8FF9ACC0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2965799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19A03-E80E-944B-B6DA-5EBA808EFC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6202" y="4439080"/>
            <a:ext cx="3834316" cy="440389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C2D814-DCF2-834A-8C0A-51C6005FD43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94086" y="4468897"/>
            <a:ext cx="1281614" cy="43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urple_19-6_lowCvr.jpg">
            <a:extLst>
              <a:ext uri="{FF2B5EF4-FFF2-40B4-BE49-F238E27FC236}">
                <a16:creationId xmlns:a16="http://schemas.microsoft.com/office/drawing/2014/main" id="{A0E65E7A-48E1-3A48-BD13-4305787B77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200" y="0"/>
            <a:ext cx="9144000" cy="514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9806C3-7185-FD44-9F5A-EBA24BC348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6202" y="4439080"/>
            <a:ext cx="3834316" cy="440389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69B715-328B-E94F-B6F8-3305C49F543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94086" y="4439080"/>
            <a:ext cx="1281614" cy="43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9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EE7CB8-EC65-4EF9-B36B-255B335DB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Picture 1" descr="http://www.2flashgames.com/2fgkjn134kjlh1cfn81vc34/flash/f-Mission-Impossible-2976.jpg">
            <a:extLst>
              <a:ext uri="{FF2B5EF4-FFF2-40B4-BE49-F238E27FC236}">
                <a16:creationId xmlns:a16="http://schemas.microsoft.com/office/drawing/2014/main" id="{95D84BF9-F73E-4806-A150-D00A274BA7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92132"/>
            <a:ext cx="5107055" cy="36576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9AD833-2A7E-4164-8880-6783311CCD83}"/>
              </a:ext>
            </a:extLst>
          </p:cNvPr>
          <p:cNvSpPr/>
          <p:nvPr userDrawn="1"/>
        </p:nvSpPr>
        <p:spPr bwMode="auto">
          <a:xfrm>
            <a:off x="5334000" y="209550"/>
            <a:ext cx="3474720" cy="362215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eorgia" panose="02040502050405020303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Stay Hungry.</a:t>
            </a: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eorgia" panose="02040502050405020303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Stay Foolish.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99304-E277-4452-A156-E9DE68E16C1C}"/>
              </a:ext>
            </a:extLst>
          </p:cNvPr>
          <p:cNvSpPr txBox="1"/>
          <p:nvPr userDrawn="1"/>
        </p:nvSpPr>
        <p:spPr>
          <a:xfrm>
            <a:off x="304800" y="4248150"/>
            <a:ext cx="8503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“Success Is Constancy To Purpose” - Disraeli</a:t>
            </a:r>
          </a:p>
        </p:txBody>
      </p:sp>
    </p:spTree>
    <p:extLst>
      <p:ext uri="{BB962C8B-B14F-4D97-AF65-F5344CB8AC3E}">
        <p14:creationId xmlns:p14="http://schemas.microsoft.com/office/powerpoint/2010/main" val="272665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34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:\Users\Matthew Ross\Desktop\Work\Powerpoints\CoB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139731"/>
            <a:ext cx="2667000" cy="85916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 descr="C:\Users\Matthew Ross\Desktop\Work\Powerpoints\Accreditation+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1071" y="96716"/>
            <a:ext cx="9144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060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4672066"/>
            <a:ext cx="4076700" cy="4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2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urple_19-6_lowCvr.jpg">
            <a:extLst>
              <a:ext uri="{FF2B5EF4-FFF2-40B4-BE49-F238E27FC236}">
                <a16:creationId xmlns:a16="http://schemas.microsoft.com/office/drawing/2014/main" id="{85165495-A0C0-489B-B4A6-BD8188187AC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0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F3AAB-E5FA-4691-B08F-E91E6790751D}"/>
              </a:ext>
            </a:extLst>
          </p:cNvPr>
          <p:cNvSpPr txBox="1">
            <a:spLocks/>
          </p:cNvSpPr>
          <p:nvPr/>
        </p:nvSpPr>
        <p:spPr>
          <a:xfrm>
            <a:off x="-2241" y="2800350"/>
            <a:ext cx="9144000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Georgia" panose="02040502050405020303" pitchFamily="18" charset="0"/>
              </a:rPr>
              <a:t>CYBER 731:  Assignment 3</a:t>
            </a:r>
          </a:p>
          <a:p>
            <a:r>
              <a:rPr lang="en-US" sz="2400" dirty="0">
                <a:latin typeface="Georgia" panose="02040502050405020303" pitchFamily="18" charset="0"/>
              </a:rPr>
              <a:t>Can You Stay Golden?</a:t>
            </a:r>
          </a:p>
          <a:p>
            <a:r>
              <a:rPr lang="en-US" sz="2400" b="1" dirty="0">
                <a:solidFill>
                  <a:srgbClr val="FFC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Gunnar Yonker</a:t>
            </a:r>
            <a:endParaRPr lang="en-US" sz="2400" dirty="0">
              <a:solidFill>
                <a:srgbClr val="FFC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6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ED2DB56-77DA-4A00-8EE8-9A04E6247569}"/>
              </a:ext>
            </a:extLst>
          </p:cNvPr>
          <p:cNvSpPr txBox="1">
            <a:spLocks/>
          </p:cNvSpPr>
          <p:nvPr/>
        </p:nvSpPr>
        <p:spPr>
          <a:xfrm>
            <a:off x="0" y="57151"/>
            <a:ext cx="9105900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Georgia" panose="02040502050405020303" pitchFamily="18" charset="0"/>
              </a:rPr>
              <a:t>Introduction</a:t>
            </a:r>
            <a:endParaRPr lang="en-US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0D9AC-2F03-910F-F8D0-5D6D7CD03624}"/>
              </a:ext>
            </a:extLst>
          </p:cNvPr>
          <p:cNvSpPr txBox="1"/>
          <p:nvPr/>
        </p:nvSpPr>
        <p:spPr>
          <a:xfrm>
            <a:off x="152400" y="514351"/>
            <a:ext cx="44196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Past Success Cyber Attack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Significant cyber threat of RSA breach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My Role as CISO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Swift response to incidents with effective recommendations, which led to safeguarding our classified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Received a commendation from U.S. Space Command for ensuring the protection of sensitive information on Unidentified Aerial Phenomena (UAP)s after response to the previous RSA breach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Leadership’s Request to Enhance Security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Recognition of proactive measures to maintain the company’s security posture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Expectation for CISO to build upon the previous success and provide a set of standards, policies, and governance for data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14E2F-97EE-7BE5-B5B4-8A20ADAEC66F}"/>
              </a:ext>
            </a:extLst>
          </p:cNvPr>
          <p:cNvSpPr txBox="1"/>
          <p:nvPr/>
        </p:nvSpPr>
        <p:spPr>
          <a:xfrm>
            <a:off x="4572000" y="514351"/>
            <a:ext cx="441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Objective of this 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Three strategies for standards, policies, and governance to further strengthen data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Focus on proposing effective measures to prevent future cyber threats, mitigate risks, and ensure the company’s resilience against security incidents </a:t>
            </a:r>
          </a:p>
        </p:txBody>
      </p:sp>
      <p:pic>
        <p:nvPicPr>
          <p:cNvPr id="2050" name="Picture 2" descr="CISO Roadmap: What to do in the First 90 Days">
            <a:extLst>
              <a:ext uri="{FF2B5EF4-FFF2-40B4-BE49-F238E27FC236}">
                <a16:creationId xmlns:a16="http://schemas.microsoft.com/office/drawing/2014/main" id="{8361FBFC-4BEB-171F-F39B-2AAD80802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692" y="2618539"/>
            <a:ext cx="3800216" cy="22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2BB62B-6924-F710-EFE0-504E009F11F3}"/>
              </a:ext>
            </a:extLst>
          </p:cNvPr>
          <p:cNvSpPr txBox="1"/>
          <p:nvPr/>
        </p:nvSpPr>
        <p:spPr>
          <a:xfrm>
            <a:off x="5486400" y="4807295"/>
            <a:ext cx="3800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https://blog.gitguardian.com/ciso-roadmap-first-90-days/</a:t>
            </a:r>
          </a:p>
        </p:txBody>
      </p:sp>
    </p:spTree>
    <p:extLst>
      <p:ext uri="{BB962C8B-B14F-4D97-AF65-F5344CB8AC3E}">
        <p14:creationId xmlns:p14="http://schemas.microsoft.com/office/powerpoint/2010/main" val="165108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ED2DB56-77DA-4A00-8EE8-9A04E6247569}"/>
              </a:ext>
            </a:extLst>
          </p:cNvPr>
          <p:cNvSpPr txBox="1">
            <a:spLocks/>
          </p:cNvSpPr>
          <p:nvPr/>
        </p:nvSpPr>
        <p:spPr>
          <a:xfrm>
            <a:off x="0" y="57151"/>
            <a:ext cx="9105900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Georgia" panose="02040502050405020303" pitchFamily="18" charset="0"/>
              </a:rPr>
              <a:t>Standards</a:t>
            </a:r>
            <a:endParaRPr lang="en-US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A716C-3D4A-E042-2370-8E524C9E4D69}"/>
              </a:ext>
            </a:extLst>
          </p:cNvPr>
          <p:cNvSpPr txBox="1"/>
          <p:nvPr/>
        </p:nvSpPr>
        <p:spPr>
          <a:xfrm>
            <a:off x="228600" y="514351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Importance of Standards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Provide a framework for consistent and effective security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Adopting a Security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Industry-recognized security frameworks such as NIST Cybersecurity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Approach to identify, protect, detect, respond, and recover from cyber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Encryption Standards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Mandate the use of robust encryption algorithms and protocols across the company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Protect data at rest, in transit, and in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Prevent unauthorized access and data exfiltration by use of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174D8-3C71-F953-A473-BA3049E02831}"/>
              </a:ext>
            </a:extLst>
          </p:cNvPr>
          <p:cNvSpPr txBox="1"/>
          <p:nvPr/>
        </p:nvSpPr>
        <p:spPr>
          <a:xfrm>
            <a:off x="4267200" y="514351"/>
            <a:ext cx="449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Secure Configuration Standards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Define and enforce secure configurations for all systems and devices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Hardening operating systems, patching software regularly, and implementing appropriate network segmentation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This will minimize vulnerabilities and reduce the attack surface for potential adversaries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Regularly Audit and assess compliance with configuration standards to ensure ongoing security</a:t>
            </a:r>
          </a:p>
        </p:txBody>
      </p:sp>
    </p:spTree>
    <p:extLst>
      <p:ext uri="{BB962C8B-B14F-4D97-AF65-F5344CB8AC3E}">
        <p14:creationId xmlns:p14="http://schemas.microsoft.com/office/powerpoint/2010/main" val="407641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ED2DB56-77DA-4A00-8EE8-9A04E6247569}"/>
              </a:ext>
            </a:extLst>
          </p:cNvPr>
          <p:cNvSpPr txBox="1">
            <a:spLocks/>
          </p:cNvSpPr>
          <p:nvPr/>
        </p:nvSpPr>
        <p:spPr>
          <a:xfrm>
            <a:off x="0" y="57151"/>
            <a:ext cx="9105900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Georgia" panose="02040502050405020303" pitchFamily="18" charset="0"/>
              </a:rPr>
              <a:t>Policies</a:t>
            </a:r>
            <a:endParaRPr lang="en-US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6B0DC-1987-41C5-AB32-43796B5616CB}"/>
              </a:ext>
            </a:extLst>
          </p:cNvPr>
          <p:cNvSpPr txBox="1"/>
          <p:nvPr/>
        </p:nvSpPr>
        <p:spPr>
          <a:xfrm>
            <a:off x="38100" y="387096"/>
            <a:ext cx="45339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Acceptable Use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Define acceptable and prohibited actions related to company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Address proper use of email, internet, software, and data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Promote responsible behavior and prevent inadvertent security breaches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Password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Implement a strong password policy that aligns with industry best practices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Enforce the use of complex passwords, regular password changes, and multi-factor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This ensures the integrity of user accounts and mitigates some of the risk of unauthorized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53FD5-291B-98C9-CC56-5C4C5EB6F18C}"/>
              </a:ext>
            </a:extLst>
          </p:cNvPr>
          <p:cNvSpPr txBox="1"/>
          <p:nvPr/>
        </p:nvSpPr>
        <p:spPr>
          <a:xfrm>
            <a:off x="4531614" y="387096"/>
            <a:ext cx="4343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Classification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Categorize data based on its sensitivity and criticality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Define appropriate security controls and access rights for each classification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Enable targeted protection measures based on the value and potential impact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Incident Response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Establish a documented incident response plan outlining the step-by-step procedures to be followed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Define roles, responsibilities, and procedures for responding to security incidents effectively and efficiently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Include communication protocols, escalation procedures, and how to coordinate with external entities such as law enforcement</a:t>
            </a:r>
          </a:p>
        </p:txBody>
      </p:sp>
    </p:spTree>
    <p:extLst>
      <p:ext uri="{BB962C8B-B14F-4D97-AF65-F5344CB8AC3E}">
        <p14:creationId xmlns:p14="http://schemas.microsoft.com/office/powerpoint/2010/main" val="425417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ED2DB56-77DA-4A00-8EE8-9A04E6247569}"/>
              </a:ext>
            </a:extLst>
          </p:cNvPr>
          <p:cNvSpPr txBox="1">
            <a:spLocks/>
          </p:cNvSpPr>
          <p:nvPr/>
        </p:nvSpPr>
        <p:spPr>
          <a:xfrm>
            <a:off x="0" y="57151"/>
            <a:ext cx="9105900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Georgia" panose="02040502050405020303" pitchFamily="18" charset="0"/>
              </a:rPr>
              <a:t>Governance</a:t>
            </a:r>
            <a:endParaRPr lang="en-US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0B004-DCA8-3398-486D-1192CC6E7089}"/>
              </a:ext>
            </a:extLst>
          </p:cNvPr>
          <p:cNvSpPr txBox="1"/>
          <p:nvPr/>
        </p:nvSpPr>
        <p:spPr>
          <a:xfrm>
            <a:off x="133350" y="514351"/>
            <a:ext cx="441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Security Awareness and Training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Implement a comprehensive program to educate employees on security best practices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Regularly update training content to address emerging threats and social engineering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Foster a culture of security awareness and empower employees to be the first line of defense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Security Risk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Establish a risk management framework to identify, assess, and prioritize risks to the company’s data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Conduct regular risk assessments and adapt security measures accordingly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41659-578A-4179-114E-829288C881AB}"/>
              </a:ext>
            </a:extLst>
          </p:cNvPr>
          <p:cNvSpPr txBox="1"/>
          <p:nvPr/>
        </p:nvSpPr>
        <p:spPr>
          <a:xfrm>
            <a:off x="4552950" y="372963"/>
            <a:ext cx="441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Security Metrics and Reporting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Define key security metrics to measure the effectiveness of security 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Regularly report to leadership on security metrics, incidents, and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Enable data-driven decision-making and ensure transparency regarding the organization’s security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Compliance and Auditing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Regularly conduct internal and external audits to assess compliance with policies and standards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Identify any gaps or non-compliance issues promptly and remediate them effectively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Demonstrate a commitment to regulatory requirements and industry standards to maintain trust and credibility</a:t>
            </a:r>
          </a:p>
        </p:txBody>
      </p:sp>
    </p:spTree>
    <p:extLst>
      <p:ext uri="{BB962C8B-B14F-4D97-AF65-F5344CB8AC3E}">
        <p14:creationId xmlns:p14="http://schemas.microsoft.com/office/powerpoint/2010/main" val="50951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0C520E-09D0-54A0-739B-E55A78962759}"/>
              </a:ext>
            </a:extLst>
          </p:cNvPr>
          <p:cNvSpPr txBox="1"/>
          <p:nvPr/>
        </p:nvSpPr>
        <p:spPr>
          <a:xfrm>
            <a:off x="0" y="2438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Conclusion</a:t>
            </a:r>
            <a:endParaRPr lang="en-US" sz="2400" dirty="0">
              <a:solidFill>
                <a:schemeClr val="bg1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26374-113E-E165-A7B3-A6DE65CD1CFD}"/>
              </a:ext>
            </a:extLst>
          </p:cNvPr>
          <p:cNvSpPr txBox="1"/>
          <p:nvPr/>
        </p:nvSpPr>
        <p:spPr>
          <a:xfrm>
            <a:off x="76200" y="486049"/>
            <a:ext cx="441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Three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Standards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Importance of a holistic approach to data security </a:t>
            </a:r>
            <a:r>
              <a:rPr lang="en-US" sz="1600">
                <a:solidFill>
                  <a:schemeClr val="bg1"/>
                </a:solidFill>
              </a:rPr>
              <a:t>that encompasses </a:t>
            </a:r>
            <a:r>
              <a:rPr lang="en-US" sz="1600" dirty="0">
                <a:solidFill>
                  <a:schemeClr val="bg1"/>
                </a:solidFill>
              </a:rPr>
              <a:t>the following three factors: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Technical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Operational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Full confidence that with these proposed strategies to enhance data security will help to effectively defend against cyber attacks and mitigate future risks</a:t>
            </a:r>
          </a:p>
        </p:txBody>
      </p:sp>
      <p:pic>
        <p:nvPicPr>
          <p:cNvPr id="1030" name="Picture 6" descr="Desktop computer and lock on screen. Computer security, password, privacy,  confidential information protection concepts. Premium quality. Modern flat  design graphic elements. Vector illustration Stock Vector | Adobe Stock">
            <a:extLst>
              <a:ext uri="{FF2B5EF4-FFF2-40B4-BE49-F238E27FC236}">
                <a16:creationId xmlns:a16="http://schemas.microsoft.com/office/drawing/2014/main" id="{B52EE549-2FBB-6CE8-FBBC-D3FA71393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69" y="589217"/>
            <a:ext cx="38671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748A7B-6A0F-3BFA-A52F-089278D12955}"/>
              </a:ext>
            </a:extLst>
          </p:cNvPr>
          <p:cNvSpPr txBox="1"/>
          <p:nvPr/>
        </p:nvSpPr>
        <p:spPr>
          <a:xfrm>
            <a:off x="4599432" y="4456367"/>
            <a:ext cx="42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https://stock.adobe.com/images/desktop-computer-and-lock-on-screen-computer-security-password-privacy-confidential-information-protection-concepts-premium-quality-modern-flat-design-graphic-elements-vector-illustration/144532122</a:t>
            </a:r>
          </a:p>
        </p:txBody>
      </p:sp>
    </p:spTree>
    <p:extLst>
      <p:ext uri="{BB962C8B-B14F-4D97-AF65-F5344CB8AC3E}">
        <p14:creationId xmlns:p14="http://schemas.microsoft.com/office/powerpoint/2010/main" val="29562935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UW-W CoB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2D7F"/>
      </a:accent1>
      <a:accent2>
        <a:srgbClr val="272827"/>
      </a:accent2>
      <a:accent3>
        <a:srgbClr val="0B1820"/>
      </a:accent3>
      <a:accent4>
        <a:srgbClr val="C6D3E5"/>
      </a:accent4>
      <a:accent5>
        <a:srgbClr val="7D47CB"/>
      </a:accent5>
      <a:accent6>
        <a:srgbClr val="9956F7"/>
      </a:accent6>
      <a:hlink>
        <a:srgbClr val="4C46AD"/>
      </a:hlink>
      <a:folHlink>
        <a:srgbClr val="3A36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urple Streaks" id="{B69D1970-4C41-6444-8C76-A5738555F31F}" vid="{93017D6C-F425-0342-A000-AA76EB9FDB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10333</TotalTime>
  <Words>665</Words>
  <Application>Microsoft Office PowerPoint</Application>
  <PresentationFormat>On-screen Show (16:9)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Georgia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UW-Whitewater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Check, Jolene Deanne</dc:creator>
  <cp:lastModifiedBy>Gunnar Yonker</cp:lastModifiedBy>
  <cp:revision>48</cp:revision>
  <dcterms:created xsi:type="dcterms:W3CDTF">2012-07-27T13:57:13Z</dcterms:created>
  <dcterms:modified xsi:type="dcterms:W3CDTF">2023-07-19T02:43:12Z</dcterms:modified>
</cp:coreProperties>
</file>