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8" r:id="rId8"/>
    <p:sldId id="262" r:id="rId9"/>
    <p:sldId id="266" r:id="rId10"/>
    <p:sldId id="261" r:id="rId11"/>
    <p:sldId id="265" r:id="rId12"/>
    <p:sldId id="263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4694"/>
  </p:normalViewPr>
  <p:slideViewPr>
    <p:cSldViewPr snapToGrid="0" snapToObjects="1">
      <p:cViewPr varScale="1">
        <p:scale>
          <a:sx n="109" d="100"/>
          <a:sy n="109" d="100"/>
        </p:scale>
        <p:origin x="6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7B72D-73FA-9E4D-B39A-61CA7479BA85}" type="datetimeFigureOut">
              <a:rPr lang="en-US" smtClean="0"/>
              <a:t>5/26/19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0471A7E9-B065-E746-A958-D114ADADC5A4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1890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7B72D-73FA-9E4D-B39A-61CA7479BA85}" type="datetimeFigureOut">
              <a:rPr lang="en-US" smtClean="0"/>
              <a:t>5/26/19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1A7E9-B065-E746-A958-D114ADADC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618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7B72D-73FA-9E4D-B39A-61CA7479BA85}" type="datetimeFigureOut">
              <a:rPr lang="en-US" smtClean="0"/>
              <a:t>5/26/19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1A7E9-B065-E746-A958-D114ADADC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433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7B72D-73FA-9E4D-B39A-61CA7479BA85}" type="datetimeFigureOut">
              <a:rPr lang="en-US" smtClean="0"/>
              <a:t>5/26/19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1A7E9-B065-E746-A958-D114ADADC5A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8210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7B72D-73FA-9E4D-B39A-61CA7479BA85}" type="datetimeFigureOut">
              <a:rPr lang="en-US" smtClean="0"/>
              <a:t>5/26/19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1A7E9-B065-E746-A958-D114ADADC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272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7B72D-73FA-9E4D-B39A-61CA7479BA85}" type="datetimeFigureOut">
              <a:rPr lang="en-US" smtClean="0"/>
              <a:t>5/26/19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1A7E9-B065-E746-A958-D114ADADC5A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7462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7B72D-73FA-9E4D-B39A-61CA7479BA85}" type="datetimeFigureOut">
              <a:rPr lang="en-US" smtClean="0"/>
              <a:t>5/26/19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1A7E9-B065-E746-A958-D114ADADC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416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7B72D-73FA-9E4D-B39A-61CA7479BA85}" type="datetimeFigureOut">
              <a:rPr lang="en-US" smtClean="0"/>
              <a:t>5/26/19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1A7E9-B065-E746-A958-D114ADADC5A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4796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7B72D-73FA-9E4D-B39A-61CA7479BA85}" type="datetimeFigureOut">
              <a:rPr lang="en-US" smtClean="0"/>
              <a:t>5/26/19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1A7E9-B065-E746-A958-D114ADADC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042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7B72D-73FA-9E4D-B39A-61CA7479BA85}" type="datetimeFigureOut">
              <a:rPr lang="en-US" smtClean="0"/>
              <a:t>5/26/19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1A7E9-B065-E746-A958-D114ADADC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453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7B72D-73FA-9E4D-B39A-61CA7479BA85}" type="datetimeFigureOut">
              <a:rPr lang="en-US" smtClean="0"/>
              <a:t>5/26/19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1A7E9-B065-E746-A958-D114ADADC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800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4B7B72D-73FA-9E4D-B39A-61CA7479BA85}" type="datetimeFigureOut">
              <a:rPr lang="en-US" smtClean="0"/>
              <a:t>5/26/19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71A7E9-B065-E746-A958-D114ADADC5A4}" type="slidenum">
              <a:rPr lang="en-US" smtClean="0"/>
              <a:t>‹#›</a:t>
            </a:fld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625044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zhuanlan.zhihu.com/p/28443915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185E6-C5D2-4645-8458-9418C16E2E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cs typeface="Calibri" panose="020F0502020204030204" pitchFamily="34" charset="0"/>
              </a:rPr>
              <a:t>Graduate</a:t>
            </a:r>
            <a:r>
              <a:rPr lang="zh-CN" altLang="en-US" dirty="0">
                <a:cs typeface="Calibri" panose="020F0502020204030204" pitchFamily="34" charset="0"/>
              </a:rPr>
              <a:t> </a:t>
            </a:r>
            <a:r>
              <a:rPr lang="en-US" altLang="zh-CN" dirty="0">
                <a:cs typeface="Calibri" panose="020F0502020204030204" pitchFamily="34" charset="0"/>
              </a:rPr>
              <a:t>School Application</a:t>
            </a:r>
            <a:endParaRPr lang="en-US" dirty="0">
              <a:cs typeface="Calibri" panose="020F05020202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AAA6BD-4C1D-6D41-B4D0-DB52ADD38C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Long Shen </a:t>
            </a:r>
            <a:r>
              <a:rPr lang="zh-CN" altLang="en-US" dirty="0"/>
              <a:t>申龙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35629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C25CB-739F-5A46-BFCA-0B055F7D5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Materials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89CE9-1C70-674E-8BAB-C82881AB3D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99317" y="1651247"/>
            <a:ext cx="8484640" cy="4398697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Resume:</a:t>
            </a:r>
            <a:r>
              <a:rPr lang="en-US" sz="1600" dirty="0"/>
              <a:t>   precise and concise</a:t>
            </a:r>
          </a:p>
          <a:p>
            <a:pPr marL="1371410" lvl="3" indent="0">
              <a:buNone/>
            </a:pPr>
            <a:r>
              <a:rPr lang="en-US" sz="1600" dirty="0"/>
              <a:t>Show your rank if you are top student, vice versa.</a:t>
            </a:r>
          </a:p>
          <a:p>
            <a:pPr marL="1371410" lvl="3" indent="0">
              <a:buNone/>
            </a:pPr>
            <a:r>
              <a:rPr lang="en-US" sz="1600" dirty="0"/>
              <a:t>List your Major GPA.</a:t>
            </a:r>
          </a:p>
          <a:p>
            <a:pPr marL="1371410" lvl="3" indent="0">
              <a:buNone/>
            </a:pPr>
            <a:r>
              <a:rPr lang="en-US" sz="1600" dirty="0"/>
              <a:t>Include important projects you have done.</a:t>
            </a:r>
          </a:p>
          <a:p>
            <a:endParaRPr lang="en-US" dirty="0"/>
          </a:p>
          <a:p>
            <a:r>
              <a:rPr lang="en-US" dirty="0"/>
              <a:t>PS/SOP: </a:t>
            </a:r>
            <a:r>
              <a:rPr lang="en-US" sz="1600" dirty="0"/>
              <a:t>show your strong motivation and what you have done</a:t>
            </a:r>
          </a:p>
          <a:p>
            <a:pPr marL="920560" lvl="2" indent="0">
              <a:buNone/>
            </a:pPr>
            <a:r>
              <a:rPr lang="en-US" dirty="0"/>
              <a:t>        try to make a connection between the projects/researches you have done with study plan</a:t>
            </a:r>
          </a:p>
          <a:p>
            <a:endParaRPr lang="en-US" dirty="0"/>
          </a:p>
          <a:p>
            <a:r>
              <a:rPr lang="en-US" dirty="0"/>
              <a:t>Recommendation Letter: </a:t>
            </a:r>
            <a:r>
              <a:rPr lang="en-US" sz="1600" dirty="0"/>
              <a:t>show you abilities from different aspects</a:t>
            </a:r>
          </a:p>
          <a:p>
            <a:endParaRPr lang="en-US" dirty="0"/>
          </a:p>
          <a:p>
            <a:r>
              <a:rPr lang="en-US" dirty="0"/>
              <a:t>Others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98837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E111B-63C1-DE4A-9094-72A183747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After Submission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2B9242-C0F3-F24F-98A9-16B112C886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Often Check your mail box, you might receive interview invitation.</a:t>
            </a:r>
          </a:p>
          <a:p>
            <a:endParaRPr lang="en-US" dirty="0"/>
          </a:p>
          <a:p>
            <a:r>
              <a:rPr lang="en-US" dirty="0"/>
              <a:t>When doing the interview, make sure you have good internet connection. This is very important.</a:t>
            </a:r>
          </a:p>
          <a:p>
            <a:endParaRPr lang="en-US" dirty="0"/>
          </a:p>
          <a:p>
            <a:r>
              <a:rPr lang="en-US" dirty="0"/>
              <a:t>Usually it is a good news if you receive interview invitation.</a:t>
            </a:r>
          </a:p>
          <a:p>
            <a:endParaRPr lang="en-US" dirty="0"/>
          </a:p>
          <a:p>
            <a:pPr marL="6160" indent="0">
              <a:buNone/>
            </a:pPr>
            <a:r>
              <a:rPr lang="en-US" sz="1600" dirty="0"/>
              <a:t>Columbia University requires you to take a digital interview</a:t>
            </a:r>
          </a:p>
          <a:p>
            <a:pPr marL="6160" indent="0">
              <a:buNone/>
            </a:pPr>
            <a:r>
              <a:rPr lang="en-US" sz="1600" dirty="0"/>
              <a:t>Duke University requires a simple (causal) video chat</a:t>
            </a:r>
          </a:p>
          <a:p>
            <a:pPr marL="6160" indent="0">
              <a:buNone/>
            </a:pPr>
            <a:r>
              <a:rPr lang="en-US" sz="1600" dirty="0"/>
              <a:t>Rice University has two rounds of interview, which is a little tougher.</a:t>
            </a:r>
          </a:p>
        </p:txBody>
      </p:sp>
    </p:spTree>
    <p:extLst>
      <p:ext uri="{BB962C8B-B14F-4D97-AF65-F5344CB8AC3E}">
        <p14:creationId xmlns:p14="http://schemas.microsoft.com/office/powerpoint/2010/main" val="16072347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1F351-7531-2B44-8545-E53EB9750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Useful 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D14DD6-7E37-8446-B6FF-723C1428CB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3599" y="1594916"/>
            <a:ext cx="7796540" cy="399782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Make excels, listing all the schools, programs, URL, account, application due date etc. </a:t>
            </a:r>
          </a:p>
          <a:p>
            <a:r>
              <a:rPr lang="en-US" dirty="0"/>
              <a:t>Use SJTU mail or Outlook/ Gmail/ Hotmail</a:t>
            </a:r>
          </a:p>
          <a:p>
            <a:r>
              <a:rPr lang="en-US" dirty="0"/>
              <a:t>Exchange Program and Summer Research are helpful if you have the time and energy to do one.</a:t>
            </a:r>
          </a:p>
          <a:p>
            <a:r>
              <a:rPr lang="en-US" dirty="0"/>
              <a:t>Be ambitious and play</a:t>
            </a:r>
            <a:r>
              <a:rPr lang="zh-CN" altLang="en-US" dirty="0"/>
              <a:t> </a:t>
            </a:r>
            <a:r>
              <a:rPr lang="en-US" altLang="zh-CN" dirty="0"/>
              <a:t>safe when selecting target universities.</a:t>
            </a:r>
          </a:p>
          <a:p>
            <a:r>
              <a:rPr lang="en-US" dirty="0"/>
              <a:t>Start early! Especially when you ask for RLs.</a:t>
            </a:r>
          </a:p>
          <a:p>
            <a:r>
              <a:rPr lang="en-US" dirty="0"/>
              <a:t>Do the capstone project in fall semester and you can add it to your resume.</a:t>
            </a:r>
          </a:p>
        </p:txBody>
      </p:sp>
    </p:spTree>
    <p:extLst>
      <p:ext uri="{BB962C8B-B14F-4D97-AF65-F5344CB8AC3E}">
        <p14:creationId xmlns:p14="http://schemas.microsoft.com/office/powerpoint/2010/main" val="4859695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04D01-A45A-9047-B670-772485A01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</a:t>
            </a:r>
            <a:r>
              <a:rPr lang="en-US" altLang="zh-CN" dirty="0"/>
              <a:t>&amp;A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E48CC0-0C94-DF48-B3CB-93E6AF4CFF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2703" y="1430086"/>
            <a:ext cx="7796540" cy="3997828"/>
          </a:xfrm>
        </p:spPr>
        <p:txBody>
          <a:bodyPr/>
          <a:lstStyle/>
          <a:p>
            <a:r>
              <a:rPr lang="en-US" dirty="0"/>
              <a:t>Email: shenlong</a:t>
            </a:r>
            <a:r>
              <a:rPr lang="en-US" altLang="zh-CN" dirty="0"/>
              <a:t>19961126@163.com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598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391A4-5105-A844-8B1E-B86CDB7C2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Personal 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34B57D-C45A-2143-9E7A-9AA8F77CAD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Overall GPA: 3.40/4.00</a:t>
            </a:r>
          </a:p>
          <a:p>
            <a:r>
              <a:rPr lang="en-US" dirty="0"/>
              <a:t>Major GPA: 3.63/4.00</a:t>
            </a:r>
          </a:p>
          <a:p>
            <a:r>
              <a:rPr lang="en-US" dirty="0"/>
              <a:t>TOEFL: 29+28+24+26=107</a:t>
            </a:r>
          </a:p>
          <a:p>
            <a:r>
              <a:rPr lang="en-US" dirty="0"/>
              <a:t>GRE: 152+168+4.0</a:t>
            </a:r>
          </a:p>
          <a:p>
            <a:r>
              <a:rPr lang="en-US" dirty="0"/>
              <a:t>Internship: 3 months in Philips </a:t>
            </a:r>
            <a:r>
              <a:rPr lang="en-US" dirty="0" err="1"/>
              <a:t>Healthtech</a:t>
            </a:r>
            <a:endParaRPr lang="en-US" dirty="0"/>
          </a:p>
          <a:p>
            <a:r>
              <a:rPr lang="en-US" dirty="0"/>
              <a:t>Research: IPP (material related) &amp; BME related</a:t>
            </a:r>
          </a:p>
          <a:p>
            <a:r>
              <a:rPr lang="en-US" dirty="0"/>
              <a:t>Leadership: VP of JI Student Union, Tennis Club Manager</a:t>
            </a:r>
          </a:p>
          <a:p>
            <a:r>
              <a:rPr lang="en-US" dirty="0"/>
              <a:t>Exchange: NCSU&amp;UNC Joint Department BME</a:t>
            </a:r>
          </a:p>
          <a:p>
            <a:r>
              <a:rPr lang="en-US" dirty="0"/>
              <a:t>Projects &amp; Awards: 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928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AFF42-619D-6D40-9478-DED918D8D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Results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2B821819-06A6-4242-A1A3-A4F3B798E93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319051"/>
              </p:ext>
            </p:extLst>
          </p:nvPr>
        </p:nvGraphicFramePr>
        <p:xfrm>
          <a:off x="963314" y="1358283"/>
          <a:ext cx="10426736" cy="49448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6684">
                  <a:extLst>
                    <a:ext uri="{9D8B030D-6E8A-4147-A177-3AD203B41FA5}">
                      <a16:colId xmlns:a16="http://schemas.microsoft.com/office/drawing/2014/main" val="3528254460"/>
                    </a:ext>
                  </a:extLst>
                </a:gridCol>
                <a:gridCol w="2606684">
                  <a:extLst>
                    <a:ext uri="{9D8B030D-6E8A-4147-A177-3AD203B41FA5}">
                      <a16:colId xmlns:a16="http://schemas.microsoft.com/office/drawing/2014/main" val="2563086124"/>
                    </a:ext>
                  </a:extLst>
                </a:gridCol>
                <a:gridCol w="2606684">
                  <a:extLst>
                    <a:ext uri="{9D8B030D-6E8A-4147-A177-3AD203B41FA5}">
                      <a16:colId xmlns:a16="http://schemas.microsoft.com/office/drawing/2014/main" val="3149093551"/>
                    </a:ext>
                  </a:extLst>
                </a:gridCol>
                <a:gridCol w="2606684">
                  <a:extLst>
                    <a:ext uri="{9D8B030D-6E8A-4147-A177-3AD203B41FA5}">
                      <a16:colId xmlns:a16="http://schemas.microsoft.com/office/drawing/2014/main" val="912762631"/>
                    </a:ext>
                  </a:extLst>
                </a:gridCol>
              </a:tblGrid>
              <a:tr h="3803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School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Program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Ranking</a:t>
                      </a:r>
                      <a:r>
                        <a:rPr lang="zh-CN" altLang="en-US" dirty="0"/>
                        <a:t> （</a:t>
                      </a:r>
                      <a:r>
                        <a:rPr lang="en-US" altLang="zh-CN" dirty="0"/>
                        <a:t>U/P</a:t>
                      </a:r>
                      <a:r>
                        <a:rPr lang="zh-CN" altLang="en-US" dirty="0"/>
                        <a:t>）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Results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5744994"/>
                  </a:ext>
                </a:extLst>
              </a:tr>
              <a:tr h="3803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Columbia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MS 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5/24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Reject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2869293"/>
                  </a:ext>
                </a:extLst>
              </a:tr>
              <a:tr h="3803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JHU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MS 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11/13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2203262"/>
                  </a:ext>
                </a:extLst>
              </a:tr>
              <a:tr h="3803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UCLA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MS 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21/17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Reject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8784162"/>
                  </a:ext>
                </a:extLst>
              </a:tr>
              <a:tr h="3803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DUKE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MENG BME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 9/ 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7218633"/>
                  </a:ext>
                </a:extLst>
              </a:tr>
              <a:tr h="3803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Northwestern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MS BME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11/12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7901943"/>
                  </a:ext>
                </a:extLst>
              </a:tr>
              <a:tr h="3803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Cornell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MENG BME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14/17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4610378"/>
                  </a:ext>
                </a:extLst>
              </a:tr>
              <a:tr h="3803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MENG BME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14/  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8223714"/>
                  </a:ext>
                </a:extLst>
              </a:tr>
              <a:tr h="3803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USC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MS BME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21/28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6864521"/>
                  </a:ext>
                </a:extLst>
              </a:tr>
              <a:tr h="3803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CMU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MS BME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25/30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402544"/>
                  </a:ext>
                </a:extLst>
              </a:tr>
              <a:tr h="380374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Umich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MS BME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28/10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4933373"/>
                  </a:ext>
                </a:extLst>
              </a:tr>
              <a:tr h="380374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Gatech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MENG BME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34/ 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5431917"/>
                  </a:ext>
                </a:extLst>
              </a:tr>
              <a:tr h="3803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Case Western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MS BME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37/18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1793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3823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DE8515BB-59EE-453D-82CE-EE72BF309F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7F492A7-5C9A-44D0-BA44-2132810955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38CB1921-2103-4962-BC2D-CB488DD956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7309053-D520-473F-B065-0965E5C88A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97F2982-9D29-4C8C-B653-C0BCE1B1F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B325BAC-AB46-48CC-9F6B-79864ABE5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AF1CE20-1BF6-42BB-AF36-D72F27ED17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5D24F67F-E7F6-4408-8FE0-398C5D40E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7433001F-C4D0-414D-9D9A-FBC013FCDC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548BC5C2-5868-4AE0-8366-DD1E32027B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227B8B12-CB08-4E8F-8B34-8A799D7792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B471DDD-ABF7-4B53-9DD3-D1DCF659FE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ADC2870-465C-4D34-98A4-AF62075713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442832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88A438-A435-EE42-8DC4-BFD1C98D3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6235" y="541538"/>
            <a:ext cx="3762807" cy="696259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3200" dirty="0"/>
              <a:t>How to make choice?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920B681-1C51-48CF-8A3D-5662EFB1B5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33113" y="0"/>
            <a:ext cx="594852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4FA51007-B966-8744-ACB8-EABE107504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5660735" y="1530572"/>
            <a:ext cx="5284209" cy="3791419"/>
          </a:xfrm>
          <a:prstGeom prst="rect">
            <a:avLst/>
          </a:prstGeom>
          <a:ln w="12700">
            <a:noFill/>
          </a:ln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D66DB94B-74F9-44B1-B7CC-02E4DD47A8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7920" y="236475"/>
            <a:ext cx="5439984" cy="6385049"/>
          </a:xfrm>
          <a:prstGeom prst="rect">
            <a:avLst/>
          </a:prstGeom>
          <a:noFill/>
          <a:ln w="9525">
            <a:solidFill>
              <a:schemeClr val="accent6">
                <a:lumMod val="60000"/>
                <a:lumOff val="4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43FB330-7325-494C-B016-9247863815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111E29-3F5D-C448-89DD-051BAE32EFD5}"/>
              </a:ext>
            </a:extLst>
          </p:cNvPr>
          <p:cNvSpPr txBox="1"/>
          <p:nvPr/>
        </p:nvSpPr>
        <p:spPr>
          <a:xfrm>
            <a:off x="1259822" y="1624615"/>
            <a:ext cx="391956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Ranking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Program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Faculties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Weather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Living Costs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Competitiveness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Flexibility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Others</a:t>
            </a:r>
          </a:p>
        </p:txBody>
      </p:sp>
    </p:spTree>
    <p:extLst>
      <p:ext uri="{BB962C8B-B14F-4D97-AF65-F5344CB8AC3E}">
        <p14:creationId xmlns:p14="http://schemas.microsoft.com/office/powerpoint/2010/main" val="247899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8A357-89D7-3B46-B15F-2FCEB21FE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MENG</a:t>
            </a:r>
            <a:r>
              <a:rPr lang="zh-CN" altLang="en-US" dirty="0"/>
              <a:t> </a:t>
            </a:r>
            <a:r>
              <a:rPr lang="en-US" altLang="zh-CN" dirty="0"/>
              <a:t>vs. MS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59AA0B-E9BC-F945-B47A-E343A2E286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Master of Science: </a:t>
            </a:r>
          </a:p>
          <a:p>
            <a:pPr marL="457010" lvl="1" indent="0">
              <a:buNone/>
            </a:pPr>
            <a:r>
              <a:rPr lang="en-US" dirty="0"/>
              <a:t>	</a:t>
            </a:r>
            <a:r>
              <a:rPr lang="en-US" sz="1400" dirty="0"/>
              <a:t>Good for research and further study.</a:t>
            </a:r>
          </a:p>
          <a:p>
            <a:pPr marL="457010" lvl="1" indent="0">
              <a:buNone/>
            </a:pPr>
            <a:r>
              <a:rPr lang="en-US" sz="1400" dirty="0"/>
              <a:t>	Usually two years.</a:t>
            </a:r>
          </a:p>
          <a:p>
            <a:pPr marL="457010" lvl="1" indent="0">
              <a:buNone/>
            </a:pPr>
            <a:endParaRPr lang="en-US" dirty="0"/>
          </a:p>
          <a:p>
            <a:r>
              <a:rPr lang="en-US" dirty="0"/>
              <a:t>Master of Engineering (Non-thesis Track):</a:t>
            </a:r>
          </a:p>
          <a:p>
            <a:pPr marL="920560" lvl="2" indent="0">
              <a:buNone/>
            </a:pPr>
            <a:r>
              <a:rPr lang="en-US" sz="1400" dirty="0"/>
              <a:t>Career focused, internship required. </a:t>
            </a:r>
          </a:p>
          <a:p>
            <a:pPr marL="920560" lvl="2" indent="0">
              <a:buNone/>
            </a:pPr>
            <a:r>
              <a:rPr lang="en-US" sz="1400" dirty="0"/>
              <a:t>Most MENG programs are one year long.</a:t>
            </a:r>
          </a:p>
          <a:p>
            <a:pPr marL="920560" lvl="2" indent="0">
              <a:buNone/>
            </a:pPr>
            <a:endParaRPr lang="en-US" sz="1400" dirty="0"/>
          </a:p>
          <a:p>
            <a:pPr marL="920560" lvl="2" indent="0">
              <a:buNone/>
            </a:pPr>
            <a:r>
              <a:rPr lang="en-US" sz="1400" dirty="0">
                <a:hlinkClick r:id="rId2"/>
              </a:rPr>
              <a:t>https://zhuanlan.zhihu.com/p/28443915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0798612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BD73B-DB2B-2540-A005-0BC40690B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</p:spPr>
        <p:txBody>
          <a:bodyPr/>
          <a:lstStyle/>
          <a:p>
            <a:r>
              <a:rPr lang="en-US"/>
              <a:t>BME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D107E0-2494-DF41-BBA9-731A1815E4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3599" y="1832603"/>
            <a:ext cx="7796540" cy="3997828"/>
          </a:xfrm>
        </p:spPr>
        <p:txBody>
          <a:bodyPr/>
          <a:lstStyle/>
          <a:p>
            <a:pPr marL="616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5" name="Picture 4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BF844213-329F-9F43-B410-99E2F7D857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713" y="-1"/>
            <a:ext cx="6894018" cy="686170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B90D367-BE3D-CB40-B7D9-23686F9B76E7}"/>
              </a:ext>
            </a:extLst>
          </p:cNvPr>
          <p:cNvSpPr txBox="1"/>
          <p:nvPr/>
        </p:nvSpPr>
        <p:spPr>
          <a:xfrm>
            <a:off x="8365757" y="1832603"/>
            <a:ext cx="24929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Interdisciplinary Major:</a:t>
            </a:r>
          </a:p>
          <a:p>
            <a:endParaRPr lang="en-US" dirty="0"/>
          </a:p>
          <a:p>
            <a:r>
              <a:rPr lang="en-US" dirty="0"/>
              <a:t>BIO EE CE ME CS</a:t>
            </a:r>
          </a:p>
          <a:p>
            <a:r>
              <a:rPr lang="en-US" dirty="0"/>
              <a:t>Medical</a:t>
            </a:r>
          </a:p>
        </p:txBody>
      </p:sp>
    </p:spTree>
    <p:extLst>
      <p:ext uri="{BB962C8B-B14F-4D97-AF65-F5344CB8AC3E}">
        <p14:creationId xmlns:p14="http://schemas.microsoft.com/office/powerpoint/2010/main" val="41591306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BD73B-DB2B-2540-A005-0BC40690B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</p:spPr>
        <p:txBody>
          <a:bodyPr/>
          <a:lstStyle/>
          <a:p>
            <a:r>
              <a:rPr lang="en-US"/>
              <a:t>BME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D107E0-2494-DF41-BBA9-731A1815E4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3599" y="1832603"/>
            <a:ext cx="7796540" cy="3997828"/>
          </a:xfrm>
        </p:spPr>
        <p:txBody>
          <a:bodyPr/>
          <a:lstStyle/>
          <a:p>
            <a:pPr marL="616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90D367-BE3D-CB40-B7D9-23686F9B76E7}"/>
              </a:ext>
            </a:extLst>
          </p:cNvPr>
          <p:cNvSpPr txBox="1"/>
          <p:nvPr/>
        </p:nvSpPr>
        <p:spPr>
          <a:xfrm>
            <a:off x="8502134" y="1669747"/>
            <a:ext cx="29803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Lots of concentrations:</a:t>
            </a:r>
          </a:p>
          <a:p>
            <a:r>
              <a:rPr lang="en-US" dirty="0"/>
              <a:t>(Taking DUKE for example)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2D5698-D9DE-C642-98AF-569041DA16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035" y="0"/>
            <a:ext cx="761249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9276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69028-D084-8F4D-8BB7-539A870A6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 have done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67416F-46C3-AC45-B44F-81918B6510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8396" y="1597981"/>
            <a:ext cx="8421743" cy="445196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Taking BME related course:</a:t>
            </a:r>
          </a:p>
          <a:p>
            <a:pPr marL="457010" lvl="1" indent="0">
              <a:buNone/>
            </a:pPr>
            <a:r>
              <a:rPr lang="en-US" dirty="0"/>
              <a:t>	VM458 Biomedical Instrumentation and Design</a:t>
            </a:r>
          </a:p>
          <a:p>
            <a:pPr marL="457010" lvl="1" indent="0">
              <a:buNone/>
            </a:pPr>
            <a:r>
              <a:rPr lang="en-US" dirty="0"/>
              <a:t>	Override and overload</a:t>
            </a:r>
          </a:p>
          <a:p>
            <a:r>
              <a:rPr lang="en-US" dirty="0"/>
              <a:t>Exchange Program:</a:t>
            </a:r>
          </a:p>
          <a:p>
            <a:pPr marL="920560" lvl="2" indent="0">
              <a:buNone/>
            </a:pPr>
            <a:r>
              <a:rPr lang="en-US" dirty="0"/>
              <a:t>Take more courses in BME Department, get good grades</a:t>
            </a:r>
          </a:p>
          <a:p>
            <a:pPr marL="920560" lvl="2" indent="0">
              <a:buNone/>
            </a:pPr>
            <a:r>
              <a:rPr lang="en-US" dirty="0"/>
              <a:t>Find BME related research and get a recommendation letter</a:t>
            </a:r>
          </a:p>
          <a:p>
            <a:pPr marL="920560" lvl="2" indent="0">
              <a:buNone/>
            </a:pPr>
            <a:r>
              <a:rPr lang="en-US" dirty="0"/>
              <a:t>Take TOEFL test (GRE suggested)</a:t>
            </a:r>
          </a:p>
          <a:p>
            <a:pPr marL="344488" lvl="2"/>
            <a:r>
              <a:rPr lang="en-US" sz="2000" dirty="0"/>
              <a:t>Internship:</a:t>
            </a:r>
          </a:p>
          <a:p>
            <a:pPr marL="920560" lvl="4" indent="0">
              <a:buNone/>
            </a:pPr>
            <a:r>
              <a:rPr lang="en-US" sz="1600" dirty="0"/>
              <a:t>Learn field related developing trend, get the 2</a:t>
            </a:r>
            <a:r>
              <a:rPr lang="en-US" sz="1600" baseline="30000" dirty="0"/>
              <a:t>nd</a:t>
            </a:r>
            <a:r>
              <a:rPr lang="en-US" sz="1600" dirty="0"/>
              <a:t> recommendation letter</a:t>
            </a:r>
          </a:p>
          <a:p>
            <a:pPr marL="344488" lvl="4"/>
            <a:r>
              <a:rPr lang="en-US" sz="2000" dirty="0"/>
              <a:t>Research:</a:t>
            </a:r>
          </a:p>
          <a:p>
            <a:pPr marL="475488" lvl="5" indent="0">
              <a:buNone/>
            </a:pPr>
            <a:r>
              <a:rPr lang="en-US" sz="2000" dirty="0"/>
              <a:t>	</a:t>
            </a:r>
            <a:r>
              <a:rPr lang="en-US" sz="1500" dirty="0"/>
              <a:t>IPP Material related, get the 3rd recommendation letter, taking my recommender’s course</a:t>
            </a:r>
          </a:p>
        </p:txBody>
      </p:sp>
    </p:spTree>
    <p:extLst>
      <p:ext uri="{BB962C8B-B14F-4D97-AF65-F5344CB8AC3E}">
        <p14:creationId xmlns:p14="http://schemas.microsoft.com/office/powerpoint/2010/main" val="41351143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31A45-8DF2-F341-847B-0EBDC1CA3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TOEFL and GRE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6D1DB8-3616-2541-8830-46CCF9759D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Your TOEFL score expires after 2 years from your test date.</a:t>
            </a:r>
          </a:p>
          <a:p>
            <a:r>
              <a:rPr lang="en-US" dirty="0"/>
              <a:t>GRE is not as important as you might think.</a:t>
            </a:r>
          </a:p>
          <a:p>
            <a:pPr marL="6160" indent="0">
              <a:buNone/>
            </a:pPr>
            <a:r>
              <a:rPr lang="en-US" dirty="0"/>
              <a:t>	</a:t>
            </a:r>
            <a:r>
              <a:rPr lang="en-US" sz="1400" dirty="0"/>
              <a:t>A total score of 320-324 makes no difference. If you want good grades, recite 	vocabulary from now on.</a:t>
            </a:r>
          </a:p>
          <a:p>
            <a:pPr marL="6160" indent="0">
              <a:buNone/>
            </a:pPr>
            <a:r>
              <a:rPr lang="en-US" sz="1400" dirty="0"/>
              <a:t>	152+168 is better than 150+170</a:t>
            </a:r>
          </a:p>
          <a:p>
            <a:pPr marL="6160" indent="0">
              <a:buNone/>
            </a:pPr>
            <a:r>
              <a:rPr lang="en-US" sz="1400" dirty="0"/>
              <a:t>	For engineering student, high writing score is not demanded, 3.0 is enough, 3.5+ is 	preferred.</a:t>
            </a:r>
          </a:p>
          <a:p>
            <a:r>
              <a:rPr lang="en-US" dirty="0"/>
              <a:t>One can only take up to 5 GRE tests in a year.</a:t>
            </a:r>
          </a:p>
        </p:txBody>
      </p:sp>
    </p:spTree>
    <p:extLst>
      <p:ext uri="{BB962C8B-B14F-4D97-AF65-F5344CB8AC3E}">
        <p14:creationId xmlns:p14="http://schemas.microsoft.com/office/powerpoint/2010/main" val="15050951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82E"/>
      </a:dk2>
      <a:lt2>
        <a:srgbClr val="C2F5FC"/>
      </a:lt2>
      <a:accent1>
        <a:srgbClr val="4091F3"/>
      </a:accent1>
      <a:accent2>
        <a:srgbClr val="8BBCF1"/>
      </a:accent2>
      <a:accent3>
        <a:srgbClr val="CB6A6A"/>
      </a:accent3>
      <a:accent4>
        <a:srgbClr val="C567AF"/>
      </a:accent4>
      <a:accent5>
        <a:srgbClr val="A684F9"/>
      </a:accent5>
      <a:accent6>
        <a:srgbClr val="A9ACEE"/>
      </a:accent6>
      <a:hlink>
        <a:srgbClr val="6D9CC5"/>
      </a:hlink>
      <a:folHlink>
        <a:srgbClr val="6D82A0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178B2DAB-5DDE-4060-A857-D2E1CDA9250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463</Words>
  <Application>Microsoft Macintosh PowerPoint</Application>
  <PresentationFormat>宽屏</PresentationFormat>
  <Paragraphs>152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8" baseType="lpstr">
      <vt:lpstr>MS Shell Dlg 2</vt:lpstr>
      <vt:lpstr>Arial</vt:lpstr>
      <vt:lpstr>Wingdings</vt:lpstr>
      <vt:lpstr>Wingdings 3</vt:lpstr>
      <vt:lpstr>Madison</vt:lpstr>
      <vt:lpstr>Graduate School Application</vt:lpstr>
      <vt:lpstr>Personal Background</vt:lpstr>
      <vt:lpstr>Application Results</vt:lpstr>
      <vt:lpstr>How to make choice?</vt:lpstr>
      <vt:lpstr>MENG vs. MS</vt:lpstr>
      <vt:lpstr>BME</vt:lpstr>
      <vt:lpstr>BME</vt:lpstr>
      <vt:lpstr>What I have done</vt:lpstr>
      <vt:lpstr>TOEFL and GRE Test</vt:lpstr>
      <vt:lpstr>Application Materials</vt:lpstr>
      <vt:lpstr>After Submission</vt:lpstr>
      <vt:lpstr>Some Useful Tips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Graduate School Application</dc:title>
  <dc:creator>xqcqf@tvv.tw</dc:creator>
  <cp:lastModifiedBy>Office</cp:lastModifiedBy>
  <cp:revision>17</cp:revision>
  <dcterms:created xsi:type="dcterms:W3CDTF">2019-05-26T10:22:18Z</dcterms:created>
  <dcterms:modified xsi:type="dcterms:W3CDTF">2019-05-26T12:53:52Z</dcterms:modified>
</cp:coreProperties>
</file>