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61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3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4805-2A61-4DE5-A74B-29DB04B92A1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22F8-BA0C-410C-A72B-724F24BC3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4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Graduate School Application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altLang="zh-CN" dirty="0" err="1" smtClean="0"/>
              <a:t>Yucun</a:t>
            </a:r>
            <a:r>
              <a:rPr lang="en-US" altLang="zh-CN" dirty="0" smtClean="0"/>
              <a:t> Lu</a:t>
            </a:r>
            <a:endParaRPr lang="en-US" altLang="zh-CN" dirty="0"/>
          </a:p>
          <a:p>
            <a:pPr algn="r"/>
            <a:r>
              <a:rPr lang="en-US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82374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87545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SzPct val="50000"/>
              <a:buFont typeface="Wingdings" pitchFamily="2" charset="2"/>
              <a:buChar char="l"/>
            </a:pPr>
            <a:r>
              <a:rPr lang="en-US" altLang="zh-CN" dirty="0" smtClean="0"/>
              <a:t> Education</a:t>
            </a:r>
          </a:p>
          <a:p>
            <a:pPr>
              <a:buClrTx/>
              <a:buSzPct val="50000"/>
              <a:buFont typeface="Wingdings" pitchFamily="2" charset="2"/>
              <a:buChar char="l"/>
            </a:pPr>
            <a:endParaRPr lang="en-US" altLang="zh-CN" dirty="0"/>
          </a:p>
          <a:p>
            <a:pPr>
              <a:buClrTx/>
              <a:buSzPct val="50000"/>
              <a:buFont typeface="Wingdings" pitchFamily="2" charset="2"/>
              <a:buChar char="l"/>
            </a:pPr>
            <a:endParaRPr lang="en-US" altLang="zh-CN" dirty="0" smtClean="0"/>
          </a:p>
          <a:p>
            <a:pPr>
              <a:buClrTx/>
              <a:buSzPct val="50000"/>
              <a:buFont typeface="Wingdings" pitchFamily="2" charset="2"/>
              <a:buChar char="l"/>
            </a:pPr>
            <a:endParaRPr lang="en-US" altLang="zh-CN" dirty="0"/>
          </a:p>
          <a:p>
            <a:pPr>
              <a:buClrTx/>
              <a:buSzPct val="50000"/>
              <a:buFont typeface="Wingdings" pitchFamily="2" charset="2"/>
              <a:buChar char="l"/>
            </a:pPr>
            <a:endParaRPr lang="en-US" altLang="zh-CN" dirty="0"/>
          </a:p>
          <a:p>
            <a:pPr>
              <a:buClrTx/>
              <a:buSzPct val="50000"/>
              <a:buFont typeface="Wingdings" pitchFamily="2" charset="2"/>
              <a:buChar char="l"/>
            </a:pPr>
            <a:r>
              <a:rPr lang="en-US" altLang="zh-CN" dirty="0"/>
              <a:t>Scholarships &amp; Awards</a:t>
            </a:r>
          </a:p>
          <a:p>
            <a:pPr>
              <a:buClrTx/>
              <a:buSzPct val="50000"/>
              <a:buFont typeface="Wingdings" pitchFamily="2" charset="2"/>
              <a:buChar char="l"/>
            </a:pPr>
            <a:endParaRPr lang="en-US" altLang="zh-CN" dirty="0"/>
          </a:p>
          <a:p>
            <a:pPr>
              <a:buClrTx/>
              <a:buSzPct val="50000"/>
              <a:buFont typeface="Wingdings" pitchFamily="2" charset="2"/>
              <a:buChar char="l"/>
            </a:pPr>
            <a:endParaRPr lang="en-US" altLang="zh-CN" dirty="0"/>
          </a:p>
          <a:p>
            <a:pPr>
              <a:buClrTx/>
              <a:buSzPct val="50000"/>
              <a:buFont typeface="Wingdings" pitchFamily="2" charset="2"/>
              <a:buChar char="l"/>
            </a:pPr>
            <a:r>
              <a:rPr lang="en-US" altLang="zh-CN" dirty="0"/>
              <a:t>Research</a:t>
            </a:r>
          </a:p>
          <a:p>
            <a:pPr>
              <a:buSzPct val="50000"/>
            </a:pPr>
            <a:endParaRPr lang="en-US" altLang="zh-CN" dirty="0"/>
          </a:p>
          <a:p>
            <a:pPr>
              <a:buSzPct val="50000"/>
            </a:pPr>
            <a:endParaRPr lang="en-US" altLang="zh-CN" dirty="0"/>
          </a:p>
          <a:p>
            <a:pPr>
              <a:buClrTx/>
              <a:buSzPct val="50000"/>
              <a:buFont typeface="Wingdings" pitchFamily="2" charset="2"/>
              <a:buChar char="l"/>
            </a:pPr>
            <a:r>
              <a:rPr lang="en-US" altLang="zh-CN" dirty="0"/>
              <a:t>Activities</a:t>
            </a:r>
          </a:p>
          <a:p>
            <a:pPr lvl="1"/>
            <a:r>
              <a:rPr lang="en-US" altLang="zh-CN" dirty="0"/>
              <a:t>		</a:t>
            </a:r>
          </a:p>
        </p:txBody>
      </p:sp>
      <p:sp>
        <p:nvSpPr>
          <p:cNvPr id="5" name="矩形 4"/>
          <p:cNvSpPr/>
          <p:nvPr/>
        </p:nvSpPr>
        <p:spPr>
          <a:xfrm>
            <a:off x="5830389" y="187177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SzPct val="50000"/>
              <a:buFont typeface="Wingdings" pitchFamily="2" charset="2"/>
              <a:buChar char="l"/>
            </a:pPr>
            <a:r>
              <a:rPr lang="en-US" altLang="zh-CN" dirty="0"/>
              <a:t>Major: ME@JI</a:t>
            </a:r>
          </a:p>
          <a:p>
            <a:pPr lvl="1">
              <a:buClrTx/>
              <a:buSzPct val="50000"/>
              <a:buFont typeface="Wingdings" pitchFamily="2" charset="2"/>
              <a:buChar char="l"/>
            </a:pPr>
            <a:r>
              <a:rPr lang="en-US" altLang="zh-CN" dirty="0"/>
              <a:t>Overall GPA: </a:t>
            </a:r>
            <a:r>
              <a:rPr lang="en-US" altLang="zh-CN" dirty="0" smtClean="0"/>
              <a:t>3.3/4.0 (7 </a:t>
            </a:r>
            <a:r>
              <a:rPr lang="en-US" altLang="zh-CN" dirty="0"/>
              <a:t>semesters)</a:t>
            </a:r>
          </a:p>
          <a:p>
            <a:pPr lvl="1">
              <a:buClrTx/>
              <a:buSzPct val="50000"/>
              <a:buFont typeface="Wingdings" pitchFamily="2" charset="2"/>
              <a:buChar char="l"/>
            </a:pPr>
            <a:r>
              <a:rPr lang="en-US" altLang="zh-CN" dirty="0" smtClean="0"/>
              <a:t>TOEFL</a:t>
            </a:r>
            <a:r>
              <a:rPr lang="en-US" altLang="zh-CN" dirty="0"/>
              <a:t>: </a:t>
            </a:r>
            <a:r>
              <a:rPr lang="en-US" altLang="zh-CN" dirty="0" smtClean="0"/>
              <a:t>107 </a:t>
            </a:r>
            <a:r>
              <a:rPr lang="en-US" altLang="zh-CN" dirty="0"/>
              <a:t>( </a:t>
            </a:r>
            <a:r>
              <a:rPr lang="en-US" altLang="zh-CN" dirty="0" smtClean="0"/>
              <a:t>R29+L29+S22+W27)</a:t>
            </a:r>
          </a:p>
          <a:p>
            <a:pPr lvl="1">
              <a:buClrTx/>
              <a:buSzPct val="50000"/>
              <a:buFont typeface="Wingdings" pitchFamily="2" charset="2"/>
              <a:buChar char="l"/>
            </a:pPr>
            <a:r>
              <a:rPr lang="en-US" altLang="zh-CN" dirty="0" smtClean="0"/>
              <a:t>GRE: </a:t>
            </a:r>
            <a:r>
              <a:rPr lang="en-US" altLang="zh-CN" dirty="0" smtClean="0"/>
              <a:t>324(170+154</a:t>
            </a:r>
            <a:r>
              <a:rPr lang="en-US" altLang="zh-CN" dirty="0" smtClean="0"/>
              <a:t>)+AW4.0</a:t>
            </a:r>
            <a:endParaRPr lang="en-US" altLang="zh-CN" dirty="0"/>
          </a:p>
          <a:p>
            <a:endParaRPr lang="en-US" altLang="zh-CN" dirty="0"/>
          </a:p>
          <a:p>
            <a:pPr>
              <a:buClrTx/>
              <a:buFont typeface="Arial" pitchFamily="34" charset="0"/>
              <a:buChar char="•"/>
            </a:pPr>
            <a:r>
              <a:rPr lang="en-US" altLang="zh-CN" dirty="0"/>
              <a:t>Dean’s list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/>
              <a:t>SJTU Outstanding Student Scholarship (B &amp; C </a:t>
            </a:r>
            <a:r>
              <a:rPr lang="en-US" altLang="zh-CN" dirty="0"/>
              <a:t>level)</a:t>
            </a:r>
          </a:p>
          <a:p>
            <a:endParaRPr lang="en-US" altLang="zh-CN" dirty="0"/>
          </a:p>
          <a:p>
            <a:pPr>
              <a:buClrTx/>
              <a:buFont typeface="Arial" pitchFamily="34" charset="0"/>
              <a:buChar char="•"/>
            </a:pPr>
            <a:r>
              <a:rPr lang="en-US" altLang="zh-CN" dirty="0"/>
              <a:t>None</a:t>
            </a:r>
          </a:p>
          <a:p>
            <a:pPr>
              <a:buClrTx/>
              <a:buFont typeface="Arial" pitchFamily="34" charset="0"/>
              <a:buChar char="•"/>
            </a:pPr>
            <a:endParaRPr lang="en-US" altLang="zh-CN" dirty="0"/>
          </a:p>
          <a:p>
            <a:pPr>
              <a:buClrTx/>
              <a:buFont typeface="Arial" pitchFamily="34" charset="0"/>
              <a:buChar char="•"/>
            </a:pPr>
            <a:endParaRPr lang="en-US" altLang="zh-CN" dirty="0"/>
          </a:p>
          <a:p>
            <a:pPr>
              <a:buClrTx/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altLang="zh-CN" dirty="0" smtClean="0"/>
              <a:t>TA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altLang="zh-CN" dirty="0" smtClean="0"/>
              <a:t>Exchange</a:t>
            </a:r>
            <a:endParaRPr lang="en-US" altLang="zh-CN" dirty="0"/>
          </a:p>
          <a:p>
            <a:pPr>
              <a:buClrTx/>
              <a:buFont typeface="Arial" pitchFamily="34" charset="0"/>
              <a:buChar char="•"/>
            </a:pPr>
            <a:r>
              <a:rPr lang="en-US" altLang="zh-CN" dirty="0" smtClean="0"/>
              <a:t>Internship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altLang="zh-CN" dirty="0" smtClean="0"/>
              <a:t>Volunteer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altLang="zh-CN" dirty="0" smtClean="0"/>
              <a:t>Dais member in MUN</a:t>
            </a:r>
          </a:p>
        </p:txBody>
      </p:sp>
    </p:spTree>
    <p:extLst>
      <p:ext uri="{BB962C8B-B14F-4D97-AF65-F5344CB8AC3E}">
        <p14:creationId xmlns:p14="http://schemas.microsoft.com/office/powerpoint/2010/main" val="237361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5F99-7F41-41C1-9EB4-75C1BE07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European’s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BF37-567B-4385-8945-9A4FBF65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marL="0" indent="0">
              <a:buNone/>
            </a:pPr>
            <a:r>
              <a:rPr lang="en-US" dirty="0"/>
              <a:t>	Many Job offer</a:t>
            </a:r>
            <a:r>
              <a:rPr lang="en-US" altLang="zh-CN" dirty="0"/>
              <a:t>s</a:t>
            </a:r>
            <a:r>
              <a:rPr lang="en-US" dirty="0"/>
              <a:t> &amp; High Migration Possibility</a:t>
            </a:r>
          </a:p>
          <a:p>
            <a:pPr marL="0" indent="0">
              <a:buNone/>
            </a:pPr>
            <a:r>
              <a:rPr lang="en-US" dirty="0"/>
              <a:t>	High </a:t>
            </a:r>
            <a:r>
              <a:rPr lang="en-US" altLang="zh-CN" dirty="0" smtClean="0"/>
              <a:t>welfare (Medical </a:t>
            </a:r>
            <a:r>
              <a:rPr lang="en-US" altLang="zh-CN" dirty="0"/>
              <a:t>I</a:t>
            </a:r>
            <a:r>
              <a:rPr lang="en-US" altLang="zh-CN" dirty="0" smtClean="0"/>
              <a:t>nsurance)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Traveling</a:t>
            </a:r>
          </a:p>
          <a:p>
            <a:pPr marL="0" indent="0">
              <a:buNone/>
            </a:pPr>
            <a:r>
              <a:rPr lang="en-US" altLang="zh-CN" dirty="0"/>
              <a:t>	Low </a:t>
            </a:r>
            <a:r>
              <a:rPr lang="en-US" altLang="zh-CN" dirty="0" smtClean="0"/>
              <a:t>pace</a:t>
            </a:r>
            <a:endParaRPr lang="en-US" altLang="zh-CN" dirty="0"/>
          </a:p>
          <a:p>
            <a:r>
              <a:rPr lang="en-US" altLang="zh-CN" dirty="0"/>
              <a:t>Cons</a:t>
            </a:r>
          </a:p>
          <a:p>
            <a:pPr marL="0" indent="0">
              <a:buNone/>
            </a:pPr>
            <a:r>
              <a:rPr lang="en-US" altLang="zh-CN" dirty="0"/>
              <a:t>	Not so well paid as in America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Needs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 other languages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9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Schools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Britain</a:t>
            </a:r>
          </a:p>
          <a:p>
            <a:pPr lvl="1"/>
            <a:r>
              <a:rPr lang="en-US" altLang="zh-CN" dirty="0"/>
              <a:t>Imperial College of </a:t>
            </a:r>
            <a:r>
              <a:rPr lang="en-US" altLang="zh-CN" dirty="0" smtClean="0"/>
              <a:t>London, Oxford, Cambridge</a:t>
            </a:r>
          </a:p>
          <a:p>
            <a:pPr marL="457200" lvl="1" indent="0">
              <a:buNone/>
            </a:pPr>
            <a:r>
              <a:rPr lang="en-US" altLang="zh-CN" dirty="0" smtClean="0"/>
              <a:t>Pros:  Short time (Usually 1 year), High recognition in China, No need to learn other languages</a:t>
            </a:r>
          </a:p>
          <a:p>
            <a:pPr marL="457200" lvl="1" indent="0">
              <a:buNone/>
            </a:pPr>
            <a:r>
              <a:rPr lang="en-US" altLang="zh-CN" dirty="0" smtClean="0"/>
              <a:t>Cons: High cost (living expenses &amp; tuition fees), Rare job opportunities</a:t>
            </a:r>
            <a:endParaRPr lang="en-US" altLang="zh-CN" dirty="0"/>
          </a:p>
          <a:p>
            <a:r>
              <a:rPr lang="en-US" altLang="zh-CN" dirty="0" smtClean="0"/>
              <a:t>Switzerland</a:t>
            </a:r>
            <a:endParaRPr lang="en-US" altLang="zh-CN" dirty="0"/>
          </a:p>
          <a:p>
            <a:pPr lvl="1"/>
            <a:r>
              <a:rPr lang="en-US" altLang="zh-CN" dirty="0" smtClean="0"/>
              <a:t>ETH, EPFL</a:t>
            </a:r>
          </a:p>
          <a:p>
            <a:pPr marL="457200" lvl="1" indent="0">
              <a:buNone/>
            </a:pPr>
            <a:r>
              <a:rPr lang="en-US" altLang="zh-CN" dirty="0" smtClean="0"/>
              <a:t>Pros: Low cost (No tuition fees but high living expenses), High reputation, Beautiful scenery &amp; Cozy life</a:t>
            </a:r>
          </a:p>
          <a:p>
            <a:pPr marL="457200" lvl="1" indent="0">
              <a:buNone/>
            </a:pPr>
            <a:r>
              <a:rPr lang="en-US" altLang="zh-CN" dirty="0" smtClean="0"/>
              <a:t>Cons: Rare job opportunities, High living expenses, Need to learn one other language (German or French)</a:t>
            </a:r>
          </a:p>
          <a:p>
            <a:r>
              <a:rPr lang="en-US" altLang="zh-CN" dirty="0" smtClean="0"/>
              <a:t>Germany</a:t>
            </a:r>
          </a:p>
          <a:p>
            <a:pPr lvl="1"/>
            <a:r>
              <a:rPr lang="en-US" altLang="zh-CN" dirty="0"/>
              <a:t>TU Munich, RWTH Aachen</a:t>
            </a:r>
          </a:p>
          <a:p>
            <a:pPr marL="457200" lvl="1" indent="0">
              <a:buNone/>
            </a:pPr>
            <a:r>
              <a:rPr lang="en-US" altLang="zh-CN" dirty="0"/>
              <a:t>Pros: Low cost (Low tuition fees and low living expenses), High reputation, Many job opportunities</a:t>
            </a:r>
          </a:p>
          <a:p>
            <a:pPr marL="457200" lvl="1" indent="0">
              <a:buNone/>
            </a:pPr>
            <a:r>
              <a:rPr lang="en-US" altLang="zh-CN" dirty="0"/>
              <a:t>Cons: Need to learn German (most of the courses are taught in German)</a:t>
            </a:r>
          </a:p>
          <a:p>
            <a:r>
              <a:rPr lang="en-US" altLang="zh-CN" dirty="0" smtClean="0"/>
              <a:t>Netherland</a:t>
            </a:r>
            <a:endParaRPr lang="en-US" altLang="zh-CN" dirty="0"/>
          </a:p>
          <a:p>
            <a:pPr lvl="1"/>
            <a:r>
              <a:rPr lang="en-US" altLang="zh-CN" dirty="0" smtClean="0"/>
              <a:t>TU Delft</a:t>
            </a:r>
          </a:p>
          <a:p>
            <a:r>
              <a:rPr lang="en-US" altLang="zh-CN" dirty="0" smtClean="0"/>
              <a:t>Northern Europe</a:t>
            </a:r>
          </a:p>
          <a:p>
            <a:pPr lvl="1"/>
            <a:r>
              <a:rPr lang="en-US" altLang="zh-CN" dirty="0" smtClean="0"/>
              <a:t>KTH, CTH (Sweden), DTU (Denmark), Helsinki University (Finland)</a:t>
            </a:r>
          </a:p>
          <a:p>
            <a:pPr marL="457200" lvl="1" indent="0">
              <a:buNone/>
            </a:pPr>
            <a:r>
              <a:rPr lang="en-US" altLang="zh-CN" dirty="0" smtClean="0"/>
              <a:t>Pros</a:t>
            </a:r>
            <a:r>
              <a:rPr lang="en-US" altLang="zh-CN" dirty="0"/>
              <a:t>: Low cost (Low tuition </a:t>
            </a:r>
            <a:r>
              <a:rPr lang="en-US" altLang="zh-CN" dirty="0" smtClean="0"/>
              <a:t>fees &amp; high possibility to get scholarships), Legal work part-time, High visa pass rate, High welfare, Safe, Most courses taught in English, Many job offers (especially for girls)</a:t>
            </a:r>
          </a:p>
          <a:p>
            <a:pPr marL="457200" lvl="1" indent="0">
              <a:buNone/>
            </a:pPr>
            <a:r>
              <a:rPr lang="en-US" altLang="zh-CN" dirty="0" smtClean="0"/>
              <a:t>Cons: Need to learn another language (job),  Cold in winter,  Not so famous in China</a:t>
            </a:r>
          </a:p>
          <a:p>
            <a:pPr marL="457200" lvl="1" indent="0" algn="ctr">
              <a:buNone/>
            </a:pPr>
            <a:r>
              <a:rPr lang="en-US" altLang="zh-CN" sz="3900" b="1" dirty="0" smtClean="0">
                <a:solidFill>
                  <a:srgbClr val="FF0000"/>
                </a:solidFill>
              </a:rPr>
              <a:t>Best </a:t>
            </a:r>
            <a:r>
              <a:rPr lang="en-US" altLang="zh-CN" sz="3900" b="1" dirty="0">
                <a:solidFill>
                  <a:srgbClr val="FF0000"/>
                </a:solidFill>
              </a:rPr>
              <a:t>Starts At Aug</a:t>
            </a:r>
          </a:p>
          <a:p>
            <a:pPr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03402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TOEFL(Accepted) &amp; IELTS(Preferred)</a:t>
            </a:r>
          </a:p>
          <a:p>
            <a:r>
              <a:rPr lang="en-US" altLang="zh-CN" sz="2000" b="1" dirty="0"/>
              <a:t>Supporting Documents</a:t>
            </a:r>
          </a:p>
          <a:p>
            <a:pPr lvl="1"/>
            <a:r>
              <a:rPr lang="en-US" altLang="zh-CN" sz="2000" dirty="0"/>
              <a:t>Transcript, </a:t>
            </a:r>
            <a:r>
              <a:rPr lang="en-US" altLang="zh-CN" sz="2000" dirty="0" smtClean="0"/>
              <a:t>Study</a:t>
            </a:r>
          </a:p>
          <a:p>
            <a:pPr lvl="1"/>
            <a:r>
              <a:rPr lang="en-US" altLang="zh-CN" sz="2000" dirty="0" smtClean="0"/>
              <a:t>Resume/Curriculum </a:t>
            </a:r>
            <a:r>
              <a:rPr lang="en-US" altLang="zh-CN" sz="2000" dirty="0"/>
              <a:t>Vitae (CV)</a:t>
            </a:r>
          </a:p>
          <a:p>
            <a:pPr lvl="2"/>
            <a:r>
              <a:rPr lang="en-US" altLang="zh-CN" sz="1600" dirty="0"/>
              <a:t>Concise(1 Page); related and important information; </a:t>
            </a:r>
            <a:r>
              <a:rPr lang="zh-CN" altLang="en-US" sz="1600" dirty="0"/>
              <a:t>利用动词丰富经历，不说假话</a:t>
            </a:r>
            <a:endParaRPr lang="en-US" altLang="zh-CN" sz="1600" dirty="0"/>
          </a:p>
          <a:p>
            <a:pPr lvl="1"/>
            <a:r>
              <a:rPr lang="en-US" altLang="zh-CN" sz="2000" dirty="0"/>
              <a:t>Statement of Purpose (SOP)/Personal Statement (PS)</a:t>
            </a:r>
          </a:p>
          <a:p>
            <a:pPr lvl="2"/>
            <a:r>
              <a:rPr lang="en-US" altLang="zh-CN" sz="1600" b="1" u="sng" dirty="0"/>
              <a:t>Start early</a:t>
            </a:r>
          </a:p>
          <a:p>
            <a:pPr lvl="2"/>
            <a:r>
              <a:rPr lang="en-US" altLang="zh-CN" sz="1600" dirty="0"/>
              <a:t>Very important; iteration; JI writing center &amp; friends</a:t>
            </a:r>
          </a:p>
          <a:p>
            <a:pPr lvl="1"/>
            <a:r>
              <a:rPr lang="en-US" altLang="zh-CN" sz="2000" dirty="0"/>
              <a:t>Recommendation Letters (RL) </a:t>
            </a:r>
          </a:p>
          <a:p>
            <a:pPr lvl="2"/>
            <a:r>
              <a:rPr lang="en-US" dirty="0"/>
              <a:t>Choose the suitable one</a:t>
            </a:r>
          </a:p>
          <a:p>
            <a:pPr lvl="3"/>
            <a:r>
              <a:rPr lang="en-US" dirty="0"/>
              <a:t>Really knows you (TA, research)</a:t>
            </a:r>
          </a:p>
          <a:p>
            <a:pPr lvl="2"/>
            <a:r>
              <a:rPr lang="en-US" b="1" u="sng" dirty="0"/>
              <a:t>Start early</a:t>
            </a:r>
          </a:p>
        </p:txBody>
      </p:sp>
    </p:spTree>
    <p:extLst>
      <p:ext uri="{BB962C8B-B14F-4D97-AF65-F5344CB8AC3E}">
        <p14:creationId xmlns:p14="http://schemas.microsoft.com/office/powerpoint/2010/main" val="29977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Denmark Technical University – Sustainable Energy Technology – Offer</a:t>
            </a:r>
          </a:p>
          <a:p>
            <a:r>
              <a:rPr lang="en-US" altLang="zh-CN" dirty="0"/>
              <a:t> TU Delft – Energy Science &amp; Technology – </a:t>
            </a:r>
            <a:r>
              <a:rPr lang="en-US" altLang="zh-CN" dirty="0" smtClean="0"/>
              <a:t>Offer</a:t>
            </a:r>
          </a:p>
          <a:p>
            <a:r>
              <a:rPr lang="en-US" altLang="zh-CN" dirty="0" smtClean="0"/>
              <a:t>Imperial College of London – Sustainable Energy Futures – WL</a:t>
            </a:r>
          </a:p>
          <a:p>
            <a:r>
              <a:rPr lang="en-US" altLang="zh-CN" dirty="0" smtClean="0"/>
              <a:t>ETH — Energy Science &amp; Technology – Rejection</a:t>
            </a:r>
          </a:p>
          <a:p>
            <a:r>
              <a:rPr lang="en-US" altLang="zh-CN" dirty="0" smtClean="0"/>
              <a:t>EPFL — Energy Science &amp; Technology </a:t>
            </a:r>
            <a:r>
              <a:rPr lang="en-US" altLang="zh-CN" smtClean="0"/>
              <a:t>– Rejection</a:t>
            </a:r>
          </a:p>
          <a:p>
            <a:r>
              <a:rPr lang="en-US" altLang="zh-CN" smtClean="0"/>
              <a:t>USA </a:t>
            </a:r>
            <a:r>
              <a:rPr lang="en-US" altLang="zh-CN" dirty="0" smtClean="0"/>
              <a:t>universities:</a:t>
            </a:r>
            <a:endParaRPr lang="en-US" altLang="zh-CN" dirty="0"/>
          </a:p>
          <a:p>
            <a:r>
              <a:rPr lang="en-US" altLang="zh-CN" dirty="0" smtClean="0"/>
              <a:t>UIUC – Department of MSE (Energy Systems) – Offer</a:t>
            </a:r>
          </a:p>
          <a:p>
            <a:r>
              <a:rPr lang="en-US" altLang="zh-CN" dirty="0" smtClean="0"/>
              <a:t>UM – SUGS – Offer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91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一亩三分地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http://www.1point3acres.com/bbs/</a:t>
            </a:r>
          </a:p>
        </p:txBody>
      </p:sp>
    </p:spTree>
    <p:extLst>
      <p:ext uri="{BB962C8B-B14F-4D97-AF65-F5344CB8AC3E}">
        <p14:creationId xmlns:p14="http://schemas.microsoft.com/office/powerpoint/2010/main" val="246049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428</Words>
  <Application>Microsoft Office PowerPoint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Graduate School Application</vt:lpstr>
      <vt:lpstr>Background</vt:lpstr>
      <vt:lpstr>European’s pros &amp; cons</vt:lpstr>
      <vt:lpstr>Recommended Schools</vt:lpstr>
      <vt:lpstr>Process</vt:lpstr>
      <vt:lpstr>Result</vt:lpstr>
      <vt:lpstr>一亩三分地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School Application</dc:title>
  <dc:creator>Ningyu Ma</dc:creator>
  <cp:lastModifiedBy>卢 昱存</cp:lastModifiedBy>
  <cp:revision>20</cp:revision>
  <dcterms:created xsi:type="dcterms:W3CDTF">2016-06-06T04:39:55Z</dcterms:created>
  <dcterms:modified xsi:type="dcterms:W3CDTF">2019-05-29T01:59:28Z</dcterms:modified>
</cp:coreProperties>
</file>