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Lst>
  <p:notesMasterIdLst>
    <p:notesMasterId r:id="rId4"/>
  </p:notesMasterIdLst>
  <p:sldIdLst>
    <p:sldId id="258" r:id="rId3"/>
  </p:sldIdLst>
  <p:sldSz cx="35999738" cy="43205400"/>
  <p:notesSz cx="6858000" cy="9144000"/>
  <p:defaultTextStyle>
    <a:defPPr>
      <a:defRPr lang="en-US"/>
    </a:defPPr>
    <a:lvl1pPr marL="0" algn="l" defTabSz="3973568" rtl="0" eaLnBrk="1" latinLnBrk="0" hangingPunct="1">
      <a:defRPr sz="7823" kern="1200">
        <a:solidFill>
          <a:schemeClr val="tx1"/>
        </a:solidFill>
        <a:latin typeface="+mn-lt"/>
        <a:ea typeface="+mn-ea"/>
        <a:cs typeface="+mn-cs"/>
      </a:defRPr>
    </a:lvl1pPr>
    <a:lvl2pPr marL="1986762" algn="l" defTabSz="3973568" rtl="0" eaLnBrk="1" latinLnBrk="0" hangingPunct="1">
      <a:defRPr sz="7823" kern="1200">
        <a:solidFill>
          <a:schemeClr val="tx1"/>
        </a:solidFill>
        <a:latin typeface="+mn-lt"/>
        <a:ea typeface="+mn-ea"/>
        <a:cs typeface="+mn-cs"/>
      </a:defRPr>
    </a:lvl2pPr>
    <a:lvl3pPr marL="3973568" algn="l" defTabSz="3973568" rtl="0" eaLnBrk="1" latinLnBrk="0" hangingPunct="1">
      <a:defRPr sz="7823" kern="1200">
        <a:solidFill>
          <a:schemeClr val="tx1"/>
        </a:solidFill>
        <a:latin typeface="+mn-lt"/>
        <a:ea typeface="+mn-ea"/>
        <a:cs typeface="+mn-cs"/>
      </a:defRPr>
    </a:lvl3pPr>
    <a:lvl4pPr marL="5960335" algn="l" defTabSz="3973568" rtl="0" eaLnBrk="1" latinLnBrk="0" hangingPunct="1">
      <a:defRPr sz="7823" kern="1200">
        <a:solidFill>
          <a:schemeClr val="tx1"/>
        </a:solidFill>
        <a:latin typeface="+mn-lt"/>
        <a:ea typeface="+mn-ea"/>
        <a:cs typeface="+mn-cs"/>
      </a:defRPr>
    </a:lvl4pPr>
    <a:lvl5pPr marL="7947140" algn="l" defTabSz="3973568" rtl="0" eaLnBrk="1" latinLnBrk="0" hangingPunct="1">
      <a:defRPr sz="7823" kern="1200">
        <a:solidFill>
          <a:schemeClr val="tx1"/>
        </a:solidFill>
        <a:latin typeface="+mn-lt"/>
        <a:ea typeface="+mn-ea"/>
        <a:cs typeface="+mn-cs"/>
      </a:defRPr>
    </a:lvl5pPr>
    <a:lvl6pPr marL="9933902" algn="l" defTabSz="3973568" rtl="0" eaLnBrk="1" latinLnBrk="0" hangingPunct="1">
      <a:defRPr sz="7823" kern="1200">
        <a:solidFill>
          <a:schemeClr val="tx1"/>
        </a:solidFill>
        <a:latin typeface="+mn-lt"/>
        <a:ea typeface="+mn-ea"/>
        <a:cs typeface="+mn-cs"/>
      </a:defRPr>
    </a:lvl6pPr>
    <a:lvl7pPr marL="11920708" algn="l" defTabSz="3973568" rtl="0" eaLnBrk="1" latinLnBrk="0" hangingPunct="1">
      <a:defRPr sz="7823" kern="1200">
        <a:solidFill>
          <a:schemeClr val="tx1"/>
        </a:solidFill>
        <a:latin typeface="+mn-lt"/>
        <a:ea typeface="+mn-ea"/>
        <a:cs typeface="+mn-cs"/>
      </a:defRPr>
    </a:lvl7pPr>
    <a:lvl8pPr marL="13907469" algn="l" defTabSz="3973568" rtl="0" eaLnBrk="1" latinLnBrk="0" hangingPunct="1">
      <a:defRPr sz="7823" kern="1200">
        <a:solidFill>
          <a:schemeClr val="tx1"/>
        </a:solidFill>
        <a:latin typeface="+mn-lt"/>
        <a:ea typeface="+mn-ea"/>
        <a:cs typeface="+mn-cs"/>
      </a:defRPr>
    </a:lvl8pPr>
    <a:lvl9pPr marL="15894237" algn="l" defTabSz="3973568" rtl="0" eaLnBrk="1" latinLnBrk="0" hangingPunct="1">
      <a:defRPr sz="782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18" userDrawn="1">
          <p15:clr>
            <a:srgbClr val="A4A3A4"/>
          </p15:clr>
        </p15:guide>
        <p15:guide id="2" pos="11338" userDrawn="1">
          <p15:clr>
            <a:srgbClr val="A4A3A4"/>
          </p15:clr>
        </p15:guide>
        <p15:guide id="3" orient="horz" pos="136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5353"/>
    <a:srgbClr val="FF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24" autoAdjust="0"/>
  </p:normalViewPr>
  <p:slideViewPr>
    <p:cSldViewPr snapToGrid="0">
      <p:cViewPr varScale="1">
        <p:scale>
          <a:sx n="19" d="100"/>
          <a:sy n="19" d="100"/>
        </p:scale>
        <p:origin x="2646" y="48"/>
      </p:cViewPr>
      <p:guideLst>
        <p:guide orient="horz" pos="14218"/>
        <p:guide pos="11338"/>
        <p:guide orient="horz" pos="13651"/>
      </p:guideLst>
    </p:cSldViewPr>
  </p:slideViewPr>
  <p:notesTextViewPr>
    <p:cViewPr>
      <p:scale>
        <a:sx n="1" d="1"/>
        <a:sy n="1" d="1"/>
      </p:scale>
      <p:origin x="0" y="0"/>
    </p:cViewPr>
  </p:notesTextViewPr>
  <p:gridSpacing cx="1440000" cy="1440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AB8C8-B1E1-4A16-ABD0-A7186147BA6A}" type="datetimeFigureOut">
              <a:rPr lang="zh-CN" altLang="en-US" smtClean="0"/>
              <a:t>2018/7/20</a:t>
            </a:fld>
            <a:endParaRPr lang="zh-CN" altLang="en-US"/>
          </a:p>
        </p:txBody>
      </p:sp>
      <p:sp>
        <p:nvSpPr>
          <p:cNvPr id="4" name="幻灯片图像占位符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93D81-4740-469B-AECA-574383915374}" type="slidenum">
              <a:rPr lang="zh-CN" altLang="en-US" smtClean="0"/>
              <a:t>‹#›</a:t>
            </a:fld>
            <a:endParaRPr lang="zh-CN" altLang="en-US"/>
          </a:p>
        </p:txBody>
      </p:sp>
    </p:spTree>
    <p:extLst>
      <p:ext uri="{BB962C8B-B14F-4D97-AF65-F5344CB8AC3E}">
        <p14:creationId xmlns:p14="http://schemas.microsoft.com/office/powerpoint/2010/main" val="1470620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00472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7070887"/>
            <a:ext cx="30599777" cy="15041880"/>
          </a:xfrm>
        </p:spPr>
        <p:txBody>
          <a:bodyPr anchor="b"/>
          <a:lstStyle>
            <a:lvl1pPr algn="ctr">
              <a:defRPr sz="23622"/>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499967" y="22692840"/>
            <a:ext cx="26999804" cy="10431301"/>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339034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317421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2300288"/>
            <a:ext cx="7762444" cy="366145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474984" y="2300288"/>
            <a:ext cx="22837334" cy="366145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2950993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7657142"/>
            <a:ext cx="17002878" cy="867018"/>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56511" y="6935087"/>
            <a:ext cx="16989457" cy="760166"/>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56508" y="18677728"/>
            <a:ext cx="16993609" cy="760166"/>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8256380" y="6935087"/>
            <a:ext cx="16989238" cy="760166"/>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8256380" y="7657142"/>
            <a:ext cx="16989238" cy="867018"/>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256381" y="18700517"/>
            <a:ext cx="16984570" cy="760166"/>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8249870" y="19477440"/>
            <a:ext cx="16991081" cy="867018"/>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269551" y="33728019"/>
            <a:ext cx="16976067" cy="760166"/>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8256381" y="34525130"/>
            <a:ext cx="16984570" cy="867018"/>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41620" y="19456530"/>
            <a:ext cx="17004346" cy="867018"/>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864418" y="5072226"/>
            <a:ext cx="26270902" cy="1097764"/>
          </a:xfrm>
          <a:prstGeom prst="rect">
            <a:avLst/>
          </a:prstGeom>
        </p:spPr>
        <p:txBody>
          <a:bodyPr>
            <a:normAutofit/>
          </a:bodyPr>
          <a:lstStyle>
            <a:lvl1pPr marL="0" indent="0" algn="ctr">
              <a:buFontTx/>
              <a:buNone/>
              <a:defRPr sz="6174">
                <a:solidFill>
                  <a:schemeClr val="bg1"/>
                </a:solidFill>
                <a:latin typeface="+mj-lt"/>
              </a:defRPr>
            </a:lvl1pPr>
            <a:lvl2pPr>
              <a:buFontTx/>
              <a:buNone/>
              <a:defRPr sz="6174"/>
            </a:lvl2pPr>
            <a:lvl3pPr>
              <a:buFontTx/>
              <a:buNone/>
              <a:defRPr sz="6174"/>
            </a:lvl3pPr>
            <a:lvl4pPr>
              <a:buFontTx/>
              <a:buNone/>
              <a:defRPr sz="6174"/>
            </a:lvl4pPr>
            <a:lvl5pPr>
              <a:buFontTx/>
              <a:buNone/>
              <a:defRPr sz="6174"/>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864418" y="3190348"/>
            <a:ext cx="26270902" cy="1881878"/>
          </a:xfrm>
          <a:prstGeom prst="rect">
            <a:avLst/>
          </a:prstGeom>
        </p:spPr>
        <p:txBody>
          <a:bodyPr anchor="t" anchorCtr="1">
            <a:normAutofit/>
          </a:bodyPr>
          <a:lstStyle>
            <a:lvl1pPr marL="0" indent="0" algn="ctr">
              <a:buFontTx/>
              <a:buNone/>
              <a:defRPr sz="9861">
                <a:solidFill>
                  <a:schemeClr val="bg1"/>
                </a:solidFill>
                <a:latin typeface="+mj-lt"/>
              </a:defRPr>
            </a:lvl1pPr>
            <a:lvl2pPr>
              <a:buFontTx/>
              <a:buNone/>
              <a:defRPr sz="6174"/>
            </a:lvl2pPr>
            <a:lvl3pPr>
              <a:buFontTx/>
              <a:buNone/>
              <a:defRPr sz="6174"/>
            </a:lvl3pPr>
            <a:lvl4pPr>
              <a:buFontTx/>
              <a:buNone/>
              <a:defRPr sz="6174"/>
            </a:lvl4pPr>
            <a:lvl5pPr>
              <a:buFontTx/>
              <a:buNone/>
              <a:defRPr sz="6174"/>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864418" y="497566"/>
            <a:ext cx="26270902" cy="2692783"/>
          </a:xfrm>
          <a:prstGeom prst="rect">
            <a:avLst/>
          </a:prstGeom>
        </p:spPr>
        <p:txBody>
          <a:bodyPr anchor="t" anchorCtr="1">
            <a:normAutofit/>
          </a:bodyPr>
          <a:lstStyle>
            <a:lvl1pPr marL="0" indent="0" algn="ctr">
              <a:buFontTx/>
              <a:buNone/>
              <a:defRPr sz="14235" b="1">
                <a:solidFill>
                  <a:schemeClr val="bg1"/>
                </a:solidFill>
                <a:latin typeface="+mj-lt"/>
              </a:defRPr>
            </a:lvl1pPr>
            <a:lvl2pPr>
              <a:buFontTx/>
              <a:buNone/>
              <a:defRPr sz="6174"/>
            </a:lvl2pPr>
            <a:lvl3pPr>
              <a:buFontTx/>
              <a:buNone/>
              <a:defRPr sz="6174"/>
            </a:lvl3pPr>
            <a:lvl4pPr>
              <a:buFontTx/>
              <a:buNone/>
              <a:defRPr sz="6174"/>
            </a:lvl4pPr>
            <a:lvl5pPr>
              <a:buFontTx/>
              <a:buNone/>
              <a:defRPr sz="6174"/>
            </a:lvl5pPr>
          </a:lstStyle>
          <a:p>
            <a:pPr lvl="0"/>
            <a:r>
              <a:rPr lang="en-US" dirty="0" smtClean="0"/>
              <a:t>Click here to add title</a:t>
            </a:r>
            <a:endParaRPr lang="en-US" dirty="0"/>
          </a:p>
        </p:txBody>
      </p:sp>
    </p:spTree>
    <p:extLst>
      <p:ext uri="{BB962C8B-B14F-4D97-AF65-F5344CB8AC3E}">
        <p14:creationId xmlns:p14="http://schemas.microsoft.com/office/powerpoint/2010/main" val="30349702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7657142"/>
            <a:ext cx="17002878"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56511" y="6904727"/>
            <a:ext cx="16989457" cy="820887"/>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56508" y="18647368"/>
            <a:ext cx="16993609" cy="820887"/>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8256380" y="6904727"/>
            <a:ext cx="16989238" cy="820887"/>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8256380" y="7657142"/>
            <a:ext cx="16989238"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256381" y="18670157"/>
            <a:ext cx="16984570" cy="820887"/>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8249870" y="19477440"/>
            <a:ext cx="16991081"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269551" y="33697659"/>
            <a:ext cx="16976067" cy="820887"/>
          </a:xfrm>
          <a:prstGeom prst="rect">
            <a:avLst/>
          </a:prstGeom>
          <a:noFill/>
        </p:spPr>
        <p:txBody>
          <a:bodyPr wrap="square" lIns="105865" tIns="105865" rIns="105865" bIns="105865" anchor="ctr" anchorCtr="0">
            <a:spAutoFit/>
          </a:bodyPr>
          <a:lstStyle>
            <a:lvl1pPr marL="0" indent="0" algn="ctr">
              <a:buNone/>
              <a:defRPr sz="3945"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8256381" y="34525130"/>
            <a:ext cx="16984570"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41620" y="19456530"/>
            <a:ext cx="17004346" cy="903951"/>
          </a:xfrm>
          <a:prstGeom prst="rect">
            <a:avLst/>
          </a:prstGeom>
        </p:spPr>
        <p:txBody>
          <a:bodyPr wrap="square" lIns="264661" tIns="264661" rIns="264661" bIns="264661">
            <a:spAutoFit/>
          </a:bodyPr>
          <a:lstStyle>
            <a:lvl1pPr marL="0" indent="0">
              <a:buNone/>
              <a:defRPr sz="2401">
                <a:solidFill>
                  <a:schemeClr val="accent5">
                    <a:lumMod val="50000"/>
                  </a:schemeClr>
                </a:solidFill>
                <a:latin typeface="Times New Roman" panose="02020603050405020304" pitchFamily="18" charset="0"/>
                <a:cs typeface="Times New Roman" panose="02020603050405020304" pitchFamily="18" charset="0"/>
              </a:defRPr>
            </a:lvl1pPr>
            <a:lvl2pPr marL="1475146" indent="-567363">
              <a:defRPr sz="2487">
                <a:latin typeface="Trebuchet MS" pitchFamily="34" charset="0"/>
              </a:defRPr>
            </a:lvl2pPr>
            <a:lvl3pPr marL="2042509" indent="-567363">
              <a:defRPr sz="2487">
                <a:latin typeface="Trebuchet MS" pitchFamily="34" charset="0"/>
              </a:defRPr>
            </a:lvl3pPr>
            <a:lvl4pPr marL="2666610" indent="-624101">
              <a:defRPr sz="2487">
                <a:latin typeface="Trebuchet MS" pitchFamily="34" charset="0"/>
              </a:defRPr>
            </a:lvl4pPr>
            <a:lvl5pPr marL="3120502" indent="-453891">
              <a:defRPr sz="2487">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864418" y="5072226"/>
            <a:ext cx="26270902" cy="1097764"/>
          </a:xfrm>
          <a:prstGeom prst="rect">
            <a:avLst/>
          </a:prstGeom>
        </p:spPr>
        <p:txBody>
          <a:bodyPr>
            <a:normAutofit/>
          </a:bodyPr>
          <a:lstStyle>
            <a:lvl1pPr marL="0" indent="0" algn="ctr">
              <a:buFontTx/>
              <a:buNone/>
              <a:defRPr sz="6174">
                <a:solidFill>
                  <a:schemeClr val="bg1"/>
                </a:solidFill>
                <a:latin typeface="+mj-lt"/>
              </a:defRPr>
            </a:lvl1pPr>
            <a:lvl2pPr>
              <a:buFontTx/>
              <a:buNone/>
              <a:defRPr sz="6174"/>
            </a:lvl2pPr>
            <a:lvl3pPr>
              <a:buFontTx/>
              <a:buNone/>
              <a:defRPr sz="6174"/>
            </a:lvl3pPr>
            <a:lvl4pPr>
              <a:buFontTx/>
              <a:buNone/>
              <a:defRPr sz="6174"/>
            </a:lvl4pPr>
            <a:lvl5pPr>
              <a:buFontTx/>
              <a:buNone/>
              <a:defRPr sz="6174"/>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864418" y="3190348"/>
            <a:ext cx="26270902" cy="1881878"/>
          </a:xfrm>
          <a:prstGeom prst="rect">
            <a:avLst/>
          </a:prstGeom>
        </p:spPr>
        <p:txBody>
          <a:bodyPr anchor="t" anchorCtr="1">
            <a:normAutofit/>
          </a:bodyPr>
          <a:lstStyle>
            <a:lvl1pPr marL="0" indent="0" algn="ctr">
              <a:buFontTx/>
              <a:buNone/>
              <a:defRPr sz="9861">
                <a:solidFill>
                  <a:schemeClr val="bg1"/>
                </a:solidFill>
                <a:latin typeface="+mj-lt"/>
              </a:defRPr>
            </a:lvl1pPr>
            <a:lvl2pPr>
              <a:buFontTx/>
              <a:buNone/>
              <a:defRPr sz="6174"/>
            </a:lvl2pPr>
            <a:lvl3pPr>
              <a:buFontTx/>
              <a:buNone/>
              <a:defRPr sz="6174"/>
            </a:lvl3pPr>
            <a:lvl4pPr>
              <a:buFontTx/>
              <a:buNone/>
              <a:defRPr sz="6174"/>
            </a:lvl4pPr>
            <a:lvl5pPr>
              <a:buFontTx/>
              <a:buNone/>
              <a:defRPr sz="6174"/>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864418" y="497566"/>
            <a:ext cx="26270902" cy="2692783"/>
          </a:xfrm>
          <a:prstGeom prst="rect">
            <a:avLst/>
          </a:prstGeom>
        </p:spPr>
        <p:txBody>
          <a:bodyPr anchor="t" anchorCtr="1">
            <a:normAutofit/>
          </a:bodyPr>
          <a:lstStyle>
            <a:lvl1pPr marL="0" indent="0" algn="ctr">
              <a:buFontTx/>
              <a:buNone/>
              <a:defRPr sz="14235" b="1">
                <a:solidFill>
                  <a:schemeClr val="bg1"/>
                </a:solidFill>
                <a:latin typeface="+mj-lt"/>
              </a:defRPr>
            </a:lvl1pPr>
            <a:lvl2pPr>
              <a:buFontTx/>
              <a:buNone/>
              <a:defRPr sz="6174"/>
            </a:lvl2pPr>
            <a:lvl3pPr>
              <a:buFontTx/>
              <a:buNone/>
              <a:defRPr sz="6174"/>
            </a:lvl3pPr>
            <a:lvl4pPr>
              <a:buFontTx/>
              <a:buNone/>
              <a:defRPr sz="6174"/>
            </a:lvl4pPr>
            <a:lvl5pPr>
              <a:buFontTx/>
              <a:buNone/>
              <a:defRPr sz="6174"/>
            </a:lvl5pPr>
          </a:lstStyle>
          <a:p>
            <a:pPr lvl="0"/>
            <a:r>
              <a:rPr lang="en-US" dirty="0" smtClean="0"/>
              <a:t>Click here to add title</a:t>
            </a:r>
            <a:endParaRPr lang="en-US" dirty="0"/>
          </a:p>
        </p:txBody>
      </p:sp>
    </p:spTree>
    <p:extLst>
      <p:ext uri="{BB962C8B-B14F-4D97-AF65-F5344CB8AC3E}">
        <p14:creationId xmlns:p14="http://schemas.microsoft.com/office/powerpoint/2010/main" val="1273850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26629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456234" y="10771359"/>
            <a:ext cx="31049774" cy="17972243"/>
          </a:xfrm>
        </p:spPr>
        <p:txBody>
          <a:bodyPr anchor="b"/>
          <a:lstStyle>
            <a:lvl1pPr>
              <a:defRPr sz="23622"/>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456234" y="28913626"/>
            <a:ext cx="31049774" cy="9451178"/>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122198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474982" y="11501437"/>
            <a:ext cx="15299889" cy="274134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18224868" y="11501437"/>
            <a:ext cx="15299889" cy="274134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5006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479671" y="2300296"/>
            <a:ext cx="31049774" cy="835104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479675" y="10591326"/>
            <a:ext cx="15229574" cy="519064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zh-CN" altLang="en-US" smtClean="0"/>
              <a:t>单击此处编辑母版文本样式</a:t>
            </a:r>
          </a:p>
        </p:txBody>
      </p:sp>
      <p:sp>
        <p:nvSpPr>
          <p:cNvPr id="4" name="Content Placeholder 3"/>
          <p:cNvSpPr>
            <a:spLocks noGrp="1"/>
          </p:cNvSpPr>
          <p:nvPr>
            <p:ph sz="half" idx="2"/>
          </p:nvPr>
        </p:nvSpPr>
        <p:spPr>
          <a:xfrm>
            <a:off x="2479675" y="15781973"/>
            <a:ext cx="15229574" cy="232129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18224869" y="10591326"/>
            <a:ext cx="15304578" cy="5190646"/>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zh-CN" altLang="en-US" smtClean="0"/>
              <a:t>单击此处编辑母版文本样式</a:t>
            </a:r>
          </a:p>
        </p:txBody>
      </p:sp>
      <p:sp>
        <p:nvSpPr>
          <p:cNvPr id="6" name="Content Placeholder 5"/>
          <p:cNvSpPr>
            <a:spLocks noGrp="1"/>
          </p:cNvSpPr>
          <p:nvPr>
            <p:ph sz="quarter" idx="4"/>
          </p:nvPr>
        </p:nvSpPr>
        <p:spPr>
          <a:xfrm>
            <a:off x="18224869" y="15781973"/>
            <a:ext cx="15304578" cy="232129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263965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224164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273465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479672" y="2880361"/>
            <a:ext cx="11610853" cy="10081260"/>
          </a:xfrm>
        </p:spPr>
        <p:txBody>
          <a:bodyPr anchor="b"/>
          <a:lstStyle>
            <a:lvl1pPr>
              <a:defRPr sz="12598"/>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5304579" y="6220787"/>
            <a:ext cx="18224867" cy="30703837"/>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479672" y="12961621"/>
            <a:ext cx="11610853" cy="24013004"/>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26429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479672" y="2880361"/>
            <a:ext cx="11610853" cy="10081260"/>
          </a:xfrm>
        </p:spPr>
        <p:txBody>
          <a:bodyPr anchor="b"/>
          <a:lstStyle>
            <a:lvl1pPr>
              <a:defRPr sz="12598"/>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304579" y="6220787"/>
            <a:ext cx="18224867" cy="30703837"/>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479672" y="12961621"/>
            <a:ext cx="11610853" cy="24013004"/>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D7103B-9199-4CC8-BDE9-65E3F84CF87D}" type="datetimeFigureOut">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7BD922-AA88-4900-912F-F7B300B39B7F}" type="slidenum">
              <a:rPr lang="en-US" smtClean="0"/>
              <a:t>‹#›</a:t>
            </a:fld>
            <a:endParaRPr lang="en-US" dirty="0"/>
          </a:p>
        </p:txBody>
      </p:sp>
    </p:spTree>
    <p:extLst>
      <p:ext uri="{BB962C8B-B14F-4D97-AF65-F5344CB8AC3E}">
        <p14:creationId xmlns:p14="http://schemas.microsoft.com/office/powerpoint/2010/main" val="129974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2300296"/>
            <a:ext cx="31049774" cy="835104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474982" y="11501437"/>
            <a:ext cx="31049774" cy="274134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474983" y="40045015"/>
            <a:ext cx="8099941" cy="2300288"/>
          </a:xfrm>
          <a:prstGeom prst="rect">
            <a:avLst/>
          </a:prstGeom>
        </p:spPr>
        <p:txBody>
          <a:bodyPr vert="horz" lIns="91440" tIns="45720" rIns="91440" bIns="45720" rtlCol="0" anchor="ctr"/>
          <a:lstStyle>
            <a:lvl1pPr algn="l">
              <a:defRPr sz="4724">
                <a:solidFill>
                  <a:schemeClr val="tx1">
                    <a:tint val="75000"/>
                  </a:schemeClr>
                </a:solidFill>
              </a:defRPr>
            </a:lvl1pPr>
          </a:lstStyle>
          <a:p>
            <a:fld id="{9ED7103B-9199-4CC8-BDE9-65E3F84CF87D}" type="datetimeFigureOut">
              <a:rPr lang="en-US" smtClean="0"/>
              <a:t>7/20/2018</a:t>
            </a:fld>
            <a:endParaRPr lang="en-US" dirty="0"/>
          </a:p>
        </p:txBody>
      </p:sp>
      <p:sp>
        <p:nvSpPr>
          <p:cNvPr id="5" name="Footer Placeholder 4"/>
          <p:cNvSpPr>
            <a:spLocks noGrp="1"/>
          </p:cNvSpPr>
          <p:nvPr>
            <p:ph type="ftr" sz="quarter" idx="3"/>
          </p:nvPr>
        </p:nvSpPr>
        <p:spPr>
          <a:xfrm>
            <a:off x="11924913" y="40045015"/>
            <a:ext cx="12149912" cy="2300288"/>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424816" y="40045015"/>
            <a:ext cx="8099941" cy="2300288"/>
          </a:xfrm>
          <a:prstGeom prst="rect">
            <a:avLst/>
          </a:prstGeom>
        </p:spPr>
        <p:txBody>
          <a:bodyPr vert="horz" lIns="91440" tIns="45720" rIns="91440" bIns="45720" rtlCol="0" anchor="ctr"/>
          <a:lstStyle>
            <a:lvl1pPr algn="r">
              <a:defRPr sz="4724">
                <a:solidFill>
                  <a:schemeClr val="tx1">
                    <a:tint val="75000"/>
                  </a:schemeClr>
                </a:solidFill>
              </a:defRPr>
            </a:lvl1pPr>
          </a:lstStyle>
          <a:p>
            <a:fld id="{7F7BD922-AA88-4900-912F-F7B300B39B7F}" type="slidenum">
              <a:rPr lang="en-US" smtClean="0"/>
              <a:t>‹#›</a:t>
            </a:fld>
            <a:endParaRPr lang="en-US" dirty="0"/>
          </a:p>
        </p:txBody>
      </p:sp>
    </p:spTree>
    <p:extLst>
      <p:ext uri="{BB962C8B-B14F-4D97-AF65-F5344CB8AC3E}">
        <p14:creationId xmlns:p14="http://schemas.microsoft.com/office/powerpoint/2010/main" val="35102411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5999738" cy="6300788"/>
          </a:xfrm>
          <a:prstGeom prst="rect">
            <a:avLst/>
          </a:prstGeom>
          <a:solidFill>
            <a:schemeClr val="accent5">
              <a:lumMod val="75000"/>
            </a:schemeClr>
          </a:solidFill>
          <a:ln w="9525">
            <a:solidFill>
              <a:schemeClr val="tx1"/>
            </a:solidFill>
            <a:miter lim="800000"/>
            <a:headEnd/>
            <a:tailEnd/>
          </a:ln>
          <a:effectLst/>
        </p:spPr>
        <p:txBody>
          <a:bodyPr wrap="none" lIns="90781" tIns="45389" rIns="90781" bIns="45389" anchor="ctr"/>
          <a:lstStyle/>
          <a:p>
            <a:pPr defTabSz="4357355">
              <a:defRPr/>
            </a:pPr>
            <a:endParaRPr lang="en-US" sz="8575" dirty="0">
              <a:solidFill>
                <a:prstClr val="black"/>
              </a:solidFill>
            </a:endParaRPr>
          </a:p>
        </p:txBody>
      </p:sp>
      <p:sp>
        <p:nvSpPr>
          <p:cNvPr id="9" name="Rectangle 9"/>
          <p:cNvSpPr>
            <a:spLocks noChangeArrowheads="1"/>
          </p:cNvSpPr>
          <p:nvPr/>
        </p:nvSpPr>
        <p:spPr bwMode="auto">
          <a:xfrm>
            <a:off x="0" y="6307042"/>
            <a:ext cx="35999738" cy="200024"/>
          </a:xfrm>
          <a:prstGeom prst="rect">
            <a:avLst/>
          </a:prstGeom>
          <a:solidFill>
            <a:schemeClr val="accent5">
              <a:lumMod val="50000"/>
            </a:schemeClr>
          </a:solidFill>
          <a:ln w="152400">
            <a:noFill/>
            <a:miter lim="800000"/>
            <a:headEnd/>
            <a:tailEnd/>
          </a:ln>
          <a:effectLst/>
        </p:spPr>
        <p:txBody>
          <a:bodyPr wrap="none" lIns="90781" tIns="45389" rIns="90781" bIns="45389" anchor="ctr"/>
          <a:lstStyle/>
          <a:p>
            <a:pPr defTabSz="4357355">
              <a:defRPr/>
            </a:pPr>
            <a:endParaRPr lang="en-US" sz="8575" dirty="0">
              <a:solidFill>
                <a:prstClr val="black"/>
              </a:solidFill>
            </a:endParaRPr>
          </a:p>
        </p:txBody>
      </p:sp>
      <p:sp>
        <p:nvSpPr>
          <p:cNvPr id="16" name="Rectangle 33"/>
          <p:cNvSpPr>
            <a:spLocks noChangeArrowheads="1"/>
          </p:cNvSpPr>
          <p:nvPr/>
        </p:nvSpPr>
        <p:spPr bwMode="auto">
          <a:xfrm>
            <a:off x="754491" y="6893036"/>
            <a:ext cx="16993366" cy="35104388"/>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0781" tIns="45389" rIns="90781" bIns="45389" anchor="ctr"/>
          <a:lstStyle/>
          <a:p>
            <a:pPr defTabSz="4357355">
              <a:defRPr/>
            </a:pPr>
            <a:endParaRPr lang="en-US" sz="8575" dirty="0">
              <a:solidFill>
                <a:prstClr val="black"/>
              </a:solidFill>
            </a:endParaRPr>
          </a:p>
        </p:txBody>
      </p:sp>
      <p:sp>
        <p:nvSpPr>
          <p:cNvPr id="21" name="Rectangle 33"/>
          <p:cNvSpPr>
            <a:spLocks noChangeArrowheads="1"/>
          </p:cNvSpPr>
          <p:nvPr userDrawn="1"/>
        </p:nvSpPr>
        <p:spPr bwMode="auto">
          <a:xfrm>
            <a:off x="18251882" y="6893036"/>
            <a:ext cx="16993366" cy="35104388"/>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0781" tIns="45389" rIns="90781" bIns="45389" anchor="ctr"/>
          <a:lstStyle/>
          <a:p>
            <a:pPr defTabSz="4357355">
              <a:defRPr/>
            </a:pPr>
            <a:endParaRPr lang="en-US" sz="8575" dirty="0">
              <a:solidFill>
                <a:prstClr val="black"/>
              </a:solidFill>
            </a:endParaRPr>
          </a:p>
        </p:txBody>
      </p:sp>
      <p:grpSp>
        <p:nvGrpSpPr>
          <p:cNvPr id="23" name="Group 22"/>
          <p:cNvGrpSpPr/>
          <p:nvPr userDrawn="1"/>
        </p:nvGrpSpPr>
        <p:grpSpPr>
          <a:xfrm>
            <a:off x="-12648049" y="-41270"/>
            <a:ext cx="12278047" cy="43246670"/>
            <a:chOff x="-11216136" y="-1"/>
            <a:chExt cx="11035721" cy="45329339"/>
          </a:xfrm>
        </p:grpSpPr>
        <p:sp>
          <p:nvSpPr>
            <p:cNvPr id="24" name="Rectangle 23"/>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1301977">
                <a:defRPr/>
              </a:pPr>
              <a:r>
                <a:rPr lang="en-US" sz="3773" b="1" dirty="0" smtClean="0">
                  <a:solidFill>
                    <a:srgbClr val="FF0000"/>
                  </a:solidFill>
                  <a:latin typeface="Trebuchet MS" pitchFamily="34" charset="0"/>
                </a:rPr>
                <a:t>(—THIS SIDEBAR DOES NOT PRINT—)</a:t>
              </a:r>
              <a:endParaRPr lang="en-US" sz="3773" b="1" spc="515" dirty="0" smtClean="0">
                <a:solidFill>
                  <a:prstClr val="white"/>
                </a:solidFill>
                <a:latin typeface="Trebuchet MS" pitchFamily="34" charset="0"/>
              </a:endParaRPr>
            </a:p>
            <a:p>
              <a:pPr algn="ctr" defTabSz="4357355"/>
              <a:r>
                <a:rPr lang="en-US" sz="4631" b="1" spc="515" dirty="0" smtClean="0">
                  <a:solidFill>
                    <a:prstClr val="white"/>
                  </a:solidFill>
                  <a:latin typeface="Trebuchet MS" pitchFamily="34" charset="0"/>
                </a:rPr>
                <a:t>DESIGN GUIDE</a:t>
              </a:r>
            </a:p>
            <a:p>
              <a:pPr algn="ctr" defTabSz="4357355"/>
              <a:endParaRPr lang="en-US" sz="3430" b="1" dirty="0" smtClean="0">
                <a:solidFill>
                  <a:prstClr val="white"/>
                </a:solidFill>
                <a:latin typeface="Trebuchet MS" pitchFamily="34" charset="0"/>
              </a:endParaRPr>
            </a:p>
            <a:p>
              <a:pPr defTabSz="3229035"/>
              <a:r>
                <a:rPr lang="en-US" sz="3430" dirty="0" smtClean="0">
                  <a:solidFill>
                    <a:prstClr val="white"/>
                  </a:solidFill>
                  <a:latin typeface="Trebuchet MS" pitchFamily="34" charset="0"/>
                </a:rPr>
                <a:t>This PowerPoint 2007 template produces a 100cmx140cm presentation poster. You can use it to create your research poster and save valuable time placing titles, subtitles, text, and graphics. </a:t>
              </a:r>
            </a:p>
            <a:p>
              <a:pPr defTabSz="3229035"/>
              <a:endParaRPr lang="en-US" sz="3430" dirty="0" smtClean="0">
                <a:solidFill>
                  <a:prstClr val="white"/>
                </a:solidFill>
                <a:latin typeface="Trebuchet MS" pitchFamily="34" charset="0"/>
              </a:endParaRPr>
            </a:p>
            <a:p>
              <a:pPr defTabSz="3763755"/>
              <a:r>
                <a:rPr lang="en-US" sz="3430" dirty="0" smtClean="0">
                  <a:solidFill>
                    <a:prstClr val="white"/>
                  </a:solidFill>
                  <a:latin typeface="Trebuchet MS" pitchFamily="34" charset="0"/>
                </a:rPr>
                <a:t>We provide a series of online tutorials that will guide you through the poster design process and answer your poster production questions. To view our template tutorials, go online to </a:t>
              </a:r>
              <a:r>
                <a:rPr lang="en-US" sz="3430" b="1" dirty="0" smtClean="0">
                  <a:solidFill>
                    <a:srgbClr val="FFC000"/>
                  </a:solidFill>
                  <a:latin typeface="Trebuchet MS" pitchFamily="34" charset="0"/>
                </a:rPr>
                <a:t>PosterPresentations.com</a:t>
              </a:r>
              <a:r>
                <a:rPr lang="en-US" sz="3430" b="1" dirty="0" smtClean="0">
                  <a:solidFill>
                    <a:prstClr val="white"/>
                  </a:solidFill>
                  <a:latin typeface="Trebuchet MS" pitchFamily="34" charset="0"/>
                </a:rPr>
                <a:t> </a:t>
              </a:r>
              <a:r>
                <a:rPr lang="en-US" sz="3430" dirty="0" smtClean="0">
                  <a:solidFill>
                    <a:prstClr val="white"/>
                  </a:solidFill>
                  <a:latin typeface="Trebuchet MS" pitchFamily="34" charset="0"/>
                </a:rPr>
                <a:t>and click on HELP DESK.</a:t>
              </a:r>
            </a:p>
            <a:p>
              <a:pPr defTabSz="3763755"/>
              <a:endParaRPr lang="en-US" sz="3430" dirty="0" smtClean="0">
                <a:solidFill>
                  <a:prstClr val="white"/>
                </a:solidFill>
                <a:latin typeface="Trebuchet MS" pitchFamily="34" charset="0"/>
              </a:endParaRPr>
            </a:p>
            <a:p>
              <a:pPr defTabSz="3763755"/>
              <a:r>
                <a:rPr lang="en-US" sz="3430" dirty="0" smtClean="0">
                  <a:solidFill>
                    <a:prstClr val="white"/>
                  </a:solidFill>
                  <a:latin typeface="Trebuchet MS" pitchFamily="34" charset="0"/>
                </a:rPr>
                <a:t>When you are ready to print your poster, go online to PosterPresentations.com</a:t>
              </a:r>
              <a:br>
                <a:rPr lang="en-US" sz="3430" dirty="0" smtClean="0">
                  <a:solidFill>
                    <a:prstClr val="white"/>
                  </a:solidFill>
                  <a:latin typeface="Trebuchet MS" pitchFamily="34" charset="0"/>
                </a:rPr>
              </a:br>
              <a:endParaRPr lang="en-US" sz="3430" dirty="0" smtClean="0">
                <a:solidFill>
                  <a:prstClr val="white"/>
                </a:solidFill>
                <a:latin typeface="Trebuchet MS" pitchFamily="34" charset="0"/>
              </a:endParaRPr>
            </a:p>
            <a:p>
              <a:pPr defTabSz="3229035"/>
              <a:r>
                <a:rPr lang="en-US" sz="3430" dirty="0" smtClean="0">
                  <a:solidFill>
                    <a:prstClr val="white"/>
                  </a:solidFill>
                  <a:latin typeface="Trebuchet MS" pitchFamily="34" charset="0"/>
                </a:rPr>
                <a:t>Need assistance? Call us at </a:t>
              </a:r>
              <a:r>
                <a:rPr lang="en-US" sz="3430" dirty="0" smtClean="0">
                  <a:solidFill>
                    <a:srgbClr val="FFC000"/>
                  </a:solidFill>
                  <a:latin typeface="Trebuchet MS" pitchFamily="34" charset="0"/>
                </a:rPr>
                <a:t>1.510.649.3001</a:t>
              </a:r>
            </a:p>
            <a:p>
              <a:pPr defTabSz="3229035"/>
              <a:endParaRPr lang="en-US" sz="4116" b="1" dirty="0" smtClean="0">
                <a:solidFill>
                  <a:srgbClr val="FFFF00"/>
                </a:solidFill>
                <a:latin typeface="Trebuchet MS" pitchFamily="34" charset="0"/>
              </a:endParaRPr>
            </a:p>
            <a:p>
              <a:pPr algn="ctr" defTabSz="4357355"/>
              <a:endParaRPr lang="en-US" sz="3087" b="1" dirty="0" smtClean="0">
                <a:solidFill>
                  <a:prstClr val="white"/>
                </a:solidFill>
                <a:latin typeface="Trebuchet MS" pitchFamily="34" charset="0"/>
              </a:endParaRPr>
            </a:p>
            <a:p>
              <a:pPr algn="ctr" defTabSz="4357355"/>
              <a:r>
                <a:rPr lang="en-US" sz="4631" b="1" spc="515" dirty="0" smtClean="0">
                  <a:solidFill>
                    <a:prstClr val="white"/>
                  </a:solidFill>
                  <a:latin typeface="Trebuchet MS" pitchFamily="34" charset="0"/>
                </a:rPr>
                <a:t>QUICK START</a:t>
              </a:r>
            </a:p>
            <a:p>
              <a:pPr algn="ctr" defTabSz="4357355"/>
              <a:endParaRPr lang="en-US" sz="3773" b="1" dirty="0" smtClean="0">
                <a:solidFill>
                  <a:prstClr val="white"/>
                </a:solidFill>
                <a:latin typeface="Trebuchet MS" pitchFamily="34" charset="0"/>
              </a:endParaRPr>
            </a:p>
            <a:p>
              <a:pPr algn="ctr" defTabSz="4357355"/>
              <a:r>
                <a:rPr lang="en-US" sz="3773" b="1" dirty="0" smtClean="0">
                  <a:solidFill>
                    <a:srgbClr val="FFC000"/>
                  </a:solidFill>
                  <a:latin typeface="Trebuchet MS" pitchFamily="34" charset="0"/>
                </a:rPr>
                <a:t>Zoom in and out</a:t>
              </a:r>
            </a:p>
            <a:p>
              <a:pPr marL="2167160" indent="-558125" defTabSz="729647"/>
              <a:r>
                <a:rPr lang="en-US" sz="3087" dirty="0" smtClean="0">
                  <a:solidFill>
                    <a:prstClr val="white"/>
                  </a:solidFill>
                  <a:latin typeface="Trebuchet MS" pitchFamily="34" charset="0"/>
                </a:rPr>
                <a:t>	</a:t>
              </a:r>
              <a:r>
                <a:rPr lang="en-US" sz="3087" dirty="0" smtClean="0">
                  <a:solidFill>
                    <a:prstClr val="white">
                      <a:lumMod val="75000"/>
                    </a:prstClr>
                  </a:solidFill>
                  <a:latin typeface="Trebuchet MS" pitchFamily="34" charset="0"/>
                </a:rPr>
                <a:t>As you work on your poster zoom in and out to the level that is more comfortable to you. Go to VIEW &gt; ZOOM.</a:t>
              </a:r>
            </a:p>
            <a:p>
              <a:pPr defTabSz="4357355"/>
              <a:endParaRPr lang="en-US" sz="3430" dirty="0" smtClean="0">
                <a:solidFill>
                  <a:prstClr val="white"/>
                </a:solidFill>
                <a:latin typeface="Trebuchet MS" pitchFamily="34" charset="0"/>
              </a:endParaRPr>
            </a:p>
            <a:p>
              <a:pPr algn="ctr" defTabSz="4357355"/>
              <a:r>
                <a:rPr lang="en-US" sz="3773" b="1" dirty="0" smtClean="0">
                  <a:solidFill>
                    <a:srgbClr val="FFC000"/>
                  </a:solidFill>
                  <a:latin typeface="Trebuchet MS" pitchFamily="34" charset="0"/>
                </a:rPr>
                <a:t>Title, Authors, and Affiliations</a:t>
              </a:r>
            </a:p>
            <a:p>
              <a:pPr defTabSz="4357355"/>
              <a:r>
                <a:rPr lang="en-US" sz="3087" dirty="0" smtClean="0">
                  <a:solidFill>
                    <a:prstClr val="white">
                      <a:lumMod val="75000"/>
                    </a:prstClr>
                  </a:solidFill>
                  <a:latin typeface="Trebuchet MS" pitchFamily="34" charset="0"/>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defTabSz="4357355"/>
              <a:endParaRPr lang="en-US" sz="3087" dirty="0" smtClean="0">
                <a:solidFill>
                  <a:prstClr val="white">
                    <a:lumMod val="75000"/>
                  </a:prstClr>
                </a:solidFill>
                <a:latin typeface="Trebuchet MS" pitchFamily="34" charset="0"/>
              </a:endParaRPr>
            </a:p>
            <a:p>
              <a:pPr defTabSz="4357355"/>
              <a:r>
                <a:rPr lang="en-US" sz="3087" b="1" spc="257" dirty="0" smtClean="0">
                  <a:solidFill>
                    <a:srgbClr val="FFC000"/>
                  </a:solidFill>
                  <a:latin typeface="Trebuchet MS" pitchFamily="34" charset="0"/>
                </a:rPr>
                <a:t>TIP</a:t>
              </a:r>
              <a:r>
                <a:rPr lang="en-US" sz="3087" b="1" dirty="0" smtClean="0">
                  <a:solidFill>
                    <a:srgbClr val="FFC000"/>
                  </a:solidFill>
                  <a:latin typeface="Trebuchet MS" pitchFamily="34" charset="0"/>
                </a:rPr>
                <a:t>: </a:t>
              </a:r>
              <a:r>
                <a:rPr lang="en-US" sz="3087" dirty="0" smtClean="0">
                  <a:solidFill>
                    <a:prstClr val="white">
                      <a:lumMod val="75000"/>
                    </a:prstClr>
                  </a:solidFill>
                  <a:latin typeface="Trebuchet MS" pitchFamily="34" charset="0"/>
                </a:rPr>
                <a:t>The font size of your title should be bigger than your name(s) and institution name(s).</a:t>
              </a:r>
            </a:p>
            <a:p>
              <a:pPr defTabSz="4357355"/>
              <a:r>
                <a:rPr lang="en-US" sz="3430" b="1" dirty="0" smtClean="0">
                  <a:solidFill>
                    <a:prstClr val="white"/>
                  </a:solidFill>
                  <a:latin typeface="Trebuchet MS" pitchFamily="34" charset="0"/>
                </a:rPr>
                <a:t/>
              </a:r>
              <a:br>
                <a:rPr lang="en-US" sz="3430" b="1" dirty="0" smtClean="0">
                  <a:solidFill>
                    <a:prstClr val="white"/>
                  </a:solidFill>
                  <a:latin typeface="Trebuchet MS" pitchFamily="34" charset="0"/>
                </a:rPr>
              </a:br>
              <a:endParaRPr lang="en-US" sz="3430" b="1" dirty="0" smtClean="0">
                <a:solidFill>
                  <a:prstClr val="white"/>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r>
                <a:rPr lang="en-US" sz="3773" b="1" dirty="0" smtClean="0">
                  <a:solidFill>
                    <a:srgbClr val="FFC000"/>
                  </a:solidFill>
                  <a:latin typeface="Trebuchet MS" pitchFamily="34" charset="0"/>
                </a:rPr>
                <a:t>Adding Logos / Seals</a:t>
              </a:r>
            </a:p>
            <a:p>
              <a:pPr defTabSz="4357355"/>
              <a:r>
                <a:rPr lang="en-US" sz="3087" dirty="0" smtClean="0">
                  <a:solidFill>
                    <a:prstClr val="white">
                      <a:lumMod val="75000"/>
                    </a:prst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defTabSz="4357355"/>
              <a:endParaRPr lang="en-US" sz="3087" spc="257" dirty="0" smtClean="0">
                <a:solidFill>
                  <a:prstClr val="white">
                    <a:lumMod val="75000"/>
                  </a:prstClr>
                </a:solidFill>
                <a:latin typeface="Trebuchet MS" pitchFamily="34" charset="0"/>
              </a:endParaRPr>
            </a:p>
            <a:p>
              <a:pPr defTabSz="4357355"/>
              <a:r>
                <a:rPr lang="en-US" sz="3087" b="1" spc="257" dirty="0" smtClean="0">
                  <a:solidFill>
                    <a:srgbClr val="FFC000"/>
                  </a:solidFill>
                  <a:latin typeface="Trebuchet MS" pitchFamily="34" charset="0"/>
                </a:rPr>
                <a:t>TIP:</a:t>
              </a:r>
              <a:r>
                <a:rPr lang="en-US" sz="3087" b="1" dirty="0" smtClean="0">
                  <a:solidFill>
                    <a:srgbClr val="FFC000"/>
                  </a:solidFill>
                  <a:latin typeface="Trebuchet MS" pitchFamily="34" charset="0"/>
                </a:rPr>
                <a:t> </a:t>
              </a:r>
              <a:r>
                <a:rPr lang="en-US" sz="3087" dirty="0" smtClean="0">
                  <a:solidFill>
                    <a:prstClr val="white">
                      <a:lumMod val="75000"/>
                    </a:prstClr>
                  </a:solidFill>
                  <a:latin typeface="Trebuchet MS" pitchFamily="34" charset="0"/>
                </a:rPr>
                <a:t>See if your school’s logo is available on our free poster templates page.</a:t>
              </a:r>
            </a:p>
            <a:p>
              <a:pPr defTabSz="4357355"/>
              <a:endParaRPr lang="en-US" sz="3087" dirty="0" smtClean="0">
                <a:solidFill>
                  <a:prstClr val="white"/>
                </a:solidFill>
                <a:latin typeface="Trebuchet MS" pitchFamily="34" charset="0"/>
              </a:endParaRPr>
            </a:p>
            <a:p>
              <a:pPr algn="ctr" defTabSz="4357355"/>
              <a:r>
                <a:rPr lang="en-US" sz="3773" b="1" dirty="0" smtClean="0">
                  <a:solidFill>
                    <a:srgbClr val="FFC000"/>
                  </a:solidFill>
                  <a:latin typeface="Trebuchet MS" pitchFamily="34" charset="0"/>
                </a:rPr>
                <a:t>Photographs / Graphics</a:t>
              </a:r>
            </a:p>
            <a:p>
              <a:pPr defTabSz="838549"/>
              <a:r>
                <a:rPr lang="en-US" sz="3087" dirty="0" smtClean="0">
                  <a:solidFill>
                    <a:prstClr val="white">
                      <a:lumMod val="75000"/>
                    </a:prst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defTabSz="838549"/>
              <a:endParaRPr lang="en-US" sz="3087" dirty="0" smtClean="0">
                <a:solidFill>
                  <a:prstClr val="white"/>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endParaRPr lang="en-US" sz="3430" b="1" dirty="0" smtClean="0">
                <a:solidFill>
                  <a:srgbClr val="FFC000"/>
                </a:solidFill>
                <a:latin typeface="Trebuchet MS" pitchFamily="34" charset="0"/>
              </a:endParaRPr>
            </a:p>
            <a:p>
              <a:pPr algn="ctr" defTabSz="4357355"/>
              <a:r>
                <a:rPr lang="en-US" sz="3773" b="1" dirty="0" smtClean="0">
                  <a:solidFill>
                    <a:srgbClr val="FFC000"/>
                  </a:solidFill>
                  <a:latin typeface="Trebuchet MS" pitchFamily="34" charset="0"/>
                </a:rPr>
                <a:t>Image Quality Check</a:t>
              </a:r>
            </a:p>
            <a:p>
              <a:pPr defTabSz="838549"/>
              <a:r>
                <a:rPr lang="en-US" sz="3087" dirty="0" smtClean="0">
                  <a:solidFill>
                    <a:prstClr val="white">
                      <a:lumMod val="75000"/>
                    </a:prstClr>
                  </a:solidFill>
                  <a:latin typeface="Trebuchet MS" pitchFamily="34" charset="0"/>
                </a:rPr>
                <a:t>Zoom in and look at your images at 100% magnification. If they look good they will print well. </a:t>
              </a:r>
              <a:endParaRPr lang="en-US" sz="3430" dirty="0" smtClean="0">
                <a:solidFill>
                  <a:prstClr val="white"/>
                </a:solidFill>
                <a:latin typeface="Trebuchet MS" pitchFamily="34" charset="0"/>
              </a:endParaRPr>
            </a:p>
          </p:txBody>
        </p:sp>
        <p:cxnSp>
          <p:nvCxnSpPr>
            <p:cNvPr id="25" name="Straight Connector 24"/>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514118" y="14296453"/>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22024235"/>
              <a:ext cx="9986808" cy="1053596"/>
            </a:xfrm>
            <a:prstGeom prst="rect">
              <a:avLst/>
            </a:prstGeom>
          </p:spPr>
        </p:pic>
        <p:grpSp>
          <p:nvGrpSpPr>
            <p:cNvPr id="32" name="Group 31"/>
            <p:cNvGrpSpPr/>
            <p:nvPr userDrawn="1"/>
          </p:nvGrpSpPr>
          <p:grpSpPr>
            <a:xfrm>
              <a:off x="-10018193" y="34301609"/>
              <a:ext cx="7531184" cy="2367107"/>
              <a:chOff x="-4596333" y="15960564"/>
              <a:chExt cx="3470786" cy="1087550"/>
            </a:xfrm>
          </p:grpSpPr>
          <p:grpSp>
            <p:nvGrpSpPr>
              <p:cNvPr id="46" name="Group 45"/>
              <p:cNvGrpSpPr/>
              <p:nvPr userDrawn="1"/>
            </p:nvGrpSpPr>
            <p:grpSpPr>
              <a:xfrm>
                <a:off x="-2909401" y="16004805"/>
                <a:ext cx="624431" cy="1043309"/>
                <a:chOff x="-4115837" y="18202015"/>
                <a:chExt cx="779338" cy="1495053"/>
              </a:xfrm>
            </p:grpSpPr>
            <p:pic>
              <p:nvPicPr>
                <p:cNvPr id="52" name="Picture 51"/>
                <p:cNvPicPr>
                  <a:picLocks noChangeAspect="1"/>
                </p:cNvPicPr>
                <p:nvPr userDrawn="1"/>
              </p:nvPicPr>
              <p:blipFill>
                <a:blip r:embed="rId6"/>
                <a:stretch>
                  <a:fillRect/>
                </a:stretch>
              </p:blipFill>
              <p:spPr>
                <a:xfrm>
                  <a:off x="-4105300" y="18202015"/>
                  <a:ext cx="768801" cy="1090857"/>
                </a:xfrm>
                <a:prstGeom prst="rect">
                  <a:avLst/>
                </a:prstGeom>
              </p:spPr>
            </p:pic>
            <p:sp>
              <p:nvSpPr>
                <p:cNvPr id="53" name="TextBox 52"/>
                <p:cNvSpPr txBox="1"/>
                <p:nvPr userDrawn="1"/>
              </p:nvSpPr>
              <p:spPr>
                <a:xfrm>
                  <a:off x="-4115837" y="19351091"/>
                  <a:ext cx="779337" cy="345977"/>
                </a:xfrm>
                <a:prstGeom prst="rect">
                  <a:avLst/>
                </a:prstGeom>
                <a:solidFill>
                  <a:schemeClr val="accent1"/>
                </a:solidFill>
                <a:ln>
                  <a:noFill/>
                </a:ln>
              </p:spPr>
              <p:txBody>
                <a:bodyPr wrap="square" lIns="91440" tIns="91440" rIns="91440" bIns="91440" rtlCol="0">
                  <a:spAutoFit/>
                </a:bodyPr>
                <a:lstStyle/>
                <a:p>
                  <a:pPr algn="ctr" defTabSz="4357355"/>
                  <a:r>
                    <a:rPr lang="en-US" sz="2058" b="1" dirty="0" smtClean="0">
                      <a:solidFill>
                        <a:prstClr val="black"/>
                      </a:solidFill>
                    </a:rPr>
                    <a:t>ORIGINAL</a:t>
                  </a:r>
                  <a:endParaRPr lang="en-US" sz="2058" b="1" dirty="0">
                    <a:solidFill>
                      <a:prstClr val="black"/>
                    </a:solidFill>
                  </a:endParaRPr>
                </a:p>
              </p:txBody>
            </p:sp>
          </p:grpSp>
          <p:grpSp>
            <p:nvGrpSpPr>
              <p:cNvPr id="47" name="Group 46"/>
              <p:cNvGrpSpPr/>
              <p:nvPr userDrawn="1"/>
            </p:nvGrpSpPr>
            <p:grpSpPr>
              <a:xfrm>
                <a:off x="-2159064" y="16004810"/>
                <a:ext cx="1033517" cy="1043303"/>
                <a:chOff x="-3094760" y="17994119"/>
                <a:chExt cx="1420279" cy="1433723"/>
              </a:xfrm>
            </p:grpSpPr>
            <p:pic>
              <p:nvPicPr>
                <p:cNvPr id="50" name="Picture 49"/>
                <p:cNvPicPr>
                  <a:picLocks noChangeAspect="1"/>
                </p:cNvPicPr>
                <p:nvPr userDrawn="1"/>
              </p:nvPicPr>
              <p:blipFill>
                <a:blip r:embed="rId6"/>
                <a:stretch>
                  <a:fillRect/>
                </a:stretch>
              </p:blipFill>
              <p:spPr>
                <a:xfrm>
                  <a:off x="-3094760" y="17994119"/>
                  <a:ext cx="1420279" cy="1029694"/>
                </a:xfrm>
                <a:prstGeom prst="rect">
                  <a:avLst/>
                </a:prstGeom>
              </p:spPr>
            </p:pic>
            <p:sp>
              <p:nvSpPr>
                <p:cNvPr id="51" name="TextBox 50"/>
                <p:cNvSpPr txBox="1"/>
                <p:nvPr userDrawn="1"/>
              </p:nvSpPr>
              <p:spPr>
                <a:xfrm>
                  <a:off x="-3092013" y="19096055"/>
                  <a:ext cx="1417532" cy="331787"/>
                </a:xfrm>
                <a:prstGeom prst="rect">
                  <a:avLst/>
                </a:prstGeom>
                <a:solidFill>
                  <a:srgbClr val="FF0000"/>
                </a:solidFill>
              </p:spPr>
              <p:txBody>
                <a:bodyPr wrap="square" lIns="457200" tIns="91440" rIns="457200" bIns="91440" rtlCol="0">
                  <a:spAutoFit/>
                </a:bodyPr>
                <a:lstStyle/>
                <a:p>
                  <a:pPr algn="ctr" defTabSz="4357355"/>
                  <a:r>
                    <a:rPr lang="en-US" sz="2058" b="1" dirty="0" smtClean="0">
                      <a:solidFill>
                        <a:prstClr val="white"/>
                      </a:solidFill>
                    </a:rPr>
                    <a:t>DISTORTED</a:t>
                  </a:r>
                  <a:endParaRPr lang="en-US" sz="857" b="1" dirty="0">
                    <a:solidFill>
                      <a:prstClr val="white"/>
                    </a:solidFill>
                  </a:endParaRPr>
                </a:p>
              </p:txBody>
            </p:sp>
          </p:grpSp>
          <p:pic>
            <p:nvPicPr>
              <p:cNvPr id="48" name="Picture 47"/>
              <p:cNvPicPr>
                <a:picLocks noChangeAspect="1"/>
              </p:cNvPicPr>
              <p:nvPr userDrawn="1"/>
            </p:nvPicPr>
            <p:blipFill>
              <a:blip r:embed="rId7"/>
              <a:stretch>
                <a:fillRect/>
              </a:stretch>
            </p:blipFill>
            <p:spPr>
              <a:xfrm>
                <a:off x="-4596333" y="15960564"/>
                <a:ext cx="1098742" cy="847761"/>
              </a:xfrm>
              <a:prstGeom prst="rect">
                <a:avLst/>
              </a:prstGeom>
            </p:spPr>
          </p:pic>
          <p:sp>
            <p:nvSpPr>
              <p:cNvPr id="49" name="TextBox 48"/>
              <p:cNvSpPr txBox="1"/>
              <p:nvPr userDrawn="1"/>
            </p:nvSpPr>
            <p:spPr>
              <a:xfrm>
                <a:off x="-4566506" y="16609552"/>
                <a:ext cx="1035685" cy="349418"/>
              </a:xfrm>
              <a:prstGeom prst="rect">
                <a:avLst/>
              </a:prstGeom>
              <a:noFill/>
            </p:spPr>
            <p:txBody>
              <a:bodyPr wrap="square" lIns="457200" tIns="457200" rIns="457200" bIns="0" rtlCol="0">
                <a:spAutoFit/>
              </a:bodyPr>
              <a:lstStyle/>
              <a:p>
                <a:pPr algn="ctr" defTabSz="4357355"/>
                <a:r>
                  <a:rPr lang="en-US" sz="1715" dirty="0" smtClean="0">
                    <a:solidFill>
                      <a:prstClr val="white"/>
                    </a:solidFill>
                  </a:rPr>
                  <a:t>Corner handles</a:t>
                </a:r>
                <a:endParaRPr lang="en-US" sz="1715" dirty="0">
                  <a:solidFill>
                    <a:prstClr val="white"/>
                  </a:solidFill>
                </a:endParaRPr>
              </a:p>
            </p:txBody>
          </p:sp>
        </p:grpSp>
        <p:grpSp>
          <p:nvGrpSpPr>
            <p:cNvPr id="37" name="Group 36"/>
            <p:cNvGrpSpPr/>
            <p:nvPr userDrawn="1"/>
          </p:nvGrpSpPr>
          <p:grpSpPr>
            <a:xfrm>
              <a:off x="-10389619" y="40223755"/>
              <a:ext cx="9304664" cy="2453225"/>
              <a:chOff x="-4750768" y="18464682"/>
              <a:chExt cx="4288103" cy="1127129"/>
            </a:xfrm>
          </p:grpSpPr>
          <p:graphicFrame>
            <p:nvGraphicFramePr>
              <p:cNvPr id="38" name="Object 37"/>
              <p:cNvGraphicFramePr>
                <a:graphicFrameLocks noChangeAspect="1"/>
              </p:cNvGraphicFramePr>
              <p:nvPr userDrawn="1">
                <p:extLst/>
              </p:nvPr>
            </p:nvGraphicFramePr>
            <p:xfrm>
              <a:off x="-4533347" y="18464690"/>
              <a:ext cx="1828800" cy="1117600"/>
            </p:xfrm>
            <a:graphic>
              <a:graphicData uri="http://schemas.openxmlformats.org/presentationml/2006/ole">
                <mc:AlternateContent xmlns:mc="http://schemas.openxmlformats.org/markup-compatibility/2006">
                  <mc:Choice xmlns:v="urn:schemas-microsoft-com:vml" Requires="v">
                    <p:oleObj spid="_x0000_s130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8464690"/>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nvPr>
            </p:nvGraphicFramePr>
            <p:xfrm>
              <a:off x="-2456641" y="18468383"/>
              <a:ext cx="1828800" cy="1117600"/>
            </p:xfrm>
            <a:graphic>
              <a:graphicData uri="http://schemas.openxmlformats.org/presentationml/2006/ole">
                <mc:AlternateContent xmlns:mc="http://schemas.openxmlformats.org/markup-compatibility/2006">
                  <mc:Choice xmlns:v="urn:schemas-microsoft-com:vml" Requires="v">
                    <p:oleObj spid="_x0000_s130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8468383"/>
                            <a:ext cx="1828800" cy="1117600"/>
                          </a:xfrm>
                          <a:prstGeom prst="rect">
                            <a:avLst/>
                          </a:prstGeom>
                        </p:spPr>
                      </p:pic>
                    </p:oleObj>
                  </mc:Fallback>
                </mc:AlternateContent>
              </a:graphicData>
            </a:graphic>
          </p:graphicFrame>
          <p:sp>
            <p:nvSpPr>
              <p:cNvPr id="41" name="TextBox 40"/>
              <p:cNvSpPr txBox="1"/>
              <p:nvPr userDrawn="1"/>
            </p:nvSpPr>
            <p:spPr>
              <a:xfrm rot="16200000">
                <a:off x="-5235785" y="18949699"/>
                <a:ext cx="1117601" cy="147568"/>
              </a:xfrm>
              <a:prstGeom prst="rect">
                <a:avLst/>
              </a:prstGeom>
              <a:noFill/>
            </p:spPr>
            <p:txBody>
              <a:bodyPr wrap="square" lIns="91440" tIns="91440" rIns="91440" bIns="0" rtlCol="0">
                <a:spAutoFit/>
              </a:bodyPr>
              <a:lstStyle/>
              <a:p>
                <a:pPr algn="ctr" defTabSz="4357355"/>
                <a:r>
                  <a:rPr lang="en-US" sz="1715" dirty="0" smtClean="0">
                    <a:solidFill>
                      <a:srgbClr val="92D050"/>
                    </a:solidFill>
                  </a:rPr>
                  <a:t>Good </a:t>
                </a:r>
                <a:r>
                  <a:rPr lang="en-US" sz="1715" dirty="0" smtClean="0">
                    <a:solidFill>
                      <a:prstClr val="white"/>
                    </a:solidFill>
                  </a:rPr>
                  <a:t>printing quality</a:t>
                </a:r>
                <a:endParaRPr lang="en-US" sz="1715" dirty="0">
                  <a:solidFill>
                    <a:prstClr val="white"/>
                  </a:solidFill>
                </a:endParaRPr>
              </a:p>
            </p:txBody>
          </p:sp>
          <p:sp>
            <p:nvSpPr>
              <p:cNvPr id="45" name="TextBox 44"/>
              <p:cNvSpPr txBox="1"/>
              <p:nvPr userDrawn="1"/>
            </p:nvSpPr>
            <p:spPr>
              <a:xfrm rot="16200000">
                <a:off x="-1095250" y="18959227"/>
                <a:ext cx="1117601" cy="147568"/>
              </a:xfrm>
              <a:prstGeom prst="rect">
                <a:avLst/>
              </a:prstGeom>
              <a:noFill/>
            </p:spPr>
            <p:txBody>
              <a:bodyPr wrap="square" lIns="91440" tIns="91440" rIns="91440" bIns="0" rtlCol="0">
                <a:spAutoFit/>
              </a:bodyPr>
              <a:lstStyle/>
              <a:p>
                <a:pPr algn="ctr" defTabSz="4357355"/>
                <a:r>
                  <a:rPr lang="en-US" sz="1715" dirty="0" smtClean="0">
                    <a:solidFill>
                      <a:srgbClr val="FF0000"/>
                    </a:solidFill>
                  </a:rPr>
                  <a:t>Bad </a:t>
                </a:r>
                <a:r>
                  <a:rPr lang="en-US" sz="1715" dirty="0" smtClean="0">
                    <a:solidFill>
                      <a:prstClr val="white"/>
                    </a:solidFill>
                  </a:rPr>
                  <a:t>printing quality</a:t>
                </a:r>
                <a:endParaRPr lang="en-US" sz="1715" dirty="0">
                  <a:solidFill>
                    <a:prstClr val="white"/>
                  </a:solidFill>
                </a:endParaRPr>
              </a:p>
            </p:txBody>
          </p:sp>
        </p:grpSp>
      </p:grpSp>
      <p:grpSp>
        <p:nvGrpSpPr>
          <p:cNvPr id="54" name="Group 53"/>
          <p:cNvGrpSpPr/>
          <p:nvPr userDrawn="1"/>
        </p:nvGrpSpPr>
        <p:grpSpPr>
          <a:xfrm>
            <a:off x="36502339" y="0"/>
            <a:ext cx="12284832" cy="43205400"/>
            <a:chOff x="44157839" y="-55066"/>
            <a:chExt cx="11062139" cy="45369415"/>
          </a:xfrm>
        </p:grpSpPr>
        <p:sp>
          <p:nvSpPr>
            <p:cNvPr id="55" name="Rectangle 54"/>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defTabSz="4357355"/>
              <a:r>
                <a:rPr lang="en-US" sz="4631" b="1" spc="515" dirty="0" smtClean="0">
                  <a:solidFill>
                    <a:prstClr val="white"/>
                  </a:solidFill>
                  <a:latin typeface="Trebuchet MS" pitchFamily="34" charset="0"/>
                </a:rPr>
                <a:t>QUICK START (cont.)</a:t>
              </a:r>
            </a:p>
            <a:p>
              <a:pPr algn="ctr" defTabSz="4357355"/>
              <a:endParaRPr lang="en-US" sz="4116" b="1" dirty="0" smtClean="0">
                <a:solidFill>
                  <a:prstClr val="white"/>
                </a:solidFill>
                <a:latin typeface="Trebuchet MS" pitchFamily="34" charset="0"/>
              </a:endParaRPr>
            </a:p>
            <a:p>
              <a:pPr algn="ctr" defTabSz="4357355"/>
              <a:r>
                <a:rPr lang="en-US" sz="3773" b="1" dirty="0" smtClean="0">
                  <a:solidFill>
                    <a:srgbClr val="FFC000"/>
                  </a:solidFill>
                  <a:latin typeface="Trebuchet MS" pitchFamily="34" charset="0"/>
                </a:rPr>
                <a:t>How to change the template color theme</a:t>
              </a:r>
            </a:p>
            <a:p>
              <a:pPr marL="0" lvl="2" defTabSz="98012">
                <a:defRPr/>
              </a:pPr>
              <a:r>
                <a:rPr lang="en-US" sz="3087" dirty="0" smtClean="0">
                  <a:solidFill>
                    <a:prstClr val="white">
                      <a:lumMod val="75000"/>
                    </a:prstClr>
                  </a:solidFill>
                  <a:latin typeface="Trebuchet MS" pitchFamily="34" charset="0"/>
                </a:rPr>
                <a:t>You can easily change the color theme of your poster by going to the DESIGN menu, click on COLORS, and choose the color theme of your choice. You can also create your own color theme.</a:t>
              </a:r>
            </a:p>
            <a:p>
              <a:pPr marL="0" lvl="2" defTabSz="98012">
                <a:defRPr/>
              </a:pPr>
              <a:endParaRPr lang="en-US" sz="3087" dirty="0" smtClean="0">
                <a:solidFill>
                  <a:prstClr val="white">
                    <a:lumMod val="75000"/>
                  </a:prstClr>
                </a:solidFill>
                <a:latin typeface="Trebuchet MS" pitchFamily="34" charset="0"/>
              </a:endParaRPr>
            </a:p>
            <a:p>
              <a:pPr defTabSz="98012"/>
              <a:endParaRPr lang="en-US" sz="3087" dirty="0" smtClean="0">
                <a:solidFill>
                  <a:prstClr val="white">
                    <a:lumMod val="75000"/>
                  </a:prstClr>
                </a:solidFill>
                <a:latin typeface="Trebuchet MS" pitchFamily="34" charset="0"/>
              </a:endParaRPr>
            </a:p>
            <a:p>
              <a:pPr defTabSz="98012"/>
              <a:endParaRPr lang="en-US" sz="3087" dirty="0" smtClean="0">
                <a:solidFill>
                  <a:prstClr val="white">
                    <a:lumMod val="75000"/>
                  </a:prstClr>
                </a:solidFill>
                <a:latin typeface="Trebuchet MS" pitchFamily="34" charset="0"/>
              </a:endParaRPr>
            </a:p>
            <a:p>
              <a:pPr defTabSz="98012"/>
              <a:endParaRPr lang="en-US" sz="3087" dirty="0" smtClean="0">
                <a:solidFill>
                  <a:prstClr val="white">
                    <a:lumMod val="75000"/>
                  </a:prstClr>
                </a:solidFill>
                <a:latin typeface="Trebuchet MS" pitchFamily="34" charset="0"/>
              </a:endParaRPr>
            </a:p>
            <a:p>
              <a:pPr defTabSz="98012"/>
              <a:endParaRPr lang="en-US" sz="3087" dirty="0" smtClean="0">
                <a:solidFill>
                  <a:prstClr val="white">
                    <a:lumMod val="75000"/>
                  </a:prstClr>
                </a:solidFill>
                <a:latin typeface="Trebuchet MS" pitchFamily="34" charset="0"/>
              </a:endParaRPr>
            </a:p>
            <a:p>
              <a:pPr defTabSz="98012"/>
              <a:endParaRPr lang="en-US" sz="3087" dirty="0" smtClean="0">
                <a:solidFill>
                  <a:prstClr val="white">
                    <a:lumMod val="75000"/>
                  </a:prstClr>
                </a:solidFill>
                <a:latin typeface="Trebuchet MS" pitchFamily="34" charset="0"/>
              </a:endParaRPr>
            </a:p>
            <a:p>
              <a:pPr defTabSz="98012"/>
              <a:endParaRPr lang="en-US" sz="3087" dirty="0" smtClean="0">
                <a:solidFill>
                  <a:prstClr val="white">
                    <a:lumMod val="75000"/>
                  </a:prstClr>
                </a:solidFill>
                <a:latin typeface="Trebuchet MS" pitchFamily="34" charset="0"/>
              </a:endParaRPr>
            </a:p>
            <a:p>
              <a:pPr defTabSz="98012"/>
              <a:r>
                <a:rPr lang="en-US" sz="3087" dirty="0" smtClean="0">
                  <a:solidFill>
                    <a:prstClr val="white">
                      <a:lumMod val="75000"/>
                    </a:prst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defTabSz="98012"/>
              <a:endParaRPr lang="en-US" sz="3087" dirty="0" smtClean="0">
                <a:solidFill>
                  <a:prstClr val="white">
                    <a:lumMod val="75000"/>
                  </a:prstClr>
                </a:solidFill>
                <a:latin typeface="Trebuchet MS" pitchFamily="34" charset="0"/>
              </a:endParaRPr>
            </a:p>
            <a:p>
              <a:pPr algn="ctr" defTabSz="4357355"/>
              <a:r>
                <a:rPr lang="en-US" sz="3773" b="1" dirty="0" smtClean="0">
                  <a:solidFill>
                    <a:srgbClr val="FFC000"/>
                  </a:solidFill>
                  <a:latin typeface="Trebuchet MS" pitchFamily="34" charset="0"/>
                </a:rPr>
                <a:t>How to add Text</a:t>
              </a:r>
            </a:p>
            <a:p>
              <a:pPr marL="2940368" lvl="2" defTabSz="98012"/>
              <a:r>
                <a:rPr lang="en-US" sz="3087" dirty="0" smtClean="0">
                  <a:solidFill>
                    <a:prstClr val="white">
                      <a:lumMod val="75000"/>
                    </a:prst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01977" lvl="2" defTabSz="98012"/>
              <a:endParaRPr lang="en-US" sz="3087" dirty="0" smtClean="0">
                <a:solidFill>
                  <a:prstClr val="white">
                    <a:lumMod val="75000"/>
                  </a:prstClr>
                </a:solidFill>
                <a:latin typeface="Trebuchet MS" pitchFamily="34" charset="0"/>
              </a:endParaRPr>
            </a:p>
            <a:p>
              <a:pPr algn="ctr" defTabSz="1301977">
                <a:defRPr/>
              </a:pPr>
              <a:r>
                <a:rPr lang="en-US" sz="3087" dirty="0" smtClean="0">
                  <a:solidFill>
                    <a:prstClr val="white">
                      <a:lumMod val="75000"/>
                    </a:prstClr>
                  </a:solidFill>
                  <a:latin typeface="Trebuchet MS" pitchFamily="34" charset="0"/>
                </a:rPr>
                <a:t> </a:t>
              </a:r>
              <a:r>
                <a:rPr lang="en-US" sz="3773" b="1" dirty="0" smtClean="0">
                  <a:solidFill>
                    <a:srgbClr val="FFC000"/>
                  </a:solidFill>
                  <a:latin typeface="Trebuchet MS" pitchFamily="34" charset="0"/>
                </a:rPr>
                <a:t>Text size</a:t>
              </a:r>
            </a:p>
            <a:p>
              <a:pPr defTabSz="98012">
                <a:defRPr/>
              </a:pPr>
              <a:r>
                <a:rPr lang="en-US" sz="3087" dirty="0" smtClean="0">
                  <a:solidFill>
                    <a:prstClr val="white">
                      <a:lumMod val="75000"/>
                    </a:prstClr>
                  </a:solidFill>
                  <a:latin typeface="Trebuchet MS" pitchFamily="34" charset="0"/>
                </a:rPr>
                <a:t>Adjust the size of your text based on how much content you have to present. </a:t>
              </a:r>
              <a:br>
                <a:rPr lang="en-US" sz="3087" dirty="0" smtClean="0">
                  <a:solidFill>
                    <a:prstClr val="white">
                      <a:lumMod val="75000"/>
                    </a:prstClr>
                  </a:solidFill>
                  <a:latin typeface="Trebuchet MS" pitchFamily="34" charset="0"/>
                </a:rPr>
              </a:br>
              <a:r>
                <a:rPr lang="en-US" sz="3087" dirty="0" smtClean="0">
                  <a:solidFill>
                    <a:prstClr val="white">
                      <a:lumMod val="75000"/>
                    </a:prstClr>
                  </a:solidFill>
                  <a:latin typeface="Trebuchet MS" pitchFamily="34" charset="0"/>
                </a:rPr>
                <a:t>The default template text offers a good starting point. Follow the conference requirements.</a:t>
              </a:r>
            </a:p>
            <a:p>
              <a:pPr marL="1301977" lvl="2" defTabSz="98012"/>
              <a:endParaRPr lang="en-US" sz="3087" dirty="0" smtClean="0">
                <a:solidFill>
                  <a:prstClr val="white">
                    <a:lumMod val="75000"/>
                  </a:prstClr>
                </a:solidFill>
                <a:latin typeface="Trebuchet MS" pitchFamily="34" charset="0"/>
              </a:endParaRPr>
            </a:p>
            <a:p>
              <a:pPr algn="ctr" defTabSz="4357355"/>
              <a:r>
                <a:rPr lang="en-US" sz="3773" b="1" dirty="0" smtClean="0">
                  <a:solidFill>
                    <a:srgbClr val="FFC000"/>
                  </a:solidFill>
                  <a:latin typeface="Trebuchet MS" pitchFamily="34" charset="0"/>
                </a:rPr>
                <a:t>How to add Tables</a:t>
              </a:r>
            </a:p>
            <a:p>
              <a:pPr marL="1715214" lvl="1" defTabSz="98012"/>
              <a:r>
                <a:rPr lang="en-US" sz="3087" dirty="0" smtClean="0">
                  <a:solidFill>
                    <a:prstClr val="white">
                      <a:lumMod val="75000"/>
                    </a:prstClr>
                  </a:solidFill>
                  <a:latin typeface="Trebuchet MS" pitchFamily="34" charset="0"/>
                </a:rPr>
                <a:t>To add a table from scratch go to the INSERT menu and click on TABLE. A drop-down box will help you select rows and columns. </a:t>
              </a:r>
            </a:p>
            <a:p>
              <a:pPr defTabSz="98012"/>
              <a:r>
                <a:rPr lang="en-US" sz="3087" dirty="0" smtClean="0">
                  <a:solidFill>
                    <a:prstClr val="white">
                      <a:lumMod val="75000"/>
                    </a:prstClr>
                  </a:solidFill>
                  <a:latin typeface="Trebuchet MS" pitchFamily="34" charset="0"/>
                </a:rPr>
                <a:t>You can also copy and a paste a table from Word or another PowerPoint document. A pasted table may need to be re-formatted by RIGHT-CLICK &gt; FORMAT SHAPE, TEXT BOX, Margins.</a:t>
              </a:r>
            </a:p>
            <a:p>
              <a:pPr defTabSz="98012"/>
              <a:endParaRPr lang="en-US" sz="3087" dirty="0" smtClean="0">
                <a:solidFill>
                  <a:prstClr val="white">
                    <a:lumMod val="75000"/>
                  </a:prstClr>
                </a:solidFill>
                <a:latin typeface="Trebuchet MS" pitchFamily="34" charset="0"/>
              </a:endParaRPr>
            </a:p>
            <a:p>
              <a:pPr algn="ctr" defTabSz="1301977">
                <a:defRPr/>
              </a:pPr>
              <a:r>
                <a:rPr lang="en-US" sz="3773" b="1" dirty="0" smtClean="0">
                  <a:solidFill>
                    <a:srgbClr val="FFC000"/>
                  </a:solidFill>
                  <a:latin typeface="Trebuchet MS" pitchFamily="34" charset="0"/>
                </a:rPr>
                <a:t>Graphs / Charts</a:t>
              </a:r>
            </a:p>
            <a:p>
              <a:pPr defTabSz="98012">
                <a:defRPr/>
              </a:pPr>
              <a:r>
                <a:rPr lang="en-US" sz="3087" dirty="0" smtClean="0">
                  <a:solidFill>
                    <a:prstClr val="white">
                      <a:lumMod val="75000"/>
                    </a:prstClr>
                  </a:solidFill>
                  <a:latin typeface="Trebuchet MS" pitchFamily="34" charset="0"/>
                </a:rPr>
                <a:t>You can simply copy and paste charts and graphs from Excel or Word. Some reformatting may be required depending on how the original document has been created.</a:t>
              </a:r>
            </a:p>
            <a:p>
              <a:pPr defTabSz="98012">
                <a:defRPr/>
              </a:pPr>
              <a:endParaRPr lang="en-US" sz="3087" dirty="0" smtClean="0">
                <a:solidFill>
                  <a:prstClr val="white">
                    <a:lumMod val="75000"/>
                  </a:prstClr>
                </a:solidFill>
                <a:latin typeface="Trebuchet MS" pitchFamily="34" charset="0"/>
              </a:endParaRPr>
            </a:p>
            <a:p>
              <a:pPr algn="ctr" defTabSz="1301977">
                <a:defRPr/>
              </a:pPr>
              <a:r>
                <a:rPr lang="en-US" sz="3773" b="1" dirty="0" smtClean="0">
                  <a:solidFill>
                    <a:srgbClr val="FFC000"/>
                  </a:solidFill>
                  <a:latin typeface="Trebuchet MS" pitchFamily="34" charset="0"/>
                </a:rPr>
                <a:t>How to change the column configuration</a:t>
              </a:r>
            </a:p>
            <a:p>
              <a:pPr defTabSz="98012">
                <a:defRPr/>
              </a:pPr>
              <a:r>
                <a:rPr lang="en-US" sz="3087" dirty="0" smtClean="0">
                  <a:solidFill>
                    <a:prstClr val="white">
                      <a:lumMod val="75000"/>
                    </a:prstClr>
                  </a:solidFill>
                  <a:latin typeface="Trebuchet MS" pitchFamily="34" charset="0"/>
                </a:rPr>
                <a:t>RIGHT-CLICK on the poster background and select LAYOUT to see the column options available for this template. The poster columns can also be customized on the Master. VIEW &gt; MASTER.</a:t>
              </a:r>
            </a:p>
            <a:p>
              <a:pPr algn="ctr" defTabSz="1301977">
                <a:defRPr/>
              </a:pPr>
              <a:endParaRPr lang="en-US" sz="3773" b="1" dirty="0" smtClean="0">
                <a:solidFill>
                  <a:srgbClr val="FFC000"/>
                </a:solidFill>
                <a:latin typeface="Trebuchet MS" pitchFamily="34" charset="0"/>
              </a:endParaRPr>
            </a:p>
            <a:p>
              <a:pPr algn="ctr" defTabSz="1301977">
                <a:defRPr/>
              </a:pPr>
              <a:r>
                <a:rPr lang="en-US" sz="3773" b="1" dirty="0" smtClean="0">
                  <a:solidFill>
                    <a:srgbClr val="FFC000"/>
                  </a:solidFill>
                  <a:latin typeface="Trebuchet MS" pitchFamily="34" charset="0"/>
                </a:rPr>
                <a:t>How to remove the info bars</a:t>
              </a:r>
            </a:p>
            <a:p>
              <a:pPr defTabSz="98012">
                <a:defRPr/>
              </a:pPr>
              <a:r>
                <a:rPr lang="en-US" sz="3087" dirty="0" smtClean="0">
                  <a:solidFill>
                    <a:prstClr val="white">
                      <a:lumMod val="75000"/>
                    </a:prstClr>
                  </a:solidFill>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defTabSz="98012">
                <a:defRPr/>
              </a:pPr>
              <a:endParaRPr lang="en-US" sz="3087" dirty="0" smtClean="0">
                <a:solidFill>
                  <a:prstClr val="white">
                    <a:lumMod val="75000"/>
                  </a:prstClr>
                </a:solidFill>
                <a:latin typeface="Trebuchet MS" pitchFamily="34" charset="0"/>
              </a:endParaRPr>
            </a:p>
            <a:p>
              <a:pPr algn="ctr" defTabSz="1301977">
                <a:defRPr/>
              </a:pPr>
              <a:r>
                <a:rPr lang="en-US" sz="3773" b="1" dirty="0" smtClean="0">
                  <a:solidFill>
                    <a:srgbClr val="FFC000"/>
                  </a:solidFill>
                  <a:latin typeface="Trebuchet MS" pitchFamily="34" charset="0"/>
                </a:rPr>
                <a:t>Save your work</a:t>
              </a:r>
            </a:p>
            <a:p>
              <a:pPr defTabSz="98012">
                <a:defRPr/>
              </a:pPr>
              <a:r>
                <a:rPr lang="en-US" sz="3087" dirty="0" smtClean="0">
                  <a:solidFill>
                    <a:prstClr val="white">
                      <a:lumMod val="75000"/>
                    </a:prstClr>
                  </a:solidFill>
                  <a:latin typeface="Trebuchet MS" pitchFamily="34" charset="0"/>
                </a:rPr>
                <a:t>Save your template as a PowerPoint document. For printing, save as PowerPoint or “Print-quality” PDF.</a:t>
              </a:r>
            </a:p>
            <a:p>
              <a:pPr defTabSz="98012">
                <a:defRPr/>
              </a:pPr>
              <a:endParaRPr lang="en-US" sz="3087" dirty="0" smtClean="0">
                <a:solidFill>
                  <a:prstClr val="white">
                    <a:lumMod val="75000"/>
                  </a:prstClr>
                </a:solidFill>
                <a:latin typeface="Trebuchet MS" pitchFamily="34" charset="0"/>
              </a:endParaRPr>
            </a:p>
            <a:p>
              <a:pPr algn="ctr" defTabSz="1301977">
                <a:defRPr/>
              </a:pPr>
              <a:r>
                <a:rPr lang="en-US" sz="3773" b="1" dirty="0" smtClean="0">
                  <a:solidFill>
                    <a:srgbClr val="FFC000"/>
                  </a:solidFill>
                  <a:latin typeface="Trebuchet MS" pitchFamily="34" charset="0"/>
                </a:rPr>
                <a:t>Print your poster</a:t>
              </a:r>
            </a:p>
            <a:p>
              <a:pPr defTabSz="98012">
                <a:defRPr/>
              </a:pPr>
              <a:r>
                <a:rPr lang="en-US" sz="3087" dirty="0" smtClean="0">
                  <a:solidFill>
                    <a:prstClr val="white">
                      <a:lumMod val="75000"/>
                    </a:prstClr>
                  </a:solidFill>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defTabSz="98012">
                <a:defRPr/>
              </a:pPr>
              <a:endParaRPr lang="en-US" sz="2401" dirty="0" smtClean="0">
                <a:solidFill>
                  <a:prstClr val="white">
                    <a:lumMod val="75000"/>
                  </a:prstClr>
                </a:solidFill>
                <a:latin typeface="Trebuchet MS" pitchFamily="34" charset="0"/>
              </a:endParaRPr>
            </a:p>
          </p:txBody>
        </p:sp>
        <p:graphicFrame>
          <p:nvGraphicFramePr>
            <p:cNvPr id="56" name="Object 55"/>
            <p:cNvGraphicFramePr>
              <a:graphicFrameLocks noChangeAspect="1"/>
            </p:cNvGraphicFramePr>
            <p:nvPr userDrawn="1">
              <p:extLst/>
            </p:nvPr>
          </p:nvGraphicFramePr>
          <p:xfrm>
            <a:off x="46871237" y="4714145"/>
            <a:ext cx="5586150" cy="2063772"/>
          </p:xfrm>
          <a:graphic>
            <a:graphicData uri="http://schemas.openxmlformats.org/presentationml/2006/ole">
              <mc:AlternateContent xmlns:mc="http://schemas.openxmlformats.org/markup-compatibility/2006">
                <mc:Choice xmlns:v="urn:schemas-microsoft-com:vml" Requires="v">
                  <p:oleObj spid="_x0000_s130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714145"/>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10958709"/>
              <a:ext cx="2969584" cy="1370577"/>
            </a:xfrm>
            <a:prstGeom prst="rect">
              <a:avLst/>
            </a:prstGeom>
            <a:ln>
              <a:noFill/>
            </a:ln>
          </p:spPr>
        </p:pic>
        <p:graphicFrame>
          <p:nvGraphicFramePr>
            <p:cNvPr id="58" name="Object 57"/>
            <p:cNvGraphicFramePr>
              <a:graphicFrameLocks noChangeAspect="1"/>
            </p:cNvGraphicFramePr>
            <p:nvPr userDrawn="1">
              <p:extLst/>
            </p:nvPr>
          </p:nvGraphicFramePr>
          <p:xfrm>
            <a:off x="44629619" y="18109538"/>
            <a:ext cx="1482266" cy="992162"/>
          </p:xfrm>
          <a:graphic>
            <a:graphicData uri="http://schemas.openxmlformats.org/presentationml/2006/ole">
              <mc:AlternateContent xmlns:mc="http://schemas.openxmlformats.org/markup-compatibility/2006">
                <mc:Choice xmlns:v="urn:schemas-microsoft-com:vml" Requires="v">
                  <p:oleObj spid="_x0000_s130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8109538"/>
                          <a:ext cx="1482266" cy="992162"/>
                        </a:xfrm>
                        <a:prstGeom prst="rect">
                          <a:avLst/>
                        </a:prstGeom>
                      </p:spPr>
                    </p:pic>
                  </p:oleObj>
                </mc:Fallback>
              </mc:AlternateContent>
            </a:graphicData>
          </a:graphic>
        </p:graphicFrame>
        <p:grpSp>
          <p:nvGrpSpPr>
            <p:cNvPr id="59" name="Group 58"/>
            <p:cNvGrpSpPr/>
            <p:nvPr userDrawn="1"/>
          </p:nvGrpSpPr>
          <p:grpSpPr>
            <a:xfrm>
              <a:off x="44487207" y="42060571"/>
              <a:ext cx="10354213" cy="1265612"/>
              <a:chOff x="44200453" y="39259895"/>
              <a:chExt cx="9771399" cy="1090622"/>
            </a:xfrm>
          </p:grpSpPr>
          <p:sp>
            <p:nvSpPr>
              <p:cNvPr id="61" name="Rounded Rectangle 60"/>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57355"/>
                <a:endParaRPr lang="en-US" sz="8575">
                  <a:solidFill>
                    <a:prstClr val="white"/>
                  </a:solidFill>
                </a:endParaRPr>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9358228"/>
                <a:ext cx="914401" cy="914399"/>
              </a:xfrm>
              <a:prstGeom prst="rect">
                <a:avLst/>
              </a:prstGeom>
              <a:noFill/>
              <a:ln>
                <a:noFill/>
              </a:ln>
            </p:spPr>
          </p:pic>
          <p:sp>
            <p:nvSpPr>
              <p:cNvPr id="63" name="TextBox 62"/>
              <p:cNvSpPr txBox="1"/>
              <p:nvPr userDrawn="1"/>
            </p:nvSpPr>
            <p:spPr>
              <a:xfrm>
                <a:off x="45300663" y="39449813"/>
                <a:ext cx="8671189" cy="656693"/>
              </a:xfrm>
              <a:prstGeom prst="rect">
                <a:avLst/>
              </a:prstGeom>
              <a:noFill/>
              <a:ln>
                <a:noFill/>
              </a:ln>
            </p:spPr>
            <p:txBody>
              <a:bodyPr wrap="square" rtlCol="0">
                <a:spAutoFit/>
              </a:bodyPr>
              <a:lstStyle/>
              <a:p>
                <a:pPr defTabSz="4357355"/>
                <a:r>
                  <a:rPr lang="en-US" sz="2058" dirty="0" smtClean="0">
                    <a:solidFill>
                      <a:srgbClr val="4E5B6F"/>
                    </a:solidFill>
                    <a:latin typeface="Trebuchet MS" pitchFamily="34" charset="0"/>
                  </a:rPr>
                  <a:t>Student discounts are available on our </a:t>
                </a:r>
                <a:r>
                  <a:rPr lang="en-US" sz="2058" dirty="0" err="1" smtClean="0">
                    <a:solidFill>
                      <a:srgbClr val="4E5B6F"/>
                    </a:solidFill>
                    <a:latin typeface="Trebuchet MS" pitchFamily="34" charset="0"/>
                  </a:rPr>
                  <a:t>Facebook</a:t>
                </a:r>
                <a:r>
                  <a:rPr lang="en-US" sz="2058" dirty="0" smtClean="0">
                    <a:solidFill>
                      <a:srgbClr val="4E5B6F"/>
                    </a:solidFill>
                    <a:latin typeface="Trebuchet MS" pitchFamily="34" charset="0"/>
                  </a:rPr>
                  <a:t> page.</a:t>
                </a:r>
                <a:br>
                  <a:rPr lang="en-US" sz="2058" dirty="0" smtClean="0">
                    <a:solidFill>
                      <a:srgbClr val="4E5B6F"/>
                    </a:solidFill>
                    <a:latin typeface="Trebuchet MS" pitchFamily="34" charset="0"/>
                  </a:rPr>
                </a:br>
                <a:r>
                  <a:rPr lang="en-US" sz="2058" dirty="0" smtClean="0">
                    <a:solidFill>
                      <a:srgbClr val="4E5B6F"/>
                    </a:solidFill>
                    <a:latin typeface="Trebuchet MS" pitchFamily="34" charset="0"/>
                  </a:rPr>
                  <a:t>Go to </a:t>
                </a:r>
                <a:r>
                  <a:rPr lang="en-US" sz="2058" u="sng" dirty="0" smtClean="0">
                    <a:solidFill>
                      <a:srgbClr val="4E5B6F"/>
                    </a:solidFill>
                    <a:latin typeface="Trebuchet MS" pitchFamily="34" charset="0"/>
                  </a:rPr>
                  <a:t>PosterPresentations.com</a:t>
                </a:r>
                <a:r>
                  <a:rPr lang="en-US" sz="2058" dirty="0" smtClean="0">
                    <a:solidFill>
                      <a:srgbClr val="4E5B6F"/>
                    </a:solidFill>
                    <a:latin typeface="Trebuchet MS" pitchFamily="34" charset="0"/>
                  </a:rPr>
                  <a:t> and click on the FB icon. </a:t>
                </a:r>
                <a:endParaRPr lang="en-US" sz="2058" dirty="0">
                  <a:solidFill>
                    <a:srgbClr val="4E5B6F"/>
                  </a:solidFill>
                  <a:latin typeface="Trebuchet MS" pitchFamily="34" charset="0"/>
                </a:endParaRPr>
              </a:p>
            </p:txBody>
          </p:sp>
        </p:grpSp>
        <p:sp>
          <p:nvSpPr>
            <p:cNvPr id="60" name="TextBox 59"/>
            <p:cNvSpPr txBox="1"/>
            <p:nvPr userDrawn="1"/>
          </p:nvSpPr>
          <p:spPr>
            <a:xfrm>
              <a:off x="44487207" y="43739382"/>
              <a:ext cx="6870215" cy="1254280"/>
            </a:xfrm>
            <a:prstGeom prst="rect">
              <a:avLst/>
            </a:prstGeom>
            <a:noFill/>
          </p:spPr>
          <p:txBody>
            <a:bodyPr wrap="square" lIns="65304" tIns="32651" rIns="65304" bIns="32651" rtlCol="0">
              <a:spAutoFit/>
            </a:bodyPr>
            <a:lstStyle/>
            <a:p>
              <a:pPr marL="341682" indent="-341682" defTabSz="4357355">
                <a:lnSpc>
                  <a:spcPts val="2230"/>
                </a:lnSpc>
              </a:pPr>
              <a:r>
                <a:rPr lang="en-US" sz="2401" dirty="0" smtClean="0">
                  <a:solidFill>
                    <a:prstClr val="white"/>
                  </a:solidFill>
                </a:rPr>
                <a:t>© 2015 PosterPresentations.com</a:t>
              </a:r>
              <a:br>
                <a:rPr lang="en-US" sz="2401" dirty="0" smtClean="0">
                  <a:solidFill>
                    <a:prstClr val="white"/>
                  </a:solidFill>
                </a:rPr>
              </a:br>
              <a:r>
                <a:rPr lang="en-US" sz="2058" dirty="0" smtClean="0">
                  <a:solidFill>
                    <a:prstClr val="white"/>
                  </a:solidFill>
                </a:rPr>
                <a:t>2117 Fourth Street , Unit C</a:t>
              </a:r>
            </a:p>
            <a:p>
              <a:pPr marL="341682" defTabSz="4357355">
                <a:lnSpc>
                  <a:spcPts val="2230"/>
                </a:lnSpc>
              </a:pPr>
              <a:r>
                <a:rPr lang="en-US" sz="2058" dirty="0" smtClean="0">
                  <a:solidFill>
                    <a:prstClr val="white"/>
                  </a:solidFill>
                </a:rPr>
                <a:t>Berkeley CA </a:t>
              </a:r>
              <a:r>
                <a:rPr lang="en-US" sz="1715" dirty="0" smtClean="0">
                  <a:solidFill>
                    <a:prstClr val="white"/>
                  </a:solidFill>
                </a:rPr>
                <a:t>94710</a:t>
              </a:r>
              <a:r>
                <a:rPr lang="en-US" sz="2058" dirty="0" smtClean="0">
                  <a:solidFill>
                    <a:prstClr val="white"/>
                  </a:solidFill>
                </a:rPr>
                <a:t/>
              </a:r>
              <a:br>
                <a:rPr lang="en-US" sz="2058" dirty="0" smtClean="0">
                  <a:solidFill>
                    <a:prstClr val="white"/>
                  </a:solidFill>
                </a:rPr>
              </a:br>
              <a:r>
                <a:rPr lang="en-US" sz="2058" b="1" dirty="0" smtClean="0">
                  <a:solidFill>
                    <a:srgbClr val="FFFF00"/>
                  </a:solidFill>
                </a:rPr>
                <a:t>posterpresenter@gmail.com</a:t>
              </a:r>
              <a:endParaRPr lang="en-US" sz="2401" b="1" dirty="0">
                <a:solidFill>
                  <a:srgbClr val="FFFF00"/>
                </a:solidFill>
              </a:endParaRPr>
            </a:p>
          </p:txBody>
        </p:sp>
      </p:grpSp>
      <p:sp>
        <p:nvSpPr>
          <p:cNvPr id="36" name="Text Box 14"/>
          <p:cNvSpPr txBox="1">
            <a:spLocks noChangeArrowheads="1"/>
          </p:cNvSpPr>
          <p:nvPr userDrawn="1"/>
        </p:nvSpPr>
        <p:spPr bwMode="auto">
          <a:xfrm>
            <a:off x="1703116" y="42342046"/>
            <a:ext cx="3135584" cy="325130"/>
          </a:xfrm>
          <a:prstGeom prst="rect">
            <a:avLst/>
          </a:prstGeom>
          <a:noFill/>
          <a:ln w="9525">
            <a:noFill/>
            <a:miter lim="800000"/>
            <a:headEnd/>
            <a:tailEnd/>
          </a:ln>
          <a:effectLst/>
        </p:spPr>
        <p:txBody>
          <a:bodyPr wrap="square" lIns="90609" tIns="45296" rIns="90609" bIns="45296">
            <a:spAutoFit/>
          </a:bodyPr>
          <a:lstStyle/>
          <a:p>
            <a:pPr defTabSz="4357355" eaLnBrk="0" hangingPunct="0">
              <a:lnSpc>
                <a:spcPct val="65000"/>
              </a:lnSpc>
              <a:spcBef>
                <a:spcPct val="50000"/>
              </a:spcBef>
              <a:defRPr/>
            </a:pPr>
            <a:r>
              <a:rPr lang="en-US" sz="515" b="1" dirty="0" smtClean="0">
                <a:solidFill>
                  <a:prstClr val="white">
                    <a:lumMod val="75000"/>
                  </a:prstClr>
                </a:solidFill>
                <a:latin typeface="Arial" charset="0"/>
              </a:rPr>
              <a:t>RESEARCH POSTER PRESENTATION </a:t>
            </a:r>
            <a:r>
              <a:rPr lang="en-US" sz="515" b="1" dirty="0">
                <a:solidFill>
                  <a:prstClr val="white">
                    <a:lumMod val="75000"/>
                  </a:prstClr>
                </a:solidFill>
                <a:latin typeface="Arial" charset="0"/>
              </a:rPr>
              <a:t>DESIGN © </a:t>
            </a:r>
            <a:r>
              <a:rPr lang="en-US" sz="515" b="1" dirty="0" smtClean="0">
                <a:solidFill>
                  <a:prstClr val="white">
                    <a:lumMod val="75000"/>
                  </a:prstClr>
                </a:solidFill>
                <a:latin typeface="Arial" charset="0"/>
              </a:rPr>
              <a:t>2015</a:t>
            </a:r>
            <a:endParaRPr lang="en-US" sz="515" b="1" dirty="0">
              <a:solidFill>
                <a:prstClr val="white">
                  <a:lumMod val="75000"/>
                </a:prstClr>
              </a:solidFill>
              <a:latin typeface="Arial" charset="0"/>
            </a:endParaRPr>
          </a:p>
          <a:p>
            <a:pPr defTabSz="4357355" eaLnBrk="0" hangingPunct="0">
              <a:lnSpc>
                <a:spcPct val="65000"/>
              </a:lnSpc>
              <a:spcBef>
                <a:spcPct val="50000"/>
              </a:spcBef>
              <a:defRPr/>
            </a:pPr>
            <a:r>
              <a:rPr lang="en-US" sz="1029"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4126129570"/>
      </p:ext>
    </p:extLst>
  </p:cSld>
  <p:clrMap bg1="lt1" tx1="dk1" bg2="lt2" tx2="dk2" accent1="accent1" accent2="accent2" accent3="accent3" accent4="accent4" accent5="accent5" accent6="accent6" hlink="hlink" folHlink="folHlink"/>
  <p:sldLayoutIdLst>
    <p:sldLayoutId id="2147483722" r:id="rId1"/>
  </p:sldLayoutIdLst>
  <p:timing>
    <p:tnLst>
      <p:par>
        <p:cTn id="1" dur="indefinite" restart="never" nodeType="tmRoot"/>
      </p:par>
    </p:tnLst>
  </p:timing>
  <p:txStyles>
    <p:titleStyle>
      <a:lvl1pPr algn="ctr" defTabSz="4357355" rtl="0" eaLnBrk="1" latinLnBrk="0" hangingPunct="1">
        <a:spcBef>
          <a:spcPct val="0"/>
        </a:spcBef>
        <a:buNone/>
        <a:defRPr sz="8661" kern="1200">
          <a:solidFill>
            <a:schemeClr val="bg1"/>
          </a:solidFill>
          <a:latin typeface="Trebuchet MS" pitchFamily="34" charset="0"/>
          <a:ea typeface="+mj-ea"/>
          <a:cs typeface="+mj-cs"/>
        </a:defRPr>
      </a:lvl1pPr>
    </p:titleStyle>
    <p:bodyStyle>
      <a:lvl1pPr marL="1634007" indent="-1634007" algn="l" defTabSz="4357355" rtl="0" eaLnBrk="1" latinLnBrk="0" hangingPunct="1">
        <a:spcBef>
          <a:spcPct val="20000"/>
        </a:spcBef>
        <a:buFont typeface="Arial" pitchFamily="34" charset="0"/>
        <a:buChar char="•"/>
        <a:defRPr sz="15264" kern="1200">
          <a:solidFill>
            <a:schemeClr val="tx1"/>
          </a:solidFill>
          <a:latin typeface="+mn-lt"/>
          <a:ea typeface="+mn-ea"/>
          <a:cs typeface="+mn-cs"/>
        </a:defRPr>
      </a:lvl1pPr>
      <a:lvl2pPr marL="3540350" indent="-1361672" algn="l" defTabSz="4357355" rtl="0" eaLnBrk="1" latinLnBrk="0" hangingPunct="1">
        <a:spcBef>
          <a:spcPct val="20000"/>
        </a:spcBef>
        <a:buFont typeface="Arial" pitchFamily="34" charset="0"/>
        <a:buChar char="–"/>
        <a:defRPr sz="13463" kern="1200">
          <a:solidFill>
            <a:schemeClr val="tx1"/>
          </a:solidFill>
          <a:latin typeface="+mn-lt"/>
          <a:ea typeface="+mn-ea"/>
          <a:cs typeface="+mn-cs"/>
        </a:defRPr>
      </a:lvl2pPr>
      <a:lvl3pPr marL="5446693" indent="-1089340" algn="l" defTabSz="4357355" rtl="0" eaLnBrk="1" latinLnBrk="0" hangingPunct="1">
        <a:spcBef>
          <a:spcPct val="20000"/>
        </a:spcBef>
        <a:buFont typeface="Arial" pitchFamily="34" charset="0"/>
        <a:buChar char="•"/>
        <a:defRPr sz="11491" kern="1200">
          <a:solidFill>
            <a:schemeClr val="tx1"/>
          </a:solidFill>
          <a:latin typeface="+mn-lt"/>
          <a:ea typeface="+mn-ea"/>
          <a:cs typeface="+mn-cs"/>
        </a:defRPr>
      </a:lvl3pPr>
      <a:lvl4pPr marL="7625370" indent="-1089340" algn="l" defTabSz="4357355" rtl="0" eaLnBrk="1" latinLnBrk="0" hangingPunct="1">
        <a:spcBef>
          <a:spcPct val="20000"/>
        </a:spcBef>
        <a:buFont typeface="Arial" pitchFamily="34" charset="0"/>
        <a:buChar char="–"/>
        <a:defRPr sz="9604" kern="1200">
          <a:solidFill>
            <a:schemeClr val="tx1"/>
          </a:solidFill>
          <a:latin typeface="+mn-lt"/>
          <a:ea typeface="+mn-ea"/>
          <a:cs typeface="+mn-cs"/>
        </a:defRPr>
      </a:lvl4pPr>
      <a:lvl5pPr marL="9804046" indent="-1089340" algn="l" defTabSz="4357355" rtl="0" eaLnBrk="1" latinLnBrk="0" hangingPunct="1">
        <a:spcBef>
          <a:spcPct val="20000"/>
        </a:spcBef>
        <a:buFont typeface="Arial" pitchFamily="34" charset="0"/>
        <a:buChar char="»"/>
        <a:defRPr sz="9604" kern="1200">
          <a:solidFill>
            <a:schemeClr val="tx1"/>
          </a:solidFill>
          <a:latin typeface="+mn-lt"/>
          <a:ea typeface="+mn-ea"/>
          <a:cs typeface="+mn-cs"/>
        </a:defRPr>
      </a:lvl5pPr>
      <a:lvl6pPr marL="11982724" indent="-1089340" algn="l" defTabSz="4357355" rtl="0" eaLnBrk="1" latinLnBrk="0" hangingPunct="1">
        <a:spcBef>
          <a:spcPct val="20000"/>
        </a:spcBef>
        <a:buFont typeface="Arial" pitchFamily="34" charset="0"/>
        <a:buChar char="•"/>
        <a:defRPr sz="9604" kern="1200">
          <a:solidFill>
            <a:schemeClr val="tx1"/>
          </a:solidFill>
          <a:latin typeface="+mn-lt"/>
          <a:ea typeface="+mn-ea"/>
          <a:cs typeface="+mn-cs"/>
        </a:defRPr>
      </a:lvl6pPr>
      <a:lvl7pPr marL="14161399" indent="-1089340" algn="l" defTabSz="4357355" rtl="0" eaLnBrk="1" latinLnBrk="0" hangingPunct="1">
        <a:spcBef>
          <a:spcPct val="20000"/>
        </a:spcBef>
        <a:buFont typeface="Arial" pitchFamily="34" charset="0"/>
        <a:buChar char="•"/>
        <a:defRPr sz="9604" kern="1200">
          <a:solidFill>
            <a:schemeClr val="tx1"/>
          </a:solidFill>
          <a:latin typeface="+mn-lt"/>
          <a:ea typeface="+mn-ea"/>
          <a:cs typeface="+mn-cs"/>
        </a:defRPr>
      </a:lvl7pPr>
      <a:lvl8pPr marL="16340078" indent="-1089340" algn="l" defTabSz="4357355" rtl="0" eaLnBrk="1" latinLnBrk="0" hangingPunct="1">
        <a:spcBef>
          <a:spcPct val="20000"/>
        </a:spcBef>
        <a:buFont typeface="Arial" pitchFamily="34" charset="0"/>
        <a:buChar char="•"/>
        <a:defRPr sz="9604" kern="1200">
          <a:solidFill>
            <a:schemeClr val="tx1"/>
          </a:solidFill>
          <a:latin typeface="+mn-lt"/>
          <a:ea typeface="+mn-ea"/>
          <a:cs typeface="+mn-cs"/>
        </a:defRPr>
      </a:lvl8pPr>
      <a:lvl9pPr marL="18518754" indent="-1089340" algn="l" defTabSz="4357355" rtl="0" eaLnBrk="1" latinLnBrk="0" hangingPunct="1">
        <a:spcBef>
          <a:spcPct val="20000"/>
        </a:spcBef>
        <a:buFont typeface="Arial" pitchFamily="34" charset="0"/>
        <a:buChar char="•"/>
        <a:defRPr sz="9604" kern="1200">
          <a:solidFill>
            <a:schemeClr val="tx1"/>
          </a:solidFill>
          <a:latin typeface="+mn-lt"/>
          <a:ea typeface="+mn-ea"/>
          <a:cs typeface="+mn-cs"/>
        </a:defRPr>
      </a:lvl9pPr>
    </p:bodyStyle>
    <p:otherStyle>
      <a:defPPr>
        <a:defRPr lang="en-US"/>
      </a:defPPr>
      <a:lvl1pPr marL="0" algn="l" defTabSz="4357355" rtl="0" eaLnBrk="1" latinLnBrk="0" hangingPunct="1">
        <a:defRPr sz="8575" kern="1200">
          <a:solidFill>
            <a:schemeClr val="tx1"/>
          </a:solidFill>
          <a:latin typeface="+mn-lt"/>
          <a:ea typeface="+mn-ea"/>
          <a:cs typeface="+mn-cs"/>
        </a:defRPr>
      </a:lvl1pPr>
      <a:lvl2pPr marL="2178678" algn="l" defTabSz="4357355" rtl="0" eaLnBrk="1" latinLnBrk="0" hangingPunct="1">
        <a:defRPr sz="8575" kern="1200">
          <a:solidFill>
            <a:schemeClr val="tx1"/>
          </a:solidFill>
          <a:latin typeface="+mn-lt"/>
          <a:ea typeface="+mn-ea"/>
          <a:cs typeface="+mn-cs"/>
        </a:defRPr>
      </a:lvl2pPr>
      <a:lvl3pPr marL="4357355" algn="l" defTabSz="4357355" rtl="0" eaLnBrk="1" latinLnBrk="0" hangingPunct="1">
        <a:defRPr sz="8575" kern="1200">
          <a:solidFill>
            <a:schemeClr val="tx1"/>
          </a:solidFill>
          <a:latin typeface="+mn-lt"/>
          <a:ea typeface="+mn-ea"/>
          <a:cs typeface="+mn-cs"/>
        </a:defRPr>
      </a:lvl3pPr>
      <a:lvl4pPr marL="6536030" algn="l" defTabSz="4357355" rtl="0" eaLnBrk="1" latinLnBrk="0" hangingPunct="1">
        <a:defRPr sz="8575" kern="1200">
          <a:solidFill>
            <a:schemeClr val="tx1"/>
          </a:solidFill>
          <a:latin typeface="+mn-lt"/>
          <a:ea typeface="+mn-ea"/>
          <a:cs typeface="+mn-cs"/>
        </a:defRPr>
      </a:lvl4pPr>
      <a:lvl5pPr marL="8714707" algn="l" defTabSz="4357355" rtl="0" eaLnBrk="1" latinLnBrk="0" hangingPunct="1">
        <a:defRPr sz="8575" kern="1200">
          <a:solidFill>
            <a:schemeClr val="tx1"/>
          </a:solidFill>
          <a:latin typeface="+mn-lt"/>
          <a:ea typeface="+mn-ea"/>
          <a:cs typeface="+mn-cs"/>
        </a:defRPr>
      </a:lvl5pPr>
      <a:lvl6pPr marL="10893385" algn="l" defTabSz="4357355" rtl="0" eaLnBrk="1" latinLnBrk="0" hangingPunct="1">
        <a:defRPr sz="8575" kern="1200">
          <a:solidFill>
            <a:schemeClr val="tx1"/>
          </a:solidFill>
          <a:latin typeface="+mn-lt"/>
          <a:ea typeface="+mn-ea"/>
          <a:cs typeface="+mn-cs"/>
        </a:defRPr>
      </a:lvl6pPr>
      <a:lvl7pPr marL="13072064" algn="l" defTabSz="4357355" rtl="0" eaLnBrk="1" latinLnBrk="0" hangingPunct="1">
        <a:defRPr sz="8575" kern="1200">
          <a:solidFill>
            <a:schemeClr val="tx1"/>
          </a:solidFill>
          <a:latin typeface="+mn-lt"/>
          <a:ea typeface="+mn-ea"/>
          <a:cs typeface="+mn-cs"/>
        </a:defRPr>
      </a:lvl7pPr>
      <a:lvl8pPr marL="15250740" algn="l" defTabSz="4357355" rtl="0" eaLnBrk="1" latinLnBrk="0" hangingPunct="1">
        <a:defRPr sz="8575" kern="1200">
          <a:solidFill>
            <a:schemeClr val="tx1"/>
          </a:solidFill>
          <a:latin typeface="+mn-lt"/>
          <a:ea typeface="+mn-ea"/>
          <a:cs typeface="+mn-cs"/>
        </a:defRPr>
      </a:lvl8pPr>
      <a:lvl9pPr marL="17429417" algn="l" defTabSz="4357355" rtl="0" eaLnBrk="1" latinLnBrk="0" hangingPunct="1">
        <a:defRPr sz="8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eg"/><Relationship Id="rId10"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8" name="Text Placeholder 537"/>
          <p:cNvSpPr>
            <a:spLocks noGrp="1"/>
          </p:cNvSpPr>
          <p:nvPr>
            <p:ph type="body" sz="quarter" idx="10"/>
          </p:nvPr>
        </p:nvSpPr>
        <p:spPr>
          <a:xfrm>
            <a:off x="1261241" y="6629952"/>
            <a:ext cx="16519643" cy="3692279"/>
          </a:xfrm>
        </p:spPr>
        <p:txBody>
          <a:bodyPr/>
          <a:lstStyle/>
          <a:p>
            <a:pPr algn="just"/>
            <a:r>
              <a:rPr lang="en-US" altLang="zh-CN" sz="3800" dirty="0">
                <a:solidFill>
                  <a:schemeClr val="tx1"/>
                </a:solidFill>
                <a:latin typeface="+mn-lt"/>
              </a:rPr>
              <a:t>In-cylinder air flow structure makes significant impacts on fuel spray dispersion, fuel mixture formation, and flame propagation in spark ignition direct injection (SIDI) engines. While the flow field patterns and their transient characteristics are difficult to identify due to diversity, deep learning techniques, </a:t>
            </a:r>
            <a:r>
              <a:rPr lang="en-US" altLang="zh-CN" sz="3800" dirty="0" smtClean="0">
                <a:solidFill>
                  <a:schemeClr val="tx1"/>
                </a:solidFill>
                <a:latin typeface="+mn-lt"/>
              </a:rPr>
              <a:t>based on convolutional neural network (CNN) and recurrent neural network (RNN) models, </a:t>
            </a:r>
            <a:r>
              <a:rPr lang="en-US" altLang="zh-CN" sz="3800" dirty="0">
                <a:solidFill>
                  <a:schemeClr val="tx1"/>
                </a:solidFill>
                <a:latin typeface="+mn-lt"/>
              </a:rPr>
              <a:t>can extract these specific features in an intuitive and </a:t>
            </a:r>
            <a:r>
              <a:rPr lang="en-US" altLang="zh-CN" sz="3800" dirty="0" smtClean="0">
                <a:solidFill>
                  <a:schemeClr val="tx1"/>
                </a:solidFill>
                <a:latin typeface="+mn-lt"/>
              </a:rPr>
              <a:t>efficient </a:t>
            </a:r>
            <a:r>
              <a:rPr lang="en-US" altLang="zh-CN" sz="3800" dirty="0">
                <a:solidFill>
                  <a:schemeClr val="tx1"/>
                </a:solidFill>
                <a:latin typeface="+mn-lt"/>
              </a:rPr>
              <a:t>way. </a:t>
            </a:r>
            <a:endParaRPr lang="en-US" altLang="zh-CN" sz="3800" dirty="0" smtClean="0">
              <a:solidFill>
                <a:schemeClr val="tx1"/>
              </a:solidFill>
              <a:latin typeface="+mn-lt"/>
            </a:endParaRPr>
          </a:p>
        </p:txBody>
      </p:sp>
      <p:sp>
        <p:nvSpPr>
          <p:cNvPr id="542" name="Text Placeholder 541"/>
          <p:cNvSpPr>
            <a:spLocks noGrp="1"/>
          </p:cNvSpPr>
          <p:nvPr>
            <p:ph type="body" sz="quarter" idx="20"/>
          </p:nvPr>
        </p:nvSpPr>
        <p:spPr>
          <a:xfrm>
            <a:off x="870236" y="10159906"/>
            <a:ext cx="16993609" cy="823195"/>
          </a:xfrm>
        </p:spPr>
        <p:txBody>
          <a:bodyPr/>
          <a:lstStyle/>
          <a:p>
            <a:r>
              <a:rPr lang="en-US" altLang="zh-CN" sz="4400" dirty="0" smtClean="0">
                <a:solidFill>
                  <a:schemeClr val="tx1"/>
                </a:solidFill>
              </a:rPr>
              <a:t>OBJECTIVES</a:t>
            </a:r>
            <a:endParaRPr lang="en-US" altLang="zh-CN" sz="4400" dirty="0">
              <a:solidFill>
                <a:schemeClr val="tx1"/>
              </a:solidFill>
            </a:endParaRPr>
          </a:p>
        </p:txBody>
      </p:sp>
      <p:sp>
        <p:nvSpPr>
          <p:cNvPr id="390" name="Text Placeholder 389"/>
          <p:cNvSpPr>
            <a:spLocks noGrp="1"/>
          </p:cNvSpPr>
          <p:nvPr>
            <p:ph type="body" sz="quarter" idx="96"/>
          </p:nvPr>
        </p:nvSpPr>
        <p:spPr>
          <a:xfrm>
            <a:off x="1339490" y="10671876"/>
            <a:ext cx="16361886" cy="3273703"/>
          </a:xfrm>
        </p:spPr>
        <p:txBody>
          <a:bodyPr numCol="1"/>
          <a:lstStyle/>
          <a:p>
            <a:pPr marL="900216" lvl="0" indent="-900216" defTabSz="3973568">
              <a:lnSpc>
                <a:spcPct val="100000"/>
              </a:lnSpc>
              <a:spcBef>
                <a:spcPts val="600"/>
              </a:spcBef>
              <a:spcAft>
                <a:spcPts val="600"/>
              </a:spcAft>
              <a:buFont typeface="Wingdings" panose="05000000000000000000" pitchFamily="2" charset="2"/>
              <a:buChar char="v"/>
            </a:pPr>
            <a:r>
              <a:rPr lang="en-US" altLang="zh-CN" sz="3800" dirty="0" smtClean="0">
                <a:solidFill>
                  <a:prstClr val="black"/>
                </a:solidFill>
                <a:latin typeface="Calibri"/>
              </a:rPr>
              <a:t>Vortex </a:t>
            </a:r>
            <a:r>
              <a:rPr lang="en-US" altLang="zh-CN" sz="3800" dirty="0">
                <a:solidFill>
                  <a:prstClr val="black"/>
                </a:solidFill>
                <a:latin typeface="Calibri"/>
              </a:rPr>
              <a:t>structure </a:t>
            </a:r>
            <a:r>
              <a:rPr lang="en-US" altLang="zh-CN" sz="3800" dirty="0" smtClean="0">
                <a:solidFill>
                  <a:prstClr val="black"/>
                </a:solidFill>
                <a:latin typeface="Calibri"/>
              </a:rPr>
              <a:t>recognition </a:t>
            </a:r>
            <a:r>
              <a:rPr lang="en-US" altLang="zh-CN" sz="3800" dirty="0">
                <a:solidFill>
                  <a:prstClr val="black"/>
                </a:solidFill>
                <a:latin typeface="Calibri"/>
              </a:rPr>
              <a:t>and </a:t>
            </a:r>
            <a:r>
              <a:rPr lang="en-US" altLang="zh-CN" sz="3800" dirty="0" smtClean="0">
                <a:solidFill>
                  <a:prstClr val="black"/>
                </a:solidFill>
                <a:latin typeface="Calibri"/>
              </a:rPr>
              <a:t>analysis: </a:t>
            </a:r>
          </a:p>
          <a:p>
            <a:pPr marL="2375362" lvl="1" indent="-900216" defTabSz="3973568">
              <a:lnSpc>
                <a:spcPct val="100000"/>
              </a:lnSpc>
              <a:spcBef>
                <a:spcPts val="600"/>
              </a:spcBef>
              <a:spcAft>
                <a:spcPts val="600"/>
              </a:spcAft>
              <a:buFont typeface="Wingdings" panose="05000000000000000000" pitchFamily="2" charset="2"/>
              <a:buChar char="l"/>
            </a:pPr>
            <a:r>
              <a:rPr lang="en-US" altLang="zh-CN" sz="3600" dirty="0" smtClean="0">
                <a:solidFill>
                  <a:prstClr val="black"/>
                </a:solidFill>
                <a:latin typeface="Calibri"/>
              </a:rPr>
              <a:t>Vortex center location, rotation direction and size.</a:t>
            </a:r>
            <a:endParaRPr lang="en-US" altLang="zh-CN" sz="3600" dirty="0">
              <a:solidFill>
                <a:prstClr val="black"/>
              </a:solidFill>
              <a:latin typeface="Calibri"/>
            </a:endParaRPr>
          </a:p>
          <a:p>
            <a:pPr marL="900216" lvl="0" indent="-900216" defTabSz="3973568">
              <a:lnSpc>
                <a:spcPct val="100000"/>
              </a:lnSpc>
              <a:spcBef>
                <a:spcPts val="600"/>
              </a:spcBef>
              <a:spcAft>
                <a:spcPts val="600"/>
              </a:spcAft>
              <a:buFont typeface="Wingdings" panose="05000000000000000000" pitchFamily="2" charset="2"/>
              <a:buChar char="v"/>
            </a:pPr>
            <a:r>
              <a:rPr lang="en-US" altLang="zh-CN" sz="3800" dirty="0" smtClean="0">
                <a:solidFill>
                  <a:prstClr val="black"/>
                </a:solidFill>
                <a:latin typeface="Calibri"/>
              </a:rPr>
              <a:t>Flow field movement prediction:</a:t>
            </a:r>
          </a:p>
          <a:p>
            <a:pPr marL="2046646" lvl="1" indent="-571500" defTabSz="3973568">
              <a:lnSpc>
                <a:spcPct val="100000"/>
              </a:lnSpc>
              <a:spcBef>
                <a:spcPts val="600"/>
              </a:spcBef>
              <a:spcAft>
                <a:spcPts val="600"/>
              </a:spcAft>
              <a:buFont typeface="Wingdings" panose="05000000000000000000" pitchFamily="2" charset="2"/>
              <a:buChar char="l"/>
            </a:pPr>
            <a:r>
              <a:rPr lang="en-US" altLang="zh-CN" sz="3600" dirty="0" smtClean="0">
                <a:solidFill>
                  <a:prstClr val="black"/>
                </a:solidFill>
                <a:latin typeface="Calibri"/>
              </a:rPr>
              <a:t>  </a:t>
            </a:r>
            <a:r>
              <a:rPr lang="en-US" altLang="zh-CN" sz="3600" dirty="0">
                <a:solidFill>
                  <a:prstClr val="black"/>
                </a:solidFill>
                <a:latin typeface="Calibri"/>
              </a:rPr>
              <a:t>Predict flow field movement based on data of previous flow </a:t>
            </a:r>
            <a:r>
              <a:rPr lang="en-US" altLang="zh-CN" sz="3600" dirty="0" smtClean="0">
                <a:solidFill>
                  <a:prstClr val="black"/>
                </a:solidFill>
                <a:latin typeface="Calibri"/>
              </a:rPr>
              <a:t>fields.</a:t>
            </a:r>
            <a:endParaRPr lang="en-US" dirty="0">
              <a:solidFill>
                <a:schemeClr val="tx1"/>
              </a:solidFill>
            </a:endParaRPr>
          </a:p>
        </p:txBody>
      </p:sp>
      <p:sp>
        <p:nvSpPr>
          <p:cNvPr id="569" name="Text Placeholder 568"/>
          <p:cNvSpPr>
            <a:spLocks noGrp="1"/>
          </p:cNvSpPr>
          <p:nvPr>
            <p:ph type="body" sz="quarter" idx="150"/>
          </p:nvPr>
        </p:nvSpPr>
        <p:spPr>
          <a:xfrm>
            <a:off x="8265026" y="4831152"/>
            <a:ext cx="26270902" cy="1097764"/>
          </a:xfrm>
        </p:spPr>
        <p:txBody>
          <a:bodyPr/>
          <a:lstStyle/>
          <a:p>
            <a:r>
              <a:rPr lang="en-US" altLang="zh-CN" sz="6600" dirty="0">
                <a:solidFill>
                  <a:schemeClr val="tx1"/>
                </a:solidFill>
              </a:rPr>
              <a:t>UM-SJTU Joint Institute, Shanghai Jiao Tong </a:t>
            </a:r>
            <a:r>
              <a:rPr lang="en-US" altLang="zh-CN" sz="6600" dirty="0" smtClean="0">
                <a:solidFill>
                  <a:schemeClr val="tx1"/>
                </a:solidFill>
              </a:rPr>
              <a:t>University</a:t>
            </a:r>
            <a:endParaRPr lang="en-US" altLang="zh-CN" sz="6600" dirty="0">
              <a:solidFill>
                <a:schemeClr val="tx1"/>
              </a:solidFill>
            </a:endParaRPr>
          </a:p>
        </p:txBody>
      </p:sp>
      <p:sp>
        <p:nvSpPr>
          <p:cNvPr id="570" name="Text Placeholder 569"/>
          <p:cNvSpPr>
            <a:spLocks noGrp="1"/>
          </p:cNvSpPr>
          <p:nvPr>
            <p:ph type="body" sz="quarter" idx="151"/>
          </p:nvPr>
        </p:nvSpPr>
        <p:spPr>
          <a:xfrm>
            <a:off x="8232768" y="2850802"/>
            <a:ext cx="26270902" cy="2039399"/>
          </a:xfrm>
        </p:spPr>
        <p:txBody>
          <a:bodyPr>
            <a:normAutofit fontScale="85000" lnSpcReduction="20000"/>
          </a:bodyPr>
          <a:lstStyle/>
          <a:p>
            <a:r>
              <a:rPr lang="en-US" altLang="zh-CN" sz="7200" dirty="0" smtClean="0">
                <a:solidFill>
                  <a:schemeClr val="tx1"/>
                </a:solidFill>
              </a:rPr>
              <a:t>Author: </a:t>
            </a:r>
            <a:r>
              <a:rPr lang="en-US" altLang="zh-CN" sz="7200" dirty="0" err="1" smtClean="0">
                <a:solidFill>
                  <a:schemeClr val="tx1"/>
                </a:solidFill>
              </a:rPr>
              <a:t>Fengnian</a:t>
            </a:r>
            <a:r>
              <a:rPr lang="en-US" altLang="zh-CN" sz="7200" dirty="0" smtClean="0">
                <a:solidFill>
                  <a:schemeClr val="tx1"/>
                </a:solidFill>
              </a:rPr>
              <a:t> Zhao, </a:t>
            </a:r>
            <a:r>
              <a:rPr lang="en-US" altLang="zh-CN" sz="7200" dirty="0" err="1" smtClean="0">
                <a:solidFill>
                  <a:schemeClr val="tx1"/>
                </a:solidFill>
              </a:rPr>
              <a:t>Zhiming</a:t>
            </a:r>
            <a:r>
              <a:rPr lang="en-US" altLang="zh-CN" sz="7200" dirty="0" smtClean="0">
                <a:solidFill>
                  <a:schemeClr val="tx1"/>
                </a:solidFill>
              </a:rPr>
              <a:t> </a:t>
            </a:r>
            <a:r>
              <a:rPr lang="en-US" altLang="zh-CN" sz="7200" dirty="0" err="1" smtClean="0">
                <a:solidFill>
                  <a:schemeClr val="tx1"/>
                </a:solidFill>
              </a:rPr>
              <a:t>Ruan</a:t>
            </a:r>
            <a:r>
              <a:rPr lang="en-US" altLang="zh-CN" sz="7200" dirty="0" smtClean="0">
                <a:solidFill>
                  <a:schemeClr val="tx1"/>
                </a:solidFill>
              </a:rPr>
              <a:t>, Chen </a:t>
            </a:r>
            <a:r>
              <a:rPr lang="en-US" altLang="zh-CN" sz="7200" dirty="0" err="1" smtClean="0">
                <a:solidFill>
                  <a:schemeClr val="tx1"/>
                </a:solidFill>
              </a:rPr>
              <a:t>Guo</a:t>
            </a:r>
            <a:r>
              <a:rPr lang="en-US" altLang="zh-CN" sz="7200" dirty="0" smtClean="0">
                <a:solidFill>
                  <a:schemeClr val="tx1"/>
                </a:solidFill>
              </a:rPr>
              <a:t>, </a:t>
            </a:r>
            <a:r>
              <a:rPr lang="en-US" altLang="zh-CN" sz="7200" dirty="0" err="1" smtClean="0">
                <a:solidFill>
                  <a:schemeClr val="tx1"/>
                </a:solidFill>
              </a:rPr>
              <a:t>Penghui</a:t>
            </a:r>
            <a:r>
              <a:rPr lang="en-US" altLang="zh-CN" sz="7200" dirty="0" smtClean="0">
                <a:solidFill>
                  <a:schemeClr val="tx1"/>
                </a:solidFill>
              </a:rPr>
              <a:t> Ge </a:t>
            </a:r>
          </a:p>
          <a:p>
            <a:r>
              <a:rPr lang="en-US" altLang="zh-CN" sz="7200" dirty="0" smtClean="0">
                <a:solidFill>
                  <a:schemeClr val="tx1"/>
                </a:solidFill>
              </a:rPr>
              <a:t>Advisor: </a:t>
            </a:r>
            <a:r>
              <a:rPr lang="en-US" altLang="zh-CN" sz="7200" dirty="0">
                <a:solidFill>
                  <a:schemeClr val="tx1"/>
                </a:solidFill>
              </a:rPr>
              <a:t>David </a:t>
            </a:r>
            <a:r>
              <a:rPr lang="en-US" altLang="zh-CN" sz="7200" dirty="0" smtClean="0">
                <a:solidFill>
                  <a:schemeClr val="tx1"/>
                </a:solidFill>
              </a:rPr>
              <a:t>Hung</a:t>
            </a:r>
            <a:endParaRPr lang="en-US" altLang="zh-CN" sz="7200" dirty="0">
              <a:solidFill>
                <a:schemeClr val="tx1"/>
              </a:solidFill>
            </a:endParaRPr>
          </a:p>
        </p:txBody>
      </p:sp>
      <p:sp>
        <p:nvSpPr>
          <p:cNvPr id="571" name="Text Placeholder 570"/>
          <p:cNvSpPr>
            <a:spLocks noGrp="1"/>
          </p:cNvSpPr>
          <p:nvPr>
            <p:ph type="body" sz="quarter" idx="153"/>
          </p:nvPr>
        </p:nvSpPr>
        <p:spPr>
          <a:xfrm>
            <a:off x="8181171" y="413030"/>
            <a:ext cx="26270902" cy="2692783"/>
          </a:xfrm>
        </p:spPr>
        <p:txBody>
          <a:bodyPr anchor="ctr" anchorCtr="0">
            <a:noAutofit/>
          </a:bodyPr>
          <a:lstStyle/>
          <a:p>
            <a:r>
              <a:rPr lang="en-US" altLang="zh-CN" sz="7200" dirty="0">
                <a:solidFill>
                  <a:schemeClr val="tx1"/>
                </a:solidFill>
                <a:effectLst>
                  <a:outerShdw blurRad="38100" dist="38100" dir="2700000" algn="tl">
                    <a:srgbClr val="000000">
                      <a:alpha val="43137"/>
                    </a:srgbClr>
                  </a:outerShdw>
                </a:effectLst>
              </a:rPr>
              <a:t>Application of Machine Learning and Artificial Intelligence Techniques on Velocity Flow Field Pattern Recognition and Prediction</a:t>
            </a:r>
          </a:p>
        </p:txBody>
      </p:sp>
      <p:pic>
        <p:nvPicPr>
          <p:cNvPr id="15" name="图片 14" descr="屏幕剪辑"/>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65682" y1="15111" x2="78409" y2="91556"/>
                        <a14:foregroundMark x1="8864" y1="80000" x2="41364" y2="79111"/>
                        <a14:foregroundMark x1="35227" y1="90222" x2="32045" y2="40000"/>
                        <a14:foregroundMark x1="18409" y1="88000" x2="24091" y2="31556"/>
                        <a14:foregroundMark x1="72500" y1="20889" x2="72045" y2="72889"/>
                        <a14:foregroundMark x1="82045" y1="23556" x2="64318" y2="76444"/>
                        <a14:foregroundMark x1="88409" y1="32444" x2="58182" y2="65778"/>
                        <a14:foregroundMark x1="55682" y1="36889" x2="54318" y2="58222"/>
                        <a14:foregroundMark x1="55227" y1="62222" x2="86136" y2="66667"/>
                        <a14:foregroundMark x1="88409" y1="80000" x2="75682" y2="20444"/>
                      </a14:backgroundRemoval>
                    </a14:imgEffect>
                  </a14:imgLayer>
                </a14:imgProps>
              </a:ext>
              <a:ext uri="{28A0092B-C50C-407E-A947-70E740481C1C}">
                <a14:useLocalDpi xmlns:a14="http://schemas.microsoft.com/office/drawing/2010/main" val="0"/>
              </a:ext>
            </a:extLst>
          </a:blip>
          <a:stretch>
            <a:fillRect/>
          </a:stretch>
        </p:blipFill>
        <p:spPr>
          <a:xfrm>
            <a:off x="756508" y="806845"/>
            <a:ext cx="7373066" cy="3620015"/>
          </a:xfrm>
          <a:prstGeom prst="rect">
            <a:avLst/>
          </a:prstGeom>
        </p:spPr>
      </p:pic>
      <p:sp>
        <p:nvSpPr>
          <p:cNvPr id="3" name="Rectangle 2"/>
          <p:cNvSpPr>
            <a:spLocks noChangeArrowheads="1"/>
          </p:cNvSpPr>
          <p:nvPr/>
        </p:nvSpPr>
        <p:spPr bwMode="auto">
          <a:xfrm>
            <a:off x="0" y="0"/>
            <a:ext cx="3599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13" name="矩形 512"/>
          <p:cNvSpPr/>
          <p:nvPr/>
        </p:nvSpPr>
        <p:spPr>
          <a:xfrm>
            <a:off x="18353671" y="13538281"/>
            <a:ext cx="45719" cy="28815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5" name="组合 4"/>
          <p:cNvGrpSpPr/>
          <p:nvPr/>
        </p:nvGrpSpPr>
        <p:grpSpPr>
          <a:xfrm>
            <a:off x="19232018" y="5928745"/>
            <a:ext cx="15439905" cy="8090931"/>
            <a:chOff x="1702674" y="32879706"/>
            <a:chExt cx="16396243" cy="8989800"/>
          </a:xfrm>
        </p:grpSpPr>
        <p:grpSp>
          <p:nvGrpSpPr>
            <p:cNvPr id="4" name="组合 3"/>
            <p:cNvGrpSpPr/>
            <p:nvPr/>
          </p:nvGrpSpPr>
          <p:grpSpPr>
            <a:xfrm>
              <a:off x="1702674" y="32879706"/>
              <a:ext cx="16396243" cy="8133443"/>
              <a:chOff x="1702674" y="32879706"/>
              <a:chExt cx="16396243" cy="8133443"/>
            </a:xfrm>
          </p:grpSpPr>
          <p:sp>
            <p:nvSpPr>
              <p:cNvPr id="23" name="Text Placeholder 541"/>
              <p:cNvSpPr txBox="1">
                <a:spLocks/>
              </p:cNvSpPr>
              <p:nvPr/>
            </p:nvSpPr>
            <p:spPr>
              <a:xfrm>
                <a:off x="1702674" y="32879706"/>
                <a:ext cx="16396243" cy="823195"/>
              </a:xfrm>
              <a:prstGeom prst="rect">
                <a:avLst/>
              </a:prstGeom>
              <a:noFill/>
            </p:spPr>
            <p:txBody>
              <a:bodyPr vert="horz" wrap="square" lIns="105865" tIns="105865" rIns="105865" bIns="105865" rtlCol="0" anchor="ctr" anchorCtr="0">
                <a:spAutoFit/>
              </a:bodyPr>
              <a:lstStyle>
                <a:lvl1pPr marL="0" indent="0" algn="ctr" defTabSz="3599993" rtl="0" eaLnBrk="1" latinLnBrk="0" hangingPunct="1">
                  <a:lnSpc>
                    <a:spcPct val="90000"/>
                  </a:lnSpc>
                  <a:spcBef>
                    <a:spcPts val="3937"/>
                  </a:spcBef>
                  <a:buFont typeface="Arial" panose="020B0604020202020204" pitchFamily="34" charset="0"/>
                  <a:buNone/>
                  <a:defRPr sz="3945" b="1" u="sng" kern="1200" baseline="0">
                    <a:solidFill>
                      <a:schemeClr val="accent5">
                        <a:lumMod val="50000"/>
                      </a:schemeClr>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a:lstStyle>
              <a:p>
                <a:r>
                  <a:rPr lang="en-US" altLang="zh-CN" sz="4400" dirty="0" smtClean="0">
                    <a:solidFill>
                      <a:schemeClr val="tx1"/>
                    </a:solidFill>
                  </a:rPr>
                  <a:t>EXPERIMENTAL SETUP AND SCHEMATIC</a:t>
                </a:r>
                <a:endParaRPr lang="en-US" altLang="zh-CN" sz="4400" dirty="0">
                  <a:solidFill>
                    <a:schemeClr val="tx1"/>
                  </a:solidFill>
                </a:endParaRPr>
              </a:p>
            </p:txBody>
          </p:sp>
          <p:grpSp>
            <p:nvGrpSpPr>
              <p:cNvPr id="2" name="组合 1"/>
              <p:cNvGrpSpPr/>
              <p:nvPr/>
            </p:nvGrpSpPr>
            <p:grpSpPr>
              <a:xfrm>
                <a:off x="3511680" y="33736211"/>
                <a:ext cx="12715426" cy="7276938"/>
                <a:chOff x="20821276" y="7937180"/>
                <a:chExt cx="12357155" cy="6482146"/>
              </a:xfrm>
            </p:grpSpPr>
            <p:grpSp>
              <p:nvGrpSpPr>
                <p:cNvPr id="25" name="组合 24"/>
                <p:cNvGrpSpPr/>
                <p:nvPr/>
              </p:nvGrpSpPr>
              <p:grpSpPr>
                <a:xfrm>
                  <a:off x="20821276" y="7937180"/>
                  <a:ext cx="5528028" cy="6482146"/>
                  <a:chOff x="3573203" y="14604419"/>
                  <a:chExt cx="6012681" cy="7171745"/>
                </a:xfrm>
              </p:grpSpPr>
              <p:pic>
                <p:nvPicPr>
                  <p:cNvPr id="28" name="Picture 3" descr="DSC_144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887" t="7899" r="24507" b="16819"/>
                  <a:stretch/>
                </p:blipFill>
                <p:spPr bwMode="auto">
                  <a:xfrm>
                    <a:off x="3573203" y="15664335"/>
                    <a:ext cx="6012681" cy="611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29" name="矩形 28"/>
                  <p:cNvSpPr/>
                  <p:nvPr/>
                </p:nvSpPr>
                <p:spPr>
                  <a:xfrm>
                    <a:off x="5549219" y="18345119"/>
                    <a:ext cx="2117712" cy="3431045"/>
                  </a:xfrm>
                  <a:prstGeom prst="rect">
                    <a:avLst/>
                  </a:prstGeom>
                  <a:noFill/>
                  <a:ln w="152400">
                    <a:solidFill>
                      <a:srgbClr val="FFFF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973568" rtl="0" eaLnBrk="1" latinLnBrk="0" hangingPunct="1">
                      <a:defRPr sz="7823" kern="1200">
                        <a:solidFill>
                          <a:schemeClr val="lt1"/>
                        </a:solidFill>
                        <a:latin typeface="+mn-lt"/>
                        <a:ea typeface="+mn-ea"/>
                        <a:cs typeface="+mn-cs"/>
                      </a:defRPr>
                    </a:lvl1pPr>
                    <a:lvl2pPr marL="1986762" algn="l" defTabSz="3973568" rtl="0" eaLnBrk="1" latinLnBrk="0" hangingPunct="1">
                      <a:defRPr sz="7823" kern="1200">
                        <a:solidFill>
                          <a:schemeClr val="lt1"/>
                        </a:solidFill>
                        <a:latin typeface="+mn-lt"/>
                        <a:ea typeface="+mn-ea"/>
                        <a:cs typeface="+mn-cs"/>
                      </a:defRPr>
                    </a:lvl2pPr>
                    <a:lvl3pPr marL="3973568" algn="l" defTabSz="3973568" rtl="0" eaLnBrk="1" latinLnBrk="0" hangingPunct="1">
                      <a:defRPr sz="7823" kern="1200">
                        <a:solidFill>
                          <a:schemeClr val="lt1"/>
                        </a:solidFill>
                        <a:latin typeface="+mn-lt"/>
                        <a:ea typeface="+mn-ea"/>
                        <a:cs typeface="+mn-cs"/>
                      </a:defRPr>
                    </a:lvl3pPr>
                    <a:lvl4pPr marL="5960335" algn="l" defTabSz="3973568" rtl="0" eaLnBrk="1" latinLnBrk="0" hangingPunct="1">
                      <a:defRPr sz="7823" kern="1200">
                        <a:solidFill>
                          <a:schemeClr val="lt1"/>
                        </a:solidFill>
                        <a:latin typeface="+mn-lt"/>
                        <a:ea typeface="+mn-ea"/>
                        <a:cs typeface="+mn-cs"/>
                      </a:defRPr>
                    </a:lvl4pPr>
                    <a:lvl5pPr marL="7947140" algn="l" defTabSz="3973568" rtl="0" eaLnBrk="1" latinLnBrk="0" hangingPunct="1">
                      <a:defRPr sz="7823" kern="1200">
                        <a:solidFill>
                          <a:schemeClr val="lt1"/>
                        </a:solidFill>
                        <a:latin typeface="+mn-lt"/>
                        <a:ea typeface="+mn-ea"/>
                        <a:cs typeface="+mn-cs"/>
                      </a:defRPr>
                    </a:lvl5pPr>
                    <a:lvl6pPr marL="9933902" algn="l" defTabSz="3973568" rtl="0" eaLnBrk="1" latinLnBrk="0" hangingPunct="1">
                      <a:defRPr sz="7823" kern="1200">
                        <a:solidFill>
                          <a:schemeClr val="lt1"/>
                        </a:solidFill>
                        <a:latin typeface="+mn-lt"/>
                        <a:ea typeface="+mn-ea"/>
                        <a:cs typeface="+mn-cs"/>
                      </a:defRPr>
                    </a:lvl6pPr>
                    <a:lvl7pPr marL="11920708" algn="l" defTabSz="3973568" rtl="0" eaLnBrk="1" latinLnBrk="0" hangingPunct="1">
                      <a:defRPr sz="7823" kern="1200">
                        <a:solidFill>
                          <a:schemeClr val="lt1"/>
                        </a:solidFill>
                        <a:latin typeface="+mn-lt"/>
                        <a:ea typeface="+mn-ea"/>
                        <a:cs typeface="+mn-cs"/>
                      </a:defRPr>
                    </a:lvl7pPr>
                    <a:lvl8pPr marL="13907469" algn="l" defTabSz="3973568" rtl="0" eaLnBrk="1" latinLnBrk="0" hangingPunct="1">
                      <a:defRPr sz="7823" kern="1200">
                        <a:solidFill>
                          <a:schemeClr val="lt1"/>
                        </a:solidFill>
                        <a:latin typeface="+mn-lt"/>
                        <a:ea typeface="+mn-ea"/>
                        <a:cs typeface="+mn-cs"/>
                      </a:defRPr>
                    </a:lvl8pPr>
                    <a:lvl9pPr marL="15894237" algn="l" defTabSz="3973568" rtl="0" eaLnBrk="1" latinLnBrk="0" hangingPunct="1">
                      <a:defRPr sz="7823" kern="1200">
                        <a:solidFill>
                          <a:schemeClr val="lt1"/>
                        </a:solidFill>
                        <a:latin typeface="+mn-lt"/>
                        <a:ea typeface="+mn-ea"/>
                        <a:cs typeface="+mn-cs"/>
                      </a:defRPr>
                    </a:lvl9pPr>
                  </a:lstStyle>
                  <a:p>
                    <a:pPr algn="ctr"/>
                    <a:endParaRPr lang="en-US"/>
                  </a:p>
                </p:txBody>
              </p:sp>
              <p:sp>
                <p:nvSpPr>
                  <p:cNvPr id="30" name="文本框 90"/>
                  <p:cNvSpPr txBox="1">
                    <a:spLocks/>
                  </p:cNvSpPr>
                  <p:nvPr/>
                </p:nvSpPr>
                <p:spPr>
                  <a:xfrm>
                    <a:off x="4710736" y="14604419"/>
                    <a:ext cx="2956194" cy="584775"/>
                  </a:xfrm>
                  <a:prstGeom prst="rect">
                    <a:avLst/>
                  </a:prstGeom>
                  <a:noFill/>
                </p:spPr>
                <p:txBody>
                  <a:bodyPr wrap="none" lIns="0" tIns="0" rIns="0" bIns="0" rtlCol="0" anchor="ctr" anchorCtr="0">
                    <a:spAutoFit/>
                  </a:bodyPr>
                  <a:lstStyle>
                    <a:defPPr>
                      <a:defRPr lang="en-US"/>
                    </a:defPPr>
                    <a:lvl1pPr marL="0" algn="l" defTabSz="3973568" rtl="0" eaLnBrk="1" latinLnBrk="0" hangingPunct="1">
                      <a:defRPr sz="7823" kern="1200">
                        <a:solidFill>
                          <a:schemeClr val="tx1"/>
                        </a:solidFill>
                        <a:latin typeface="+mn-lt"/>
                        <a:ea typeface="+mn-ea"/>
                        <a:cs typeface="+mn-cs"/>
                      </a:defRPr>
                    </a:lvl1pPr>
                    <a:lvl2pPr marL="1986762" algn="l" defTabSz="3973568" rtl="0" eaLnBrk="1" latinLnBrk="0" hangingPunct="1">
                      <a:defRPr sz="7823" kern="1200">
                        <a:solidFill>
                          <a:schemeClr val="tx1"/>
                        </a:solidFill>
                        <a:latin typeface="+mn-lt"/>
                        <a:ea typeface="+mn-ea"/>
                        <a:cs typeface="+mn-cs"/>
                      </a:defRPr>
                    </a:lvl2pPr>
                    <a:lvl3pPr marL="3973568" algn="l" defTabSz="3973568" rtl="0" eaLnBrk="1" latinLnBrk="0" hangingPunct="1">
                      <a:defRPr sz="7823" kern="1200">
                        <a:solidFill>
                          <a:schemeClr val="tx1"/>
                        </a:solidFill>
                        <a:latin typeface="+mn-lt"/>
                        <a:ea typeface="+mn-ea"/>
                        <a:cs typeface="+mn-cs"/>
                      </a:defRPr>
                    </a:lvl3pPr>
                    <a:lvl4pPr marL="5960335" algn="l" defTabSz="3973568" rtl="0" eaLnBrk="1" latinLnBrk="0" hangingPunct="1">
                      <a:defRPr sz="7823" kern="1200">
                        <a:solidFill>
                          <a:schemeClr val="tx1"/>
                        </a:solidFill>
                        <a:latin typeface="+mn-lt"/>
                        <a:ea typeface="+mn-ea"/>
                        <a:cs typeface="+mn-cs"/>
                      </a:defRPr>
                    </a:lvl4pPr>
                    <a:lvl5pPr marL="7947140" algn="l" defTabSz="3973568" rtl="0" eaLnBrk="1" latinLnBrk="0" hangingPunct="1">
                      <a:defRPr sz="7823" kern="1200">
                        <a:solidFill>
                          <a:schemeClr val="tx1"/>
                        </a:solidFill>
                        <a:latin typeface="+mn-lt"/>
                        <a:ea typeface="+mn-ea"/>
                        <a:cs typeface="+mn-cs"/>
                      </a:defRPr>
                    </a:lvl5pPr>
                    <a:lvl6pPr marL="9933902" algn="l" defTabSz="3973568" rtl="0" eaLnBrk="1" latinLnBrk="0" hangingPunct="1">
                      <a:defRPr sz="7823" kern="1200">
                        <a:solidFill>
                          <a:schemeClr val="tx1"/>
                        </a:solidFill>
                        <a:latin typeface="+mn-lt"/>
                        <a:ea typeface="+mn-ea"/>
                        <a:cs typeface="+mn-cs"/>
                      </a:defRPr>
                    </a:lvl6pPr>
                    <a:lvl7pPr marL="11920708" algn="l" defTabSz="3973568" rtl="0" eaLnBrk="1" latinLnBrk="0" hangingPunct="1">
                      <a:defRPr sz="7823" kern="1200">
                        <a:solidFill>
                          <a:schemeClr val="tx1"/>
                        </a:solidFill>
                        <a:latin typeface="+mn-lt"/>
                        <a:ea typeface="+mn-ea"/>
                        <a:cs typeface="+mn-cs"/>
                      </a:defRPr>
                    </a:lvl7pPr>
                    <a:lvl8pPr marL="13907469" algn="l" defTabSz="3973568" rtl="0" eaLnBrk="1" latinLnBrk="0" hangingPunct="1">
                      <a:defRPr sz="7823" kern="1200">
                        <a:solidFill>
                          <a:schemeClr val="tx1"/>
                        </a:solidFill>
                        <a:latin typeface="+mn-lt"/>
                        <a:ea typeface="+mn-ea"/>
                        <a:cs typeface="+mn-cs"/>
                      </a:defRPr>
                    </a:lvl8pPr>
                    <a:lvl9pPr marL="15894237" algn="l" defTabSz="3973568" rtl="0" eaLnBrk="1" latinLnBrk="0" hangingPunct="1">
                      <a:defRPr sz="7823" kern="1200">
                        <a:solidFill>
                          <a:schemeClr val="tx1"/>
                        </a:solidFill>
                        <a:latin typeface="+mn-lt"/>
                        <a:ea typeface="+mn-ea"/>
                        <a:cs typeface="+mn-cs"/>
                      </a:defRPr>
                    </a:lvl9pPr>
                  </a:lstStyle>
                  <a:p>
                    <a:pPr algn="ctr"/>
                    <a:r>
                      <a:rPr lang="en-US" sz="3800" dirty="0" smtClean="0"/>
                      <a:t> Optical Engine</a:t>
                    </a:r>
                    <a:endParaRPr lang="en-US" sz="3800" dirty="0"/>
                  </a:p>
                </p:txBody>
              </p:sp>
            </p:grpSp>
            <p:grpSp>
              <p:nvGrpSpPr>
                <p:cNvPr id="10" name="组合 9"/>
                <p:cNvGrpSpPr/>
                <p:nvPr/>
              </p:nvGrpSpPr>
              <p:grpSpPr>
                <a:xfrm>
                  <a:off x="27662364" y="7941008"/>
                  <a:ext cx="5516067" cy="6413838"/>
                  <a:chOff x="9543926" y="18502873"/>
                  <a:chExt cx="5516067" cy="6413838"/>
                </a:xfrm>
              </p:grpSpPr>
              <p:pic>
                <p:nvPicPr>
                  <p:cNvPr id="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3926" y="19457046"/>
                    <a:ext cx="5516067" cy="545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文本框 90"/>
                  <p:cNvSpPr txBox="1">
                    <a:spLocks/>
                  </p:cNvSpPr>
                  <p:nvPr/>
                </p:nvSpPr>
                <p:spPr>
                  <a:xfrm>
                    <a:off x="10951030" y="18502873"/>
                    <a:ext cx="3955596" cy="520905"/>
                  </a:xfrm>
                  <a:prstGeom prst="rect">
                    <a:avLst/>
                  </a:prstGeom>
                  <a:noFill/>
                </p:spPr>
                <p:txBody>
                  <a:bodyPr wrap="none" lIns="0" tIns="0" rIns="0" bIns="0" rtlCol="0" anchor="ctr" anchorCtr="0">
                    <a:spAutoFit/>
                  </a:bodyPr>
                  <a:lstStyle>
                    <a:defPPr>
                      <a:defRPr lang="en-US"/>
                    </a:defPPr>
                    <a:lvl1pPr marL="0" algn="l" defTabSz="3973568" rtl="0" eaLnBrk="1" latinLnBrk="0" hangingPunct="1">
                      <a:defRPr sz="7823" kern="1200">
                        <a:solidFill>
                          <a:schemeClr val="tx1"/>
                        </a:solidFill>
                        <a:latin typeface="+mn-lt"/>
                        <a:ea typeface="+mn-ea"/>
                        <a:cs typeface="+mn-cs"/>
                      </a:defRPr>
                    </a:lvl1pPr>
                    <a:lvl2pPr marL="1986762" algn="l" defTabSz="3973568" rtl="0" eaLnBrk="1" latinLnBrk="0" hangingPunct="1">
                      <a:defRPr sz="7823" kern="1200">
                        <a:solidFill>
                          <a:schemeClr val="tx1"/>
                        </a:solidFill>
                        <a:latin typeface="+mn-lt"/>
                        <a:ea typeface="+mn-ea"/>
                        <a:cs typeface="+mn-cs"/>
                      </a:defRPr>
                    </a:lvl2pPr>
                    <a:lvl3pPr marL="3973568" algn="l" defTabSz="3973568" rtl="0" eaLnBrk="1" latinLnBrk="0" hangingPunct="1">
                      <a:defRPr sz="7823" kern="1200">
                        <a:solidFill>
                          <a:schemeClr val="tx1"/>
                        </a:solidFill>
                        <a:latin typeface="+mn-lt"/>
                        <a:ea typeface="+mn-ea"/>
                        <a:cs typeface="+mn-cs"/>
                      </a:defRPr>
                    </a:lvl3pPr>
                    <a:lvl4pPr marL="5960335" algn="l" defTabSz="3973568" rtl="0" eaLnBrk="1" latinLnBrk="0" hangingPunct="1">
                      <a:defRPr sz="7823" kern="1200">
                        <a:solidFill>
                          <a:schemeClr val="tx1"/>
                        </a:solidFill>
                        <a:latin typeface="+mn-lt"/>
                        <a:ea typeface="+mn-ea"/>
                        <a:cs typeface="+mn-cs"/>
                      </a:defRPr>
                    </a:lvl4pPr>
                    <a:lvl5pPr marL="7947140" algn="l" defTabSz="3973568" rtl="0" eaLnBrk="1" latinLnBrk="0" hangingPunct="1">
                      <a:defRPr sz="7823" kern="1200">
                        <a:solidFill>
                          <a:schemeClr val="tx1"/>
                        </a:solidFill>
                        <a:latin typeface="+mn-lt"/>
                        <a:ea typeface="+mn-ea"/>
                        <a:cs typeface="+mn-cs"/>
                      </a:defRPr>
                    </a:lvl5pPr>
                    <a:lvl6pPr marL="9933902" algn="l" defTabSz="3973568" rtl="0" eaLnBrk="1" latinLnBrk="0" hangingPunct="1">
                      <a:defRPr sz="7823" kern="1200">
                        <a:solidFill>
                          <a:schemeClr val="tx1"/>
                        </a:solidFill>
                        <a:latin typeface="+mn-lt"/>
                        <a:ea typeface="+mn-ea"/>
                        <a:cs typeface="+mn-cs"/>
                      </a:defRPr>
                    </a:lvl6pPr>
                    <a:lvl7pPr marL="11920708" algn="l" defTabSz="3973568" rtl="0" eaLnBrk="1" latinLnBrk="0" hangingPunct="1">
                      <a:defRPr sz="7823" kern="1200">
                        <a:solidFill>
                          <a:schemeClr val="tx1"/>
                        </a:solidFill>
                        <a:latin typeface="+mn-lt"/>
                        <a:ea typeface="+mn-ea"/>
                        <a:cs typeface="+mn-cs"/>
                      </a:defRPr>
                    </a:lvl7pPr>
                    <a:lvl8pPr marL="13907469" algn="l" defTabSz="3973568" rtl="0" eaLnBrk="1" latinLnBrk="0" hangingPunct="1">
                      <a:defRPr sz="7823" kern="1200">
                        <a:solidFill>
                          <a:schemeClr val="tx1"/>
                        </a:solidFill>
                        <a:latin typeface="+mn-lt"/>
                        <a:ea typeface="+mn-ea"/>
                        <a:cs typeface="+mn-cs"/>
                      </a:defRPr>
                    </a:lvl8pPr>
                    <a:lvl9pPr marL="15894237" algn="l" defTabSz="3973568" rtl="0" eaLnBrk="1" latinLnBrk="0" hangingPunct="1">
                      <a:defRPr sz="7823" kern="1200">
                        <a:solidFill>
                          <a:schemeClr val="tx1"/>
                        </a:solidFill>
                        <a:latin typeface="+mn-lt"/>
                        <a:ea typeface="+mn-ea"/>
                        <a:cs typeface="+mn-cs"/>
                      </a:defRPr>
                    </a:lvl9pPr>
                  </a:lstStyle>
                  <a:p>
                    <a:pPr algn="ctr"/>
                    <a:r>
                      <a:rPr lang="en-US" sz="3800" dirty="0" smtClean="0"/>
                      <a:t> PIV* measurements</a:t>
                    </a:r>
                    <a:endParaRPr lang="en-US" sz="3800" dirty="0"/>
                  </a:p>
                </p:txBody>
              </p:sp>
            </p:grpSp>
          </p:grpSp>
        </p:grpSp>
        <p:sp>
          <p:nvSpPr>
            <p:cNvPr id="11" name="文本框 10"/>
            <p:cNvSpPr txBox="1"/>
            <p:nvPr/>
          </p:nvSpPr>
          <p:spPr>
            <a:xfrm>
              <a:off x="2103262" y="41082977"/>
              <a:ext cx="15995655" cy="786529"/>
            </a:xfrm>
            <a:prstGeom prst="rect">
              <a:avLst/>
            </a:prstGeom>
            <a:noFill/>
          </p:spPr>
          <p:txBody>
            <a:bodyPr wrap="square" rtlCol="0">
              <a:spAutoFit/>
            </a:bodyPr>
            <a:lstStyle/>
            <a:p>
              <a:r>
                <a:rPr lang="en-US" altLang="zh-CN" sz="2000" dirty="0" smtClean="0"/>
                <a:t>*PIV: Particle </a:t>
              </a:r>
              <a:r>
                <a:rPr lang="en-US" altLang="zh-CN" sz="2000" dirty="0"/>
                <a:t>image </a:t>
              </a:r>
              <a:r>
                <a:rPr lang="en-US" altLang="zh-CN" sz="2000" dirty="0" err="1" smtClean="0"/>
                <a:t>velocimetry</a:t>
              </a:r>
              <a:r>
                <a:rPr lang="en-US" altLang="zh-CN" sz="2000" dirty="0" smtClean="0"/>
                <a:t>, which is using </a:t>
              </a:r>
              <a:r>
                <a:rPr lang="en-US" altLang="zh-CN" sz="2000" dirty="0"/>
                <a:t>the particle displacement between two temporally adjacent frames </a:t>
              </a:r>
              <a:r>
                <a:rPr lang="en-US" altLang="zh-CN" sz="2000" dirty="0" smtClean="0"/>
                <a:t>of </a:t>
              </a:r>
              <a:r>
                <a:rPr lang="en-US" altLang="zh-CN" sz="2000" dirty="0"/>
                <a:t>a image pair to </a:t>
              </a:r>
              <a:r>
                <a:rPr lang="en-US" altLang="zh-CN" sz="2000" b="1" u="sng" dirty="0"/>
                <a:t>calculate gas phase flow motion velocity</a:t>
              </a:r>
              <a:r>
                <a:rPr lang="en-US" altLang="zh-CN" sz="2000" b="1" dirty="0">
                  <a:solidFill>
                    <a:srgbClr val="FF0000"/>
                  </a:solidFill>
                </a:rPr>
                <a:t> </a:t>
              </a:r>
              <a:r>
                <a:rPr lang="en-US" altLang="zh-CN" sz="2000" dirty="0"/>
                <a:t>distribution</a:t>
              </a:r>
              <a:r>
                <a:rPr lang="en-US" altLang="zh-CN" sz="2000" dirty="0" smtClean="0"/>
                <a:t>.</a:t>
              </a:r>
              <a:endParaRPr lang="en-US" altLang="zh-CN" sz="2000" dirty="0"/>
            </a:p>
          </p:txBody>
        </p:sp>
      </p:grpSp>
      <p:sp>
        <p:nvSpPr>
          <p:cNvPr id="88" name="Text Placeholder 541"/>
          <p:cNvSpPr txBox="1">
            <a:spLocks/>
          </p:cNvSpPr>
          <p:nvPr/>
        </p:nvSpPr>
        <p:spPr>
          <a:xfrm>
            <a:off x="1340748" y="5928753"/>
            <a:ext cx="16360628" cy="823195"/>
          </a:xfrm>
          <a:prstGeom prst="rect">
            <a:avLst/>
          </a:prstGeom>
          <a:noFill/>
        </p:spPr>
        <p:txBody>
          <a:bodyPr vert="horz" wrap="square" lIns="105865" tIns="105865" rIns="105865" bIns="105865" rtlCol="0" anchor="ctr" anchorCtr="0">
            <a:spAutoFit/>
          </a:bodyPr>
          <a:lstStyle>
            <a:lvl1pPr marL="0" indent="0" algn="ctr" defTabSz="3599993" rtl="0" eaLnBrk="1" latinLnBrk="0" hangingPunct="1">
              <a:lnSpc>
                <a:spcPct val="90000"/>
              </a:lnSpc>
              <a:spcBef>
                <a:spcPts val="3937"/>
              </a:spcBef>
              <a:buFont typeface="Arial" panose="020B0604020202020204" pitchFamily="34" charset="0"/>
              <a:buNone/>
              <a:defRPr sz="3945" b="1" u="sng" kern="1200" baseline="0">
                <a:solidFill>
                  <a:schemeClr val="accent5">
                    <a:lumMod val="50000"/>
                  </a:schemeClr>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a:lstStyle>
          <a:p>
            <a:r>
              <a:rPr lang="en-US" altLang="zh-CN" sz="4400" dirty="0" smtClean="0">
                <a:solidFill>
                  <a:schemeClr val="tx1"/>
                </a:solidFill>
              </a:rPr>
              <a:t>RESEARCH BACKGROUND</a:t>
            </a:r>
            <a:endParaRPr lang="en-US" altLang="zh-CN" sz="4400" dirty="0">
              <a:solidFill>
                <a:schemeClr val="tx1"/>
              </a:solidFill>
            </a:endParaRPr>
          </a:p>
        </p:txBody>
      </p:sp>
      <p:grpSp>
        <p:nvGrpSpPr>
          <p:cNvPr id="7" name="组合 6"/>
          <p:cNvGrpSpPr/>
          <p:nvPr/>
        </p:nvGrpSpPr>
        <p:grpSpPr>
          <a:xfrm>
            <a:off x="590664" y="14058349"/>
            <a:ext cx="27097029" cy="29184654"/>
            <a:chOff x="628650" y="13199616"/>
            <a:chExt cx="27097029" cy="29184654"/>
          </a:xfrm>
        </p:grpSpPr>
        <p:sp>
          <p:nvSpPr>
            <p:cNvPr id="79" name="Text Placeholder 541"/>
            <p:cNvSpPr txBox="1">
              <a:spLocks/>
            </p:cNvSpPr>
            <p:nvPr/>
          </p:nvSpPr>
          <p:spPr>
            <a:xfrm>
              <a:off x="944039" y="13199616"/>
              <a:ext cx="16360628" cy="832405"/>
            </a:xfrm>
            <a:prstGeom prst="rect">
              <a:avLst/>
            </a:prstGeom>
            <a:noFill/>
          </p:spPr>
          <p:txBody>
            <a:bodyPr vert="horz" wrap="square" lIns="105865" tIns="105865" rIns="105865" bIns="105865" rtlCol="0" anchor="ctr" anchorCtr="0">
              <a:spAutoFit/>
            </a:bodyPr>
            <a:lstStyle>
              <a:lvl1pPr marL="0" indent="0" algn="ctr" defTabSz="3599993" rtl="0" eaLnBrk="1" latinLnBrk="0" hangingPunct="1">
                <a:lnSpc>
                  <a:spcPct val="90000"/>
                </a:lnSpc>
                <a:spcBef>
                  <a:spcPts val="3937"/>
                </a:spcBef>
                <a:buFont typeface="Arial" panose="020B0604020202020204" pitchFamily="34" charset="0"/>
                <a:buNone/>
                <a:defRPr sz="3945" b="1" u="sng" kern="1200" baseline="0">
                  <a:solidFill>
                    <a:schemeClr val="accent5">
                      <a:lumMod val="50000"/>
                    </a:schemeClr>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a:lstStyle>
            <a:p>
              <a:r>
                <a:rPr lang="en-US" altLang="zh-CN" sz="4400" dirty="0" smtClean="0">
                  <a:solidFill>
                    <a:schemeClr val="tx1"/>
                  </a:solidFill>
                </a:rPr>
                <a:t>VORTEX RECOGNITION</a:t>
              </a:r>
              <a:endParaRPr lang="en-US" altLang="zh-CN" sz="4400" dirty="0">
                <a:solidFill>
                  <a:schemeClr val="tx1"/>
                </a:solidFill>
              </a:endParaRPr>
            </a:p>
          </p:txBody>
        </p:sp>
        <p:sp>
          <p:nvSpPr>
            <p:cNvPr id="80" name="Text Placeholder 537"/>
            <p:cNvSpPr txBox="1">
              <a:spLocks/>
            </p:cNvSpPr>
            <p:nvPr/>
          </p:nvSpPr>
          <p:spPr>
            <a:xfrm>
              <a:off x="842699" y="14537539"/>
              <a:ext cx="8906370" cy="1765597"/>
            </a:xfrm>
            <a:prstGeom prst="rect">
              <a:avLst/>
            </a:prstGeom>
          </p:spPr>
          <p:txBody>
            <a:bodyPr vert="horz" wrap="square" lIns="264661" tIns="264661" rIns="264661" bIns="264661" rtlCol="0">
              <a:spAutoFit/>
            </a:bodyPr>
            <a:lstStyle>
              <a:lvl1pPr marL="0" indent="0" algn="l" defTabSz="3599993" rtl="0" eaLnBrk="1" latinLnBrk="0" hangingPunct="1">
                <a:lnSpc>
                  <a:spcPct val="90000"/>
                </a:lnSpc>
                <a:spcBef>
                  <a:spcPts val="3937"/>
                </a:spcBef>
                <a:buFont typeface="Arial" panose="020B0604020202020204" pitchFamily="34" charset="0"/>
                <a:buNone/>
                <a:defRPr sz="2401"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75146" indent="-567363" algn="l" defTabSz="3599993" rtl="0" eaLnBrk="1" latinLnBrk="0" hangingPunct="1">
                <a:lnSpc>
                  <a:spcPct val="90000"/>
                </a:lnSpc>
                <a:spcBef>
                  <a:spcPts val="1968"/>
                </a:spcBef>
                <a:buFont typeface="Arial" panose="020B0604020202020204" pitchFamily="34" charset="0"/>
                <a:buChar char="•"/>
                <a:defRPr sz="2487" kern="1200">
                  <a:solidFill>
                    <a:schemeClr val="tx1"/>
                  </a:solidFill>
                  <a:latin typeface="Trebuchet MS" pitchFamily="34" charset="0"/>
                  <a:ea typeface="+mn-ea"/>
                  <a:cs typeface="+mn-cs"/>
                </a:defRPr>
              </a:lvl2pPr>
              <a:lvl3pPr marL="2042509" indent="-567363" algn="l" defTabSz="3599993" rtl="0" eaLnBrk="1" latinLnBrk="0" hangingPunct="1">
                <a:lnSpc>
                  <a:spcPct val="90000"/>
                </a:lnSpc>
                <a:spcBef>
                  <a:spcPts val="1968"/>
                </a:spcBef>
                <a:buFont typeface="Arial" panose="020B0604020202020204" pitchFamily="34" charset="0"/>
                <a:buChar char="•"/>
                <a:defRPr sz="2487" kern="1200">
                  <a:solidFill>
                    <a:schemeClr val="tx1"/>
                  </a:solidFill>
                  <a:latin typeface="Trebuchet MS" pitchFamily="34" charset="0"/>
                  <a:ea typeface="+mn-ea"/>
                  <a:cs typeface="+mn-cs"/>
                </a:defRPr>
              </a:lvl3pPr>
              <a:lvl4pPr marL="2666610" indent="-624101" algn="l" defTabSz="3599993" rtl="0" eaLnBrk="1" latinLnBrk="0" hangingPunct="1">
                <a:lnSpc>
                  <a:spcPct val="90000"/>
                </a:lnSpc>
                <a:spcBef>
                  <a:spcPts val="1968"/>
                </a:spcBef>
                <a:buFont typeface="Arial" panose="020B0604020202020204" pitchFamily="34" charset="0"/>
                <a:buChar char="•"/>
                <a:defRPr sz="2487" kern="1200">
                  <a:solidFill>
                    <a:schemeClr val="tx1"/>
                  </a:solidFill>
                  <a:latin typeface="Trebuchet MS" pitchFamily="34" charset="0"/>
                  <a:ea typeface="+mn-ea"/>
                  <a:cs typeface="+mn-cs"/>
                </a:defRPr>
              </a:lvl4pPr>
              <a:lvl5pPr marL="3120502" indent="-453891" algn="l" defTabSz="3599993" rtl="0" eaLnBrk="1" latinLnBrk="0" hangingPunct="1">
                <a:lnSpc>
                  <a:spcPct val="90000"/>
                </a:lnSpc>
                <a:spcBef>
                  <a:spcPts val="1968"/>
                </a:spcBef>
                <a:buFont typeface="Arial" panose="020B0604020202020204" pitchFamily="34" charset="0"/>
                <a:buChar char="•"/>
                <a:defRPr sz="2487" kern="1200">
                  <a:solidFill>
                    <a:schemeClr val="tx1"/>
                  </a:solidFill>
                  <a:latin typeface="Trebuchet MS" pitchFamily="34" charset="0"/>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a:lstStyle>
            <a:p>
              <a:pPr marL="900216" lvl="0" indent="-900216" defTabSz="3973568">
                <a:lnSpc>
                  <a:spcPct val="100000"/>
                </a:lnSpc>
                <a:spcBef>
                  <a:spcPts val="600"/>
                </a:spcBef>
                <a:spcAft>
                  <a:spcPts val="600"/>
                </a:spcAft>
                <a:buFont typeface="Wingdings" panose="05000000000000000000" pitchFamily="2" charset="2"/>
                <a:buChar char="v"/>
              </a:pPr>
              <a:r>
                <a:rPr lang="en-US" altLang="zh-CN" sz="4000" b="1" i="1" dirty="0" smtClean="0">
                  <a:solidFill>
                    <a:srgbClr val="0070C0"/>
                  </a:solidFill>
                  <a:latin typeface="+mn-lt"/>
                </a:rPr>
                <a:t>R-CNN</a:t>
              </a:r>
              <a:r>
                <a:rPr lang="en-US" altLang="zh-CN" sz="4000" i="1" dirty="0" smtClean="0">
                  <a:solidFill>
                    <a:srgbClr val="0070C0"/>
                  </a:solidFill>
                </a:rPr>
                <a:t> (</a:t>
              </a:r>
              <a:r>
                <a:rPr lang="en-US" altLang="zh-CN" sz="4000" i="1" dirty="0" smtClean="0">
                  <a:solidFill>
                    <a:srgbClr val="0070C0"/>
                  </a:solidFill>
                  <a:latin typeface="+mn-lt"/>
                </a:rPr>
                <a:t>Region with Convolutional Neural Network Feature) </a:t>
              </a:r>
              <a:r>
                <a:rPr lang="en-US" altLang="zh-CN" sz="4000" b="1" i="1" dirty="0" smtClean="0">
                  <a:solidFill>
                    <a:srgbClr val="0070C0"/>
                  </a:solidFill>
                  <a:latin typeface="+mn-lt"/>
                </a:rPr>
                <a:t>model</a:t>
              </a:r>
            </a:p>
          </p:txBody>
        </p:sp>
        <p:sp>
          <p:nvSpPr>
            <p:cNvPr id="86" name="文本框 85"/>
            <p:cNvSpPr txBox="1"/>
            <p:nvPr/>
          </p:nvSpPr>
          <p:spPr>
            <a:xfrm>
              <a:off x="7570307" y="24685426"/>
              <a:ext cx="10277162" cy="3425555"/>
            </a:xfrm>
            <a:prstGeom prst="rect">
              <a:avLst/>
            </a:prstGeom>
            <a:noFill/>
          </p:spPr>
          <p:txBody>
            <a:bodyPr wrap="square" rtlCol="0">
              <a:spAutoFit/>
            </a:bodyPr>
            <a:lstStyle/>
            <a:p>
              <a:pPr marL="571500" indent="-571500" algn="just">
                <a:buFont typeface="Arial" panose="020B0604020202020204" pitchFamily="34" charset="0"/>
                <a:buChar char="•"/>
              </a:pPr>
              <a:r>
                <a:rPr lang="en-US" altLang="zh-CN" sz="3800" i="1" u="sng" dirty="0" smtClean="0"/>
                <a:t>R-CNN model: </a:t>
              </a:r>
            </a:p>
            <a:p>
              <a:pPr marL="742950" indent="-742950" algn="just">
                <a:buFont typeface="+mj-lt"/>
                <a:buAutoNum type="alphaLcPeriod"/>
              </a:pPr>
              <a:r>
                <a:rPr lang="en-US" altLang="zh-CN" sz="3800" dirty="0" smtClean="0"/>
                <a:t>Size of input image: 25</a:t>
              </a:r>
              <a:r>
                <a:rPr lang="en-US" altLang="zh-CN" sz="3800" dirty="0" smtClean="0">
                  <a:cs typeface="Times New Roman" panose="02020603050405020304" pitchFamily="18" charset="0"/>
                </a:rPr>
                <a:t>×</a:t>
              </a:r>
              <a:r>
                <a:rPr lang="en-US" altLang="zh-CN" sz="3800" dirty="0" smtClean="0"/>
                <a:t>25. Size of ROI: 7</a:t>
              </a:r>
              <a:r>
                <a:rPr lang="en-US" altLang="zh-CN" sz="3800" dirty="0" smtClean="0">
                  <a:cs typeface="Times New Roman" panose="02020603050405020304" pitchFamily="18" charset="0"/>
                </a:rPr>
                <a:t>×</a:t>
              </a:r>
              <a:r>
                <a:rPr lang="en-US" altLang="zh-CN" sz="3800" dirty="0" smtClean="0"/>
                <a:t>7.</a:t>
              </a:r>
            </a:p>
            <a:p>
              <a:pPr marL="742950" indent="-742950" algn="just">
                <a:buFont typeface="+mj-lt"/>
                <a:buAutoNum type="alphaLcPeriod"/>
              </a:pPr>
              <a:r>
                <a:rPr lang="en-US" altLang="zh-CN" sz="3800" dirty="0"/>
                <a:t>T</a:t>
              </a:r>
              <a:r>
                <a:rPr lang="en-US" altLang="zh-CN" sz="3800" dirty="0" smtClean="0"/>
                <a:t>wo CNN models ( one to judge whether there is a vortex center, and the other to identify the location and direction)</a:t>
              </a:r>
            </a:p>
          </p:txBody>
        </p:sp>
        <p:sp>
          <p:nvSpPr>
            <p:cNvPr id="87" name="文本框 86"/>
            <p:cNvSpPr txBox="1"/>
            <p:nvPr/>
          </p:nvSpPr>
          <p:spPr>
            <a:xfrm>
              <a:off x="1067664" y="24032392"/>
              <a:ext cx="16521854" cy="707886"/>
            </a:xfrm>
            <a:prstGeom prst="rect">
              <a:avLst/>
            </a:prstGeom>
            <a:noFill/>
          </p:spPr>
          <p:txBody>
            <a:bodyPr wrap="square" rtlCol="0">
              <a:spAutoFit/>
            </a:bodyPr>
            <a:lstStyle/>
            <a:p>
              <a:pPr marL="900216" indent="-900216">
                <a:spcBef>
                  <a:spcPts val="600"/>
                </a:spcBef>
                <a:spcAft>
                  <a:spcPts val="600"/>
                </a:spcAft>
                <a:buFont typeface="Wingdings" panose="05000000000000000000" pitchFamily="2" charset="2"/>
                <a:buChar char="v"/>
              </a:pPr>
              <a:r>
                <a:rPr lang="en-US" altLang="zh-CN" sz="4000" b="1" i="1" dirty="0">
                  <a:solidFill>
                    <a:srgbClr val="0070C0"/>
                  </a:solidFill>
                  <a:cs typeface="Times New Roman" panose="02020603050405020304" pitchFamily="18" charset="0"/>
                </a:rPr>
                <a:t>V</a:t>
              </a:r>
              <a:r>
                <a:rPr lang="en-US" altLang="zh-CN" sz="4000" b="1" i="1" dirty="0" smtClean="0">
                  <a:solidFill>
                    <a:srgbClr val="0070C0"/>
                  </a:solidFill>
                  <a:cs typeface="Times New Roman" panose="02020603050405020304" pitchFamily="18" charset="0"/>
                </a:rPr>
                <a:t>ortex </a:t>
              </a:r>
              <a:r>
                <a:rPr lang="en-US" altLang="zh-CN" sz="4000" b="1" i="1" dirty="0">
                  <a:solidFill>
                    <a:srgbClr val="0070C0"/>
                  </a:solidFill>
                  <a:cs typeface="Times New Roman" panose="02020603050405020304" pitchFamily="18" charset="0"/>
                </a:rPr>
                <a:t>C</a:t>
              </a:r>
              <a:r>
                <a:rPr lang="en-US" altLang="zh-CN" sz="4000" b="1" i="1" dirty="0" smtClean="0">
                  <a:solidFill>
                    <a:srgbClr val="0070C0"/>
                  </a:solidFill>
                  <a:cs typeface="Times New Roman" panose="02020603050405020304" pitchFamily="18" charset="0"/>
                </a:rPr>
                <a:t>enter &amp; Direction Identification</a:t>
              </a:r>
              <a:endParaRPr lang="en-US" altLang="zh-CN" sz="4000" b="1" i="1" dirty="0">
                <a:solidFill>
                  <a:srgbClr val="0070C0"/>
                </a:solidFill>
                <a:cs typeface="Times New Roman" panose="02020603050405020304" pitchFamily="18" charset="0"/>
              </a:endParaRPr>
            </a:p>
          </p:txBody>
        </p:sp>
        <p:sp>
          <p:nvSpPr>
            <p:cNvPr id="83" name="文本框 82"/>
            <p:cNvSpPr txBox="1"/>
            <p:nvPr/>
          </p:nvSpPr>
          <p:spPr>
            <a:xfrm>
              <a:off x="1068436" y="30173069"/>
              <a:ext cx="15606603" cy="703612"/>
            </a:xfrm>
            <a:prstGeom prst="rect">
              <a:avLst/>
            </a:prstGeom>
            <a:noFill/>
          </p:spPr>
          <p:txBody>
            <a:bodyPr wrap="square" rtlCol="0">
              <a:spAutoFit/>
            </a:bodyPr>
            <a:lstStyle/>
            <a:p>
              <a:pPr marL="900216" indent="-900216">
                <a:spcBef>
                  <a:spcPts val="600"/>
                </a:spcBef>
                <a:spcAft>
                  <a:spcPts val="600"/>
                </a:spcAft>
                <a:buFont typeface="Wingdings" panose="05000000000000000000" pitchFamily="2" charset="2"/>
                <a:buChar char="v"/>
              </a:pPr>
              <a:r>
                <a:rPr lang="en-US" altLang="zh-CN" sz="4000" b="1" i="1" dirty="0">
                  <a:solidFill>
                    <a:srgbClr val="0070C0"/>
                  </a:solidFill>
                  <a:cs typeface="Times New Roman" panose="02020603050405020304" pitchFamily="18" charset="0"/>
                </a:rPr>
                <a:t>Vortex </a:t>
              </a:r>
              <a:r>
                <a:rPr lang="en-US" altLang="zh-CN" sz="4000" b="1" i="1" dirty="0" smtClean="0">
                  <a:solidFill>
                    <a:srgbClr val="0070C0"/>
                  </a:solidFill>
                  <a:cs typeface="Times New Roman" panose="02020603050405020304" pitchFamily="18" charset="0"/>
                </a:rPr>
                <a:t>Size Recognition</a:t>
              </a:r>
              <a:endParaRPr lang="en-US" altLang="zh-CN" sz="4000" b="1" i="1" dirty="0">
                <a:solidFill>
                  <a:srgbClr val="0070C0"/>
                </a:solidFill>
                <a:cs typeface="Times New Roman" panose="02020603050405020304" pitchFamily="18" charset="0"/>
              </a:endParaRPr>
            </a:p>
          </p:txBody>
        </p:sp>
        <p:sp>
          <p:nvSpPr>
            <p:cNvPr id="78" name="文本框 77"/>
            <p:cNvSpPr txBox="1"/>
            <p:nvPr/>
          </p:nvSpPr>
          <p:spPr>
            <a:xfrm>
              <a:off x="7361223" y="34933920"/>
              <a:ext cx="10797353" cy="4185761"/>
            </a:xfrm>
            <a:prstGeom prst="rect">
              <a:avLst/>
            </a:prstGeom>
            <a:noFill/>
          </p:spPr>
          <p:txBody>
            <a:bodyPr wrap="square" rtlCol="0">
              <a:spAutoFit/>
            </a:bodyPr>
            <a:lstStyle/>
            <a:p>
              <a:pPr marL="571500" indent="-571500">
                <a:buFont typeface="Arial" panose="020B0604020202020204" pitchFamily="34" charset="0"/>
                <a:buChar char="•"/>
              </a:pPr>
              <a:r>
                <a:rPr lang="en-US" altLang="zh-CN" sz="3800" i="1" u="sng" dirty="0" smtClean="0"/>
                <a:t>Result</a:t>
              </a:r>
              <a:r>
                <a:rPr lang="en-US" altLang="zh-CN" sz="3800" dirty="0" smtClean="0"/>
                <a:t>: The R-CNN model can identify </a:t>
              </a:r>
            </a:p>
            <a:p>
              <a:pPr marL="742950" indent="-742950">
                <a:buFont typeface="+mj-lt"/>
                <a:buAutoNum type="alphaLcPeriod"/>
              </a:pPr>
              <a:r>
                <a:rPr lang="en-US" altLang="zh-CN" sz="3800" dirty="0" smtClean="0"/>
                <a:t>general complete vortexes</a:t>
              </a:r>
            </a:p>
            <a:p>
              <a:pPr marL="742950" indent="-742950">
                <a:buFont typeface="+mj-lt"/>
                <a:buAutoNum type="alphaLcPeriod"/>
              </a:pPr>
              <a:r>
                <a:rPr lang="en-US" altLang="zh-CN" sz="3800" dirty="0"/>
                <a:t>incomplete </a:t>
              </a:r>
              <a:r>
                <a:rPr lang="en-US" altLang="zh-CN" sz="3800" dirty="0" smtClean="0"/>
                <a:t>vortexes</a:t>
              </a:r>
            </a:p>
            <a:p>
              <a:pPr marL="742950" indent="-742950">
                <a:buFont typeface="+mj-lt"/>
                <a:buAutoNum type="alphaLcPeriod"/>
              </a:pPr>
              <a:r>
                <a:rPr lang="en-US" altLang="zh-CN" sz="3800" dirty="0" smtClean="0"/>
                <a:t>vortexes whose centers are very close to the edge of the image or outside the image</a:t>
              </a:r>
            </a:p>
            <a:p>
              <a:pPr marL="742950" indent="-742950">
                <a:buFont typeface="+mj-lt"/>
                <a:buAutoNum type="alphaLcPeriod"/>
              </a:pPr>
              <a:r>
                <a:rPr lang="en-US" altLang="zh-CN" sz="3800" dirty="0" smtClean="0"/>
                <a:t>region whose shape is like a vortex, but the magnitude and direction details are not satisfied</a:t>
              </a:r>
            </a:p>
          </p:txBody>
        </p:sp>
        <p:grpSp>
          <p:nvGrpSpPr>
            <p:cNvPr id="14" name="组合 13"/>
            <p:cNvGrpSpPr/>
            <p:nvPr/>
          </p:nvGrpSpPr>
          <p:grpSpPr>
            <a:xfrm>
              <a:off x="1340750" y="24630106"/>
              <a:ext cx="5985897" cy="5532980"/>
              <a:chOff x="2152003" y="22514278"/>
              <a:chExt cx="5058423" cy="4572305"/>
            </a:xfrm>
          </p:grpSpPr>
          <p:grpSp>
            <p:nvGrpSpPr>
              <p:cNvPr id="111" name="组合 110"/>
              <p:cNvGrpSpPr/>
              <p:nvPr/>
            </p:nvGrpSpPr>
            <p:grpSpPr>
              <a:xfrm>
                <a:off x="2152003" y="22514278"/>
                <a:ext cx="5058423" cy="4572305"/>
                <a:chOff x="3408670" y="24844004"/>
                <a:chExt cx="14050654" cy="12650772"/>
              </a:xfrm>
            </p:grpSpPr>
            <p:pic>
              <p:nvPicPr>
                <p:cNvPr id="1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670" y="24844004"/>
                  <a:ext cx="14050654" cy="12650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椭圆 113"/>
                <p:cNvSpPr/>
                <p:nvPr/>
              </p:nvSpPr>
              <p:spPr>
                <a:xfrm>
                  <a:off x="5367451" y="28256579"/>
                  <a:ext cx="331837" cy="3144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12259812" y="32312806"/>
                  <a:ext cx="331837" cy="3144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12" name="弧形 11"/>
              <p:cNvSpPr/>
              <p:nvPr/>
            </p:nvSpPr>
            <p:spPr>
              <a:xfrm>
                <a:off x="2693380" y="23610988"/>
                <a:ext cx="478077" cy="443033"/>
              </a:xfrm>
              <a:prstGeom prst="arc">
                <a:avLst>
                  <a:gd name="adj1" fmla="val 9230638"/>
                  <a:gd name="adj2" fmla="val 3009767"/>
                </a:avLst>
              </a:prstGeom>
              <a:noFill/>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弧形 67"/>
              <p:cNvSpPr/>
              <p:nvPr/>
            </p:nvSpPr>
            <p:spPr>
              <a:xfrm>
                <a:off x="5174443" y="25097338"/>
                <a:ext cx="478077" cy="443033"/>
              </a:xfrm>
              <a:prstGeom prst="arc">
                <a:avLst>
                  <a:gd name="adj1" fmla="val 9230638"/>
                  <a:gd name="adj2" fmla="val 3009767"/>
                </a:avLst>
              </a:prstGeom>
              <a:noFill/>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9" name="组合 68"/>
            <p:cNvGrpSpPr/>
            <p:nvPr/>
          </p:nvGrpSpPr>
          <p:grpSpPr>
            <a:xfrm>
              <a:off x="11658687" y="29534537"/>
              <a:ext cx="6120000" cy="5472000"/>
              <a:chOff x="18372132" y="21355691"/>
              <a:chExt cx="14126922" cy="12769319"/>
            </a:xfrm>
          </p:grpSpPr>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72132" y="21355691"/>
                <a:ext cx="14126922" cy="12769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矩形 70"/>
              <p:cNvSpPr/>
              <p:nvPr/>
            </p:nvSpPr>
            <p:spPr>
              <a:xfrm>
                <a:off x="19287880" y="23678869"/>
                <a:ext cx="3333748" cy="3559177"/>
              </a:xfrm>
              <a:prstGeom prst="rect">
                <a:avLst/>
              </a:prstGeom>
              <a:noFill/>
              <a:ln w="76200">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25107655" y="26155368"/>
                <a:ext cx="5905499" cy="5616575"/>
              </a:xfrm>
              <a:prstGeom prst="rect">
                <a:avLst/>
              </a:prstGeom>
              <a:noFill/>
              <a:ln w="76200">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7" name="文本框 85"/>
            <p:cNvSpPr txBox="1"/>
            <p:nvPr/>
          </p:nvSpPr>
          <p:spPr>
            <a:xfrm>
              <a:off x="1154824" y="15939986"/>
              <a:ext cx="8794461" cy="677108"/>
            </a:xfrm>
            <a:prstGeom prst="rect">
              <a:avLst/>
            </a:prstGeom>
            <a:noFill/>
          </p:spPr>
          <p:txBody>
            <a:bodyPr wrap="square" rtlCol="0">
              <a:spAutoFit/>
            </a:bodyPr>
            <a:lstStyle/>
            <a:p>
              <a:pPr marL="571500" indent="-571500" algn="just">
                <a:buFont typeface="Arial" panose="020B0604020202020204" pitchFamily="34" charset="0"/>
                <a:buChar char="•"/>
              </a:pPr>
              <a:r>
                <a:rPr lang="en-US" altLang="zh-CN" sz="3800" dirty="0" smtClean="0"/>
                <a:t>Treat flow fields as two grayscale images</a:t>
              </a:r>
            </a:p>
          </p:txBody>
        </p:sp>
        <mc:AlternateContent xmlns:mc="http://schemas.openxmlformats.org/markup-compatibility/2006" xmlns:a14="http://schemas.microsoft.com/office/drawing/2010/main">
          <mc:Choice Requires="a14">
            <p:sp>
              <p:nvSpPr>
                <p:cNvPr id="168" name="文本框 85"/>
                <p:cNvSpPr txBox="1"/>
                <p:nvPr/>
              </p:nvSpPr>
              <p:spPr>
                <a:xfrm>
                  <a:off x="1163679" y="21429268"/>
                  <a:ext cx="8465893" cy="1846659"/>
                </a:xfrm>
                <a:prstGeom prst="rect">
                  <a:avLst/>
                </a:prstGeom>
                <a:noFill/>
              </p:spPr>
              <p:txBody>
                <a:bodyPr wrap="square" rtlCol="0">
                  <a:spAutoFit/>
                </a:bodyPr>
                <a:lstStyle/>
                <a:p>
                  <a:pPr marL="571500" indent="-571500" algn="just">
                    <a:buFont typeface="Arial" panose="020B0604020202020204" pitchFamily="34" charset="0"/>
                    <a:buChar char="•"/>
                  </a:pPr>
                  <a:r>
                    <a:rPr lang="en-US" altLang="zh-CN" sz="3800" dirty="0" smtClean="0"/>
                    <a:t>Extract the whole </a:t>
                  </a:r>
                  <a14:m>
                    <m:oMath xmlns:m="http://schemas.openxmlformats.org/officeDocument/2006/math">
                      <m:r>
                        <a:rPr lang="en-US" altLang="zh-CN" sz="3800" b="0" i="1" smtClean="0">
                          <a:latin typeface="Cambria Math"/>
                        </a:rPr>
                        <m:t>𝑛</m:t>
                      </m:r>
                      <m:r>
                        <a:rPr lang="en-US" altLang="zh-CN" sz="3800" b="0" i="1" smtClean="0">
                          <a:latin typeface="Cambria Math"/>
                          <a:ea typeface="Cambria Math"/>
                        </a:rPr>
                        <m:t>×</m:t>
                      </m:r>
                      <m:r>
                        <a:rPr lang="en-US" altLang="zh-CN" sz="3800" b="0" i="1" smtClean="0">
                          <a:latin typeface="Cambria Math"/>
                          <a:ea typeface="Cambria Math"/>
                        </a:rPr>
                        <m:t>𝑛</m:t>
                      </m:r>
                      <m:r>
                        <a:rPr lang="en-US" altLang="zh-CN" sz="3800" b="0" i="1" smtClean="0">
                          <a:latin typeface="Cambria Math"/>
                          <a:ea typeface="Cambria Math"/>
                        </a:rPr>
                        <m:t> </m:t>
                      </m:r>
                    </m:oMath>
                  </a14:m>
                  <a:r>
                    <a:rPr lang="en-US" altLang="zh-CN" sz="3800" dirty="0" smtClean="0">
                      <a:cs typeface="Times New Roman" panose="02020603050405020304" pitchFamily="18" charset="0"/>
                    </a:rPr>
                    <a:t>image into </a:t>
                  </a:r>
                  <a14:m>
                    <m:oMath xmlns:m="http://schemas.openxmlformats.org/officeDocument/2006/math">
                      <m:sSup>
                        <m:sSupPr>
                          <m:ctrlPr>
                            <a:rPr lang="en-US" altLang="zh-CN" sz="3800" i="1" smtClean="0">
                              <a:latin typeface="Cambria Math" panose="02040503050406030204" pitchFamily="18" charset="0"/>
                              <a:cs typeface="Times New Roman" panose="02020603050405020304" pitchFamily="18" charset="0"/>
                            </a:rPr>
                          </m:ctrlPr>
                        </m:sSupPr>
                        <m:e>
                          <m:r>
                            <a:rPr lang="en-US" altLang="zh-CN" sz="3800" b="0" i="1" smtClean="0">
                              <a:latin typeface="Cambria Math"/>
                              <a:cs typeface="Times New Roman" panose="02020603050405020304" pitchFamily="18" charset="0"/>
                            </a:rPr>
                            <m:t>(</m:t>
                          </m:r>
                          <m:r>
                            <a:rPr lang="en-US" altLang="zh-CN" sz="3800" b="0" i="1" smtClean="0">
                              <a:latin typeface="Cambria Math"/>
                              <a:cs typeface="Times New Roman" panose="02020603050405020304" pitchFamily="18" charset="0"/>
                            </a:rPr>
                            <m:t>𝑛</m:t>
                          </m:r>
                          <m:r>
                            <a:rPr lang="en-US" altLang="zh-CN" sz="3800" b="0" i="1" smtClean="0">
                              <a:latin typeface="Cambria Math"/>
                              <a:cs typeface="Times New Roman" panose="02020603050405020304" pitchFamily="18" charset="0"/>
                            </a:rPr>
                            <m:t>−</m:t>
                          </m:r>
                          <m:r>
                            <a:rPr lang="en-US" altLang="zh-CN" sz="3800" b="0" i="1" smtClean="0">
                              <a:latin typeface="Cambria Math"/>
                              <a:cs typeface="Times New Roman" panose="02020603050405020304" pitchFamily="18" charset="0"/>
                            </a:rPr>
                            <m:t>𝑚</m:t>
                          </m:r>
                          <m:r>
                            <a:rPr lang="en-US" altLang="zh-CN" sz="3800" b="0" i="1" smtClean="0">
                              <a:latin typeface="Cambria Math"/>
                              <a:cs typeface="Times New Roman" panose="02020603050405020304" pitchFamily="18" charset="0"/>
                            </a:rPr>
                            <m:t>+1)</m:t>
                          </m:r>
                        </m:e>
                        <m:sup>
                          <m:r>
                            <a:rPr lang="en-US" altLang="zh-CN" sz="3800" b="0" i="1" smtClean="0">
                              <a:latin typeface="Cambria Math"/>
                              <a:cs typeface="Times New Roman" panose="02020603050405020304" pitchFamily="18" charset="0"/>
                            </a:rPr>
                            <m:t>2</m:t>
                          </m:r>
                        </m:sup>
                      </m:sSup>
                    </m:oMath>
                  </a14:m>
                  <a:r>
                    <a:rPr lang="en-US" altLang="zh-CN" sz="3800" dirty="0" smtClean="0">
                      <a:cs typeface="Times New Roman" panose="02020603050405020304" pitchFamily="18" charset="0"/>
                    </a:rPr>
                    <a:t> blocks of size </a:t>
                  </a:r>
                  <a14:m>
                    <m:oMath xmlns:m="http://schemas.openxmlformats.org/officeDocument/2006/math">
                      <m:r>
                        <a:rPr lang="en-US" altLang="zh-CN" sz="3800" i="1" dirty="0">
                          <a:latin typeface="Cambria Math"/>
                          <a:cs typeface="Times New Roman" panose="02020603050405020304" pitchFamily="18" charset="0"/>
                        </a:rPr>
                        <m:t>𝑚</m:t>
                      </m:r>
                      <m:r>
                        <a:rPr lang="en-US" altLang="zh-CN" sz="3800" i="1" dirty="0">
                          <a:latin typeface="Cambria Math"/>
                          <a:ea typeface="Cambria Math"/>
                          <a:cs typeface="Times New Roman" panose="02020603050405020304" pitchFamily="18" charset="0"/>
                        </a:rPr>
                        <m:t>×</m:t>
                      </m:r>
                      <m:r>
                        <a:rPr lang="en-US" altLang="zh-CN" sz="3800" i="1" dirty="0">
                          <a:latin typeface="Cambria Math"/>
                          <a:ea typeface="Cambria Math"/>
                          <a:cs typeface="Times New Roman" panose="02020603050405020304" pitchFamily="18" charset="0"/>
                        </a:rPr>
                        <m:t>𝑚</m:t>
                      </m:r>
                      <m:r>
                        <a:rPr lang="en-US" altLang="zh-CN" sz="3800" i="1" dirty="0">
                          <a:latin typeface="Cambria Math"/>
                          <a:ea typeface="Cambria Math"/>
                          <a:cs typeface="Times New Roman" panose="02020603050405020304" pitchFamily="18" charset="0"/>
                        </a:rPr>
                        <m:t> </m:t>
                      </m:r>
                    </m:oMath>
                  </a14:m>
                  <a:r>
                    <a:rPr lang="en-US" altLang="zh-CN" sz="3800" dirty="0" smtClean="0"/>
                    <a:t>as region of interest (ROI)</a:t>
                  </a:r>
                </a:p>
              </p:txBody>
            </p:sp>
          </mc:Choice>
          <mc:Fallback xmlns="">
            <p:sp>
              <p:nvSpPr>
                <p:cNvPr id="168" name="文本框 85"/>
                <p:cNvSpPr txBox="1">
                  <a:spLocks noRot="1" noChangeAspect="1" noMove="1" noResize="1" noEditPoints="1" noAdjustHandles="1" noChangeArrowheads="1" noChangeShapeType="1" noTextEdit="1"/>
                </p:cNvSpPr>
                <p:nvPr/>
              </p:nvSpPr>
              <p:spPr>
                <a:xfrm>
                  <a:off x="1163679" y="21429268"/>
                  <a:ext cx="8465893" cy="1846659"/>
                </a:xfrm>
                <a:prstGeom prst="rect">
                  <a:avLst/>
                </a:prstGeom>
                <a:blipFill rotWithShape="0">
                  <a:blip r:embed="rId8"/>
                  <a:stretch>
                    <a:fillRect l="-2161" t="-5611" r="-2450" b="-12541"/>
                  </a:stretch>
                </a:blipFill>
              </p:spPr>
              <p:txBody>
                <a:bodyPr/>
                <a:lstStyle/>
                <a:p>
                  <a:r>
                    <a:rPr lang="zh-CN" altLang="en-US">
                      <a:noFill/>
                    </a:rPr>
                    <a:t> </a:t>
                  </a:r>
                </a:p>
              </p:txBody>
            </p:sp>
          </mc:Fallback>
        </mc:AlternateContent>
        <p:sp>
          <p:nvSpPr>
            <p:cNvPr id="169" name="文本框 77"/>
            <p:cNvSpPr txBox="1"/>
            <p:nvPr/>
          </p:nvSpPr>
          <p:spPr>
            <a:xfrm>
              <a:off x="1227427" y="30903477"/>
              <a:ext cx="10157855" cy="2431435"/>
            </a:xfrm>
            <a:prstGeom prst="rect">
              <a:avLst/>
            </a:prstGeom>
            <a:noFill/>
          </p:spPr>
          <p:txBody>
            <a:bodyPr wrap="square" rtlCol="0">
              <a:spAutoFit/>
            </a:bodyPr>
            <a:lstStyle/>
            <a:p>
              <a:pPr marL="571500" indent="-571500" algn="just">
                <a:buFont typeface="Arial" panose="020B0604020202020204" pitchFamily="34" charset="0"/>
                <a:buChar char="•"/>
              </a:pPr>
              <a:r>
                <a:rPr lang="en-US" altLang="zh-CN" sz="3800" i="1" u="sng" dirty="0"/>
                <a:t>R-CNN model: </a:t>
              </a:r>
            </a:p>
            <a:p>
              <a:pPr marL="742950" indent="-742950" algn="just">
                <a:buFont typeface="+mj-lt"/>
                <a:buAutoNum type="alphaLcPeriod"/>
              </a:pPr>
              <a:r>
                <a:rPr lang="en-US" altLang="zh-CN" sz="3800" dirty="0"/>
                <a:t>Size of input image: 25</a:t>
              </a:r>
              <a:r>
                <a:rPr lang="en-US" altLang="zh-CN" sz="3800" dirty="0">
                  <a:cs typeface="Times New Roman" panose="02020603050405020304" pitchFamily="18" charset="0"/>
                </a:rPr>
                <a:t>×</a:t>
              </a:r>
              <a:r>
                <a:rPr lang="en-US" altLang="zh-CN" sz="3800" dirty="0"/>
                <a:t>25. Size of ROI: </a:t>
              </a:r>
              <a:r>
                <a:rPr lang="en-US" altLang="zh-CN" sz="3800" dirty="0" smtClean="0"/>
                <a:t>5</a:t>
              </a:r>
              <a:r>
                <a:rPr lang="en-US" altLang="zh-CN" sz="3800" dirty="0" smtClean="0">
                  <a:cs typeface="Times New Roman" panose="02020603050405020304" pitchFamily="18" charset="0"/>
                </a:rPr>
                <a:t>×5. </a:t>
              </a:r>
            </a:p>
            <a:p>
              <a:pPr marL="742950" indent="-742950" algn="just">
                <a:buFont typeface="+mj-lt"/>
                <a:buAutoNum type="alphaLcPeriod"/>
              </a:pPr>
              <a:r>
                <a:rPr lang="en-US" altLang="zh-CN" sz="3800" dirty="0" smtClean="0"/>
                <a:t>One </a:t>
              </a:r>
              <a:r>
                <a:rPr lang="en-US" altLang="zh-CN" sz="3800" dirty="0"/>
                <a:t>CNN models </a:t>
              </a:r>
              <a:r>
                <a:rPr lang="en-US" altLang="zh-CN" sz="3800" dirty="0" smtClean="0"/>
                <a:t>to decide whether it is a part of a vortex.</a:t>
              </a:r>
              <a:endParaRPr lang="en-US" altLang="zh-CN" sz="3800" dirty="0"/>
            </a:p>
          </p:txBody>
        </p:sp>
        <p:grpSp>
          <p:nvGrpSpPr>
            <p:cNvPr id="6" name="组合 5"/>
            <p:cNvGrpSpPr/>
            <p:nvPr/>
          </p:nvGrpSpPr>
          <p:grpSpPr>
            <a:xfrm>
              <a:off x="929546" y="16708545"/>
              <a:ext cx="7942193" cy="4728047"/>
              <a:chOff x="549737" y="16705284"/>
              <a:chExt cx="7331605" cy="4308971"/>
            </a:xfrm>
          </p:grpSpPr>
          <p:pic>
            <p:nvPicPr>
              <p:cNvPr id="17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737" y="16859376"/>
                <a:ext cx="4365020" cy="405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497" y="16733915"/>
                <a:ext cx="2104845" cy="2023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6497" y="19021371"/>
                <a:ext cx="2104844" cy="1992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2" name="直接箭头连接符 171"/>
              <p:cNvCxnSpPr/>
              <p:nvPr/>
            </p:nvCxnSpPr>
            <p:spPr>
              <a:xfrm flipV="1">
                <a:off x="4715661" y="17324522"/>
                <a:ext cx="822072" cy="392764"/>
              </a:xfrm>
              <a:prstGeom prst="straightConnector1">
                <a:avLst/>
              </a:prstGeom>
              <a:ln w="57150">
                <a:solidFill>
                  <a:srgbClr val="FF5353"/>
                </a:solidFill>
                <a:tailEnd type="arrow"/>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a:off x="4715661" y="19888069"/>
                <a:ext cx="931818" cy="326195"/>
              </a:xfrm>
              <a:prstGeom prst="straightConnector1">
                <a:avLst/>
              </a:prstGeom>
              <a:ln w="57150">
                <a:solidFill>
                  <a:srgbClr val="FF5353"/>
                </a:solidFill>
                <a:tailEnd type="arrow"/>
              </a:ln>
            </p:spPr>
            <p:style>
              <a:lnRef idx="1">
                <a:schemeClr val="accent1"/>
              </a:lnRef>
              <a:fillRef idx="0">
                <a:schemeClr val="accent1"/>
              </a:fillRef>
              <a:effectRef idx="0">
                <a:schemeClr val="accent1"/>
              </a:effectRef>
              <a:fontRef idx="minor">
                <a:schemeClr val="tx1"/>
              </a:fontRef>
            </p:style>
          </p:cxnSp>
          <p:sp>
            <p:nvSpPr>
              <p:cNvPr id="174" name="文本框 85"/>
              <p:cNvSpPr txBox="1"/>
              <p:nvPr/>
            </p:nvSpPr>
            <p:spPr>
              <a:xfrm>
                <a:off x="4321905" y="16705284"/>
                <a:ext cx="1719329" cy="584775"/>
              </a:xfrm>
              <a:prstGeom prst="rect">
                <a:avLst/>
              </a:prstGeom>
              <a:noFill/>
            </p:spPr>
            <p:txBody>
              <a:bodyPr wrap="square" rtlCol="0">
                <a:spAutoFit/>
              </a:bodyPr>
              <a:lstStyle/>
              <a:p>
                <a:pPr algn="just"/>
                <a:r>
                  <a:rPr lang="en-US" altLang="zh-CN" sz="3200" dirty="0" smtClean="0"/>
                  <a:t>X-axis</a:t>
                </a:r>
              </a:p>
            </p:txBody>
          </p:sp>
          <p:sp>
            <p:nvSpPr>
              <p:cNvPr id="175" name="文本框 85"/>
              <p:cNvSpPr txBox="1"/>
              <p:nvPr/>
            </p:nvSpPr>
            <p:spPr>
              <a:xfrm>
                <a:off x="4419166" y="20135362"/>
                <a:ext cx="1719329" cy="584775"/>
              </a:xfrm>
              <a:prstGeom prst="rect">
                <a:avLst/>
              </a:prstGeom>
              <a:noFill/>
            </p:spPr>
            <p:txBody>
              <a:bodyPr wrap="square" rtlCol="0">
                <a:spAutoFit/>
              </a:bodyPr>
              <a:lstStyle/>
              <a:p>
                <a:pPr algn="just"/>
                <a:r>
                  <a:rPr lang="en-US" altLang="zh-CN" sz="3200" dirty="0"/>
                  <a:t>Y</a:t>
                </a:r>
                <a:r>
                  <a:rPr lang="en-US" altLang="zh-CN" sz="3200" dirty="0" smtClean="0"/>
                  <a:t>-axis</a:t>
                </a:r>
              </a:p>
            </p:txBody>
          </p:sp>
        </p:grpSp>
        <p:grpSp>
          <p:nvGrpSpPr>
            <p:cNvPr id="108" name="组合 107"/>
            <p:cNvGrpSpPr/>
            <p:nvPr/>
          </p:nvGrpSpPr>
          <p:grpSpPr>
            <a:xfrm>
              <a:off x="9372457" y="15053397"/>
              <a:ext cx="18353222" cy="12754622"/>
              <a:chOff x="9535978" y="8357457"/>
              <a:chExt cx="18353222" cy="12754622"/>
            </a:xfrm>
          </p:grpSpPr>
          <p:grpSp>
            <p:nvGrpSpPr>
              <p:cNvPr id="109" name="画布 54"/>
              <p:cNvGrpSpPr/>
              <p:nvPr/>
            </p:nvGrpSpPr>
            <p:grpSpPr>
              <a:xfrm>
                <a:off x="10965162" y="8357457"/>
                <a:ext cx="16924038" cy="12754622"/>
                <a:chOff x="59420" y="-344466"/>
                <a:chExt cx="5375545" cy="5274606"/>
              </a:xfrm>
            </p:grpSpPr>
            <p:sp>
              <p:nvSpPr>
                <p:cNvPr id="124" name="矩形 123"/>
                <p:cNvSpPr/>
                <p:nvPr/>
              </p:nvSpPr>
              <p:spPr>
                <a:xfrm>
                  <a:off x="2377440" y="1762760"/>
                  <a:ext cx="3057525" cy="3167380"/>
                </a:xfrm>
                <a:prstGeom prst="rect">
                  <a:avLst/>
                </a:prstGeom>
              </p:spPr>
            </p:sp>
            <p:sp>
              <p:nvSpPr>
                <p:cNvPr id="125" name="流程图: 过程 124"/>
                <p:cNvSpPr/>
                <p:nvPr/>
              </p:nvSpPr>
              <p:spPr>
                <a:xfrm>
                  <a:off x="502837" y="277515"/>
                  <a:ext cx="1453641" cy="303841"/>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6" name="流程图: 过程 125"/>
                <p:cNvSpPr/>
                <p:nvPr/>
              </p:nvSpPr>
              <p:spPr>
                <a:xfrm>
                  <a:off x="59420" y="812873"/>
                  <a:ext cx="2341987" cy="457184"/>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7" name="流程图: 过程 126"/>
                <p:cNvSpPr/>
                <p:nvPr/>
              </p:nvSpPr>
              <p:spPr>
                <a:xfrm>
                  <a:off x="361131" y="2274754"/>
                  <a:ext cx="1737633" cy="303841"/>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8" name="流程图: 过程 127"/>
                <p:cNvSpPr/>
                <p:nvPr/>
              </p:nvSpPr>
              <p:spPr>
                <a:xfrm>
                  <a:off x="258139" y="2819724"/>
                  <a:ext cx="1944549" cy="303145"/>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29" name="肘形连接符 128"/>
                <p:cNvCxnSpPr>
                  <a:stCxn id="135" idx="2"/>
                  <a:endCxn id="125" idx="0"/>
                </p:cNvCxnSpPr>
                <p:nvPr/>
              </p:nvCxnSpPr>
              <p:spPr>
                <a:xfrm rot="5400000">
                  <a:off x="1070457" y="118308"/>
                  <a:ext cx="318408" cy="6"/>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30" name="肘形连接符 129"/>
                <p:cNvCxnSpPr>
                  <a:stCxn id="125" idx="2"/>
                  <a:endCxn id="126" idx="0"/>
                </p:cNvCxnSpPr>
                <p:nvPr/>
              </p:nvCxnSpPr>
              <p:spPr>
                <a:xfrm rot="16200000" flipH="1">
                  <a:off x="1114277" y="696737"/>
                  <a:ext cx="231517" cy="756"/>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31" name="肘形连接符 130"/>
                <p:cNvCxnSpPr>
                  <a:stCxn id="126" idx="2"/>
                  <a:endCxn id="136" idx="0"/>
                </p:cNvCxnSpPr>
                <p:nvPr/>
              </p:nvCxnSpPr>
              <p:spPr>
                <a:xfrm rot="5400000">
                  <a:off x="1122201" y="1378269"/>
                  <a:ext cx="216424" cy="1"/>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32" name="肘形连接符 131"/>
                <p:cNvCxnSpPr>
                  <a:stCxn id="136" idx="2"/>
                  <a:endCxn id="127" idx="0"/>
                </p:cNvCxnSpPr>
                <p:nvPr/>
              </p:nvCxnSpPr>
              <p:spPr>
                <a:xfrm rot="5400000">
                  <a:off x="1103059" y="2147400"/>
                  <a:ext cx="254242" cy="465"/>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33" name="肘形连接符 132"/>
                <p:cNvCxnSpPr>
                  <a:stCxn id="127" idx="2"/>
                  <a:endCxn id="128" idx="0"/>
                </p:cNvCxnSpPr>
                <p:nvPr/>
              </p:nvCxnSpPr>
              <p:spPr>
                <a:xfrm rot="16200000" flipH="1">
                  <a:off x="1109616" y="2698926"/>
                  <a:ext cx="241129" cy="466"/>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34" name="肘形连接符 133"/>
                <p:cNvCxnSpPr>
                  <a:stCxn id="136" idx="1"/>
                </p:cNvCxnSpPr>
                <p:nvPr/>
              </p:nvCxnSpPr>
              <p:spPr>
                <a:xfrm rot="10800000">
                  <a:off x="502837" y="429436"/>
                  <a:ext cx="101136" cy="1324061"/>
                </a:xfrm>
                <a:prstGeom prst="bentConnector3">
                  <a:avLst>
                    <a:gd name="adj1" fmla="val 985461"/>
                  </a:avLst>
                </a:prstGeom>
                <a:ln>
                  <a:tailEnd type="arrow"/>
                </a:ln>
              </p:spPr>
              <p:style>
                <a:lnRef idx="1">
                  <a:schemeClr val="dk1"/>
                </a:lnRef>
                <a:fillRef idx="0">
                  <a:schemeClr val="dk1"/>
                </a:fillRef>
                <a:effectRef idx="0">
                  <a:schemeClr val="dk1"/>
                </a:effectRef>
                <a:fontRef idx="minor">
                  <a:schemeClr val="tx1"/>
                </a:fontRef>
              </p:style>
            </p:cxnSp>
            <p:sp>
              <p:nvSpPr>
                <p:cNvPr id="135" name="流程图: 过程 134"/>
                <p:cNvSpPr/>
                <p:nvPr/>
              </p:nvSpPr>
              <p:spPr>
                <a:xfrm>
                  <a:off x="847738" y="-344466"/>
                  <a:ext cx="763852" cy="303573"/>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zh-CN" altLang="en-US"/>
                </a:p>
              </p:txBody>
            </p:sp>
            <p:sp>
              <p:nvSpPr>
                <p:cNvPr id="136" name="菱形 135"/>
                <p:cNvSpPr/>
                <p:nvPr/>
              </p:nvSpPr>
              <p:spPr>
                <a:xfrm>
                  <a:off x="603973" y="1486481"/>
                  <a:ext cx="1252880" cy="534031"/>
                </a:xfrm>
                <a:prstGeom prst="diamon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10" name="文本框 85"/>
              <p:cNvSpPr txBox="1"/>
              <p:nvPr/>
            </p:nvSpPr>
            <p:spPr>
              <a:xfrm>
                <a:off x="13447055" y="8396129"/>
                <a:ext cx="2939859" cy="646331"/>
              </a:xfrm>
              <a:prstGeom prst="rect">
                <a:avLst/>
              </a:prstGeom>
              <a:noFill/>
            </p:spPr>
            <p:txBody>
              <a:bodyPr wrap="square" rtlCol="0">
                <a:spAutoFit/>
              </a:bodyPr>
              <a:lstStyle/>
              <a:p>
                <a:pPr algn="just"/>
                <a:r>
                  <a:rPr lang="en-US" altLang="zh-CN" sz="3600" dirty="0" smtClean="0"/>
                  <a:t>Input image</a:t>
                </a:r>
              </a:p>
            </p:txBody>
          </p:sp>
          <p:sp>
            <p:nvSpPr>
              <p:cNvPr id="113" name="文本框 85"/>
              <p:cNvSpPr txBox="1"/>
              <p:nvPr/>
            </p:nvSpPr>
            <p:spPr>
              <a:xfrm>
                <a:off x="13392172" y="12911179"/>
                <a:ext cx="2574048" cy="1077218"/>
              </a:xfrm>
              <a:prstGeom prst="rect">
                <a:avLst/>
              </a:prstGeom>
              <a:noFill/>
            </p:spPr>
            <p:txBody>
              <a:bodyPr wrap="square" rtlCol="0">
                <a:spAutoFit/>
              </a:bodyPr>
              <a:lstStyle/>
              <a:p>
                <a:pPr algn="ctr"/>
                <a:r>
                  <a:rPr lang="en-US" altLang="zh-CN" sz="3200" dirty="0" smtClean="0"/>
                  <a:t>All blocks checked</a:t>
                </a:r>
              </a:p>
            </p:txBody>
          </p:sp>
          <p:sp>
            <p:nvSpPr>
              <p:cNvPr id="116" name="文本框 85"/>
              <p:cNvSpPr txBox="1"/>
              <p:nvPr/>
            </p:nvSpPr>
            <p:spPr>
              <a:xfrm>
                <a:off x="12401063" y="9911053"/>
                <a:ext cx="4421790" cy="646331"/>
              </a:xfrm>
              <a:prstGeom prst="rect">
                <a:avLst/>
              </a:prstGeom>
              <a:noFill/>
            </p:spPr>
            <p:txBody>
              <a:bodyPr wrap="square" rtlCol="0">
                <a:spAutoFit/>
              </a:bodyPr>
              <a:lstStyle/>
              <a:p>
                <a:pPr algn="just"/>
                <a:r>
                  <a:rPr lang="en-US" altLang="zh-CN" sz="3600" dirty="0" smtClean="0"/>
                  <a:t>Region of Interest (ROI)</a:t>
                </a:r>
              </a:p>
            </p:txBody>
          </p:sp>
          <p:sp>
            <p:nvSpPr>
              <p:cNvPr id="117" name="文本框 85"/>
              <p:cNvSpPr txBox="1"/>
              <p:nvPr/>
            </p:nvSpPr>
            <p:spPr>
              <a:xfrm>
                <a:off x="10547108" y="9149704"/>
                <a:ext cx="4974612" cy="646331"/>
              </a:xfrm>
              <a:prstGeom prst="rect">
                <a:avLst/>
              </a:prstGeom>
              <a:noFill/>
            </p:spPr>
            <p:txBody>
              <a:bodyPr wrap="square" rtlCol="0">
                <a:spAutoFit/>
              </a:bodyPr>
              <a:lstStyle/>
              <a:p>
                <a:pPr algn="just"/>
                <a:r>
                  <a:rPr lang="en-US" altLang="zh-CN" sz="3600" dirty="0" smtClean="0"/>
                  <a:t>Extract the first block</a:t>
                </a:r>
              </a:p>
            </p:txBody>
          </p:sp>
          <p:sp>
            <p:nvSpPr>
              <p:cNvPr id="118" name="文本框 85"/>
              <p:cNvSpPr txBox="1"/>
              <p:nvPr/>
            </p:nvSpPr>
            <p:spPr>
              <a:xfrm>
                <a:off x="9535978" y="12295353"/>
                <a:ext cx="2359619" cy="1200329"/>
              </a:xfrm>
              <a:prstGeom prst="rect">
                <a:avLst/>
              </a:prstGeom>
              <a:noFill/>
            </p:spPr>
            <p:txBody>
              <a:bodyPr wrap="square" rtlCol="0">
                <a:spAutoFit/>
              </a:bodyPr>
              <a:lstStyle/>
              <a:p>
                <a:pPr algn="ctr"/>
                <a:r>
                  <a:rPr lang="en-US" altLang="zh-CN" sz="3600" dirty="0" smtClean="0"/>
                  <a:t>Move to next block</a:t>
                </a:r>
              </a:p>
            </p:txBody>
          </p:sp>
          <p:sp>
            <p:nvSpPr>
              <p:cNvPr id="119" name="文本框 85"/>
              <p:cNvSpPr txBox="1"/>
              <p:nvPr/>
            </p:nvSpPr>
            <p:spPr>
              <a:xfrm>
                <a:off x="10906561" y="11098318"/>
                <a:ext cx="7513186" cy="1200329"/>
              </a:xfrm>
              <a:prstGeom prst="rect">
                <a:avLst/>
              </a:prstGeom>
              <a:noFill/>
            </p:spPr>
            <p:txBody>
              <a:bodyPr wrap="square" rtlCol="0">
                <a:spAutoFit/>
              </a:bodyPr>
              <a:lstStyle/>
              <a:p>
                <a:pPr algn="ctr"/>
                <a:r>
                  <a:rPr lang="en-US" altLang="zh-CN" sz="3600" dirty="0"/>
                  <a:t>C</a:t>
                </a:r>
                <a:r>
                  <a:rPr lang="en-US" altLang="zh-CN" sz="3600" dirty="0" smtClean="0"/>
                  <a:t>heck the feature of ROI with CNN models and output corresponding label</a:t>
                </a:r>
              </a:p>
            </p:txBody>
          </p:sp>
          <p:sp>
            <p:nvSpPr>
              <p:cNvPr id="120" name="文本框 85"/>
              <p:cNvSpPr txBox="1"/>
              <p:nvPr/>
            </p:nvSpPr>
            <p:spPr>
              <a:xfrm>
                <a:off x="12061818" y="12827334"/>
                <a:ext cx="724323" cy="646331"/>
              </a:xfrm>
              <a:prstGeom prst="rect">
                <a:avLst/>
              </a:prstGeom>
              <a:noFill/>
            </p:spPr>
            <p:txBody>
              <a:bodyPr wrap="square" rtlCol="0">
                <a:spAutoFit/>
              </a:bodyPr>
              <a:lstStyle/>
              <a:p>
                <a:pPr algn="just"/>
                <a:r>
                  <a:rPr lang="en-US" altLang="zh-CN" sz="3600" dirty="0" smtClean="0"/>
                  <a:t>No</a:t>
                </a:r>
              </a:p>
            </p:txBody>
          </p:sp>
          <p:sp>
            <p:nvSpPr>
              <p:cNvPr id="121" name="文本框 85"/>
              <p:cNvSpPr txBox="1"/>
              <p:nvPr/>
            </p:nvSpPr>
            <p:spPr>
              <a:xfrm>
                <a:off x="14700320" y="14103693"/>
                <a:ext cx="783300" cy="646331"/>
              </a:xfrm>
              <a:prstGeom prst="rect">
                <a:avLst/>
              </a:prstGeom>
              <a:noFill/>
            </p:spPr>
            <p:txBody>
              <a:bodyPr wrap="square" rtlCol="0">
                <a:spAutoFit/>
              </a:bodyPr>
              <a:lstStyle/>
              <a:p>
                <a:pPr algn="just"/>
                <a:r>
                  <a:rPr lang="en-US" altLang="zh-CN" sz="3600" dirty="0" smtClean="0"/>
                  <a:t>Yes</a:t>
                </a:r>
              </a:p>
            </p:txBody>
          </p:sp>
          <p:sp>
            <p:nvSpPr>
              <p:cNvPr id="122" name="文本框 85"/>
              <p:cNvSpPr txBox="1"/>
              <p:nvPr/>
            </p:nvSpPr>
            <p:spPr>
              <a:xfrm>
                <a:off x="12004407" y="14763811"/>
                <a:ext cx="5387678" cy="646331"/>
              </a:xfrm>
              <a:prstGeom prst="rect">
                <a:avLst/>
              </a:prstGeom>
              <a:noFill/>
            </p:spPr>
            <p:txBody>
              <a:bodyPr wrap="square" rtlCol="0">
                <a:spAutoFit/>
              </a:bodyPr>
              <a:lstStyle/>
              <a:p>
                <a:pPr algn="just"/>
                <a:r>
                  <a:rPr lang="en-US" altLang="zh-CN" sz="3600" dirty="0" smtClean="0"/>
                  <a:t>A matrix of all output labels</a:t>
                </a:r>
              </a:p>
            </p:txBody>
          </p:sp>
          <p:sp>
            <p:nvSpPr>
              <p:cNvPr id="123" name="文本框 85"/>
              <p:cNvSpPr txBox="1"/>
              <p:nvPr/>
            </p:nvSpPr>
            <p:spPr>
              <a:xfrm>
                <a:off x="11618442" y="16073450"/>
                <a:ext cx="6183133" cy="646331"/>
              </a:xfrm>
              <a:prstGeom prst="rect">
                <a:avLst/>
              </a:prstGeom>
              <a:noFill/>
            </p:spPr>
            <p:txBody>
              <a:bodyPr wrap="square" rtlCol="0">
                <a:spAutoFit/>
              </a:bodyPr>
              <a:lstStyle/>
              <a:p>
                <a:pPr algn="just"/>
                <a:r>
                  <a:rPr lang="en-US" altLang="zh-CN" sz="3600" dirty="0" smtClean="0"/>
                  <a:t>Integrate &amp; analyze information</a:t>
                </a:r>
              </a:p>
            </p:txBody>
          </p:sp>
        </p:grpSp>
        <p:sp>
          <p:nvSpPr>
            <p:cNvPr id="182" name="文本框 85"/>
            <p:cNvSpPr txBox="1"/>
            <p:nvPr/>
          </p:nvSpPr>
          <p:spPr>
            <a:xfrm>
              <a:off x="7594361" y="27727649"/>
              <a:ext cx="10277162" cy="1846659"/>
            </a:xfrm>
            <a:prstGeom prst="rect">
              <a:avLst/>
            </a:prstGeom>
            <a:noFill/>
          </p:spPr>
          <p:txBody>
            <a:bodyPr wrap="square" rtlCol="0">
              <a:spAutoFit/>
            </a:bodyPr>
            <a:lstStyle/>
            <a:p>
              <a:pPr marL="571500" indent="-571500" algn="just">
                <a:buFont typeface="Arial" panose="020B0604020202020204" pitchFamily="34" charset="0"/>
                <a:buChar char="•"/>
              </a:pPr>
              <a:r>
                <a:rPr lang="en-US" altLang="zh-CN" sz="3800" i="1" u="sng" dirty="0" smtClean="0"/>
                <a:t>Result</a:t>
              </a:r>
              <a:r>
                <a:rPr lang="en-US" altLang="zh-CN" sz="3800" dirty="0" smtClean="0"/>
                <a:t>: The </a:t>
              </a:r>
              <a:r>
                <a:rPr lang="en-US" altLang="zh-CN" sz="3800" dirty="0"/>
                <a:t>model works perfect for general vortexes and can identify some special vortex centers which is close to the edge of the image. </a:t>
              </a:r>
              <a:endParaRPr lang="en-US" altLang="zh-CN" sz="3800" dirty="0">
                <a:solidFill>
                  <a:prstClr val="black"/>
                </a:solidFill>
              </a:endParaRPr>
            </a:p>
          </p:txBody>
        </p:sp>
        <p:grpSp>
          <p:nvGrpSpPr>
            <p:cNvPr id="2066" name="组合 2065"/>
            <p:cNvGrpSpPr/>
            <p:nvPr/>
          </p:nvGrpSpPr>
          <p:grpSpPr>
            <a:xfrm>
              <a:off x="628650" y="33039526"/>
              <a:ext cx="9618468" cy="6289927"/>
              <a:chOff x="16130780" y="32632677"/>
              <a:chExt cx="9176520" cy="5828685"/>
            </a:xfrm>
          </p:grpSpPr>
          <p:grpSp>
            <p:nvGrpSpPr>
              <p:cNvPr id="2065" name="组合 2064"/>
              <p:cNvGrpSpPr/>
              <p:nvPr/>
            </p:nvGrpSpPr>
            <p:grpSpPr>
              <a:xfrm>
                <a:off x="16130780" y="32632677"/>
                <a:ext cx="9176520" cy="5828685"/>
                <a:chOff x="10455736" y="32663134"/>
                <a:chExt cx="9176520" cy="5828685"/>
              </a:xfrm>
            </p:grpSpPr>
            <p:grpSp>
              <p:nvGrpSpPr>
                <p:cNvPr id="74" name="组合 73"/>
                <p:cNvGrpSpPr/>
                <p:nvPr/>
              </p:nvGrpSpPr>
              <p:grpSpPr>
                <a:xfrm>
                  <a:off x="10455736" y="32874227"/>
                  <a:ext cx="6120000" cy="5617592"/>
                  <a:chOff x="5284250" y="20183379"/>
                  <a:chExt cx="12457530" cy="10970097"/>
                </a:xfrm>
              </p:grpSpPr>
              <p:pic>
                <p:nvPicPr>
                  <p:cNvPr id="75"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4250" y="20183379"/>
                    <a:ext cx="12457530" cy="10970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矩形 75"/>
                  <p:cNvSpPr/>
                  <p:nvPr/>
                </p:nvSpPr>
                <p:spPr>
                  <a:xfrm>
                    <a:off x="6067426" y="22926581"/>
                    <a:ext cx="4086225" cy="3600451"/>
                  </a:xfrm>
                  <a:prstGeom prst="rect">
                    <a:avLst/>
                  </a:prstGeom>
                  <a:noFill/>
                  <a:ln w="76200">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10363200" y="25079685"/>
                    <a:ext cx="5562599" cy="4276272"/>
                  </a:xfrm>
                  <a:prstGeom prst="rect">
                    <a:avLst/>
                  </a:prstGeom>
                  <a:noFill/>
                  <a:ln w="76200">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0" name="文本框 85"/>
                <p:cNvSpPr txBox="1"/>
                <p:nvPr/>
              </p:nvSpPr>
              <p:spPr>
                <a:xfrm>
                  <a:off x="15922699" y="32663134"/>
                  <a:ext cx="3709557" cy="1200329"/>
                </a:xfrm>
                <a:prstGeom prst="rect">
                  <a:avLst/>
                </a:prstGeom>
                <a:noFill/>
              </p:spPr>
              <p:txBody>
                <a:bodyPr wrap="square" rtlCol="0">
                  <a:spAutoFit/>
                </a:bodyPr>
                <a:lstStyle/>
                <a:p>
                  <a:pPr algn="just"/>
                  <a:r>
                    <a:rPr lang="en-US" altLang="zh-CN" sz="3600" i="1" dirty="0" smtClean="0"/>
                    <a:t>A special case:</a:t>
                  </a:r>
                </a:p>
                <a:p>
                  <a:pPr algn="just"/>
                  <a:r>
                    <a:rPr lang="en-US" altLang="zh-CN" sz="3600" i="1" dirty="0" smtClean="0"/>
                    <a:t>Incomplete vortex</a:t>
                  </a:r>
                </a:p>
              </p:txBody>
            </p:sp>
          </p:grpSp>
          <p:cxnSp>
            <p:nvCxnSpPr>
              <p:cNvPr id="22" name="直接箭头连接符 21"/>
              <p:cNvCxnSpPr/>
              <p:nvPr/>
            </p:nvCxnSpPr>
            <p:spPr>
              <a:xfrm flipV="1">
                <a:off x="18675008" y="33420065"/>
                <a:ext cx="2652922" cy="964141"/>
              </a:xfrm>
              <a:prstGeom prst="straightConnector1">
                <a:avLst/>
              </a:prstGeom>
              <a:ln w="57150">
                <a:solidFill>
                  <a:srgbClr val="FF5353"/>
                </a:solidFill>
                <a:tailEnd type="arrow"/>
              </a:ln>
            </p:spPr>
            <p:style>
              <a:lnRef idx="1">
                <a:schemeClr val="accent1"/>
              </a:lnRef>
              <a:fillRef idx="0">
                <a:schemeClr val="accent1"/>
              </a:fillRef>
              <a:effectRef idx="0">
                <a:schemeClr val="accent1"/>
              </a:effectRef>
              <a:fontRef idx="minor">
                <a:schemeClr val="tx1"/>
              </a:fontRef>
            </p:style>
          </p:cxnSp>
        </p:grpSp>
        <p:sp>
          <p:nvSpPr>
            <p:cNvPr id="188" name="文本框 82"/>
            <p:cNvSpPr txBox="1"/>
            <p:nvPr/>
          </p:nvSpPr>
          <p:spPr>
            <a:xfrm>
              <a:off x="1305523" y="39329453"/>
              <a:ext cx="6058576" cy="735586"/>
            </a:xfrm>
            <a:prstGeom prst="rect">
              <a:avLst/>
            </a:prstGeom>
            <a:noFill/>
          </p:spPr>
          <p:txBody>
            <a:bodyPr wrap="square" rtlCol="0">
              <a:spAutoFit/>
            </a:bodyPr>
            <a:lstStyle/>
            <a:p>
              <a:pPr>
                <a:spcBef>
                  <a:spcPts val="600"/>
                </a:spcBef>
                <a:spcAft>
                  <a:spcPts val="600"/>
                </a:spcAft>
              </a:pPr>
              <a:r>
                <a:rPr lang="en-US" altLang="zh-CN" sz="4180" b="1" dirty="0"/>
                <a:t>CONTRIBUTION</a:t>
              </a:r>
            </a:p>
          </p:txBody>
        </p:sp>
        <p:sp>
          <p:nvSpPr>
            <p:cNvPr id="190" name="文本框 77"/>
            <p:cNvSpPr txBox="1"/>
            <p:nvPr/>
          </p:nvSpPr>
          <p:spPr>
            <a:xfrm>
              <a:off x="1377476" y="39952835"/>
              <a:ext cx="16162681" cy="2431435"/>
            </a:xfrm>
            <a:prstGeom prst="rect">
              <a:avLst/>
            </a:prstGeom>
            <a:noFill/>
          </p:spPr>
          <p:txBody>
            <a:bodyPr wrap="square" rtlCol="0">
              <a:spAutoFit/>
            </a:bodyPr>
            <a:lstStyle/>
            <a:p>
              <a:pPr marL="571500" indent="-571500">
                <a:buFont typeface="Arial" panose="020B0604020202020204" pitchFamily="34" charset="0"/>
                <a:buChar char="•"/>
              </a:pPr>
              <a:r>
                <a:rPr lang="en-US" altLang="zh-CN" sz="3800" dirty="0" smtClean="0"/>
                <a:t>R-CNN models can  recognize the location, direction and size range of the vortexes in a flow field very well.</a:t>
              </a:r>
            </a:p>
            <a:p>
              <a:pPr marL="571500" indent="-571500">
                <a:buFont typeface="Arial" panose="020B0604020202020204" pitchFamily="34" charset="0"/>
                <a:buChar char="•"/>
              </a:pPr>
              <a:r>
                <a:rPr lang="en-US" altLang="zh-CN" sz="3800" dirty="0" smtClean="0"/>
                <a:t>R-CNN models considers more on the general shape of  the image than the  </a:t>
              </a:r>
              <a:r>
                <a:rPr lang="en-US" altLang="zh-CN" sz="3800" dirty="0"/>
                <a:t>detailed velocity magnitude </a:t>
              </a:r>
              <a:r>
                <a:rPr lang="en-US" altLang="zh-CN" sz="3800" dirty="0" smtClean="0"/>
                <a:t>and direction, which may cause some errors.</a:t>
              </a:r>
            </a:p>
          </p:txBody>
        </p:sp>
      </p:grpSp>
      <p:sp>
        <p:nvSpPr>
          <p:cNvPr id="236" name="文本框 62"/>
          <p:cNvSpPr txBox="1"/>
          <p:nvPr/>
        </p:nvSpPr>
        <p:spPr>
          <a:xfrm>
            <a:off x="19609241" y="36293276"/>
            <a:ext cx="15593669" cy="42627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marL="571500" indent="-571500" algn="just">
              <a:spcBef>
                <a:spcPts val="600"/>
              </a:spcBef>
              <a:buSzPct val="100000"/>
              <a:buFont typeface="Arial" panose="020B0604020202020204" pitchFamily="34" charset="0"/>
              <a:buChar char="•"/>
              <a:defRPr sz="3800"/>
            </a:pPr>
            <a:r>
              <a:rPr dirty="0"/>
              <a:t>The deep learning methodology to predict the flow field movement is fast and accurate once the model is full-trained. It can be adapted to real engines which could control intake fluid to avoid energy drain based on the prediction given by the model.</a:t>
            </a:r>
          </a:p>
          <a:p>
            <a:pPr marL="571500" indent="-571500" algn="just">
              <a:spcBef>
                <a:spcPts val="600"/>
              </a:spcBef>
              <a:buSzPct val="100000"/>
              <a:buFont typeface="Arial" panose="020B0604020202020204" pitchFamily="34" charset="0"/>
              <a:buChar char="•"/>
              <a:defRPr sz="3800"/>
            </a:pPr>
            <a:r>
              <a:rPr dirty="0"/>
              <a:t>The prediction model can also be used to overcome limits on experimental </a:t>
            </a:r>
            <a:r>
              <a:rPr dirty="0" smtClean="0"/>
              <a:t>equipment. </a:t>
            </a:r>
            <a:r>
              <a:rPr dirty="0"/>
              <a:t>It can be applied as a data-mining method which generates more data at different time steps based on data we already have.</a:t>
            </a:r>
          </a:p>
        </p:txBody>
      </p:sp>
      <p:sp>
        <p:nvSpPr>
          <p:cNvPr id="237" name="Text Placeholder 541"/>
          <p:cNvSpPr/>
          <p:nvPr/>
        </p:nvSpPr>
        <p:spPr>
          <a:xfrm>
            <a:off x="19185917" y="14038496"/>
            <a:ext cx="16993610" cy="823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5865" tIns="105865" rIns="105865" bIns="105865" anchor="ctr">
            <a:normAutofit/>
          </a:bodyPr>
          <a:lstStyle>
            <a:lvl1pPr algn="ctr" defTabSz="3419993">
              <a:lnSpc>
                <a:spcPct val="90000"/>
              </a:lnSpc>
              <a:spcBef>
                <a:spcPts val="3700"/>
              </a:spcBef>
              <a:defRPr sz="4180" b="1" u="sng"/>
            </a:lvl1pPr>
          </a:lstStyle>
          <a:p>
            <a:r>
              <a:rPr lang="en-US" sz="4400" dirty="0" smtClean="0"/>
              <a:t>FLOW FIELD PREDICTION</a:t>
            </a:r>
            <a:endParaRPr lang="en-US" sz="4400" dirty="0"/>
          </a:p>
        </p:txBody>
      </p:sp>
      <p:sp>
        <p:nvSpPr>
          <p:cNvPr id="244" name="Text Placeholder 541"/>
          <p:cNvSpPr/>
          <p:nvPr/>
        </p:nvSpPr>
        <p:spPr>
          <a:xfrm>
            <a:off x="19348327" y="14784826"/>
            <a:ext cx="4171648" cy="823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5865" tIns="105865" rIns="105865" bIns="105865" anchor="ctr">
            <a:normAutofit/>
          </a:bodyPr>
          <a:lstStyle>
            <a:lvl1pPr defTabSz="3419993">
              <a:lnSpc>
                <a:spcPct val="90000"/>
              </a:lnSpc>
              <a:spcBef>
                <a:spcPts val="3700"/>
              </a:spcBef>
              <a:defRPr sz="4180" b="1"/>
            </a:lvl1pPr>
          </a:lstStyle>
          <a:p>
            <a:r>
              <a:rPr lang="en-US" dirty="0" smtClean="0"/>
              <a:t>METHODOLOGY</a:t>
            </a:r>
            <a:endParaRPr lang="en-US" dirty="0"/>
          </a:p>
        </p:txBody>
      </p:sp>
      <p:sp>
        <p:nvSpPr>
          <p:cNvPr id="258" name="Text Placeholder 541"/>
          <p:cNvSpPr/>
          <p:nvPr/>
        </p:nvSpPr>
        <p:spPr>
          <a:xfrm>
            <a:off x="26075748" y="14784826"/>
            <a:ext cx="4171649" cy="823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5865" tIns="105865" rIns="105865" bIns="105865" anchor="ctr">
            <a:normAutofit/>
          </a:bodyPr>
          <a:lstStyle>
            <a:lvl1pPr defTabSz="3419993">
              <a:lnSpc>
                <a:spcPct val="90000"/>
              </a:lnSpc>
              <a:spcBef>
                <a:spcPts val="3700"/>
              </a:spcBef>
              <a:defRPr sz="4180" b="1"/>
            </a:lvl1pPr>
          </a:lstStyle>
          <a:p>
            <a:r>
              <a:rPr lang="en-US" dirty="0" smtClean="0"/>
              <a:t>PROCESSES</a:t>
            </a:r>
            <a:endParaRPr lang="en-US" dirty="0"/>
          </a:p>
        </p:txBody>
      </p:sp>
      <p:grpSp>
        <p:nvGrpSpPr>
          <p:cNvPr id="16" name="组合 15"/>
          <p:cNvGrpSpPr/>
          <p:nvPr/>
        </p:nvGrpSpPr>
        <p:grpSpPr>
          <a:xfrm>
            <a:off x="19115290" y="15393064"/>
            <a:ext cx="20161654" cy="19540748"/>
            <a:chOff x="19558041" y="16672731"/>
            <a:chExt cx="20161654" cy="19540748"/>
          </a:xfrm>
        </p:grpSpPr>
        <p:sp>
          <p:nvSpPr>
            <p:cNvPr id="249" name="True flow field"/>
            <p:cNvSpPr txBox="1"/>
            <p:nvPr/>
          </p:nvSpPr>
          <p:spPr>
            <a:xfrm>
              <a:off x="23349180" y="34115106"/>
              <a:ext cx="3016181"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500"/>
              </a:lvl1pPr>
            </a:lstStyle>
            <a:p>
              <a:r>
                <a:rPr dirty="0"/>
                <a:t>True flow field</a:t>
              </a:r>
            </a:p>
          </p:txBody>
        </p:sp>
        <p:sp>
          <p:nvSpPr>
            <p:cNvPr id="250" name="Predicted flow field"/>
            <p:cNvSpPr txBox="1"/>
            <p:nvPr/>
          </p:nvSpPr>
          <p:spPr>
            <a:xfrm>
              <a:off x="28918386" y="34128500"/>
              <a:ext cx="4051900" cy="61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500"/>
              </a:lvl1pPr>
            </a:lstStyle>
            <a:p>
              <a:r>
                <a:rPr dirty="0"/>
                <a:t>Predicted flow field</a:t>
              </a:r>
            </a:p>
          </p:txBody>
        </p:sp>
        <p:grpSp>
          <p:nvGrpSpPr>
            <p:cNvPr id="13" name="组合 12"/>
            <p:cNvGrpSpPr/>
            <p:nvPr/>
          </p:nvGrpSpPr>
          <p:grpSpPr>
            <a:xfrm>
              <a:off x="19558041" y="16672731"/>
              <a:ext cx="20161654" cy="19540748"/>
              <a:chOff x="19334334" y="16497737"/>
              <a:chExt cx="20161654" cy="19540748"/>
            </a:xfrm>
          </p:grpSpPr>
          <p:sp>
            <p:nvSpPr>
              <p:cNvPr id="270" name="箭头"/>
              <p:cNvSpPr/>
              <p:nvPr/>
            </p:nvSpPr>
            <p:spPr>
              <a:xfrm rot="16200000" flipH="1">
                <a:off x="26376062" y="23718210"/>
                <a:ext cx="1254437" cy="957305"/>
              </a:xfrm>
              <a:prstGeom prst="rightArrow">
                <a:avLst>
                  <a:gd name="adj1" fmla="val 32000"/>
                  <a:gd name="adj2" fmla="val 83865"/>
                </a:avLst>
              </a:prstGeom>
              <a:solidFill>
                <a:schemeClr val="accent5"/>
              </a:solidFill>
              <a:ln w="12700">
                <a:solidFill>
                  <a:schemeClr val="accent1"/>
                </a:solidFill>
                <a:miter/>
              </a:ln>
            </p:spPr>
            <p:txBody>
              <a:bodyPr lIns="45719" rIns="45719" anchor="ctr"/>
              <a:lstStyle/>
              <a:p>
                <a:endParaRPr/>
              </a:p>
            </p:txBody>
          </p:sp>
          <p:sp>
            <p:nvSpPr>
              <p:cNvPr id="271" name="Reverse convolution"/>
              <p:cNvSpPr txBox="1"/>
              <p:nvPr/>
            </p:nvSpPr>
            <p:spPr>
              <a:xfrm>
                <a:off x="27628471" y="23563294"/>
                <a:ext cx="2818288" cy="1209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rPr dirty="0"/>
                  <a:t>Reverse convolution</a:t>
                </a:r>
              </a:p>
            </p:txBody>
          </p:sp>
          <p:grpSp>
            <p:nvGrpSpPr>
              <p:cNvPr id="9" name="组合 8"/>
              <p:cNvGrpSpPr/>
              <p:nvPr/>
            </p:nvGrpSpPr>
            <p:grpSpPr>
              <a:xfrm>
                <a:off x="19334334" y="16497737"/>
                <a:ext cx="20161654" cy="19540748"/>
                <a:chOff x="19334334" y="16497737"/>
                <a:chExt cx="20161654" cy="19540748"/>
              </a:xfrm>
            </p:grpSpPr>
            <p:sp>
              <p:nvSpPr>
                <p:cNvPr id="72" name="矩形 71"/>
                <p:cNvSpPr/>
                <p:nvPr/>
              </p:nvSpPr>
              <p:spPr>
                <a:xfrm>
                  <a:off x="26624421" y="21668575"/>
                  <a:ext cx="3493629" cy="3048800"/>
                </a:xfrm>
                <a:prstGeom prst="rect">
                  <a:avLst/>
                </a:prstGeom>
              </p:spPr>
            </p:sp>
            <p:grpSp>
              <p:nvGrpSpPr>
                <p:cNvPr id="238" name="组合 76"/>
                <p:cNvGrpSpPr/>
                <p:nvPr/>
              </p:nvGrpSpPr>
              <p:grpSpPr>
                <a:xfrm>
                  <a:off x="19334334" y="16497737"/>
                  <a:ext cx="16451765" cy="19540748"/>
                  <a:chOff x="-598878" y="86299"/>
                  <a:chExt cx="16451763" cy="19540747"/>
                </a:xfrm>
              </p:grpSpPr>
              <p:sp>
                <p:nvSpPr>
                  <p:cNvPr id="239" name="Text Placeholder 537"/>
                  <p:cNvSpPr txBox="1"/>
                  <p:nvPr/>
                </p:nvSpPr>
                <p:spPr>
                  <a:xfrm>
                    <a:off x="-598878" y="4507151"/>
                    <a:ext cx="6483686" cy="51459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4661" tIns="264661" rIns="264661" bIns="264661" numCol="1" anchor="t">
                    <a:noAutofit/>
                  </a:bodyPr>
                  <a:lstStyle/>
                  <a:p>
                    <a:pPr marL="947595" indent="-947595">
                      <a:spcBef>
                        <a:spcPts val="600"/>
                      </a:spcBef>
                      <a:buSzPct val="100000"/>
                      <a:buChar char="❖"/>
                      <a:defRPr sz="3800"/>
                    </a:pPr>
                    <a:r>
                      <a:rPr sz="4000" b="1" i="1" dirty="0">
                        <a:solidFill>
                          <a:srgbClr val="0070C0"/>
                        </a:solidFill>
                        <a:cs typeface="Times New Roman" panose="02020603050405020304" pitchFamily="18" charset="0"/>
                      </a:rPr>
                      <a:t>RNN(Recurrent Neural </a:t>
                    </a:r>
                    <a:r>
                      <a:rPr sz="4000" b="1" i="1" dirty="0" smtClean="0">
                        <a:solidFill>
                          <a:srgbClr val="0070C0"/>
                        </a:solidFill>
                        <a:cs typeface="Times New Roman" panose="02020603050405020304" pitchFamily="18" charset="0"/>
                      </a:rPr>
                      <a:t>Network</a:t>
                    </a:r>
                    <a:r>
                      <a:rPr lang="en-US" sz="4000" b="1" i="1" dirty="0" smtClean="0">
                        <a:solidFill>
                          <a:srgbClr val="0070C0"/>
                        </a:solidFill>
                        <a:cs typeface="Times New Roman" panose="02020603050405020304" pitchFamily="18" charset="0"/>
                      </a:rPr>
                      <a:t>):</a:t>
                    </a:r>
                    <a:r>
                      <a:rPr sz="2400" dirty="0" smtClean="0">
                        <a:solidFill>
                          <a:srgbClr val="203864"/>
                        </a:solidFill>
                        <a:latin typeface="Times New Roman"/>
                        <a:ea typeface="Times New Roman"/>
                        <a:cs typeface="Times New Roman"/>
                        <a:sym typeface="Times New Roman"/>
                      </a:rPr>
                      <a:t> </a:t>
                    </a:r>
                    <a:endParaRPr sz="2400" dirty="0">
                      <a:solidFill>
                        <a:srgbClr val="203864"/>
                      </a:solidFill>
                      <a:latin typeface="Times New Roman"/>
                      <a:ea typeface="Times New Roman"/>
                      <a:cs typeface="Times New Roman"/>
                      <a:sym typeface="Times New Roman"/>
                    </a:endParaRPr>
                  </a:p>
                  <a:p>
                    <a:pPr algn="just">
                      <a:spcBef>
                        <a:spcPts val="600"/>
                      </a:spcBef>
                      <a:defRPr sz="3800"/>
                    </a:pPr>
                    <a:r>
                      <a:rPr dirty="0"/>
                      <a:t>RNN model is a deep learning model that has memory. It can take sequential inputs and perform prediction or classification on more than one inputs</a:t>
                    </a:r>
                    <a:r>
                      <a:rPr dirty="0" smtClean="0"/>
                      <a:t>.</a:t>
                    </a:r>
                    <a:endParaRPr sz="3600" dirty="0"/>
                  </a:p>
                </p:txBody>
              </p:sp>
              <p:sp>
                <p:nvSpPr>
                  <p:cNvPr id="240" name="Text Placeholder 537"/>
                  <p:cNvSpPr txBox="1"/>
                  <p:nvPr/>
                </p:nvSpPr>
                <p:spPr>
                  <a:xfrm>
                    <a:off x="-584885" y="120285"/>
                    <a:ext cx="6274083" cy="47064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4661" tIns="264661" rIns="264661" bIns="264661" numCol="1" anchor="t">
                    <a:noAutofit/>
                  </a:bodyPr>
                  <a:lstStyle/>
                  <a:p>
                    <a:pPr marL="947595" indent="-947595">
                      <a:spcBef>
                        <a:spcPts val="600"/>
                      </a:spcBef>
                      <a:buSzPct val="100000"/>
                      <a:buChar char="❖"/>
                      <a:defRPr sz="3800"/>
                    </a:pPr>
                    <a:r>
                      <a:rPr sz="4000" b="1" i="1" dirty="0" err="1" smtClean="0">
                        <a:solidFill>
                          <a:srgbClr val="0070C0"/>
                        </a:solidFill>
                        <a:cs typeface="Times New Roman" panose="02020603050405020304" pitchFamily="18" charset="0"/>
                      </a:rPr>
                      <a:t>Autoencoder</a:t>
                    </a:r>
                    <a:r>
                      <a:rPr lang="en-US" sz="4000" b="1" i="1" dirty="0" smtClean="0">
                        <a:solidFill>
                          <a:srgbClr val="0070C0"/>
                        </a:solidFill>
                        <a:cs typeface="Times New Roman" panose="02020603050405020304" pitchFamily="18" charset="0"/>
                      </a:rPr>
                      <a:t>:</a:t>
                    </a:r>
                    <a:endParaRPr sz="2400" dirty="0">
                      <a:solidFill>
                        <a:srgbClr val="203864"/>
                      </a:solidFill>
                      <a:latin typeface="Times New Roman"/>
                      <a:ea typeface="Times New Roman"/>
                      <a:cs typeface="Times New Roman"/>
                      <a:sym typeface="Times New Roman"/>
                    </a:endParaRPr>
                  </a:p>
                  <a:p>
                    <a:pPr algn="just">
                      <a:spcBef>
                        <a:spcPts val="600"/>
                      </a:spcBef>
                      <a:defRPr sz="3800"/>
                    </a:pPr>
                    <a:r>
                      <a:rPr dirty="0" err="1"/>
                      <a:t>Autoencoder</a:t>
                    </a:r>
                    <a:r>
                      <a:rPr dirty="0"/>
                      <a:t> will be applied to compress the input flow fields with least amount of drains on information so that them can be represented by 1D vectors with smaller size.</a:t>
                    </a:r>
                  </a:p>
                </p:txBody>
              </p:sp>
              <p:sp>
                <p:nvSpPr>
                  <p:cNvPr id="241" name="Text Placeholder 537"/>
                  <p:cNvSpPr txBox="1"/>
                  <p:nvPr/>
                </p:nvSpPr>
                <p:spPr>
                  <a:xfrm>
                    <a:off x="-353866" y="18163407"/>
                    <a:ext cx="16206751" cy="14636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4661" tIns="264661" rIns="264661" bIns="264661" numCol="1" anchor="t">
                    <a:noAutofit/>
                  </a:bodyPr>
                  <a:lstStyle/>
                  <a:p>
                    <a:pPr marL="571500" indent="-571500">
                      <a:spcBef>
                        <a:spcPts val="600"/>
                      </a:spcBef>
                      <a:buSzPct val="100000"/>
                      <a:buFont typeface="Arial" panose="020B0604020202020204" pitchFamily="34" charset="0"/>
                      <a:buChar char="•"/>
                      <a:defRPr sz="3800"/>
                    </a:pPr>
                    <a:r>
                      <a:rPr dirty="0"/>
                      <a:t>Generally, prediction loss is very small. But the prediction about vectors that have small magnitude is not so good as that on vectors with great magnitude</a:t>
                    </a:r>
                    <a:r>
                      <a:rPr dirty="0" smtClean="0"/>
                      <a:t>.</a:t>
                    </a:r>
                    <a:endParaRPr sz="3600" dirty="0"/>
                  </a:p>
                </p:txBody>
              </p:sp>
              <p:sp>
                <p:nvSpPr>
                  <p:cNvPr id="243" name="Text Placeholder 537"/>
                  <p:cNvSpPr txBox="1"/>
                  <p:nvPr/>
                </p:nvSpPr>
                <p:spPr>
                  <a:xfrm>
                    <a:off x="6189043" y="86299"/>
                    <a:ext cx="8133561" cy="12641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4661" tIns="264661" rIns="264661" bIns="264661" numCol="1" anchor="t">
                    <a:noAutofit/>
                  </a:bodyPr>
                  <a:lstStyle/>
                  <a:p>
                    <a:pPr marL="947595" indent="-947595">
                      <a:spcBef>
                        <a:spcPts val="600"/>
                      </a:spcBef>
                      <a:buSzPct val="100000"/>
                      <a:buChar char="❖"/>
                      <a:defRPr sz="3800"/>
                    </a:pPr>
                    <a:r>
                      <a:rPr sz="4000" b="1" i="1" dirty="0" err="1" smtClean="0">
                        <a:solidFill>
                          <a:srgbClr val="0070C0"/>
                        </a:solidFill>
                        <a:cs typeface="Times New Roman" panose="02020603050405020304" pitchFamily="18" charset="0"/>
                      </a:rPr>
                      <a:t>Autoencoder</a:t>
                    </a:r>
                    <a:r>
                      <a:rPr lang="en-US" sz="4000" b="1" i="1" dirty="0" smtClean="0">
                        <a:solidFill>
                          <a:srgbClr val="0070C0"/>
                        </a:solidFill>
                        <a:cs typeface="Times New Roman" panose="02020603050405020304" pitchFamily="18" charset="0"/>
                      </a:rPr>
                      <a:t>:</a:t>
                    </a:r>
                    <a:r>
                      <a:rPr sz="2400" dirty="0" smtClean="0">
                        <a:solidFill>
                          <a:srgbClr val="203864"/>
                        </a:solidFill>
                        <a:latin typeface="Times New Roman"/>
                        <a:ea typeface="Times New Roman"/>
                        <a:cs typeface="Times New Roman"/>
                        <a:sym typeface="Times New Roman"/>
                      </a:rPr>
                      <a:t> </a:t>
                    </a:r>
                    <a:endParaRPr sz="2400" dirty="0">
                      <a:solidFill>
                        <a:srgbClr val="203864"/>
                      </a:solidFill>
                      <a:latin typeface="Times New Roman"/>
                      <a:ea typeface="Times New Roman"/>
                      <a:cs typeface="Times New Roman"/>
                      <a:sym typeface="Times New Roman"/>
                    </a:endParaRPr>
                  </a:p>
                </p:txBody>
              </p:sp>
            </p:grpSp>
            <p:sp>
              <p:nvSpPr>
                <p:cNvPr id="245" name="Text Placeholder 541"/>
                <p:cNvSpPr/>
                <p:nvPr/>
              </p:nvSpPr>
              <p:spPr>
                <a:xfrm>
                  <a:off x="19640657" y="26619090"/>
                  <a:ext cx="8483367" cy="823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5865" tIns="105865" rIns="105865" bIns="105865" anchor="ctr">
                  <a:normAutofit/>
                </a:bodyPr>
                <a:lstStyle>
                  <a:lvl1pPr defTabSz="3419993">
                    <a:lnSpc>
                      <a:spcPct val="90000"/>
                    </a:lnSpc>
                    <a:spcBef>
                      <a:spcPts val="3700"/>
                    </a:spcBef>
                    <a:defRPr sz="4180" b="1"/>
                  </a:lvl1pPr>
                </a:lstStyle>
                <a:p>
                  <a:r>
                    <a:rPr lang="en-US" dirty="0" smtClean="0"/>
                    <a:t>RESULT AND DISCUSSION</a:t>
                  </a:r>
                  <a:endParaRPr lang="en-US" dirty="0"/>
                </a:p>
              </p:txBody>
            </p:sp>
            <p:pic>
              <p:nvPicPr>
                <p:cNvPr id="247" name="Figure_1.png" descr="Figure_1.png"/>
                <p:cNvPicPr>
                  <a:picLocks noChangeAspect="1"/>
                </p:cNvPicPr>
                <p:nvPr/>
              </p:nvPicPr>
              <p:blipFill>
                <a:blip r:embed="rId12">
                  <a:extLst/>
                </a:blip>
                <a:srcRect t="6101" b="6101"/>
                <a:stretch>
                  <a:fillRect/>
                </a:stretch>
              </p:blipFill>
              <p:spPr>
                <a:xfrm>
                  <a:off x="20240995" y="27317507"/>
                  <a:ext cx="14316481" cy="6668792"/>
                </a:xfrm>
                <a:prstGeom prst="rect">
                  <a:avLst/>
                </a:prstGeom>
                <a:ln w="12700" cap="flat">
                  <a:noFill/>
                  <a:miter lim="400000"/>
                </a:ln>
                <a:effectLst/>
              </p:spPr>
            </p:pic>
            <p:sp>
              <p:nvSpPr>
                <p:cNvPr id="251" name="Sequential flow field inputs"/>
                <p:cNvSpPr txBox="1"/>
                <p:nvPr/>
              </p:nvSpPr>
              <p:spPr>
                <a:xfrm>
                  <a:off x="31875503" y="17520400"/>
                  <a:ext cx="3553704" cy="12598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Sequential flow field inputs</a:t>
                  </a:r>
                </a:p>
              </p:txBody>
            </p:sp>
            <p:sp>
              <p:nvSpPr>
                <p:cNvPr id="252" name="箭头"/>
                <p:cNvSpPr/>
                <p:nvPr/>
              </p:nvSpPr>
              <p:spPr>
                <a:xfrm rot="16200000" flipH="1">
                  <a:off x="34389403" y="19063798"/>
                  <a:ext cx="1254437" cy="957305"/>
                </a:xfrm>
                <a:prstGeom prst="rightArrow">
                  <a:avLst>
                    <a:gd name="adj1" fmla="val 32000"/>
                    <a:gd name="adj2" fmla="val 83865"/>
                  </a:avLst>
                </a:prstGeom>
                <a:solidFill>
                  <a:schemeClr val="accent5"/>
                </a:solidFill>
                <a:ln w="12700">
                  <a:solidFill>
                    <a:schemeClr val="accent1"/>
                  </a:solidFill>
                  <a:miter/>
                </a:ln>
              </p:spPr>
              <p:txBody>
                <a:bodyPr lIns="45719" rIns="45719" anchor="ctr"/>
                <a:lstStyle/>
                <a:p>
                  <a:endParaRPr/>
                </a:p>
              </p:txBody>
            </p:sp>
            <p:sp>
              <p:nvSpPr>
                <p:cNvPr id="253" name="Compressed vector representation"/>
                <p:cNvSpPr txBox="1"/>
                <p:nvPr/>
              </p:nvSpPr>
              <p:spPr>
                <a:xfrm>
                  <a:off x="31345945" y="20310710"/>
                  <a:ext cx="4282621" cy="12598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Compressed vector representation</a:t>
                  </a:r>
                </a:p>
              </p:txBody>
            </p:sp>
            <p:sp>
              <p:nvSpPr>
                <p:cNvPr id="254" name="箭头"/>
                <p:cNvSpPr/>
                <p:nvPr/>
              </p:nvSpPr>
              <p:spPr>
                <a:xfrm rot="16200000" flipH="1">
                  <a:off x="34389403" y="21928557"/>
                  <a:ext cx="1254437" cy="957305"/>
                </a:xfrm>
                <a:prstGeom prst="rightArrow">
                  <a:avLst>
                    <a:gd name="adj1" fmla="val 32000"/>
                    <a:gd name="adj2" fmla="val 83865"/>
                  </a:avLst>
                </a:prstGeom>
                <a:solidFill>
                  <a:schemeClr val="accent5"/>
                </a:solidFill>
                <a:ln w="12700">
                  <a:solidFill>
                    <a:schemeClr val="accent1"/>
                  </a:solidFill>
                  <a:miter/>
                </a:ln>
              </p:spPr>
              <p:txBody>
                <a:bodyPr lIns="45719" rIns="45719" anchor="ctr"/>
                <a:lstStyle/>
                <a:p>
                  <a:endParaRPr/>
                </a:p>
              </p:txBody>
            </p:sp>
            <p:sp>
              <p:nvSpPr>
                <p:cNvPr id="255" name="Compressed vector representation"/>
                <p:cNvSpPr txBox="1"/>
                <p:nvPr/>
              </p:nvSpPr>
              <p:spPr>
                <a:xfrm>
                  <a:off x="31345945" y="23171941"/>
                  <a:ext cx="4282621" cy="12598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Compressed vector representation</a:t>
                  </a:r>
                </a:p>
              </p:txBody>
            </p:sp>
            <p:sp>
              <p:nvSpPr>
                <p:cNvPr id="256" name="箭头"/>
                <p:cNvSpPr/>
                <p:nvPr/>
              </p:nvSpPr>
              <p:spPr>
                <a:xfrm rot="16200000" flipH="1">
                  <a:off x="34389403" y="24717486"/>
                  <a:ext cx="1254437" cy="957305"/>
                </a:xfrm>
                <a:prstGeom prst="rightArrow">
                  <a:avLst>
                    <a:gd name="adj1" fmla="val 32000"/>
                    <a:gd name="adj2" fmla="val 83865"/>
                  </a:avLst>
                </a:prstGeom>
                <a:solidFill>
                  <a:schemeClr val="accent5"/>
                </a:solidFill>
                <a:ln w="12700">
                  <a:solidFill>
                    <a:schemeClr val="accent1"/>
                  </a:solidFill>
                  <a:miter/>
                </a:ln>
              </p:spPr>
              <p:txBody>
                <a:bodyPr lIns="45719" rIns="45719" anchor="ctr"/>
                <a:lstStyle/>
                <a:p>
                  <a:endParaRPr/>
                </a:p>
              </p:txBody>
            </p:sp>
            <p:sp>
              <p:nvSpPr>
                <p:cNvPr id="257" name="Final predicted flow field"/>
                <p:cNvSpPr txBox="1"/>
                <p:nvPr/>
              </p:nvSpPr>
              <p:spPr>
                <a:xfrm>
                  <a:off x="32191121" y="25966545"/>
                  <a:ext cx="3553704" cy="12598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Final predicted flow field</a:t>
                  </a:r>
                </a:p>
              </p:txBody>
            </p:sp>
            <p:sp>
              <p:nvSpPr>
                <p:cNvPr id="259" name="By autoencoder"/>
                <p:cNvSpPr txBox="1"/>
                <p:nvPr/>
              </p:nvSpPr>
              <p:spPr>
                <a:xfrm>
                  <a:off x="30963653" y="19131455"/>
                  <a:ext cx="3604504"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By autoencoder</a:t>
                  </a:r>
                </a:p>
              </p:txBody>
            </p:sp>
            <p:sp>
              <p:nvSpPr>
                <p:cNvPr id="260" name="By RNN"/>
                <p:cNvSpPr txBox="1"/>
                <p:nvPr/>
              </p:nvSpPr>
              <p:spPr>
                <a:xfrm>
                  <a:off x="32291609" y="22085114"/>
                  <a:ext cx="1931209"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By RNN</a:t>
                  </a:r>
                </a:p>
              </p:txBody>
            </p:sp>
            <p:sp>
              <p:nvSpPr>
                <p:cNvPr id="261" name="By Reconstructor"/>
                <p:cNvSpPr txBox="1"/>
                <p:nvPr/>
              </p:nvSpPr>
              <p:spPr>
                <a:xfrm>
                  <a:off x="30768504" y="24874043"/>
                  <a:ext cx="4171649"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By Reconstructor</a:t>
                  </a:r>
                </a:p>
              </p:txBody>
            </p:sp>
            <p:sp>
              <p:nvSpPr>
                <p:cNvPr id="262" name="3D matrix"/>
                <p:cNvSpPr txBox="1"/>
                <p:nvPr/>
              </p:nvSpPr>
              <p:spPr>
                <a:xfrm>
                  <a:off x="26717208" y="17559373"/>
                  <a:ext cx="2456673" cy="7010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3D matrix</a:t>
                  </a:r>
                </a:p>
              </p:txBody>
            </p:sp>
            <p:sp>
              <p:nvSpPr>
                <p:cNvPr id="263" name="箭头"/>
                <p:cNvSpPr/>
                <p:nvPr/>
              </p:nvSpPr>
              <p:spPr>
                <a:xfrm rot="16200000" flipH="1">
                  <a:off x="26376062" y="18558405"/>
                  <a:ext cx="1254437" cy="957305"/>
                </a:xfrm>
                <a:prstGeom prst="rightArrow">
                  <a:avLst>
                    <a:gd name="adj1" fmla="val 32000"/>
                    <a:gd name="adj2" fmla="val 83865"/>
                  </a:avLst>
                </a:prstGeom>
                <a:solidFill>
                  <a:schemeClr val="accent5"/>
                </a:solidFill>
                <a:ln w="12700">
                  <a:solidFill>
                    <a:schemeClr val="accent1"/>
                  </a:solidFill>
                  <a:miter/>
                </a:ln>
              </p:spPr>
              <p:txBody>
                <a:bodyPr lIns="45719" rIns="45719" anchor="ctr"/>
                <a:lstStyle/>
                <a:p>
                  <a:endParaRPr/>
                </a:p>
              </p:txBody>
            </p:sp>
            <p:sp>
              <p:nvSpPr>
                <p:cNvPr id="264" name="1D vector"/>
                <p:cNvSpPr txBox="1"/>
                <p:nvPr/>
              </p:nvSpPr>
              <p:spPr>
                <a:xfrm>
                  <a:off x="26793408" y="19693252"/>
                  <a:ext cx="2456673" cy="7010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1D vector</a:t>
                  </a:r>
                </a:p>
              </p:txBody>
            </p:sp>
            <p:sp>
              <p:nvSpPr>
                <p:cNvPr id="265" name="Flatten"/>
                <p:cNvSpPr txBox="1"/>
                <p:nvPr/>
              </p:nvSpPr>
              <p:spPr>
                <a:xfrm>
                  <a:off x="27759890" y="18664162"/>
                  <a:ext cx="2032765"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Flatten</a:t>
                  </a:r>
                </a:p>
              </p:txBody>
            </p:sp>
            <p:sp>
              <p:nvSpPr>
                <p:cNvPr id="266" name="箭头"/>
                <p:cNvSpPr/>
                <p:nvPr/>
              </p:nvSpPr>
              <p:spPr>
                <a:xfrm rot="16200000" flipH="1">
                  <a:off x="26376062" y="20850902"/>
                  <a:ext cx="1254437" cy="957305"/>
                </a:xfrm>
                <a:prstGeom prst="rightArrow">
                  <a:avLst>
                    <a:gd name="adj1" fmla="val 32000"/>
                    <a:gd name="adj2" fmla="val 83865"/>
                  </a:avLst>
                </a:prstGeom>
                <a:solidFill>
                  <a:schemeClr val="accent5"/>
                </a:solidFill>
                <a:ln w="12700">
                  <a:solidFill>
                    <a:schemeClr val="accent1"/>
                  </a:solidFill>
                  <a:miter/>
                </a:ln>
              </p:spPr>
              <p:txBody>
                <a:bodyPr lIns="45719" rIns="45719" anchor="ctr"/>
                <a:lstStyle/>
                <a:p>
                  <a:endParaRPr/>
                </a:p>
              </p:txBody>
            </p:sp>
            <p:sp>
              <p:nvSpPr>
                <p:cNvPr id="267" name="Several neural network layers"/>
                <p:cNvSpPr txBox="1"/>
                <p:nvPr/>
              </p:nvSpPr>
              <p:spPr>
                <a:xfrm>
                  <a:off x="27484074" y="20525349"/>
                  <a:ext cx="3368219" cy="1209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Several neural network layers</a:t>
                  </a:r>
                </a:p>
              </p:txBody>
            </p:sp>
            <p:sp>
              <p:nvSpPr>
                <p:cNvPr id="268" name="Smaller 1D vector"/>
                <p:cNvSpPr txBox="1"/>
                <p:nvPr/>
              </p:nvSpPr>
              <p:spPr>
                <a:xfrm>
                  <a:off x="26793408" y="22136313"/>
                  <a:ext cx="2304273" cy="12598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solidFill>
                        <a:schemeClr val="accent2"/>
                      </a:solidFill>
                    </a:defRPr>
                  </a:lvl1pPr>
                </a:lstStyle>
                <a:p>
                  <a:r>
                    <a:t>Smaller 1D vector</a:t>
                  </a:r>
                </a:p>
              </p:txBody>
            </p:sp>
            <p:sp>
              <p:nvSpPr>
                <p:cNvPr id="269" name="线条"/>
                <p:cNvSpPr/>
                <p:nvPr/>
              </p:nvSpPr>
              <p:spPr>
                <a:xfrm flipV="1">
                  <a:off x="29438602" y="21687250"/>
                  <a:ext cx="1794414" cy="1270001"/>
                </a:xfrm>
                <a:prstGeom prst="line">
                  <a:avLst/>
                </a:prstGeom>
                <a:ln w="25400">
                  <a:solidFill>
                    <a:schemeClr val="accent5"/>
                  </a:solidFill>
                  <a:miter lim="400000"/>
                </a:ln>
              </p:spPr>
              <p:txBody>
                <a:bodyPr lIns="45719" rIns="45719"/>
                <a:lstStyle/>
                <a:p>
                  <a:endParaRPr/>
                </a:p>
              </p:txBody>
            </p:sp>
            <p:sp>
              <p:nvSpPr>
                <p:cNvPr id="272" name="3D matrix"/>
                <p:cNvSpPr txBox="1"/>
                <p:nvPr/>
              </p:nvSpPr>
              <p:spPr>
                <a:xfrm>
                  <a:off x="26717208" y="24919586"/>
                  <a:ext cx="2456673" cy="701041"/>
                </a:xfrm>
                <a:prstGeom prst="rect">
                  <a:avLst/>
                </a:prstGeom>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800"/>
                  </a:lvl1pPr>
                </a:lstStyle>
                <a:p>
                  <a:r>
                    <a:t>3D matrix</a:t>
                  </a:r>
                </a:p>
              </p:txBody>
            </p:sp>
            <p:sp>
              <p:nvSpPr>
                <p:cNvPr id="273" name="Note: We want the final output close to the input as much as possible!"/>
                <p:cNvSpPr txBox="1"/>
                <p:nvPr/>
              </p:nvSpPr>
              <p:spPr>
                <a:xfrm>
                  <a:off x="26624421" y="25692114"/>
                  <a:ext cx="5093040" cy="1846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800"/>
                  </a:lvl1pPr>
                </a:lstStyle>
                <a:p>
                  <a:r>
                    <a:rPr dirty="0"/>
                    <a:t>Note: We want the final output close to the input as much as possible!</a:t>
                  </a:r>
                </a:p>
              </p:txBody>
            </p:sp>
            <p:sp>
              <p:nvSpPr>
                <p:cNvPr id="274" name="Text Placeholder 537"/>
                <p:cNvSpPr txBox="1"/>
                <p:nvPr/>
              </p:nvSpPr>
              <p:spPr>
                <a:xfrm>
                  <a:off x="31362426" y="16554375"/>
                  <a:ext cx="8133562" cy="12641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4661" tIns="264661" rIns="264661" bIns="264661" numCol="1" anchor="t">
                  <a:noAutofit/>
                </a:bodyPr>
                <a:lstStyle/>
                <a:p>
                  <a:pPr marL="947595" indent="-947595">
                    <a:spcBef>
                      <a:spcPts val="600"/>
                    </a:spcBef>
                    <a:buSzPct val="100000"/>
                    <a:buChar char="❖"/>
                    <a:defRPr sz="3800"/>
                  </a:pPr>
                  <a:r>
                    <a:rPr lang="en-US" sz="4000" b="1" i="1" dirty="0" smtClean="0">
                      <a:solidFill>
                        <a:srgbClr val="0070C0"/>
                      </a:solidFill>
                      <a:cs typeface="Times New Roman" panose="02020603050405020304" pitchFamily="18" charset="0"/>
                    </a:rPr>
                    <a:t>Prediction:</a:t>
                  </a:r>
                  <a:r>
                    <a:rPr sz="2400" dirty="0" smtClean="0">
                      <a:solidFill>
                        <a:srgbClr val="203864"/>
                      </a:solidFill>
                      <a:latin typeface="Times New Roman"/>
                      <a:ea typeface="Times New Roman"/>
                      <a:cs typeface="Times New Roman"/>
                      <a:sym typeface="Times New Roman"/>
                    </a:rPr>
                    <a:t> </a:t>
                  </a:r>
                  <a:endParaRPr sz="2400" dirty="0">
                    <a:solidFill>
                      <a:srgbClr val="203864"/>
                    </a:solidFill>
                    <a:latin typeface="Times New Roman"/>
                    <a:ea typeface="Times New Roman"/>
                    <a:cs typeface="Times New Roman"/>
                    <a:sym typeface="Times New Roman"/>
                  </a:endParaRPr>
                </a:p>
              </p:txBody>
            </p:sp>
          </p:grpSp>
        </p:grpSp>
      </p:grpSp>
      <p:sp>
        <p:nvSpPr>
          <p:cNvPr id="275" name="Text Placeholder 541"/>
          <p:cNvSpPr/>
          <p:nvPr/>
        </p:nvSpPr>
        <p:spPr>
          <a:xfrm>
            <a:off x="1120139" y="14683397"/>
            <a:ext cx="4171648" cy="823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5865" tIns="105865" rIns="105865" bIns="105865" anchor="ctr">
            <a:normAutofit/>
          </a:bodyPr>
          <a:lstStyle>
            <a:lvl1pPr defTabSz="3419993">
              <a:lnSpc>
                <a:spcPct val="90000"/>
              </a:lnSpc>
              <a:spcBef>
                <a:spcPts val="3700"/>
              </a:spcBef>
              <a:defRPr sz="4180" b="1"/>
            </a:lvl1pPr>
          </a:lstStyle>
          <a:p>
            <a:r>
              <a:rPr lang="en-US" dirty="0" smtClean="0"/>
              <a:t>METHODOLOGY</a:t>
            </a:r>
            <a:endParaRPr lang="en-US" dirty="0"/>
          </a:p>
        </p:txBody>
      </p:sp>
      <p:sp>
        <p:nvSpPr>
          <p:cNvPr id="276" name="Text Placeholder 541"/>
          <p:cNvSpPr/>
          <p:nvPr/>
        </p:nvSpPr>
        <p:spPr>
          <a:xfrm>
            <a:off x="9856689" y="14683705"/>
            <a:ext cx="4171649" cy="823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5865" tIns="105865" rIns="105865" bIns="105865" anchor="ctr">
            <a:normAutofit/>
          </a:bodyPr>
          <a:lstStyle>
            <a:lvl1pPr defTabSz="3419993">
              <a:lnSpc>
                <a:spcPct val="90000"/>
              </a:lnSpc>
              <a:spcBef>
                <a:spcPts val="3700"/>
              </a:spcBef>
              <a:defRPr sz="4180" b="1"/>
            </a:lvl1pPr>
          </a:lstStyle>
          <a:p>
            <a:r>
              <a:rPr lang="en-US" dirty="0" smtClean="0"/>
              <a:t>PROCESSES</a:t>
            </a:r>
            <a:endParaRPr lang="en-US" dirty="0"/>
          </a:p>
        </p:txBody>
      </p:sp>
      <p:sp>
        <p:nvSpPr>
          <p:cNvPr id="277" name="Text Placeholder 541"/>
          <p:cNvSpPr/>
          <p:nvPr/>
        </p:nvSpPr>
        <p:spPr>
          <a:xfrm>
            <a:off x="1125693" y="24120291"/>
            <a:ext cx="8483367" cy="823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05865" tIns="105865" rIns="105865" bIns="105865" anchor="ctr">
            <a:normAutofit/>
          </a:bodyPr>
          <a:lstStyle>
            <a:lvl1pPr defTabSz="3419993">
              <a:lnSpc>
                <a:spcPct val="90000"/>
              </a:lnSpc>
              <a:spcBef>
                <a:spcPts val="3700"/>
              </a:spcBef>
              <a:defRPr sz="4180" b="1"/>
            </a:lvl1pPr>
          </a:lstStyle>
          <a:p>
            <a:r>
              <a:rPr lang="en-US" dirty="0" smtClean="0"/>
              <a:t>RESULT AND DISCUSSION</a:t>
            </a:r>
            <a:endParaRPr lang="en-US" dirty="0"/>
          </a:p>
        </p:txBody>
      </p:sp>
      <p:sp>
        <p:nvSpPr>
          <p:cNvPr id="278" name="文本框 82"/>
          <p:cNvSpPr txBox="1"/>
          <p:nvPr/>
        </p:nvSpPr>
        <p:spPr>
          <a:xfrm>
            <a:off x="19421613" y="35768330"/>
            <a:ext cx="6058576" cy="735586"/>
          </a:xfrm>
          <a:prstGeom prst="rect">
            <a:avLst/>
          </a:prstGeom>
          <a:noFill/>
        </p:spPr>
        <p:txBody>
          <a:bodyPr wrap="square" rtlCol="0">
            <a:spAutoFit/>
          </a:bodyPr>
          <a:lstStyle/>
          <a:p>
            <a:pPr>
              <a:spcBef>
                <a:spcPts val="600"/>
              </a:spcBef>
              <a:spcAft>
                <a:spcPts val="600"/>
              </a:spcAft>
            </a:pPr>
            <a:r>
              <a:rPr lang="en-US" altLang="zh-CN" sz="4180" b="1" dirty="0"/>
              <a:t>CONTRIBUTION</a:t>
            </a:r>
          </a:p>
        </p:txBody>
      </p:sp>
      <p:grpSp>
        <p:nvGrpSpPr>
          <p:cNvPr id="279" name="组合 278"/>
          <p:cNvGrpSpPr/>
          <p:nvPr/>
        </p:nvGrpSpPr>
        <p:grpSpPr>
          <a:xfrm>
            <a:off x="19280867" y="40642214"/>
            <a:ext cx="16365621" cy="2148141"/>
            <a:chOff x="19242959" y="41072282"/>
            <a:chExt cx="16365621" cy="2148141"/>
          </a:xfrm>
        </p:grpSpPr>
        <p:grpSp>
          <p:nvGrpSpPr>
            <p:cNvPr id="280" name="组合 279"/>
            <p:cNvGrpSpPr/>
            <p:nvPr/>
          </p:nvGrpSpPr>
          <p:grpSpPr>
            <a:xfrm>
              <a:off x="19248127" y="41072282"/>
              <a:ext cx="16360453" cy="1424866"/>
              <a:chOff x="19248127" y="38763058"/>
              <a:chExt cx="16360453" cy="1081697"/>
            </a:xfrm>
          </p:grpSpPr>
          <p:sp>
            <p:nvSpPr>
              <p:cNvPr id="282" name="Text Placeholder 541"/>
              <p:cNvSpPr txBox="1">
                <a:spLocks/>
              </p:cNvSpPr>
              <p:nvPr/>
            </p:nvSpPr>
            <p:spPr>
              <a:xfrm>
                <a:off x="19248127" y="38763058"/>
                <a:ext cx="16360453" cy="823195"/>
              </a:xfrm>
              <a:prstGeom prst="rect">
                <a:avLst/>
              </a:prstGeom>
              <a:noFill/>
            </p:spPr>
            <p:txBody>
              <a:bodyPr vert="horz" wrap="square" lIns="105865" tIns="105865" rIns="105865" bIns="105865" rtlCol="0" anchor="ctr" anchorCtr="0">
                <a:spAutoFit/>
              </a:bodyPr>
              <a:lstStyle>
                <a:lvl1pPr marL="0" indent="0" algn="ctr" defTabSz="3599993" rtl="0" eaLnBrk="1" latinLnBrk="0" hangingPunct="1">
                  <a:lnSpc>
                    <a:spcPct val="90000"/>
                  </a:lnSpc>
                  <a:spcBef>
                    <a:spcPts val="3937"/>
                  </a:spcBef>
                  <a:buFont typeface="Arial" panose="020B0604020202020204" pitchFamily="34" charset="0"/>
                  <a:buNone/>
                  <a:defRPr sz="3945" b="1" u="sng" kern="1200" baseline="0">
                    <a:solidFill>
                      <a:schemeClr val="accent5">
                        <a:lumMod val="50000"/>
                      </a:schemeClr>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a:lstStyle>
              <a:p>
                <a:r>
                  <a:rPr lang="en-US" altLang="zh-CN" sz="4400" dirty="0" smtClean="0">
                    <a:solidFill>
                      <a:schemeClr val="tx1"/>
                    </a:solidFill>
                  </a:rPr>
                  <a:t>ACKNOWLEDGMENT</a:t>
                </a:r>
                <a:endParaRPr lang="en-US" altLang="zh-CN" sz="4400" dirty="0">
                  <a:solidFill>
                    <a:schemeClr val="tx1"/>
                  </a:solidFill>
                </a:endParaRPr>
              </a:p>
            </p:txBody>
          </p:sp>
          <p:sp>
            <p:nvSpPr>
              <p:cNvPr id="283" name="文本框 60"/>
              <p:cNvSpPr txBox="1"/>
              <p:nvPr/>
            </p:nvSpPr>
            <p:spPr>
              <a:xfrm>
                <a:off x="19248128" y="39259980"/>
                <a:ext cx="15593666" cy="584775"/>
              </a:xfrm>
              <a:prstGeom prst="rect">
                <a:avLst/>
              </a:prstGeom>
              <a:noFill/>
            </p:spPr>
            <p:txBody>
              <a:bodyPr wrap="square" rtlCol="0">
                <a:spAutoFit/>
              </a:bodyPr>
              <a:lstStyle/>
              <a:p>
                <a:pPr algn="just"/>
                <a:endParaRPr lang="zh-CN" altLang="en-US" sz="3200" dirty="0"/>
              </a:p>
            </p:txBody>
          </p:sp>
        </p:grpSp>
        <p:sp>
          <p:nvSpPr>
            <p:cNvPr id="281" name="文本框 63"/>
            <p:cNvSpPr txBox="1"/>
            <p:nvPr/>
          </p:nvSpPr>
          <p:spPr>
            <a:xfrm>
              <a:off x="19242959" y="41958539"/>
              <a:ext cx="16244914" cy="1261884"/>
            </a:xfrm>
            <a:prstGeom prst="rect">
              <a:avLst/>
            </a:prstGeom>
            <a:noFill/>
          </p:spPr>
          <p:txBody>
            <a:bodyPr wrap="square" rtlCol="0">
              <a:spAutoFit/>
            </a:bodyPr>
            <a:lstStyle/>
            <a:p>
              <a:r>
                <a:rPr lang="en-US" altLang="zh-CN" sz="3800" dirty="0" smtClean="0"/>
                <a:t>The experimental </a:t>
              </a:r>
              <a:r>
                <a:rPr lang="en-US" altLang="zh-CN" sz="3800" dirty="0"/>
                <a:t>work is implemented in the Institute of Automotive Engineering of Shanghai Jiao Tong University and sponsored by General Motors Global R&amp;D. </a:t>
              </a:r>
            </a:p>
          </p:txBody>
        </p:sp>
      </p:grpSp>
    </p:spTree>
    <p:extLst>
      <p:ext uri="{BB962C8B-B14F-4D97-AF65-F5344CB8AC3E}">
        <p14:creationId xmlns:p14="http://schemas.microsoft.com/office/powerpoint/2010/main" val="1685200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6707</TotalTime>
  <Words>748</Words>
  <Application>Microsoft Office PowerPoint</Application>
  <PresentationFormat>自定义</PresentationFormat>
  <Paragraphs>87</Paragraphs>
  <Slides>1</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12" baseType="lpstr">
      <vt:lpstr>宋体</vt:lpstr>
      <vt:lpstr>Arial</vt:lpstr>
      <vt:lpstr>Calibri</vt:lpstr>
      <vt:lpstr>Calibri Light</vt:lpstr>
      <vt:lpstr>Cambria Math</vt:lpstr>
      <vt:lpstr>Times New Roman</vt:lpstr>
      <vt:lpstr>Trebuchet MS</vt:lpstr>
      <vt:lpstr>Wingdings</vt:lpstr>
      <vt:lpstr>Office 主题</vt:lpstr>
      <vt:lpstr>PosterPresentations.com-100CMx140CM</vt:lpstr>
      <vt:lpstr>Image</vt:lpstr>
      <vt:lpstr>PowerPoint 演示文稿</vt:lpstr>
    </vt:vector>
  </TitlesOfParts>
  <Company>UMJI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Hanyang Zhuang</dc:creator>
  <cp:lastModifiedBy>Snow Zhao</cp:lastModifiedBy>
  <cp:revision>438</cp:revision>
  <dcterms:created xsi:type="dcterms:W3CDTF">2017-05-10T01:55:30Z</dcterms:created>
  <dcterms:modified xsi:type="dcterms:W3CDTF">2018-07-20T04:17:59Z</dcterms:modified>
</cp:coreProperties>
</file>