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/>
    <p:restoredTop sz="94675"/>
  </p:normalViewPr>
  <p:slideViewPr>
    <p:cSldViewPr snapToGrid="0">
      <p:cViewPr varScale="1">
        <p:scale>
          <a:sx n="81" d="100"/>
          <a:sy n="81" d="100"/>
        </p:scale>
        <p:origin x="8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F42B-2D03-45AA-8361-7FA0909A1812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9D55-F1A2-41FB-A35C-22396FD474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568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F42B-2D03-45AA-8361-7FA0909A1812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9D55-F1A2-41FB-A35C-22396FD474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443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F42B-2D03-45AA-8361-7FA0909A1812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9D55-F1A2-41FB-A35C-22396FD474C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85478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F42B-2D03-45AA-8361-7FA0909A1812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9D55-F1A2-41FB-A35C-22396FD474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426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F42B-2D03-45AA-8361-7FA0909A1812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9D55-F1A2-41FB-A35C-22396FD474C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99401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F42B-2D03-45AA-8361-7FA0909A1812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9D55-F1A2-41FB-A35C-22396FD474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9208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F42B-2D03-45AA-8361-7FA0909A1812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9D55-F1A2-41FB-A35C-22396FD474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5012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F42B-2D03-45AA-8361-7FA0909A1812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9D55-F1A2-41FB-A35C-22396FD474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208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F42B-2D03-45AA-8361-7FA0909A1812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9D55-F1A2-41FB-A35C-22396FD474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55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F42B-2D03-45AA-8361-7FA0909A1812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9D55-F1A2-41FB-A35C-22396FD474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233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F42B-2D03-45AA-8361-7FA0909A1812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9D55-F1A2-41FB-A35C-22396FD474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8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F42B-2D03-45AA-8361-7FA0909A1812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9D55-F1A2-41FB-A35C-22396FD474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488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F42B-2D03-45AA-8361-7FA0909A1812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9D55-F1A2-41FB-A35C-22396FD474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71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F42B-2D03-45AA-8361-7FA0909A1812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9D55-F1A2-41FB-A35C-22396FD474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421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F42B-2D03-45AA-8361-7FA0909A1812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9D55-F1A2-41FB-A35C-22396FD474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496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F42B-2D03-45AA-8361-7FA0909A1812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9D55-F1A2-41FB-A35C-22396FD474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557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4F42B-2D03-45AA-8361-7FA0909A1812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8219D55-F1A2-41FB-A35C-22396FD474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5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项目流程</a:t>
            </a:r>
          </a:p>
        </p:txBody>
      </p:sp>
    </p:spTree>
    <p:extLst>
      <p:ext uri="{BB962C8B-B14F-4D97-AF65-F5344CB8AC3E}">
        <p14:creationId xmlns:p14="http://schemas.microsoft.com/office/powerpoint/2010/main" val="4007548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学期检查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中期检查，答辩</a:t>
            </a:r>
            <a:endParaRPr lang="en-US" altLang="zh-CN" dirty="0"/>
          </a:p>
          <a:p>
            <a:r>
              <a:rPr lang="zh-CN" altLang="en-US" dirty="0"/>
              <a:t>时间：</a:t>
            </a:r>
            <a:r>
              <a:rPr lang="en-US" altLang="zh-CN" dirty="0"/>
              <a:t>3-6</a:t>
            </a:r>
            <a:r>
              <a:rPr lang="zh-CN" altLang="en-US" dirty="0"/>
              <a:t>周（第二学期，院审）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  6-9</a:t>
            </a:r>
            <a:r>
              <a:rPr lang="zh-CN" altLang="en-US" dirty="0"/>
              <a:t>周（第二学期，校审）</a:t>
            </a:r>
            <a:endParaRPr lang="en-US" altLang="zh-CN" dirty="0"/>
          </a:p>
          <a:p>
            <a:r>
              <a:rPr lang="en-US" altLang="zh-CN" dirty="0"/>
              <a:t>Tips</a:t>
            </a:r>
            <a:r>
              <a:rPr lang="zh-CN" altLang="en-US" dirty="0"/>
              <a:t>：早开始，出东西，校答辩更重要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25146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结题验收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两次答辩</a:t>
            </a:r>
            <a:endParaRPr lang="en-US" altLang="zh-CN" dirty="0"/>
          </a:p>
          <a:p>
            <a:r>
              <a:rPr lang="zh-CN" altLang="en-US" dirty="0"/>
              <a:t>时间</a:t>
            </a:r>
            <a:r>
              <a:rPr lang="zh-CN" altLang="en-US" dirty="0">
                <a:sym typeface="Wingdings" panose="05000000000000000000" pitchFamily="2" charset="2"/>
              </a:rPr>
              <a:t>：</a:t>
            </a:r>
            <a:r>
              <a:rPr lang="en-US" altLang="zh-CN" dirty="0">
                <a:sym typeface="Wingdings" panose="05000000000000000000" pitchFamily="2" charset="2"/>
              </a:rPr>
              <a:t>8-10</a:t>
            </a:r>
            <a:r>
              <a:rPr lang="zh-CN" altLang="en-US" dirty="0">
                <a:sym typeface="Wingdings" panose="05000000000000000000" pitchFamily="2" charset="2"/>
              </a:rPr>
              <a:t>周（第三学期）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结题材料：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dirty="0"/>
              <a:t>			《</a:t>
            </a:r>
            <a:r>
              <a:rPr lang="zh-CN" altLang="en-US" dirty="0"/>
              <a:t>项目研究论文</a:t>
            </a:r>
            <a:r>
              <a:rPr lang="en-US" altLang="zh-CN" dirty="0"/>
              <a:t>》</a:t>
            </a:r>
            <a:r>
              <a:rPr lang="zh-CN" altLang="en-US" dirty="0"/>
              <a:t>（</a:t>
            </a:r>
            <a:r>
              <a:rPr lang="en-US" altLang="zh-CN" dirty="0"/>
              <a:t>10000</a:t>
            </a:r>
            <a:r>
              <a:rPr lang="zh-CN" altLang="en-US" dirty="0"/>
              <a:t>字）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《</a:t>
            </a:r>
            <a:r>
              <a:rPr lang="zh-CN" altLang="en-US" dirty="0"/>
              <a:t>项目研究综述</a:t>
            </a:r>
            <a:r>
              <a:rPr lang="en-US" altLang="zh-CN" dirty="0"/>
              <a:t>》</a:t>
            </a:r>
            <a:r>
              <a:rPr lang="zh-CN" altLang="en-US" dirty="0"/>
              <a:t>（</a:t>
            </a:r>
            <a:r>
              <a:rPr lang="en-US" altLang="zh-CN" dirty="0"/>
              <a:t>2000</a:t>
            </a:r>
            <a:r>
              <a:rPr lang="zh-CN" altLang="en-US" dirty="0"/>
              <a:t>字）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《</a:t>
            </a:r>
            <a:r>
              <a:rPr lang="zh-CN" altLang="en-US" dirty="0"/>
              <a:t>项目成果表</a:t>
            </a:r>
            <a:r>
              <a:rPr lang="en-US" altLang="zh-CN" dirty="0"/>
              <a:t>》</a:t>
            </a:r>
          </a:p>
          <a:p>
            <a:pPr marL="0" indent="0">
              <a:buNone/>
            </a:pPr>
            <a:r>
              <a:rPr lang="en-US" altLang="zh-CN" dirty="0"/>
              <a:t>			《</a:t>
            </a:r>
            <a:r>
              <a:rPr lang="zh-CN" altLang="en-US" dirty="0"/>
              <a:t>个人总结</a:t>
            </a:r>
            <a:r>
              <a:rPr lang="en-US" altLang="zh-CN" dirty="0"/>
              <a:t>》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58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比较与总结</a:t>
            </a:r>
          </a:p>
        </p:txBody>
      </p:sp>
    </p:spTree>
    <p:extLst>
      <p:ext uri="{BB962C8B-B14F-4D97-AF65-F5344CB8AC3E}">
        <p14:creationId xmlns:p14="http://schemas.microsoft.com/office/powerpoint/2010/main" val="4147473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PRP</a:t>
            </a:r>
            <a:r>
              <a:rPr lang="zh-CN" altLang="en-US" dirty="0"/>
              <a:t>：</a:t>
            </a:r>
            <a:r>
              <a:rPr lang="en-US" altLang="zh-CN" dirty="0"/>
              <a:t>Participation in Research Program </a:t>
            </a:r>
            <a:r>
              <a:rPr lang="zh-CN" altLang="en-US" dirty="0"/>
              <a:t>本科生研究计划</a:t>
            </a:r>
            <a:endParaRPr lang="en-US" altLang="zh-CN" dirty="0"/>
          </a:p>
          <a:p>
            <a:pPr lvl="1"/>
            <a:r>
              <a:rPr lang="en-US" altLang="zh-CN" dirty="0"/>
              <a:t>+</a:t>
            </a:r>
            <a:r>
              <a:rPr lang="zh-CN" altLang="en-US" dirty="0"/>
              <a:t>科研</a:t>
            </a:r>
            <a:endParaRPr lang="en-US" altLang="zh-CN" dirty="0"/>
          </a:p>
          <a:p>
            <a:pPr lvl="1"/>
            <a:r>
              <a:rPr lang="en-US" altLang="zh-CN" dirty="0"/>
              <a:t>+</a:t>
            </a:r>
            <a:r>
              <a:rPr lang="zh-CN" altLang="en-US" dirty="0"/>
              <a:t>深度</a:t>
            </a:r>
            <a:endParaRPr lang="en-US" altLang="zh-CN" dirty="0"/>
          </a:p>
          <a:p>
            <a:pPr lvl="1"/>
            <a:r>
              <a:rPr lang="en-US" altLang="zh-CN" dirty="0"/>
              <a:t>+</a:t>
            </a:r>
            <a:r>
              <a:rPr lang="zh-CN" altLang="en-US" dirty="0"/>
              <a:t>导师参与度</a:t>
            </a:r>
            <a:endParaRPr lang="en-US" altLang="zh-CN" dirty="0"/>
          </a:p>
          <a:p>
            <a:pPr lvl="1"/>
            <a:r>
              <a:rPr lang="en-US" altLang="zh-CN" dirty="0"/>
              <a:t>-</a:t>
            </a:r>
            <a:r>
              <a:rPr lang="zh-CN" altLang="en-US" dirty="0"/>
              <a:t>容错率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IPP</a:t>
            </a:r>
            <a:r>
              <a:rPr lang="zh-CN" altLang="en-US" dirty="0"/>
              <a:t>：大学生创新实践计划</a:t>
            </a:r>
            <a:endParaRPr lang="en-US" altLang="zh-CN" dirty="0"/>
          </a:p>
          <a:p>
            <a:pPr lvl="1"/>
            <a:r>
              <a:rPr lang="en-US" altLang="zh-CN" dirty="0"/>
              <a:t>+</a:t>
            </a:r>
            <a:r>
              <a:rPr lang="zh-CN" altLang="en-US" dirty="0"/>
              <a:t>严肃</a:t>
            </a:r>
            <a:endParaRPr lang="en-US" altLang="zh-CN" dirty="0"/>
          </a:p>
          <a:p>
            <a:pPr lvl="1"/>
            <a:r>
              <a:rPr lang="en-US" altLang="zh-CN" dirty="0"/>
              <a:t>+</a:t>
            </a:r>
            <a:r>
              <a:rPr lang="zh-CN" altLang="en-US" dirty="0"/>
              <a:t>实践</a:t>
            </a:r>
            <a:endParaRPr lang="en-US" altLang="zh-CN" dirty="0"/>
          </a:p>
          <a:p>
            <a:pPr lvl="1"/>
            <a:r>
              <a:rPr lang="en-US" altLang="zh-CN" dirty="0"/>
              <a:t>+</a:t>
            </a:r>
            <a:r>
              <a:rPr lang="zh-CN" altLang="en-US" dirty="0"/>
              <a:t>合作</a:t>
            </a:r>
            <a:endParaRPr lang="en-US" altLang="zh-CN" dirty="0"/>
          </a:p>
          <a:p>
            <a:pPr lvl="1"/>
            <a:r>
              <a:rPr lang="en-US" altLang="zh-CN" dirty="0"/>
              <a:t>++</a:t>
            </a:r>
            <a:r>
              <a:rPr lang="zh-CN" altLang="en-US" dirty="0"/>
              <a:t>容错率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29265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因项目而异</a:t>
            </a:r>
            <a:endParaRPr lang="en-US" altLang="zh-CN" dirty="0"/>
          </a:p>
          <a:p>
            <a:r>
              <a:rPr lang="zh-CN" altLang="en-US" dirty="0"/>
              <a:t>多沟通</a:t>
            </a:r>
            <a:endParaRPr lang="en-US" altLang="zh-CN" dirty="0"/>
          </a:p>
          <a:p>
            <a:r>
              <a:rPr lang="en-US" altLang="zh-CN" dirty="0"/>
              <a:t>315</a:t>
            </a:r>
            <a:r>
              <a:rPr lang="zh-CN" altLang="en-US" dirty="0"/>
              <a:t>（或其他学院相关部门）拥有解释权</a:t>
            </a:r>
          </a:p>
        </p:txBody>
      </p:sp>
    </p:spTree>
    <p:extLst>
      <p:ext uri="{BB962C8B-B14F-4D97-AF65-F5344CB8AC3E}">
        <p14:creationId xmlns:p14="http://schemas.microsoft.com/office/powerpoint/2010/main" val="1683171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PRP</a:t>
            </a:r>
            <a:r>
              <a:rPr lang="zh-CN" altLang="en-US" dirty="0"/>
              <a:t>项目流程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立项申报</a:t>
            </a:r>
            <a:endParaRPr lang="en-US" altLang="zh-CN" dirty="0"/>
          </a:p>
          <a:p>
            <a:r>
              <a:rPr lang="zh-CN" altLang="en-US" dirty="0"/>
              <a:t>选项报名</a:t>
            </a:r>
            <a:endParaRPr lang="en-US" altLang="zh-CN" dirty="0"/>
          </a:p>
          <a:p>
            <a:r>
              <a:rPr lang="zh-CN" altLang="en-US" dirty="0"/>
              <a:t>终期检查</a:t>
            </a:r>
            <a:endParaRPr lang="en-US" altLang="zh-CN" dirty="0"/>
          </a:p>
          <a:p>
            <a:r>
              <a:rPr lang="zh-CN" altLang="en-US" dirty="0"/>
              <a:t>结题验收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95319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PRP-</a:t>
            </a:r>
            <a:r>
              <a:rPr lang="zh-CN" altLang="en-US" dirty="0"/>
              <a:t>立项申报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教师立项</a:t>
            </a:r>
            <a:endParaRPr lang="en-US" altLang="zh-CN" dirty="0"/>
          </a:p>
          <a:p>
            <a:r>
              <a:rPr lang="zh-CN" altLang="en-US" dirty="0"/>
              <a:t>时间：</a:t>
            </a:r>
            <a:r>
              <a:rPr lang="en-US" altLang="zh-CN" dirty="0"/>
              <a:t>7-10</a:t>
            </a:r>
            <a:r>
              <a:rPr lang="zh-CN" altLang="en-US" dirty="0"/>
              <a:t>周申报，</a:t>
            </a:r>
            <a:r>
              <a:rPr lang="en-US" altLang="zh-CN" dirty="0"/>
              <a:t>11/12 </a:t>
            </a:r>
            <a:r>
              <a:rPr lang="zh-CN" altLang="en-US" dirty="0"/>
              <a:t>周部门评审</a:t>
            </a:r>
            <a:endParaRPr lang="en-US" altLang="zh-CN" dirty="0"/>
          </a:p>
          <a:p>
            <a:r>
              <a:rPr lang="zh-CN" altLang="en-US" dirty="0"/>
              <a:t>执行时间：半年、一年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4244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PRP-</a:t>
            </a:r>
            <a:r>
              <a:rPr lang="zh-CN" altLang="en-US" dirty="0"/>
              <a:t>选项报名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学生选题报名</a:t>
            </a:r>
            <a:endParaRPr lang="en-US" altLang="zh-CN" dirty="0"/>
          </a:p>
          <a:p>
            <a:r>
              <a:rPr lang="zh-CN" altLang="en-US" dirty="0"/>
              <a:t>时间：</a:t>
            </a:r>
            <a:r>
              <a:rPr lang="en-US" altLang="zh-CN" dirty="0"/>
              <a:t>15/16</a:t>
            </a:r>
            <a:r>
              <a:rPr lang="zh-CN" altLang="en-US" dirty="0"/>
              <a:t>周（第一轮） </a:t>
            </a:r>
            <a:r>
              <a:rPr lang="en-US" altLang="zh-CN" dirty="0"/>
              <a:t>1/2</a:t>
            </a:r>
            <a:r>
              <a:rPr lang="zh-CN" altLang="en-US" dirty="0"/>
              <a:t>周（第二轮，第二学期）</a:t>
            </a:r>
            <a:endParaRPr lang="en-US" altLang="zh-CN" dirty="0"/>
          </a:p>
          <a:p>
            <a:r>
              <a:rPr lang="en-US" altLang="zh-CN" dirty="0"/>
              <a:t>Tips: </a:t>
            </a:r>
            <a:r>
              <a:rPr lang="zh-CN" altLang="en-US" dirty="0"/>
              <a:t>主动联系，可跨院，但不可同时有两个</a:t>
            </a:r>
            <a:r>
              <a:rPr lang="en-US" altLang="zh-CN" dirty="0"/>
              <a:t>PRP</a:t>
            </a:r>
            <a:r>
              <a:rPr lang="zh-CN" altLang="en-US" dirty="0"/>
              <a:t>，</a:t>
            </a:r>
            <a:r>
              <a:rPr lang="en-US" altLang="zh-CN" dirty="0"/>
              <a:t>IPP/PRP</a:t>
            </a:r>
            <a:r>
              <a:rPr lang="zh-CN" altLang="en-US" dirty="0"/>
              <a:t>并行问</a:t>
            </a:r>
            <a:r>
              <a:rPr lang="en-US" altLang="zh-CN" dirty="0"/>
              <a:t>315</a:t>
            </a:r>
          </a:p>
        </p:txBody>
      </p:sp>
    </p:spTree>
    <p:extLst>
      <p:ext uri="{BB962C8B-B14F-4D97-AF65-F5344CB8AC3E}">
        <p14:creationId xmlns:p14="http://schemas.microsoft.com/office/powerpoint/2010/main" val="2102015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PRP-</a:t>
            </a:r>
            <a:r>
              <a:rPr lang="zh-CN" altLang="en-US" dirty="0"/>
              <a:t>中期检查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中期检查项目进展</a:t>
            </a:r>
            <a:endParaRPr lang="en-US" altLang="zh-CN" dirty="0"/>
          </a:p>
          <a:p>
            <a:r>
              <a:rPr lang="zh-CN" altLang="en-US" dirty="0"/>
              <a:t>时间：</a:t>
            </a:r>
            <a:r>
              <a:rPr lang="en-US" altLang="zh-CN" dirty="0"/>
              <a:t>8-11</a:t>
            </a:r>
            <a:r>
              <a:rPr lang="zh-CN" altLang="en-US" dirty="0"/>
              <a:t>周（第二学期）</a:t>
            </a:r>
            <a:endParaRPr lang="en-US" altLang="zh-CN" dirty="0"/>
          </a:p>
          <a:p>
            <a:r>
              <a:rPr lang="en-US" altLang="zh-CN" dirty="0"/>
              <a:t>《</a:t>
            </a:r>
            <a:r>
              <a:rPr lang="zh-CN" altLang="en-US" dirty="0"/>
              <a:t>学生</a:t>
            </a:r>
            <a:r>
              <a:rPr lang="en-US" altLang="zh-CN" dirty="0"/>
              <a:t>PRP</a:t>
            </a:r>
            <a:r>
              <a:rPr lang="zh-CN" altLang="en-US" dirty="0"/>
              <a:t>中期检查表</a:t>
            </a:r>
            <a:r>
              <a:rPr lang="en-US" altLang="zh-CN" dirty="0"/>
              <a:t>》</a:t>
            </a:r>
          </a:p>
          <a:p>
            <a:r>
              <a:rPr lang="en-US" altLang="zh-CN" dirty="0"/>
              <a:t>Tips: </a:t>
            </a:r>
            <a:r>
              <a:rPr lang="zh-CN" altLang="en-US" dirty="0"/>
              <a:t>项目变更的最后期限，是否答辩看学院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46436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结题验收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重中之重</a:t>
            </a:r>
            <a:endParaRPr lang="en-US" altLang="zh-CN" dirty="0"/>
          </a:p>
          <a:p>
            <a:r>
              <a:rPr lang="zh-CN" altLang="en-US" dirty="0"/>
              <a:t>时间：</a:t>
            </a:r>
            <a:r>
              <a:rPr lang="en-US" altLang="zh-CN" dirty="0"/>
              <a:t>1-4</a:t>
            </a:r>
            <a:r>
              <a:rPr lang="zh-CN" altLang="en-US" dirty="0"/>
              <a:t>周（结束后学期）</a:t>
            </a:r>
            <a:endParaRPr lang="en-US" altLang="zh-CN" dirty="0"/>
          </a:p>
          <a:p>
            <a:r>
              <a:rPr lang="zh-CN" altLang="en-US" dirty="0"/>
              <a:t>学生：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zh-CN" altLang="en-US" dirty="0"/>
              <a:t>研究论文（</a:t>
            </a:r>
            <a:r>
              <a:rPr lang="en-US" altLang="zh-CN" dirty="0"/>
              <a:t>5000</a:t>
            </a:r>
            <a:r>
              <a:rPr lang="zh-CN" altLang="en-US" dirty="0"/>
              <a:t>字，</a:t>
            </a:r>
            <a:r>
              <a:rPr lang="en-US" altLang="zh-CN" dirty="0"/>
              <a:t>10</a:t>
            </a:r>
            <a:r>
              <a:rPr lang="zh-CN" altLang="en-US" dirty="0"/>
              <a:t>页）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zh-CN" altLang="en-US" dirty="0"/>
              <a:t>参与心得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zh-CN" altLang="en-US" dirty="0"/>
              <a:t>结题答辩</a:t>
            </a:r>
            <a:endParaRPr lang="en-US" altLang="zh-CN" dirty="0"/>
          </a:p>
          <a:p>
            <a:r>
              <a:rPr lang="en-US" altLang="zh-CN" dirty="0"/>
              <a:t>Tips</a:t>
            </a:r>
            <a:r>
              <a:rPr lang="zh-CN" altLang="en-US" dirty="0"/>
              <a:t>：院答辩，中文论文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53229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IPP</a:t>
            </a:r>
            <a:r>
              <a:rPr lang="zh-CN" altLang="en-US" dirty="0"/>
              <a:t>项目流程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申请报名</a:t>
            </a:r>
            <a:endParaRPr lang="en-US" altLang="zh-CN" dirty="0"/>
          </a:p>
          <a:p>
            <a:r>
              <a:rPr lang="zh-CN" altLang="en-US" dirty="0"/>
              <a:t>项目公示</a:t>
            </a:r>
            <a:endParaRPr lang="en-US" altLang="zh-CN" dirty="0"/>
          </a:p>
          <a:p>
            <a:r>
              <a:rPr lang="zh-CN" altLang="en-US" dirty="0"/>
              <a:t>学期检查</a:t>
            </a:r>
            <a:endParaRPr lang="en-US" altLang="zh-CN" dirty="0"/>
          </a:p>
          <a:p>
            <a:r>
              <a:rPr lang="zh-CN" altLang="en-US" dirty="0"/>
              <a:t>结题验收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9115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申请报名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学生（组长）报名</a:t>
            </a:r>
            <a:endParaRPr lang="en-US" altLang="zh-CN" dirty="0"/>
          </a:p>
          <a:p>
            <a:r>
              <a:rPr lang="zh-CN" altLang="en-US" dirty="0"/>
              <a:t>时间：</a:t>
            </a:r>
            <a:r>
              <a:rPr lang="en-US" altLang="zh-CN" dirty="0"/>
              <a:t>3-6</a:t>
            </a:r>
            <a:r>
              <a:rPr lang="zh-CN" altLang="en-US" dirty="0"/>
              <a:t>周（报名）</a:t>
            </a:r>
            <a:r>
              <a:rPr lang="en-US" altLang="zh-CN" dirty="0"/>
              <a:t>6-9</a:t>
            </a:r>
            <a:r>
              <a:rPr lang="zh-CN" altLang="en-US" dirty="0"/>
              <a:t>周（院系评审）</a:t>
            </a:r>
            <a:endParaRPr lang="en-US" altLang="zh-CN" dirty="0"/>
          </a:p>
          <a:p>
            <a:r>
              <a:rPr lang="zh-CN" altLang="en-US" dirty="0"/>
              <a:t>步骤：提出选题，寻找组员，确定导师，确定最终选题与实施方案，填写立项申请表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04745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项目公示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学校立项终审（</a:t>
            </a:r>
            <a:r>
              <a:rPr lang="en-US" altLang="zh-CN" dirty="0"/>
              <a:t>9-12</a:t>
            </a:r>
            <a:r>
              <a:rPr lang="zh-CN" altLang="en-US" dirty="0"/>
              <a:t>周）</a:t>
            </a:r>
            <a:endParaRPr lang="en-US" altLang="zh-CN" dirty="0"/>
          </a:p>
          <a:p>
            <a:r>
              <a:rPr lang="zh-CN" altLang="en-US" dirty="0"/>
              <a:t>公示</a:t>
            </a:r>
          </a:p>
        </p:txBody>
      </p:sp>
    </p:spTree>
    <p:extLst>
      <p:ext uri="{BB962C8B-B14F-4D97-AF65-F5344CB8AC3E}">
        <p14:creationId xmlns:p14="http://schemas.microsoft.com/office/powerpoint/2010/main" val="3339361189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72</TotalTime>
  <Words>286</Words>
  <Application>Microsoft Macintosh PowerPoint</Application>
  <PresentationFormat>宽屏</PresentationFormat>
  <Paragraphs>70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平面</vt:lpstr>
      <vt:lpstr>项目流程</vt:lpstr>
      <vt:lpstr>PRP项目流程</vt:lpstr>
      <vt:lpstr>PRP-立项申报</vt:lpstr>
      <vt:lpstr>PRP-选项报名</vt:lpstr>
      <vt:lpstr>PRP-中期检查</vt:lpstr>
      <vt:lpstr>结题验收</vt:lpstr>
      <vt:lpstr>IPP项目流程</vt:lpstr>
      <vt:lpstr>申请报名</vt:lpstr>
      <vt:lpstr>项目公示</vt:lpstr>
      <vt:lpstr>学期检查</vt:lpstr>
      <vt:lpstr>结题验收</vt:lpstr>
      <vt:lpstr>比较与总结</vt:lpstr>
      <vt:lpstr>比较</vt:lpstr>
      <vt:lpstr>总结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项目流程</dc:title>
  <dc:creator>蔡思伟</dc:creator>
  <cp:lastModifiedBy>Office</cp:lastModifiedBy>
  <cp:revision>32</cp:revision>
  <dcterms:created xsi:type="dcterms:W3CDTF">2016-12-11T07:11:36Z</dcterms:created>
  <dcterms:modified xsi:type="dcterms:W3CDTF">2018-11-21T08:28:05Z</dcterms:modified>
</cp:coreProperties>
</file>