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96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79" autoAdjust="0"/>
  </p:normalViewPr>
  <p:slideViewPr>
    <p:cSldViewPr snapToGrid="0" snapToObjects="1">
      <p:cViewPr>
        <p:scale>
          <a:sx n="116" d="100"/>
          <a:sy n="116" d="100"/>
        </p:scale>
        <p:origin x="-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2B2B4-95D1-CB4C-9ACA-5B6EC9225A07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3587E-605A-5E44-9278-DD2463B90B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5B60-297C-4B28-9585-FB1FD1EBEE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26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07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81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5480050"/>
            <a:ext cx="8534400" cy="338138"/>
          </a:xfr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pPr lvl="0"/>
            <a:r>
              <a:rPr lang="en-US" dirty="0" smtClean="0"/>
              <a:t>Click to enter Funding Agency and Acknowledgements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667000"/>
            <a:ext cx="8534400" cy="460375"/>
          </a:xfrm>
        </p:spPr>
        <p:txBody>
          <a:bodyPr/>
          <a:lstStyle>
            <a:lvl1pPr marL="0" indent="0" algn="ctr">
              <a:buNone/>
              <a:defRPr sz="2400" b="1" baseline="0"/>
            </a:lvl1pPr>
          </a:lstStyle>
          <a:p>
            <a:pPr lvl="0"/>
            <a:r>
              <a:rPr lang="en-US" dirty="0" smtClean="0"/>
              <a:t>Click to enter Authors’ Names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4549775"/>
            <a:ext cx="8534400" cy="784225"/>
          </a:xfrm>
        </p:spPr>
        <p:txBody>
          <a:bodyPr/>
          <a:lstStyle>
            <a:lvl1pPr marL="0" indent="0" algn="ctr">
              <a:buNone/>
              <a:defRPr sz="2200" i="1" baseline="0"/>
            </a:lvl1pPr>
          </a:lstStyle>
          <a:p>
            <a:pPr lvl="0"/>
            <a:r>
              <a:rPr lang="en-US" dirty="0" smtClean="0"/>
              <a:t>Click to enter conference or event details</a:t>
            </a:r>
          </a:p>
          <a:p>
            <a:pPr lvl="0"/>
            <a:r>
              <a:rPr lang="en-US" dirty="0" smtClean="0"/>
              <a:t>And date</a:t>
            </a: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04800" y="4050268"/>
            <a:ext cx="853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000000"/>
                </a:solidFill>
                <a:ea typeface="ＭＳ Ｐゴシック" pitchFamily="-65" charset="-128"/>
              </a:rPr>
              <a:t>UM-SJTU</a:t>
            </a:r>
            <a:r>
              <a:rPr lang="en-US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 Joint Institute, Shanghai Jiao Tong </a:t>
            </a:r>
            <a:r>
              <a:rPr lang="en-US" altLang="zh-CN" i="1" baseline="0" dirty="0" smtClean="0">
                <a:solidFill>
                  <a:srgbClr val="000000"/>
                </a:solidFill>
                <a:ea typeface="ＭＳ Ｐゴシック" pitchFamily="-65" charset="-128"/>
              </a:rPr>
              <a:t>University, Shanghai, China</a:t>
            </a:r>
            <a:endParaRPr lang="en-US" i="1" baseline="0" dirty="0" smtClean="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144" y="8382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cap="small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8" name="Picture 2" descr="http://res.cloudinary.com/hrscywv4p/image/upload/c_limit,f_auto,h_1440,q_90,w_720/v1/165296/Block_Logo_-_Hollow_zpxqd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" y="6101082"/>
            <a:ext cx="1050492" cy="73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4" name="Picture 2" descr="https://upload.wikimedia.org/wikipedia/en/d/da/Sjtu-logo-standard-re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087021"/>
            <a:ext cx="754651" cy="7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6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4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1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2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52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8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87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8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8199-1297-0F40-AB3F-0DD926286FBC}" type="datetimeFigureOut">
              <a:rPr kumimoji="1" lang="zh-CN" altLang="en-US" smtClean="0"/>
              <a:t>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25A4-E02B-9442-A398-CFFCF77E31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1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50371" y="2996663"/>
            <a:ext cx="8534400" cy="762000"/>
          </a:xfrm>
        </p:spPr>
        <p:txBody>
          <a:bodyPr>
            <a:normAutofit/>
          </a:bodyPr>
          <a:lstStyle/>
          <a:p>
            <a:r>
              <a:rPr lang="en-US" altLang="zh-CN" sz="2000" b="0" dirty="0" err="1" smtClean="0"/>
              <a:t>Tianyu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Wang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58646" y="1251645"/>
            <a:ext cx="6058505" cy="136090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Lucida Handwriting"/>
                <a:ea typeface="华文行楷"/>
                <a:cs typeface="Lucida Handwriting"/>
              </a:rPr>
              <a:t>Stage Report</a:t>
            </a:r>
            <a:endParaRPr lang="en-US" sz="3600" b="1" dirty="0">
              <a:latin typeface="Lucida Handwriting"/>
              <a:ea typeface="华文行楷"/>
              <a:cs typeface="Lucida Handwriting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4800" y="5163432"/>
            <a:ext cx="8534400" cy="533400"/>
          </a:xfrm>
        </p:spPr>
        <p:txBody>
          <a:bodyPr/>
          <a:lstStyle/>
          <a:p>
            <a:r>
              <a:rPr lang="en-US" altLang="zh-CN" dirty="0" smtClean="0"/>
              <a:t>Sep 19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2018</a:t>
            </a:r>
            <a:endParaRPr lang="zh-CN" altLang="en-US" dirty="0"/>
          </a:p>
        </p:txBody>
      </p:sp>
      <p:grpSp>
        <p:nvGrpSpPr>
          <p:cNvPr id="7" name="组合 56"/>
          <p:cNvGrpSpPr/>
          <p:nvPr/>
        </p:nvGrpSpPr>
        <p:grpSpPr>
          <a:xfrm>
            <a:off x="304800" y="1266763"/>
            <a:ext cx="8684456" cy="2132707"/>
            <a:chOff x="697559" y="2853280"/>
            <a:chExt cx="5538644" cy="1333027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916832" y="3867894"/>
              <a:ext cx="241776" cy="23057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4813708" y="3960291"/>
              <a:ext cx="236996" cy="226016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>
              <a:spLocks noChangeAspect="1"/>
            </p:cNvSpPr>
            <p:nvPr/>
          </p:nvSpPr>
          <p:spPr>
            <a:xfrm>
              <a:off x="5611568" y="3794744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5822024" y="3701053"/>
              <a:ext cx="99644" cy="95027"/>
            </a:xfrm>
            <a:prstGeom prst="ellipse">
              <a:avLst/>
            </a:prstGeom>
            <a:solidFill>
              <a:srgbClr val="0056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136559" y="3820380"/>
              <a:ext cx="99644" cy="95027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 flipV="1">
              <a:off x="1433442" y="2853280"/>
              <a:ext cx="48354" cy="46114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132982" y="3478603"/>
              <a:ext cx="99644" cy="9502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697559" y="3518733"/>
              <a:ext cx="233213" cy="222408"/>
            </a:xfrm>
            <a:prstGeom prst="ellipse">
              <a:avLst/>
            </a:pr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70472" y="225382"/>
            <a:ext cx="74956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0090"/>
                </a:solidFill>
                <a:latin typeface="Book Antiqua" panose="02040602050305030304" pitchFamily="18" charset="0"/>
              </a:rPr>
              <a:t>VE490</a:t>
            </a:r>
            <a:r>
              <a:rPr lang="en-US" altLang="zh-CN" sz="3200" b="1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 INDOOR LOCALIZATION</a:t>
            </a:r>
            <a:endParaRPr lang="zh-CN" altLang="en-US" sz="3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7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9223" y="1318603"/>
            <a:ext cx="7884451" cy="78483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9273" y="2678373"/>
            <a:ext cx="5891132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x-none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x-none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Collection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2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>
            <a:off x="0" y="961415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01" y="-345290"/>
            <a:ext cx="2242792" cy="22427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5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3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Rationale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82" y="942319"/>
            <a:ext cx="8602822" cy="615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Indoor Localization</a:t>
            </a:r>
            <a:r>
              <a:rPr lang="en-US" altLang="zh-CN" sz="2400" dirty="0" smtClean="0">
                <a:latin typeface="Times New Roman"/>
                <a:cs typeface="Times New Roman"/>
              </a:rPr>
              <a:t>: locate objects or people inside a building using 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sensory information </a:t>
            </a:r>
            <a:r>
              <a:rPr lang="en-US" altLang="zh-CN" sz="2400" dirty="0" smtClean="0">
                <a:latin typeface="Times New Roman"/>
                <a:cs typeface="Times New Roman"/>
              </a:rPr>
              <a:t>collected by 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mobile devices</a:t>
            </a:r>
            <a:r>
              <a:rPr lang="en-US" altLang="zh-CN" sz="2400" dirty="0" smtClean="0">
                <a:latin typeface="Times New Roman"/>
                <a:cs typeface="Times New Roman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i="1" dirty="0" smtClean="0">
                <a:latin typeface="Times New Roman"/>
                <a:cs typeface="Times New Roman"/>
              </a:rPr>
              <a:t>GPS</a:t>
            </a:r>
            <a:r>
              <a:rPr lang="en-US" altLang="zh-CN" sz="2400" dirty="0" smtClean="0">
                <a:latin typeface="Times New Roman"/>
                <a:cs typeface="Times New Roman"/>
              </a:rPr>
              <a:t> not suitable under this scenario: microwaves 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attenuated</a:t>
            </a:r>
            <a:r>
              <a:rPr lang="en-US" altLang="zh-CN" sz="2400" dirty="0" smtClean="0">
                <a:latin typeface="Times New Roman"/>
                <a:cs typeface="Times New Roman"/>
              </a:rPr>
              <a:t> sharply indoor.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endParaRPr lang="en-US" altLang="zh-CN" sz="2400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Major difficulties</a:t>
            </a:r>
            <a:r>
              <a:rPr lang="en-US" altLang="zh-CN" sz="2400" dirty="0" smtClean="0">
                <a:latin typeface="Times New Roman"/>
                <a:cs typeface="Times New Roman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/>
                <a:cs typeface="Times New Roman"/>
              </a:rPr>
              <a:t>	</a:t>
            </a:r>
            <a:r>
              <a:rPr lang="en-US" altLang="zh-CN" sz="2400" dirty="0" smtClean="0">
                <a:latin typeface="Times New Roman"/>
                <a:cs typeface="Times New Roman"/>
              </a:rPr>
              <a:t>				1.  Ranging errors;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/>
                <a:cs typeface="Times New Roman"/>
              </a:rPr>
              <a:t>	</a:t>
            </a:r>
            <a:r>
              <a:rPr lang="en-US" altLang="zh-CN" sz="2400" dirty="0" smtClean="0">
                <a:latin typeface="Times New Roman"/>
                <a:cs typeface="Times New Roman"/>
              </a:rPr>
              <a:t>				2.  Dominant NLOS condition;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 smtClean="0">
                <a:latin typeface="Times New Roman"/>
                <a:cs typeface="Times New Roman"/>
              </a:rPr>
              <a:t>					3. </a:t>
            </a:r>
            <a:r>
              <a:rPr lang="en-US" altLang="zh-CN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Lack of breakthrough in demanding precision.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/>
                <a:cs typeface="Times New Roman"/>
              </a:rPr>
              <a:t>	</a:t>
            </a:r>
            <a:endParaRPr lang="en-US" altLang="zh-CN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91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4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82" y="942319"/>
            <a:ext cx="8602822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LOS</a:t>
            </a:r>
            <a:r>
              <a:rPr lang="en-US" altLang="zh-CN" sz="2400" dirty="0" smtClean="0">
                <a:latin typeface="Times New Roman"/>
                <a:cs typeface="Times New Roman"/>
              </a:rPr>
              <a:t>: direct path from the source to the receiver.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NLOS</a:t>
            </a:r>
            <a:r>
              <a:rPr lang="en-US" altLang="zh-CN" sz="2400" dirty="0" smtClean="0">
                <a:latin typeface="Times New Roman"/>
                <a:cs typeface="Times New Roman"/>
              </a:rPr>
              <a:t>: reflection, diffraction</a:t>
            </a:r>
            <a:r>
              <a:rPr lang="mr-IN" altLang="zh-CN" sz="2400" dirty="0" smtClean="0">
                <a:latin typeface="Times New Roman"/>
                <a:cs typeface="Times New Roman"/>
              </a:rPr>
              <a:t>...due to the existence of </a:t>
            </a:r>
            <a:r>
              <a:rPr lang="en-US" altLang="zh-CN" sz="2400" dirty="0" smtClean="0">
                <a:latin typeface="Times New Roman"/>
                <a:cs typeface="Times New Roman"/>
              </a:rPr>
              <a:t>obstacles.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Ranging Error</a:t>
            </a:r>
            <a:r>
              <a:rPr lang="en-US" altLang="zh-CN" sz="2400" dirty="0" smtClean="0">
                <a:latin typeface="Times New Roman"/>
                <a:cs typeface="Times New Roman"/>
              </a:rPr>
              <a:t>: deviation of the measured geometric distance.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Anchors</a:t>
            </a:r>
            <a:r>
              <a:rPr lang="en-US" altLang="zh-CN" sz="2400" dirty="0" smtClean="0">
                <a:latin typeface="Times New Roman"/>
                <a:cs typeface="Times New Roman"/>
              </a:rPr>
              <a:t>: nodes with known fixed positions.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Access Points</a:t>
            </a:r>
            <a:r>
              <a:rPr lang="en-US" altLang="zh-CN" sz="2400" dirty="0" smtClean="0">
                <a:latin typeface="Times New Roman"/>
                <a:cs typeface="Times New Roman"/>
              </a:rPr>
              <a:t>: points where relevant information could be collected</a:t>
            </a:r>
            <a:r>
              <a:rPr lang="en-US" altLang="zh-CN" sz="2400" b="1" i="1" dirty="0">
                <a:latin typeface="Times New Roman"/>
                <a:cs typeface="Times New Roman"/>
              </a:rPr>
              <a:t> </a:t>
            </a:r>
            <a:r>
              <a:rPr lang="en-US" altLang="zh-CN" sz="2400" b="1" i="1" dirty="0" smtClean="0">
                <a:latin typeface="Times New Roman"/>
                <a:cs typeface="Times New Roman"/>
              </a:rPr>
              <a:t>(position information not necessarily known). </a:t>
            </a:r>
          </a:p>
          <a:p>
            <a:pPr marL="342900" indent="-342900" algn="just">
              <a:lnSpc>
                <a:spcPct val="150000"/>
              </a:lnSpc>
              <a:buFont typeface="Arial"/>
              <a:buChar char="•"/>
            </a:pPr>
            <a:r>
              <a:rPr lang="en-US" altLang="zh-CN" sz="2400" b="1" i="1" dirty="0" smtClean="0">
                <a:latin typeface="Times New Roman"/>
                <a:cs typeface="Times New Roman"/>
              </a:rPr>
              <a:t>Reference Points</a:t>
            </a:r>
            <a:r>
              <a:rPr lang="en-US" altLang="zh-CN" sz="2400" dirty="0" smtClean="0">
                <a:latin typeface="Times New Roman"/>
                <a:cs typeface="Times New Roman"/>
              </a:rPr>
              <a:t>: points whose position information known and deliberately selected.</a:t>
            </a:r>
            <a:endParaRPr lang="en-US" altLang="zh-CN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68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5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88" y="1190588"/>
            <a:ext cx="9067612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400" b="1" dirty="0" smtClean="0">
                <a:latin typeface="Times New Roman"/>
                <a:cs typeface="Times New Roman"/>
              </a:rPr>
              <a:t>Major Existing Techniques could be divided into three categories: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dirty="0" smtClean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1. 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Proximity detection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	direct search for the target location by anchor access points</a:t>
            </a:r>
          </a:p>
          <a:p>
            <a:pPr>
              <a:lnSpc>
                <a:spcPct val="150000"/>
              </a:lnSpc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2. 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Triangulation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	use geometric measurements and analysis, e.g., AOA</a:t>
            </a:r>
          </a:p>
          <a:p>
            <a:pPr>
              <a:lnSpc>
                <a:spcPct val="150000"/>
              </a:lnSpc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3. 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Scene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Analysis;</a:t>
            </a:r>
            <a:endParaRPr kumimoji="1" lang="mr-IN" altLang="zh-CN" sz="1600" i="1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mr-IN" altLang="zh-CN" sz="1600" i="1" dirty="0">
                <a:latin typeface="Times New Roman"/>
                <a:cs typeface="Times New Roman"/>
              </a:rPr>
              <a:t>	</a:t>
            </a:r>
            <a:r>
              <a:rPr kumimoji="1" lang="mr-IN" altLang="zh-CN" sz="1600" i="1" dirty="0" smtClean="0">
                <a:latin typeface="Times New Roman"/>
                <a:cs typeface="Times New Roman"/>
              </a:rPr>
              <a:t>	</a:t>
            </a:r>
            <a:r>
              <a:rPr kumimoji="1" lang="mr-IN" altLang="zh-CN" sz="2400" u="sng" dirty="0" smtClean="0">
                <a:latin typeface="Times New Roman"/>
                <a:cs typeface="Times New Roman"/>
              </a:rPr>
              <a:t>fingerprinting</a:t>
            </a:r>
            <a:r>
              <a:rPr kumimoji="1" lang="mr-IN" altLang="zh-CN" sz="2400" dirty="0" smtClean="0">
                <a:latin typeface="Times New Roman"/>
                <a:cs typeface="Times New Roman"/>
              </a:rPr>
              <a:t>, e.g., WiFi</a:t>
            </a:r>
          </a:p>
          <a:p>
            <a:pPr>
              <a:lnSpc>
                <a:spcPct val="150000"/>
              </a:lnSpc>
            </a:pPr>
            <a:r>
              <a:rPr kumimoji="1" lang="mr-IN" altLang="zh-CN" sz="2400" dirty="0">
                <a:latin typeface="Times New Roman"/>
                <a:cs typeface="Times New Roman"/>
              </a:rPr>
              <a:t>	</a:t>
            </a:r>
            <a:r>
              <a:rPr kumimoji="1" lang="mr-IN" altLang="zh-CN" sz="2400" dirty="0" smtClean="0">
                <a:latin typeface="Times New Roman"/>
                <a:cs typeface="Times New Roman"/>
              </a:rPr>
              <a:t>	generally include </a:t>
            </a:r>
            <a:r>
              <a:rPr kumimoji="1" lang="mr-IN" altLang="zh-CN" sz="2400" b="1" i="1" dirty="0" smtClean="0">
                <a:latin typeface="Times New Roman"/>
                <a:cs typeface="Times New Roman"/>
              </a:rPr>
              <a:t>offline training</a:t>
            </a:r>
            <a:r>
              <a:rPr kumimoji="1" lang="mr-IN" altLang="zh-CN" sz="2400" dirty="0" smtClean="0">
                <a:latin typeface="Times New Roman"/>
                <a:cs typeface="Times New Roman"/>
              </a:rPr>
              <a:t> and </a:t>
            </a:r>
            <a:r>
              <a:rPr kumimoji="1" lang="mr-IN" altLang="zh-CN" sz="2400" b="1" i="1" dirty="0" smtClean="0">
                <a:latin typeface="Times New Roman"/>
                <a:cs typeface="Times New Roman"/>
              </a:rPr>
              <a:t>online localization</a:t>
            </a:r>
            <a:endParaRPr kumimoji="1" lang="mr-IN" altLang="zh-CN" sz="1600" dirty="0" smtClean="0">
              <a:latin typeface="Times New Roman"/>
              <a:cs typeface="Times New Roman"/>
            </a:endParaRPr>
          </a:p>
          <a:p>
            <a:endParaRPr kumimoji="1" lang="mr-IN" altLang="zh-CN" sz="1600" dirty="0" smtClean="0">
              <a:latin typeface="Times New Roman"/>
              <a:cs typeface="Times New Roman"/>
            </a:endParaRPr>
          </a:p>
          <a:p>
            <a:r>
              <a:rPr kumimoji="1" lang="mr-IN" altLang="zh-CN" sz="2000" b="1" dirty="0">
                <a:latin typeface="Times New Roman"/>
                <a:cs typeface="Times New Roman"/>
              </a:rPr>
              <a:t> </a:t>
            </a:r>
            <a:r>
              <a:rPr kumimoji="1" lang="mr-IN" altLang="zh-CN" sz="2000" b="1" dirty="0" smtClean="0">
                <a:latin typeface="Times New Roman"/>
                <a:cs typeface="Times New Roman"/>
              </a:rPr>
              <a:t>   </a:t>
            </a:r>
            <a:r>
              <a:rPr kumimoji="1" lang="mr-IN" altLang="zh-CN" b="1" dirty="0" smtClean="0">
                <a:latin typeface="Times New Roman"/>
                <a:cs typeface="Times New Roman"/>
              </a:rPr>
              <a:t> </a:t>
            </a:r>
            <a:endParaRPr kumimoji="1" lang="en-US" altLang="zh-CN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68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sym typeface="宋体" pitchFamily="2" charset="-122"/>
              </a:rPr>
              <a:t>6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89" y="1181768"/>
            <a:ext cx="8448195" cy="523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kumimoji="1" lang="en-US" altLang="zh-CN" sz="2400" b="1" dirty="0" smtClean="0">
                <a:latin typeface="Times New Roman"/>
                <a:cs typeface="Times New Roman"/>
              </a:rPr>
              <a:t>The Characteristics of High-frequency Waves (</a:t>
            </a:r>
            <a:r>
              <a:rPr kumimoji="1" lang="en-US" altLang="zh-CN" sz="2400" b="1" dirty="0" err="1" smtClean="0">
                <a:latin typeface="Times New Roman"/>
                <a:cs typeface="Times New Roman"/>
              </a:rPr>
              <a:t>mmW</a:t>
            </a:r>
            <a:r>
              <a:rPr kumimoji="1" lang="en-US" altLang="zh-CN" sz="2400" b="1" dirty="0" smtClean="0">
                <a:latin typeface="Times New Roman"/>
                <a:cs typeface="Times New Roman"/>
              </a:rPr>
              <a:t>, THz):</a:t>
            </a:r>
          </a:p>
          <a:p>
            <a:endParaRPr kumimoji="1" lang="en-US" altLang="zh-CN" sz="24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	1.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Highly-directional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: less affected by NLOS condition;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		make </a:t>
            </a:r>
            <a:r>
              <a:rPr kumimoji="1" lang="en-US" altLang="zh-CN" sz="2400" b="1" dirty="0" smtClean="0">
                <a:latin typeface="Times New Roman"/>
                <a:cs typeface="Times New Roman"/>
              </a:rPr>
              <a:t>triangulation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 more possible and feasible?</a:t>
            </a:r>
          </a:p>
          <a:p>
            <a:pPr>
              <a:lnSpc>
                <a:spcPct val="150000"/>
              </a:lnSpc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2. 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Large bandwidth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: accurate range measurement;</a:t>
            </a:r>
            <a:endParaRPr kumimoji="1" lang="zh-CN" altLang="en-US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		anchors more reliable? </a:t>
            </a:r>
          </a:p>
          <a:p>
            <a:pPr>
              <a:lnSpc>
                <a:spcPct val="150000"/>
              </a:lnSpc>
            </a:pPr>
            <a:endParaRPr kumimoji="1" lang="en-US" altLang="zh-CN" sz="2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Times New Roman"/>
                <a:cs typeface="Times New Roman"/>
              </a:rPr>
              <a:t>	</a:t>
            </a:r>
            <a:r>
              <a:rPr kumimoji="1" lang="en-US" altLang="zh-CN" sz="2400" dirty="0" smtClean="0">
                <a:latin typeface="Times New Roman"/>
                <a:cs typeface="Times New Roman"/>
              </a:rPr>
              <a:t>3.  </a:t>
            </a:r>
            <a:r>
              <a:rPr kumimoji="1" lang="en-US" altLang="zh-CN" sz="2400" i="1" dirty="0" smtClean="0">
                <a:latin typeface="Times New Roman"/>
                <a:cs typeface="Times New Roman"/>
              </a:rPr>
              <a:t>Small-sized device</a:t>
            </a:r>
            <a:endParaRPr kumimoji="1" lang="en-US" altLang="zh-CN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>
                <a:latin typeface="Times New Roman"/>
                <a:cs typeface="Times New Roman"/>
              </a:rPr>
              <a:t>		more flexible?</a:t>
            </a:r>
            <a:endParaRPr kumimoji="1" lang="en-US" altLang="zh-CN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68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7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[1]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389" y="1123400"/>
            <a:ext cx="8956609" cy="569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 baseline="30000" dirty="0">
                <a:latin typeface="Times New Roman"/>
                <a:cs typeface="Times New Roman"/>
              </a:rPr>
              <a:t>A Deep Neural Network-Based Indoor Positioning Method using Channel State </a:t>
            </a:r>
            <a:r>
              <a:rPr lang="en-US" altLang="zh-CN" sz="3200" b="1" i="1" baseline="30000" dirty="0" smtClean="0">
                <a:latin typeface="Times New Roman"/>
                <a:cs typeface="Times New Roman"/>
              </a:rPr>
              <a:t>Information</a:t>
            </a:r>
          </a:p>
          <a:p>
            <a:pPr algn="ctr"/>
            <a:r>
              <a:rPr lang="en-US" altLang="zh-CN" dirty="0">
                <a:latin typeface="Times New Roman"/>
                <a:cs typeface="Times New Roman"/>
              </a:rPr>
              <a:t>Department of Electronic Engineering, National Taipei University of Technology, Taipei, </a:t>
            </a:r>
            <a:endParaRPr lang="en-US" altLang="zh-CN" sz="3200" b="1" i="1" baseline="30000" dirty="0" smtClean="0">
              <a:latin typeface="Times New Roman"/>
              <a:cs typeface="Times New Roman"/>
            </a:endParaRPr>
          </a:p>
          <a:p>
            <a:pPr algn="ctr"/>
            <a:r>
              <a:rPr lang="en-US" altLang="zh-CN" dirty="0" smtClean="0">
                <a:latin typeface="Times New Roman"/>
                <a:cs typeface="Times New Roman"/>
              </a:rPr>
              <a:t>2018 </a:t>
            </a:r>
            <a:r>
              <a:rPr lang="en-US" altLang="zh-CN" dirty="0">
                <a:latin typeface="Times New Roman"/>
                <a:cs typeface="Times New Roman"/>
              </a:rPr>
              <a:t>Workshop on Computing, Networking and Communications (CNC) 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 algn="ctr"/>
            <a:endParaRPr lang="en-US" altLang="zh-CN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Times New Roman"/>
                <a:cs typeface="Times New Roman"/>
              </a:rPr>
              <a:t>      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Model</a:t>
            </a:r>
            <a:r>
              <a:rPr lang="en-US" altLang="zh-CN" dirty="0" smtClean="0">
                <a:latin typeface="Times New Roman"/>
                <a:cs typeface="Times New Roman"/>
              </a:rPr>
              <a:t>:  </a:t>
            </a:r>
            <a:r>
              <a:rPr lang="en-US" altLang="zh-CN" sz="2000" u="sng" dirty="0" err="1" smtClean="0">
                <a:latin typeface="Times New Roman"/>
                <a:cs typeface="Times New Roman"/>
              </a:rPr>
              <a:t>DNNFi</a:t>
            </a:r>
            <a:r>
              <a:rPr lang="en-US" altLang="zh-CN" sz="2000" dirty="0" smtClean="0">
                <a:latin typeface="Times New Roman"/>
                <a:cs typeface="Times New Roman"/>
              </a:rPr>
              <a:t> (in comparison to </a:t>
            </a:r>
            <a:r>
              <a:rPr lang="en-US" altLang="zh-CN" sz="2000" u="sng" dirty="0" err="1" smtClean="0">
                <a:latin typeface="Times New Roman"/>
                <a:cs typeface="Times New Roman"/>
              </a:rPr>
              <a:t>DeepFi</a:t>
            </a:r>
            <a:r>
              <a:rPr lang="en-US" altLang="zh-CN" sz="2000" dirty="0" smtClean="0">
                <a:latin typeface="Times New Roman"/>
                <a:cs typeface="Times New Roman"/>
              </a:rPr>
              <a:t> model proposed in another paper </a:t>
            </a:r>
            <a:r>
              <a:rPr lang="en-US" altLang="zh-CN" sz="2000" i="1" dirty="0">
                <a:latin typeface="Times New Roman"/>
                <a:cs typeface="Times New Roman"/>
              </a:rPr>
              <a:t>CSI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-	Based </a:t>
            </a:r>
            <a:r>
              <a:rPr lang="en-US" altLang="zh-CN" sz="2000" i="1" dirty="0">
                <a:latin typeface="Times New Roman"/>
                <a:cs typeface="Times New Roman"/>
              </a:rPr>
              <a:t>Fingerprinting for Indoor Localization: A Deep Learning Approach </a:t>
            </a:r>
            <a:r>
              <a:rPr lang="en-US" altLang="zh-CN" sz="2000" dirty="0" smtClean="0">
                <a:latin typeface="Times New Roman"/>
                <a:cs typeface="Times New Roman"/>
              </a:rPr>
              <a:t>)</a:t>
            </a: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      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Representation</a:t>
            </a:r>
            <a:r>
              <a:rPr lang="en-US" altLang="zh-CN" sz="2000" dirty="0" smtClean="0">
                <a:latin typeface="Times New Roman"/>
                <a:cs typeface="Times New Roman"/>
              </a:rPr>
              <a:t>: 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1</a:t>
            </a:r>
            <a:r>
              <a:rPr lang="en-US" altLang="zh-CN" sz="2000" dirty="0" smtClean="0">
                <a:latin typeface="Times New Roman"/>
                <a:cs typeface="Times New Roman"/>
              </a:rPr>
              <a:t> AP,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N</a:t>
            </a:r>
            <a:r>
              <a:rPr lang="en-US" altLang="zh-CN" sz="2000" dirty="0" smtClean="0">
                <a:latin typeface="Times New Roman"/>
                <a:cs typeface="Times New Roman"/>
              </a:rPr>
              <a:t> RPs, 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10000</a:t>
            </a:r>
            <a:r>
              <a:rPr lang="en-US" altLang="zh-CN" sz="2000" dirty="0" smtClean="0">
                <a:latin typeface="Times New Roman"/>
                <a:cs typeface="Times New Roman"/>
              </a:rPr>
              <a:t> CSI measurements (features a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DNN</a:t>
            </a:r>
            <a:r>
              <a:rPr lang="en-US" altLang="zh-CN" sz="2000" dirty="0" smtClean="0">
                <a:latin typeface="Times New Roman"/>
                <a:cs typeface="Times New Roman"/>
              </a:rPr>
              <a:t> with 	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10000*N</a:t>
            </a:r>
            <a:r>
              <a:rPr lang="en-US" altLang="zh-CN" sz="2000" dirty="0" smtClean="0">
                <a:latin typeface="Times New Roman"/>
                <a:cs typeface="Times New Roman"/>
              </a:rPr>
              <a:t> input matrix and </a:t>
            </a:r>
            <a:r>
              <a:rPr lang="en-US" altLang="zh-CN" sz="2000" u="sng" dirty="0" smtClean="0">
                <a:latin typeface="Times New Roman"/>
                <a:cs typeface="Times New Roman"/>
              </a:rPr>
              <a:t>N*1</a:t>
            </a:r>
            <a:r>
              <a:rPr lang="en-US" altLang="zh-CN" sz="2000" dirty="0" smtClean="0">
                <a:latin typeface="Times New Roman"/>
                <a:cs typeface="Times New Roman"/>
              </a:rPr>
              <a:t> output vector indicating which RP is hit). Offline 	train DNN and online estimate the target location using the N*1 output as 	weights for each RP’s locations (weighted sum).</a:t>
            </a: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Advantage</a:t>
            </a:r>
            <a:r>
              <a:rPr lang="en-US" altLang="zh-CN" sz="2000" dirty="0" smtClean="0">
                <a:latin typeface="Times New Roman"/>
                <a:cs typeface="Times New Roman"/>
              </a:rPr>
              <a:t>: Only one model for all the locations; supervised; maximum 2-m error.</a:t>
            </a:r>
          </a:p>
          <a:p>
            <a:pPr algn="just">
              <a:lnSpc>
                <a:spcPct val="120000"/>
              </a:lnSpc>
            </a:pPr>
            <a:endParaRPr lang="en-US" altLang="zh-CN" sz="2000" i="1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 dirty="0">
                <a:latin typeface="Times New Roman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Disadvantage: </a:t>
            </a:r>
            <a:r>
              <a:rPr lang="en-US" altLang="zh-CN" sz="2000" dirty="0" smtClean="0">
                <a:latin typeface="Times New Roman"/>
                <a:cs typeface="Times New Roman"/>
              </a:rPr>
              <a:t>Too many measurements; only one AP; </a:t>
            </a:r>
            <a:endParaRPr lang="en-US" altLang="zh-CN" sz="2000" i="1" dirty="0">
              <a:latin typeface="Times New Roman"/>
              <a:cs typeface="Times New Roman"/>
            </a:endParaRPr>
          </a:p>
          <a:p>
            <a:pPr algn="just"/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749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-345290"/>
            <a:ext cx="2242792" cy="2242792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="" xmlns:a16="http://schemas.microsoft.com/office/drawing/2014/main" id="{B08ABADA-267C-467B-B98D-EC82876699CE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8651052" y="6274408"/>
            <a:ext cx="381946" cy="471812"/>
          </a:xfrm>
          <a:custGeom>
            <a:avLst/>
            <a:gdLst>
              <a:gd name="T0" fmla="*/ 225 w 455"/>
              <a:gd name="T1" fmla="*/ 459 h 459"/>
              <a:gd name="T2" fmla="*/ 455 w 455"/>
              <a:gd name="T3" fmla="*/ 230 h 459"/>
              <a:gd name="T4" fmla="*/ 225 w 455"/>
              <a:gd name="T5" fmla="*/ 0 h 459"/>
              <a:gd name="T6" fmla="*/ 0 w 455"/>
              <a:gd name="T7" fmla="*/ 185 h 459"/>
              <a:gd name="T8" fmla="*/ 5 w 455"/>
              <a:gd name="T9" fmla="*/ 459 h 459"/>
              <a:gd name="T10" fmla="*/ 225 w 455"/>
              <a:gd name="T11" fmla="*/ 459 h 4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5"/>
              <a:gd name="T19" fmla="*/ 0 h 459"/>
              <a:gd name="T20" fmla="*/ 455 w 455"/>
              <a:gd name="T21" fmla="*/ 459 h 4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5" h="459">
                <a:moveTo>
                  <a:pt x="225" y="459"/>
                </a:moveTo>
                <a:cubicBezTo>
                  <a:pt x="352" y="459"/>
                  <a:pt x="455" y="357"/>
                  <a:pt x="455" y="230"/>
                </a:cubicBezTo>
                <a:cubicBezTo>
                  <a:pt x="455" y="103"/>
                  <a:pt x="352" y="0"/>
                  <a:pt x="225" y="0"/>
                </a:cubicBezTo>
                <a:cubicBezTo>
                  <a:pt x="114" y="0"/>
                  <a:pt x="20" y="80"/>
                  <a:pt x="0" y="185"/>
                </a:cubicBezTo>
                <a:cubicBezTo>
                  <a:pt x="5" y="459"/>
                  <a:pt x="5" y="459"/>
                  <a:pt x="5" y="459"/>
                </a:cubicBezTo>
                <a:lnTo>
                  <a:pt x="225" y="459"/>
                </a:lnTo>
                <a:close/>
              </a:path>
            </a:pathLst>
          </a:custGeom>
          <a:solidFill>
            <a:srgbClr val="CF3C27"/>
          </a:solidFill>
          <a:ln w="9525" cmpd="sng">
            <a:noFill/>
            <a:bevel/>
            <a:headEnd/>
            <a:tailEnd/>
          </a:ln>
        </p:spPr>
        <p:txBody>
          <a:bodyPr/>
          <a:lstStyle/>
          <a:p>
            <a:r>
              <a:rPr lang="zh-CN" altLang="zh-CN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133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en-US" altLang="zh-CN" sz="2800" dirty="0">
                <a:solidFill>
                  <a:srgbClr val="FFFFFF"/>
                </a:solidFill>
                <a:sym typeface="宋体" pitchFamily="2" charset="-122"/>
              </a:rPr>
              <a:t>8</a:t>
            </a:r>
            <a:endParaRPr lang="zh-CN" altLang="zh-CN" sz="2800" dirty="0">
              <a:solidFill>
                <a:schemeClr val="bg1"/>
              </a:solidFill>
              <a:sym typeface="宋体" pitchFamily="2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>
            <a:off x="0" y="942319"/>
            <a:ext cx="91440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6389" y="277635"/>
            <a:ext cx="414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[2]</a:t>
            </a:r>
            <a:endParaRPr lang="zh-CN" altLang="en-US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89" y="1123400"/>
            <a:ext cx="8956609" cy="534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 err="1">
                <a:latin typeface="Times New Roman"/>
                <a:cs typeface="Times New Roman"/>
              </a:rPr>
              <a:t>CiFi</a:t>
            </a:r>
            <a:r>
              <a:rPr lang="en-US" altLang="zh-CN" sz="2400" b="1" i="1" dirty="0">
                <a:latin typeface="Times New Roman"/>
                <a:cs typeface="Times New Roman"/>
              </a:rPr>
              <a:t>: Deep Convolutional Neural Networks for Indoor Localization with 5GHz Wi-Fi </a:t>
            </a:r>
            <a:endParaRPr lang="en-US" altLang="zh-CN" sz="2400" b="1" i="1" dirty="0">
              <a:latin typeface="Times New Roman"/>
              <a:cs typeface="Times New Roman"/>
            </a:endParaRPr>
          </a:p>
          <a:p>
            <a:pPr algn="ctr"/>
            <a:r>
              <a:rPr lang="en-US" altLang="zh-CN" dirty="0">
                <a:latin typeface="Times New Roman"/>
                <a:cs typeface="Times New Roman"/>
              </a:rPr>
              <a:t>Department of Electrical and Computer Engineering, Auburn University, </a:t>
            </a:r>
            <a:r>
              <a:rPr lang="en-US" altLang="zh-CN" dirty="0" smtClean="0">
                <a:latin typeface="Times New Roman"/>
                <a:cs typeface="Times New Roman"/>
              </a:rPr>
              <a:t>Auburn</a:t>
            </a:r>
            <a:endParaRPr lang="en-US" altLang="zh-CN" dirty="0">
              <a:latin typeface="Times New Roman"/>
              <a:cs typeface="Times New Roman"/>
            </a:endParaRPr>
          </a:p>
          <a:p>
            <a:pPr algn="ctr"/>
            <a:r>
              <a:rPr lang="en-US" altLang="zh-CN" sz="1600" dirty="0" smtClean="0">
                <a:latin typeface="Times New Roman"/>
                <a:cs typeface="Times New Roman"/>
              </a:rPr>
              <a:t>IEEE </a:t>
            </a:r>
            <a:r>
              <a:rPr lang="en-US" altLang="zh-CN" sz="1600" dirty="0">
                <a:latin typeface="Times New Roman"/>
                <a:cs typeface="Times New Roman"/>
              </a:rPr>
              <a:t>ICC 2017 SAC Symposium Big Data Networking Track </a:t>
            </a:r>
            <a:endParaRPr lang="en-US" altLang="zh-CN" sz="1600" dirty="0" smtClean="0">
              <a:latin typeface="Times New Roman"/>
              <a:cs typeface="Times New Roman"/>
            </a:endParaRPr>
          </a:p>
          <a:p>
            <a:pPr algn="ctr"/>
            <a:endParaRPr lang="en-US" altLang="zh-CN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Times New Roman"/>
                <a:cs typeface="Times New Roman"/>
              </a:rPr>
              <a:t>      	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Model</a:t>
            </a:r>
            <a:r>
              <a:rPr lang="en-US" altLang="zh-CN" dirty="0" smtClean="0">
                <a:latin typeface="Times New Roman"/>
                <a:cs typeface="Times New Roman"/>
              </a:rPr>
              <a:t>:  focus on the phase difference of different antennas</a:t>
            </a:r>
          </a:p>
          <a:p>
            <a:pPr algn="just">
              <a:lnSpc>
                <a:spcPct val="120000"/>
              </a:lnSpc>
            </a:pPr>
            <a:endParaRPr lang="en-US" altLang="zh-CN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3366FF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24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Representation</a:t>
            </a:r>
            <a:r>
              <a:rPr lang="en-US" altLang="zh-CN" sz="2000" dirty="0" smtClean="0">
                <a:latin typeface="Times New Roman"/>
                <a:cs typeface="Times New Roman"/>
              </a:rPr>
              <a:t>: 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1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AP with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3</a:t>
            </a:r>
            <a:r>
              <a:rPr lang="en-US" altLang="zh-CN" sz="2000" dirty="0" smtClean="0">
                <a:latin typeface="Times New Roman"/>
                <a:cs typeface="Times New Roman"/>
              </a:rPr>
              <a:t> antennas,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960</a:t>
            </a:r>
            <a:r>
              <a:rPr lang="en-US" altLang="zh-CN" sz="2000" dirty="0" smtClean="0">
                <a:latin typeface="Times New Roman"/>
                <a:cs typeface="Times New Roman"/>
              </a:rPr>
              <a:t> packets, each packet containing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60</a:t>
            </a:r>
            <a:r>
              <a:rPr lang="en-US" altLang="zh-CN" sz="2000" dirty="0" smtClean="0">
                <a:latin typeface="Times New Roman"/>
                <a:cs typeface="Times New Roman"/>
              </a:rPr>
              <a:t> 	CSI phase differences, from antenna 1 and 2, 3 and 4, respectively. These values 	are used to estimate AOA values. Finally form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16</a:t>
            </a:r>
            <a:r>
              <a:rPr lang="en-US" altLang="zh-CN" sz="2000" dirty="0" smtClean="0">
                <a:latin typeface="Times New Roman"/>
                <a:cs typeface="Times New Roman"/>
              </a:rPr>
              <a:t> images with </a:t>
            </a:r>
            <a:r>
              <a:rPr lang="en-US" altLang="zh-CN" sz="2000" i="1" dirty="0" smtClean="0">
                <a:latin typeface="Times New Roman"/>
                <a:cs typeface="Times New Roman"/>
              </a:rPr>
              <a:t>60*60</a:t>
            </a:r>
            <a:r>
              <a:rPr lang="en-US" altLang="zh-CN" sz="2000" dirty="0" smtClean="0">
                <a:latin typeface="Times New Roman"/>
                <a:cs typeface="Times New Roman"/>
              </a:rPr>
              <a:t> size for 	each location and feed into DCNN for training.  </a:t>
            </a:r>
          </a:p>
          <a:p>
            <a:pPr algn="just">
              <a:lnSpc>
                <a:spcPct val="12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Advantage</a:t>
            </a:r>
            <a:r>
              <a:rPr lang="en-US" altLang="zh-CN" sz="2000" dirty="0" smtClean="0">
                <a:latin typeface="Times New Roman"/>
                <a:cs typeface="Times New Roman"/>
              </a:rPr>
              <a:t>: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new insights into phase information; rich information.</a:t>
            </a:r>
            <a:endParaRPr lang="en-US" altLang="zh-CN" sz="2000" i="1" dirty="0" smtClean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i="1" dirty="0">
                <a:latin typeface="Times New Roman"/>
                <a:cs typeface="Times New Roman"/>
              </a:rPr>
              <a:t>	</a:t>
            </a:r>
            <a:r>
              <a:rPr lang="en-US" altLang="zh-CN" sz="2000" dirty="0" smtClean="0">
                <a:solidFill>
                  <a:srgbClr val="3366FF"/>
                </a:solidFill>
                <a:latin typeface="Times New Roman"/>
                <a:cs typeface="Times New Roman"/>
              </a:rPr>
              <a:t>Disadvantage: </a:t>
            </a:r>
            <a:r>
              <a:rPr lang="en-US" altLang="zh-CN" sz="2000" dirty="0" smtClean="0">
                <a:latin typeface="Times New Roman"/>
                <a:cs typeface="Times New Roman"/>
              </a:rPr>
              <a:t>A maximum error of 5m; computational complexity.</a:t>
            </a:r>
            <a:endParaRPr lang="en-US" altLang="zh-CN" sz="2000" i="1" dirty="0">
              <a:latin typeface="Times New Roman"/>
              <a:cs typeface="Times New Roman"/>
            </a:endParaRPr>
          </a:p>
          <a:p>
            <a:pPr algn="just"/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869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269</Words>
  <Application>Microsoft Macintosh PowerPoint</Application>
  <PresentationFormat>全屏显示(4:3)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Stage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王</dc:creator>
  <cp:lastModifiedBy>王</cp:lastModifiedBy>
  <cp:revision>230</cp:revision>
  <dcterms:created xsi:type="dcterms:W3CDTF">2017-11-26T10:55:59Z</dcterms:created>
  <dcterms:modified xsi:type="dcterms:W3CDTF">2018-09-18T17:42:41Z</dcterms:modified>
</cp:coreProperties>
</file>