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316" r:id="rId4"/>
    <p:sldId id="263" r:id="rId5"/>
    <p:sldId id="297" r:id="rId6"/>
    <p:sldId id="298" r:id="rId7"/>
    <p:sldId id="299" r:id="rId8"/>
    <p:sldId id="301" r:id="rId9"/>
    <p:sldId id="302" r:id="rId10"/>
    <p:sldId id="303" r:id="rId11"/>
    <p:sldId id="313" r:id="rId12"/>
    <p:sldId id="304" r:id="rId13"/>
    <p:sldId id="305" r:id="rId14"/>
    <p:sldId id="306" r:id="rId15"/>
    <p:sldId id="314" r:id="rId16"/>
    <p:sldId id="309" r:id="rId17"/>
    <p:sldId id="310" r:id="rId18"/>
    <p:sldId id="311" r:id="rId19"/>
    <p:sldId id="312" r:id="rId20"/>
    <p:sldId id="315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79" autoAdjust="0"/>
  </p:normalViewPr>
  <p:slideViewPr>
    <p:cSldViewPr snapToGrid="0" snapToObjects="1">
      <p:cViewPr>
        <p:scale>
          <a:sx n="165" d="100"/>
          <a:sy n="165" d="100"/>
        </p:scale>
        <p:origin x="-1584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2B2B4-95D1-CB4C-9ACA-5B6EC9225A07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587E-605A-5E44-9278-DD2463B90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4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5B60-297C-4B28-9585-FB1FD1EBEE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2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07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81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5480050"/>
            <a:ext cx="8534400" cy="338138"/>
          </a:xfr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 smtClean="0"/>
              <a:t>Click to enter Funding Agency and Acknowledgements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667000"/>
            <a:ext cx="8534400" cy="460375"/>
          </a:xfrm>
        </p:spPr>
        <p:txBody>
          <a:bodyPr/>
          <a:lstStyle>
            <a:lvl1pPr marL="0" indent="0" algn="ctr">
              <a:buNone/>
              <a:defRPr sz="2400" b="1" baseline="0"/>
            </a:lvl1pPr>
          </a:lstStyle>
          <a:p>
            <a:pPr lvl="0"/>
            <a:r>
              <a:rPr lang="en-US" dirty="0" smtClean="0"/>
              <a:t>Click to enter Authors’ Names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549775"/>
            <a:ext cx="8534400" cy="784225"/>
          </a:xfrm>
        </p:spPr>
        <p:txBody>
          <a:bodyPr/>
          <a:lstStyle>
            <a:lvl1pPr marL="0" indent="0" algn="ctr">
              <a:buNone/>
              <a:defRPr sz="2200" i="1" baseline="0"/>
            </a:lvl1pPr>
          </a:lstStyle>
          <a:p>
            <a:pPr lvl="0"/>
            <a:r>
              <a:rPr lang="en-US" dirty="0" smtClean="0"/>
              <a:t>Click to enter conference or event details</a:t>
            </a:r>
          </a:p>
          <a:p>
            <a:pPr lvl="0"/>
            <a:r>
              <a:rPr lang="en-US" dirty="0" smtClean="0"/>
              <a:t>And date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04800" y="4050268"/>
            <a:ext cx="853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00"/>
                </a:solidFill>
                <a:ea typeface="ＭＳ Ｐゴシック" pitchFamily="-65" charset="-128"/>
              </a:rPr>
              <a:t>UM-SJTU</a:t>
            </a:r>
            <a:r>
              <a:rPr lang="en-US" i="1" baseline="0" dirty="0" smtClean="0">
                <a:solidFill>
                  <a:srgbClr val="000000"/>
                </a:solidFill>
                <a:ea typeface="ＭＳ Ｐゴシック" pitchFamily="-65" charset="-128"/>
              </a:rPr>
              <a:t> Joint Institute, Shanghai Jiao Tong </a:t>
            </a:r>
            <a:r>
              <a:rPr lang="en-US" altLang="zh-CN" i="1" baseline="0" dirty="0" smtClean="0">
                <a:solidFill>
                  <a:srgbClr val="000000"/>
                </a:solidFill>
                <a:ea typeface="ＭＳ Ｐゴシック" pitchFamily="-65" charset="-128"/>
              </a:rPr>
              <a:t>University, Shanghai, China</a:t>
            </a:r>
            <a:endParaRPr lang="en-US" i="1" baseline="0" dirty="0" smtClean="0">
              <a:solidFill>
                <a:srgbClr val="000000"/>
              </a:solidFill>
              <a:ea typeface="ＭＳ Ｐゴシック" pitchFamily="-65" charset="-128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44" y="838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cap="small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2" descr="http://res.cloudinary.com/hrscywv4p/image/upload/c_limit,f_auto,h_1440,q_90,w_720/v1/165296/Block_Logo_-_Hollow_zpxqd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" y="6101082"/>
            <a:ext cx="1050492" cy="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s://upload.wikimedia.org/wikipedia/en/d/da/Sjtu-logo-standard-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087021"/>
            <a:ext cx="754651" cy="7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6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4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1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29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29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8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87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8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8199-1297-0F40-AB3F-0DD926286FBC}" type="datetimeFigureOut">
              <a:rPr kumimoji="1" lang="zh-CN" altLang="en-US" smtClean="0"/>
              <a:t>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1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0371" y="2996663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zh-CN" sz="2000" b="0" dirty="0" err="1" smtClean="0"/>
              <a:t>Tianyu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Wang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8646" y="1251645"/>
            <a:ext cx="6058505" cy="136090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Lucida Handwriting"/>
                <a:ea typeface="华文行楷"/>
                <a:cs typeface="Lucida Handwriting"/>
              </a:rPr>
              <a:t>Stage Report</a:t>
            </a:r>
            <a:endParaRPr lang="en-US" sz="3600" b="1" dirty="0">
              <a:latin typeface="Lucida Handwriting"/>
              <a:ea typeface="华文行楷"/>
              <a:cs typeface="Lucida Handwriting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4800" y="5163432"/>
            <a:ext cx="8534400" cy="533400"/>
          </a:xfrm>
        </p:spPr>
        <p:txBody>
          <a:bodyPr/>
          <a:lstStyle/>
          <a:p>
            <a:r>
              <a:rPr lang="en-US" altLang="zh-CN" dirty="0" smtClean="0"/>
              <a:t>Oct 19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, 2018</a:t>
            </a:r>
            <a:endParaRPr lang="zh-CN" altLang="en-US" dirty="0"/>
          </a:p>
        </p:txBody>
      </p:sp>
      <p:grpSp>
        <p:nvGrpSpPr>
          <p:cNvPr id="7" name="组合 56"/>
          <p:cNvGrpSpPr/>
          <p:nvPr/>
        </p:nvGrpSpPr>
        <p:grpSpPr>
          <a:xfrm>
            <a:off x="304800" y="1266763"/>
            <a:ext cx="8684456" cy="2132707"/>
            <a:chOff x="697559" y="2853280"/>
            <a:chExt cx="5538644" cy="1333027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916832" y="3867894"/>
              <a:ext cx="241776" cy="2305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4813708" y="3960291"/>
              <a:ext cx="236996" cy="226016"/>
            </a:xfrm>
            <a:prstGeom prst="ellipse">
              <a:avLst/>
            </a:prstGeom>
            <a:solidFill>
              <a:srgbClr val="0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5611568" y="3794744"/>
              <a:ext cx="99644" cy="95027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5822024" y="3701053"/>
              <a:ext cx="99644" cy="95027"/>
            </a:xfrm>
            <a:prstGeom prst="ellipse">
              <a:avLst/>
            </a:prstGeom>
            <a:solidFill>
              <a:srgbClr val="0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136559" y="3820380"/>
              <a:ext cx="99644" cy="95027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 flipV="1">
              <a:off x="1433442" y="2853280"/>
              <a:ext cx="48354" cy="46114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1132982" y="3478603"/>
              <a:ext cx="99644" cy="9502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697559" y="3518733"/>
              <a:ext cx="233213" cy="222408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70472" y="225382"/>
            <a:ext cx="74956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90"/>
                </a:solidFill>
                <a:latin typeface="Book Antiqua" panose="02040602050305030304" pitchFamily="18" charset="0"/>
              </a:rPr>
              <a:t>VE490</a:t>
            </a:r>
            <a:r>
              <a:rPr lang="en-US" altLang="zh-CN" sz="3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INDOOR LOCALIZATION</a:t>
            </a:r>
            <a:endParaRPr lang="zh-CN" altLang="en-US" sz="32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7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51272" y="6274408"/>
            <a:ext cx="581721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10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Coding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111828"/>
            <a:ext cx="8681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Variable-Length Codes</a:t>
            </a:r>
          </a:p>
          <a:p>
            <a:pPr algn="just"/>
            <a:endParaRPr lang="en-US" altLang="zh-CN" sz="2000" dirty="0">
              <a:latin typeface="Times New Roman"/>
              <a:cs typeface="Times New Roman"/>
            </a:endParaRPr>
          </a:p>
          <a:p>
            <a:pPr algn="just"/>
            <a:r>
              <a:rPr lang="en-US" altLang="zh-CN" sz="2000" u="sng" dirty="0">
                <a:latin typeface="Times New Roman"/>
                <a:cs typeface="Times New Roman"/>
              </a:rPr>
              <a:t>Example</a:t>
            </a:r>
            <a:r>
              <a:rPr lang="en-US" altLang="zh-CN" sz="2000" dirty="0">
                <a:latin typeface="Times New Roman"/>
                <a:cs typeface="Times New Roman"/>
              </a:rPr>
              <a:t>: </a:t>
            </a:r>
            <a:r>
              <a:rPr lang="en-US" altLang="zh-CN" sz="2000" dirty="0" smtClean="0">
                <a:latin typeface="Times New Roman"/>
                <a:cs typeface="Times New Roman"/>
              </a:rPr>
              <a:t>Codes </a:t>
            </a:r>
            <a:r>
              <a:rPr lang="en-US" altLang="zh-CN" sz="2000" dirty="0">
                <a:latin typeface="Times New Roman"/>
                <a:cs typeface="Times New Roman"/>
              </a:rPr>
              <a:t>0 and 1 are assigned to the first two users. When the third user arrives, the code length is doubled to 2 and a new code 01 is assigned to the third user while the previous codes 0 and 1 transition to 00 and 11, respectively. The first two users still think their codes are 0 and 1, but the server uses 00 and 11, respectively, to localize them. </a:t>
            </a:r>
          </a:p>
        </p:txBody>
      </p:sp>
      <p:pic>
        <p:nvPicPr>
          <p:cNvPr id="3" name="图片 2" descr="p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4" y="3479036"/>
            <a:ext cx="4598000" cy="322633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48324" y="3597186"/>
            <a:ext cx="4230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/>
                <a:cs typeface="Times New Roman"/>
              </a:rPr>
              <a:t>When users finish localization, their codes are released. Any incoming user is assigned the shortest available code and the server uses the maximum length of all assigned codes for decoding. </a:t>
            </a:r>
          </a:p>
          <a:p>
            <a:pPr algn="just"/>
            <a:endParaRPr lang="en-US" altLang="zh-C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889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11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Coding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111828"/>
            <a:ext cx="8681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latin typeface="Times New Roman"/>
                <a:cs typeface="Times New Roman"/>
              </a:rPr>
              <a:t>2.	Circularly Equivalent Codes</a:t>
            </a:r>
          </a:p>
          <a:p>
            <a:pPr algn="just"/>
            <a:endParaRPr lang="en-US" altLang="zh-CN" sz="2000" dirty="0">
              <a:latin typeface="Times New Roman"/>
              <a:cs typeface="Times New Roman"/>
            </a:endParaRPr>
          </a:p>
          <a:p>
            <a:pPr algn="just"/>
            <a:r>
              <a:rPr lang="en-US" altLang="zh-CN" sz="2000" dirty="0">
                <a:latin typeface="Times New Roman"/>
                <a:cs typeface="Times New Roman"/>
              </a:rPr>
              <a:t>If one bit is missing and the server fails to notice this, all of the following repetitions will be decoded to some “rotation” of the original code. </a:t>
            </a:r>
          </a:p>
        </p:txBody>
      </p:sp>
      <p:pic>
        <p:nvPicPr>
          <p:cNvPr id="2" name="图片 1" descr="p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1" y="2369576"/>
            <a:ext cx="4810571" cy="4044181"/>
          </a:xfrm>
          <a:prstGeom prst="rect">
            <a:avLst/>
          </a:prstGeom>
        </p:spPr>
      </p:pic>
      <p:pic>
        <p:nvPicPr>
          <p:cNvPr id="4" name="图片 3" descr="p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2" y="3596818"/>
            <a:ext cx="3982491" cy="14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12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Generation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059051"/>
            <a:ext cx="85719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Flash Mode Selection</a:t>
            </a:r>
          </a:p>
          <a:p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Two adjacent flash on-off switches</a:t>
            </a: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Fixed length of time for each bit</a:t>
            </a: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Difference between 0 and 1 is the proportion of  “on” time</a:t>
            </a:r>
          </a:p>
          <a:p>
            <a:r>
              <a:rPr lang="en-US" altLang="zh-CN" sz="2000" dirty="0" smtClean="0">
                <a:latin typeface="Times New Roman"/>
                <a:cs typeface="Times New Roman"/>
              </a:rPr>
              <a:t>  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FPWM helps estimate the number of missed detected bits</a:t>
            </a:r>
          </a:p>
        </p:txBody>
      </p:sp>
      <p:pic>
        <p:nvPicPr>
          <p:cNvPr id="2" name="图片 1" descr="p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60" y="4185698"/>
            <a:ext cx="5141406" cy="20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0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13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Generation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059051"/>
            <a:ext cx="857198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Flash Parameter Determination</a:t>
            </a:r>
          </a:p>
          <a:p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Every symbol starts with a rising edge and ends before another rising edge.</a:t>
            </a: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The difference between T_on0 and T_on1 is used to distinguish 0 and 1.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If the time t between two detected rising edges exceeds 2T_s, there are approximately t/T_s </a:t>
            </a:r>
            <a:r>
              <a:rPr lang="mr-IN" altLang="zh-CN" sz="2000" dirty="0" smtClean="0">
                <a:latin typeface="Times New Roman"/>
                <a:cs typeface="Times New Roman"/>
              </a:rPr>
              <a:t>–</a:t>
            </a:r>
            <a:r>
              <a:rPr lang="en-US" altLang="zh-CN" sz="2000" dirty="0" smtClean="0">
                <a:latin typeface="Times New Roman"/>
                <a:cs typeface="Times New Roman"/>
              </a:rPr>
              <a:t> 1 missed symbols.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Video frame -&gt; sample point;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[1:3]</a:t>
            </a:r>
            <a:endParaRPr lang="en-US" altLang="zh-CN" sz="2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altLang="zh-CN" sz="2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T_on0 = T_off1 = 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T_f</a:t>
            </a:r>
            <a:r>
              <a:rPr lang="en-US" altLang="zh-CN" sz="2000" dirty="0" smtClean="0">
                <a:latin typeface="Times New Roman"/>
                <a:cs typeface="Times New Roman"/>
              </a:rPr>
              <a:t>; T_off0 = T_on1 = 2T_f</a:t>
            </a:r>
          </a:p>
        </p:txBody>
      </p:sp>
      <p:pic>
        <p:nvPicPr>
          <p:cNvPr id="12" name="图片 11" descr="p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16" y="4906258"/>
            <a:ext cx="5141406" cy="20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14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Localization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059051"/>
            <a:ext cx="85719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Flash Detection</a:t>
            </a:r>
            <a:endParaRPr lang="en-US" altLang="zh-CN" sz="2400" b="1" dirty="0" smtClean="0">
              <a:latin typeface="Times New Roman"/>
              <a:cs typeface="Times New Roman"/>
            </a:endParaRPr>
          </a:p>
          <a:p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Detect abrupt brightness changes in consecutive video frames.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Flash between two consecutive switch-on is extracted as one symbol.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RGB video images converted to 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grayscale</a:t>
            </a:r>
            <a:r>
              <a:rPr lang="en-US" altLang="zh-CN" sz="2000" dirty="0" smtClean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Subtract two consecutive 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grayscale</a:t>
            </a:r>
            <a:r>
              <a:rPr lang="en-US" altLang="zh-CN" sz="2000" dirty="0" smtClean="0">
                <a:latin typeface="Times New Roman"/>
                <a:cs typeface="Times New Roman"/>
              </a:rPr>
              <a:t> images and perform contour detection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Flash detection works well even 30m away at a ~43^circ as claimed.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84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15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Localization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059051"/>
            <a:ext cx="857198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Flash Positioning</a:t>
            </a:r>
            <a:endParaRPr lang="en-US" altLang="zh-CN" sz="2400" b="1" dirty="0" smtClean="0">
              <a:latin typeface="Times New Roman"/>
              <a:cs typeface="Times New Roman"/>
            </a:endParaRPr>
          </a:p>
          <a:p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u="sng" dirty="0" smtClean="0">
                <a:latin typeface="Times New Roman"/>
                <a:cs typeface="Times New Roman"/>
              </a:rPr>
              <a:t>Camera Calibration</a:t>
            </a:r>
            <a:r>
              <a:rPr lang="en-US" altLang="zh-CN" sz="2000" dirty="0" smtClean="0">
                <a:latin typeface="Times New Roman"/>
                <a:cs typeface="Times New Roman"/>
              </a:rPr>
              <a:t> for fixed camera state, grab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intrinsic </a:t>
            </a:r>
            <a:r>
              <a:rPr lang="en-US" altLang="zh-CN" sz="2000" dirty="0" smtClean="0">
                <a:latin typeface="Times New Roman"/>
                <a:cs typeface="Times New Roman"/>
              </a:rPr>
              <a:t>and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extrinsic </a:t>
            </a:r>
            <a:r>
              <a:rPr lang="en-US" altLang="zh-CN" sz="2000" dirty="0" smtClean="0">
                <a:latin typeface="Times New Roman"/>
                <a:cs typeface="Times New Roman"/>
              </a:rPr>
              <a:t>parameters.</a:t>
            </a:r>
          </a:p>
          <a:p>
            <a:pPr marL="342900" indent="-342900">
              <a:buFont typeface="Arial"/>
              <a:buChar char="•"/>
            </a:pPr>
            <a:endParaRPr lang="en-US" altLang="zh-CN" sz="2000" u="sng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Find the flash’s pixel location and project back to real world.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2467" y="3531002"/>
            <a:ext cx="292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One Single Camera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2649" y="4938008"/>
            <a:ext cx="238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Two Cameras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3640667" y="3794606"/>
            <a:ext cx="2139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87673" y="3531002"/>
            <a:ext cx="240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Height Known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3448242" y="5218545"/>
            <a:ext cx="2047395" cy="15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80364" y="4987712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No External Information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16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Localization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p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1" y="4423168"/>
            <a:ext cx="4818303" cy="1439234"/>
          </a:xfrm>
          <a:prstGeom prst="rect">
            <a:avLst/>
          </a:prstGeom>
        </p:spPr>
      </p:pic>
      <p:pic>
        <p:nvPicPr>
          <p:cNvPr id="3" name="图片 2" descr="p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97" y="1139696"/>
            <a:ext cx="4740908" cy="31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8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17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Adaptivity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6787" y="1619506"/>
            <a:ext cx="3999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Coarse -&gt; Refinement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“Checkpoint”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Update the fingerprinting map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Reduce the interaction with user to save time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  <p:pic>
        <p:nvPicPr>
          <p:cNvPr id="2" name="图片 1" descr="p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" y="1156270"/>
            <a:ext cx="4626547" cy="52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1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18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6423" y="1011446"/>
            <a:ext cx="3777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latin typeface="Times New Roman"/>
                <a:cs typeface="Times New Roman"/>
              </a:rPr>
              <a:t>User Side:</a:t>
            </a:r>
          </a:p>
          <a:p>
            <a:pPr algn="just"/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Flash Module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Fingerprinting Module</a:t>
            </a:r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Dead reckoning Module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14157" y="4350391"/>
            <a:ext cx="3777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Times New Roman"/>
                <a:cs typeface="Times New Roman"/>
              </a:rPr>
              <a:t>Nexus S mobile phones running Android 2.3+</a:t>
            </a:r>
          </a:p>
        </p:txBody>
      </p:sp>
      <p:cxnSp>
        <p:nvCxnSpPr>
          <p:cNvPr id="4" name="直线箭头连接符 3"/>
          <p:cNvCxnSpPr/>
          <p:nvPr/>
        </p:nvCxnSpPr>
        <p:spPr>
          <a:xfrm>
            <a:off x="2124364" y="3372875"/>
            <a:ext cx="15394" cy="977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47611" y="1011446"/>
            <a:ext cx="3777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latin typeface="Times New Roman"/>
                <a:cs typeface="Times New Roman"/>
              </a:rPr>
              <a:t>Server Side</a:t>
            </a:r>
            <a:r>
              <a:rPr lang="en-US" altLang="zh-CN" sz="2000" dirty="0" smtClean="0">
                <a:latin typeface="Times New Roman"/>
                <a:cs typeface="Times New Roman"/>
              </a:rPr>
              <a:t>:</a:t>
            </a:r>
          </a:p>
          <a:p>
            <a:pPr algn="just"/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Commodity Cameras (D-Link DCS-930L set to 15 fps)</a:t>
            </a:r>
          </a:p>
          <a:p>
            <a:pPr algn="just"/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000" dirty="0" err="1" smtClean="0">
                <a:latin typeface="Times New Roman"/>
                <a:cs typeface="Times New Roman"/>
              </a:rPr>
              <a:t>OpenCV</a:t>
            </a:r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000" dirty="0" err="1" smtClean="0">
                <a:latin typeface="Times New Roman"/>
                <a:cs typeface="Times New Roman"/>
              </a:rPr>
              <a:t>Raspiberry</a:t>
            </a:r>
            <a:r>
              <a:rPr lang="en-US" altLang="zh-CN" sz="2000" dirty="0" smtClean="0">
                <a:latin typeface="Times New Roman"/>
                <a:cs typeface="Times New Roman"/>
              </a:rPr>
              <a:t> ? 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62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19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p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4" y="1696027"/>
            <a:ext cx="4152695" cy="4045912"/>
          </a:xfrm>
          <a:prstGeom prst="rect">
            <a:avLst/>
          </a:prstGeom>
        </p:spPr>
      </p:pic>
      <p:pic>
        <p:nvPicPr>
          <p:cNvPr id="4" name="图片 3" descr="p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45" y="2065481"/>
            <a:ext cx="4863295" cy="31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9223" y="1318603"/>
            <a:ext cx="7884451" cy="78483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273" y="2678373"/>
            <a:ext cx="5891132" cy="119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sym typeface="宋体" pitchFamily="2" charset="-122"/>
              </a:rPr>
              <a:t>2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5" name="直接连接符 9"/>
          <p:cNvCxnSpPr/>
          <p:nvPr/>
        </p:nvCxnSpPr>
        <p:spPr>
          <a:xfrm>
            <a:off x="0" y="961415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01" y="-345290"/>
            <a:ext cx="2242792" cy="22427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5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20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&amp; Cons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951" y="935899"/>
            <a:ext cx="857198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Innovations</a:t>
            </a:r>
            <a:endParaRPr lang="en-US" altLang="zh-CN" sz="2400" b="1" dirty="0" smtClean="0">
              <a:latin typeface="Times New Roman"/>
              <a:cs typeface="Times New Roman"/>
            </a:endParaRPr>
          </a:p>
          <a:p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Very accurate outcome and very robust to distance away.</a:t>
            </a:r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Less influence from multipath effect, NLOS condition, etc. , as occurred in the case of electromagnetic wave.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Flexibility and compatibility with fingerprinting methods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6684" y="3685007"/>
            <a:ext cx="85719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More to explore</a:t>
            </a:r>
            <a:endParaRPr lang="en-US" altLang="zh-CN" sz="2400" b="1" dirty="0" smtClean="0">
              <a:latin typeface="Times New Roman"/>
              <a:cs typeface="Times New Roman"/>
            </a:endParaRPr>
          </a:p>
          <a:p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Now device-dependent and sometimes not user-friendly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User have to deliberately control flashing (active localization)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Camera coverage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Vulnerable to irrelevant objects’ movement and environmental changes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More compatibility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42682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3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Enlightment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5" y="1897502"/>
            <a:ext cx="89566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Times New Roman"/>
                <a:cs typeface="Times New Roman"/>
              </a:rPr>
              <a:t>Fundamental Limits of RSS Fingerprinting based Indoor Localization </a:t>
            </a:r>
            <a:endParaRPr lang="en-US" altLang="zh-CN" sz="3200" i="1" dirty="0">
              <a:latin typeface="Times New Roman"/>
              <a:cs typeface="Times New Roman"/>
            </a:endParaRPr>
          </a:p>
          <a:p>
            <a:pPr algn="ctr"/>
            <a:endParaRPr lang="en-US" altLang="zh-CN" sz="2800" i="1" dirty="0" smtClean="0">
              <a:latin typeface="Times New Roman"/>
              <a:cs typeface="Times New Roman"/>
            </a:endParaRPr>
          </a:p>
          <a:p>
            <a:pPr algn="ctr"/>
            <a:endParaRPr lang="en-US" altLang="zh-CN" sz="3200" i="1" dirty="0">
              <a:latin typeface="Times New Roman"/>
              <a:cs typeface="Times New Roman"/>
            </a:endParaRPr>
          </a:p>
          <a:p>
            <a:pPr algn="ctr"/>
            <a:r>
              <a:rPr lang="en-US" altLang="zh-CN" sz="3200" dirty="0">
                <a:latin typeface="Times New Roman"/>
                <a:cs typeface="Times New Roman"/>
              </a:rPr>
              <a:t>2015 IEEE Conference on Computer Communications (INFOCOM) </a:t>
            </a:r>
            <a:endParaRPr lang="en-US" altLang="zh-CN" sz="3200" dirty="0">
              <a:latin typeface="Times New Roman"/>
              <a:cs typeface="Times New Roman"/>
            </a:endParaRPr>
          </a:p>
          <a:p>
            <a:pPr algn="ctr"/>
            <a:endParaRPr lang="en-US" altLang="zh-CN" sz="3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8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4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[1]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5" y="1897502"/>
            <a:ext cx="895660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>
                <a:latin typeface="Times New Roman"/>
                <a:cs typeface="Times New Roman"/>
              </a:rPr>
              <a:t>Flash-</a:t>
            </a:r>
            <a:r>
              <a:rPr lang="en-US" altLang="zh-CN" sz="3600" i="1" dirty="0" err="1">
                <a:latin typeface="Times New Roman"/>
                <a:cs typeface="Times New Roman"/>
              </a:rPr>
              <a:t>Loc</a:t>
            </a:r>
            <a:r>
              <a:rPr lang="en-US" altLang="zh-CN" sz="3600" i="1" dirty="0">
                <a:latin typeface="Times New Roman"/>
                <a:cs typeface="Times New Roman"/>
              </a:rPr>
              <a:t>: Flashing Mobile Phones for Accurate Indoor Localization </a:t>
            </a:r>
          </a:p>
          <a:p>
            <a:pPr algn="ctr"/>
            <a:endParaRPr lang="en-US" altLang="zh-CN" sz="3200" i="1" dirty="0" smtClean="0">
              <a:latin typeface="Times New Roman"/>
              <a:cs typeface="Times New Roman"/>
            </a:endParaRPr>
          </a:p>
          <a:p>
            <a:pPr algn="ctr"/>
            <a:endParaRPr lang="en-US" altLang="zh-CN" sz="3200" i="1" dirty="0">
              <a:latin typeface="Times New Roman"/>
              <a:cs typeface="Times New Roman"/>
            </a:endParaRPr>
          </a:p>
          <a:p>
            <a:pPr algn="ctr"/>
            <a:r>
              <a:rPr lang="en-US" altLang="zh-CN" sz="2800" dirty="0">
                <a:latin typeface="Times New Roman"/>
                <a:cs typeface="Times New Roman"/>
              </a:rPr>
              <a:t>IEEE INFOCOM 2016 - The 35th Annual IEEE International Conference on Computer Communications </a:t>
            </a:r>
          </a:p>
          <a:p>
            <a:pPr algn="ctr"/>
            <a:endParaRPr lang="en-US" altLang="zh-CN" sz="3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6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5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44340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Approaches 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88" y="1142753"/>
            <a:ext cx="8715761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RF-based indoor localization</a:t>
            </a:r>
          </a:p>
          <a:p>
            <a:pPr marL="800100" lvl="1" indent="-342900" algn="just">
              <a:lnSpc>
                <a:spcPct val="120000"/>
              </a:lnSpc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Unsatisfactory due to multipath, environmental change, human body interference, etc.	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Vision-based indoor localization</a:t>
            </a:r>
          </a:p>
          <a:p>
            <a:pPr marL="800100" lvl="1" indent="-342900" algn="just">
              <a:lnSpc>
                <a:spcPct val="120000"/>
              </a:lnSpc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Object recognition unreliable in changing environments and crowded areas.</a:t>
            </a:r>
          </a:p>
        </p:txBody>
      </p:sp>
      <p:pic>
        <p:nvPicPr>
          <p:cNvPr id="2" name="图片 1" descr="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8" y="2529153"/>
            <a:ext cx="4032592" cy="2003615"/>
          </a:xfrm>
          <a:prstGeom prst="rect">
            <a:avLst/>
          </a:prstGeom>
        </p:spPr>
      </p:pic>
      <p:pic>
        <p:nvPicPr>
          <p:cNvPr id="3" name="图片 2" descr="p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84" y="2244487"/>
            <a:ext cx="3620068" cy="27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70514" y="6274408"/>
            <a:ext cx="362481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6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5364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Vision-Based Approaches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89" y="715755"/>
            <a:ext cx="8715761" cy="296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  Topological Retrieval</a:t>
            </a:r>
          </a:p>
          <a:p>
            <a:pPr algn="just">
              <a:lnSpc>
                <a:spcPct val="120000"/>
              </a:lnSpc>
            </a:pPr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dirty="0">
                <a:latin typeface="Times New Roman"/>
                <a:cs typeface="Times New Roman"/>
              </a:rPr>
              <a:t>The main idea is to 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classify</a:t>
            </a:r>
            <a:r>
              <a:rPr lang="en-US" altLang="zh-CN" dirty="0">
                <a:latin typeface="Times New Roman"/>
                <a:cs typeface="Times New Roman"/>
              </a:rPr>
              <a:t> an input image into one or more place class candidates</a:t>
            </a:r>
            <a:r>
              <a:rPr lang="en-US" altLang="zh-CN" dirty="0" smtClean="0">
                <a:latin typeface="Times New Roman"/>
                <a:cs typeface="Times New Roman"/>
              </a:rPr>
              <a:t>, which </a:t>
            </a:r>
            <a:r>
              <a:rPr lang="en-US" altLang="zh-CN" dirty="0">
                <a:latin typeface="Times New Roman"/>
                <a:cs typeface="Times New Roman"/>
              </a:rPr>
              <a:t>have been designed and determined in the 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database</a:t>
            </a:r>
            <a:r>
              <a:rPr lang="en-US" altLang="zh-CN" dirty="0">
                <a:latin typeface="Times New Roman"/>
                <a:cs typeface="Times New Roman"/>
              </a:rPr>
              <a:t> building </a:t>
            </a:r>
            <a:r>
              <a:rPr lang="en-US" altLang="zh-CN" dirty="0" smtClean="0">
                <a:latin typeface="Times New Roman"/>
                <a:cs typeface="Times New Roman"/>
              </a:rPr>
              <a:t>stage. When topological </a:t>
            </a:r>
            <a:r>
              <a:rPr lang="en-US" altLang="zh-CN" dirty="0">
                <a:latin typeface="Times New Roman"/>
                <a:cs typeface="Times New Roman"/>
              </a:rPr>
              <a:t>retrieval is finished, 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metric retrieval </a:t>
            </a:r>
            <a:r>
              <a:rPr lang="en-US" altLang="zh-CN" dirty="0">
                <a:latin typeface="Times New Roman"/>
                <a:cs typeface="Times New Roman"/>
              </a:rPr>
              <a:t>can also be carried out within </a:t>
            </a:r>
            <a:r>
              <a:rPr lang="en-US" altLang="zh-CN" dirty="0" smtClean="0">
                <a:latin typeface="Times New Roman"/>
                <a:cs typeface="Times New Roman"/>
              </a:rPr>
              <a:t>the selected </a:t>
            </a:r>
            <a:r>
              <a:rPr lang="en-US" altLang="zh-CN" dirty="0">
                <a:latin typeface="Times New Roman"/>
                <a:cs typeface="Times New Roman"/>
              </a:rPr>
              <a:t>class to determine a 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refined localization </a:t>
            </a:r>
            <a:r>
              <a:rPr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result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endParaRPr lang="en-US" altLang="zh-CN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endParaRPr lang="en-US" altLang="zh-CN" sz="2400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388" y="2555133"/>
            <a:ext cx="3689595" cy="314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20000"/>
              </a:lnSpc>
              <a:buAutoNum type="arabicPeriod" startAt="2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Metric Retrieval</a:t>
            </a:r>
          </a:p>
          <a:p>
            <a:pPr algn="just">
              <a:lnSpc>
                <a:spcPct val="120000"/>
              </a:lnSpc>
            </a:pPr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buFont typeface="Arial"/>
              <a:buChar char="•"/>
            </a:pPr>
            <a:r>
              <a:rPr lang="en-US" altLang="zh-CN" dirty="0" smtClean="0">
                <a:latin typeface="Times New Roman"/>
                <a:cs typeface="Times New Roman"/>
              </a:rPr>
              <a:t>Get more detailed relative position</a:t>
            </a:r>
          </a:p>
          <a:p>
            <a:pPr marL="742950" lvl="1" indent="-285750" algn="just">
              <a:lnSpc>
                <a:spcPct val="120000"/>
              </a:lnSpc>
              <a:buFont typeface="Arial"/>
              <a:buChar char="•"/>
            </a:pPr>
            <a:endParaRPr lang="en-US" altLang="zh-CN" dirty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buFont typeface="Arial"/>
              <a:buChar char="•"/>
            </a:pPr>
            <a:r>
              <a:rPr lang="en-US" altLang="zh-CN" dirty="0" smtClean="0">
                <a:latin typeface="Times New Roman"/>
                <a:cs typeface="Times New Roman"/>
              </a:rPr>
              <a:t>Matching in the database</a:t>
            </a:r>
            <a:endParaRPr lang="en-US" altLang="zh-CN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pic>
        <p:nvPicPr>
          <p:cNvPr id="5" name="图片 4" descr="p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26" y="3063252"/>
            <a:ext cx="4696530" cy="32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593881" y="6274408"/>
            <a:ext cx="43911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7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89" y="847143"/>
            <a:ext cx="8715761" cy="385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>
                <a:latin typeface="Times New Roman"/>
                <a:cs typeface="Times New Roman"/>
              </a:rPr>
              <a:t>Human’s mobile phone generates a sequence of flashes.</a:t>
            </a:r>
          </a:p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>
                <a:latin typeface="Times New Roman"/>
                <a:cs typeface="Times New Roman"/>
              </a:rPr>
              <a:t>Each sequence embeds carefully designed codes that uniquely represent a human.</a:t>
            </a:r>
          </a:p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>
                <a:latin typeface="Times New Roman"/>
                <a:cs typeface="Times New Roman"/>
              </a:rPr>
              <a:t>Flashes with abrupt brightness are clear visual indicators of users in the view of surveillance cameras in order to avoid unreliable human recognition.</a:t>
            </a:r>
          </a:p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>
                <a:latin typeface="Times New Roman"/>
                <a:cs typeface="Times New Roman"/>
              </a:rPr>
              <a:t>Camera then localize users by computing locations of visual flash points.     </a:t>
            </a:r>
          </a:p>
          <a:p>
            <a:pPr algn="just">
              <a:lnSpc>
                <a:spcPct val="120000"/>
              </a:lnSpc>
            </a:pPr>
            <a:endParaRPr lang="en-US" altLang="zh-CN" sz="2400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pic>
        <p:nvPicPr>
          <p:cNvPr id="2" name="图片 1" descr="p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62" y="4041989"/>
            <a:ext cx="3842010" cy="27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37672" y="6274408"/>
            <a:ext cx="395324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8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48609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Key Mechanisms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951" y="1182460"/>
            <a:ext cx="8814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/>
                <a:cs typeface="Times New Roman"/>
              </a:rPr>
              <a:t>To avoid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irritating long-lasting</a:t>
            </a:r>
            <a:r>
              <a:rPr lang="en-US" altLang="zh-CN" sz="2000" dirty="0" smtClean="0">
                <a:latin typeface="Times New Roman"/>
                <a:cs typeface="Times New Roman"/>
              </a:rPr>
              <a:t> flashes:</a:t>
            </a: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Deal with multiple users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Deal with false flashes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Deal with missed or incorrect flash detections caused by environmental noise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8951" y="3677884"/>
            <a:ext cx="8814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Three mechanisms </a:t>
            </a:r>
            <a:r>
              <a:rPr lang="en-US" altLang="zh-CN" sz="2000" dirty="0" smtClean="0">
                <a:latin typeface="Times New Roman"/>
                <a:cs typeface="Times New Roman"/>
              </a:rPr>
              <a:t>are introduced:</a:t>
            </a: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Adaptive-length flash coding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Pulse width modulation (PWM) based flash generation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Image subtraction based flash localization</a:t>
            </a:r>
          </a:p>
        </p:txBody>
      </p:sp>
    </p:spTree>
    <p:extLst>
      <p:ext uri="{BB962C8B-B14F-4D97-AF65-F5344CB8AC3E}">
        <p14:creationId xmlns:p14="http://schemas.microsoft.com/office/powerpoint/2010/main" val="321357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05211" y="6274408"/>
            <a:ext cx="42778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9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p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81" y="1214789"/>
            <a:ext cx="4426196" cy="4445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8951" y="1440290"/>
            <a:ext cx="4230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User communicates with the server via a mobile application.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Server manages cameras, knows each camera’s position, orientation and 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FoV</a:t>
            </a:r>
            <a:r>
              <a:rPr lang="en-US" altLang="zh-CN" sz="2000" dirty="0" smtClean="0">
                <a:latin typeface="Times New Roman"/>
                <a:cs typeface="Times New Roman"/>
              </a:rPr>
              <a:t> (Field of View).</a:t>
            </a:r>
          </a:p>
        </p:txBody>
      </p:sp>
    </p:spTree>
    <p:extLst>
      <p:ext uri="{BB962C8B-B14F-4D97-AF65-F5344CB8AC3E}">
        <p14:creationId xmlns:p14="http://schemas.microsoft.com/office/powerpoint/2010/main" val="306889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836</Words>
  <Application>Microsoft Macintosh PowerPoint</Application>
  <PresentationFormat>全屏显示(4:3)</PresentationFormat>
  <Paragraphs>188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Stage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王</dc:creator>
  <cp:lastModifiedBy>王</cp:lastModifiedBy>
  <cp:revision>559</cp:revision>
  <dcterms:created xsi:type="dcterms:W3CDTF">2017-11-26T10:55:59Z</dcterms:created>
  <dcterms:modified xsi:type="dcterms:W3CDTF">2018-10-18T17:15:11Z</dcterms:modified>
</cp:coreProperties>
</file>