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317" r:id="rId4"/>
    <p:sldId id="263" r:id="rId5"/>
    <p:sldId id="297" r:id="rId6"/>
    <p:sldId id="298" r:id="rId7"/>
    <p:sldId id="299" r:id="rId8"/>
    <p:sldId id="301" r:id="rId9"/>
    <p:sldId id="302" r:id="rId10"/>
    <p:sldId id="303" r:id="rId11"/>
    <p:sldId id="313" r:id="rId12"/>
    <p:sldId id="304" r:id="rId13"/>
    <p:sldId id="305" r:id="rId14"/>
    <p:sldId id="306" r:id="rId15"/>
    <p:sldId id="314" r:id="rId16"/>
    <p:sldId id="309" r:id="rId17"/>
    <p:sldId id="310" r:id="rId18"/>
    <p:sldId id="311" r:id="rId19"/>
    <p:sldId id="312" r:id="rId20"/>
    <p:sldId id="315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79" autoAdjust="0"/>
  </p:normalViewPr>
  <p:slideViewPr>
    <p:cSldViewPr snapToGrid="0" snapToObjects="1">
      <p:cViewPr>
        <p:scale>
          <a:sx n="125" d="100"/>
          <a:sy n="125" d="100"/>
        </p:scale>
        <p:origin x="-496" y="9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2B2B4-95D1-CB4C-9ACA-5B6EC9225A07}" type="datetimeFigureOut">
              <a:rPr kumimoji="1" lang="zh-CN" altLang="en-US" smtClean="0"/>
              <a:t>18/10/27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3587E-605A-5E44-9278-DD2463B90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94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E5B60-297C-4B28-9585-FB1FD1EBEEA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0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26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07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814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5480050"/>
            <a:ext cx="8534400" cy="338138"/>
          </a:xfr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en-US" dirty="0" smtClean="0"/>
              <a:t>Click to enter Funding Agency and Acknowledgements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667000"/>
            <a:ext cx="8534400" cy="460375"/>
          </a:xfrm>
        </p:spPr>
        <p:txBody>
          <a:bodyPr/>
          <a:lstStyle>
            <a:lvl1pPr marL="0" indent="0" algn="ctr">
              <a:buNone/>
              <a:defRPr sz="2400" b="1" baseline="0"/>
            </a:lvl1pPr>
          </a:lstStyle>
          <a:p>
            <a:pPr lvl="0"/>
            <a:r>
              <a:rPr lang="en-US" dirty="0" smtClean="0"/>
              <a:t>Click to enter Authors’ Names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4549775"/>
            <a:ext cx="8534400" cy="784225"/>
          </a:xfrm>
        </p:spPr>
        <p:txBody>
          <a:bodyPr/>
          <a:lstStyle>
            <a:lvl1pPr marL="0" indent="0" algn="ctr">
              <a:buNone/>
              <a:defRPr sz="2200" i="1" baseline="0"/>
            </a:lvl1pPr>
          </a:lstStyle>
          <a:p>
            <a:pPr lvl="0"/>
            <a:r>
              <a:rPr lang="en-US" dirty="0" smtClean="0"/>
              <a:t>Click to enter conference or event details</a:t>
            </a:r>
          </a:p>
          <a:p>
            <a:pPr lvl="0"/>
            <a:r>
              <a:rPr lang="en-US" dirty="0" smtClean="0"/>
              <a:t>And date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04800" y="4050268"/>
            <a:ext cx="853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i="1" dirty="0" smtClean="0">
                <a:solidFill>
                  <a:srgbClr val="000000"/>
                </a:solidFill>
                <a:ea typeface="ＭＳ Ｐゴシック" pitchFamily="-65" charset="-128"/>
              </a:rPr>
              <a:t>UM-SJTU</a:t>
            </a:r>
            <a:r>
              <a:rPr lang="en-US" i="1" baseline="0" dirty="0" smtClean="0">
                <a:solidFill>
                  <a:srgbClr val="000000"/>
                </a:solidFill>
                <a:ea typeface="ＭＳ Ｐゴシック" pitchFamily="-65" charset="-128"/>
              </a:rPr>
              <a:t> Joint Institute, Shanghai Jiao Tong </a:t>
            </a:r>
            <a:r>
              <a:rPr lang="en-US" altLang="zh-CN" i="1" baseline="0" dirty="0" smtClean="0">
                <a:solidFill>
                  <a:srgbClr val="000000"/>
                </a:solidFill>
                <a:ea typeface="ＭＳ Ｐゴシック" pitchFamily="-65" charset="-128"/>
              </a:rPr>
              <a:t>University, Shanghai, China</a:t>
            </a:r>
            <a:endParaRPr lang="en-US" i="1" baseline="0" dirty="0" smtClean="0">
              <a:solidFill>
                <a:srgbClr val="000000"/>
              </a:solidFill>
              <a:ea typeface="ＭＳ Ｐゴシック" pitchFamily="-65" charset="-128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144" y="838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cap="small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8" name="Picture 2" descr="http://res.cloudinary.com/hrscywv4p/image/upload/c_limit,f_auto,h_1440,q_90,w_720/v1/165296/Block_Logo_-_Hollow_zpxqd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" y="6101082"/>
            <a:ext cx="1050492" cy="7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4" name="Picture 2" descr="https://upload.wikimedia.org/wikipedia/en/d/da/Sjtu-logo-standard-re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087021"/>
            <a:ext cx="754651" cy="75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60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949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1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18/10/27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29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18/10/27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529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18/10/27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83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18/10/27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87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18/10/27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87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18/10/27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2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8199-1297-0F40-AB3F-0DD926286FBC}" type="datetimeFigureOut">
              <a:rPr kumimoji="1" lang="zh-CN" altLang="en-US" smtClean="0"/>
              <a:t>18/10/27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17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0371" y="2996663"/>
            <a:ext cx="8534400" cy="762000"/>
          </a:xfrm>
        </p:spPr>
        <p:txBody>
          <a:bodyPr>
            <a:normAutofit/>
          </a:bodyPr>
          <a:lstStyle/>
          <a:p>
            <a:r>
              <a:rPr lang="en-US" altLang="zh-CN" sz="2000" b="0" dirty="0" err="1" smtClean="0"/>
              <a:t>Tianyu</a:t>
            </a:r>
            <a:r>
              <a:rPr lang="zh-CN" altLang="en-US" sz="2000" b="0" dirty="0" smtClean="0"/>
              <a:t> </a:t>
            </a:r>
            <a:r>
              <a:rPr lang="en-US" altLang="zh-CN" sz="2000" b="0" dirty="0" smtClean="0"/>
              <a:t>Wang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58646" y="1251645"/>
            <a:ext cx="6058505" cy="136090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Lucida Handwriting"/>
                <a:ea typeface="华文行楷"/>
                <a:cs typeface="Lucida Handwriting"/>
              </a:rPr>
              <a:t>Stage Report</a:t>
            </a:r>
            <a:endParaRPr lang="en-US" sz="3600" b="1" dirty="0">
              <a:latin typeface="Lucida Handwriting"/>
              <a:ea typeface="华文行楷"/>
              <a:cs typeface="Lucida Handwriting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4800" y="5163432"/>
            <a:ext cx="8534400" cy="533400"/>
          </a:xfrm>
        </p:spPr>
        <p:txBody>
          <a:bodyPr/>
          <a:lstStyle/>
          <a:p>
            <a:r>
              <a:rPr lang="en-US" altLang="zh-CN" smtClean="0"/>
              <a:t>Oct </a:t>
            </a:r>
            <a:r>
              <a:rPr lang="en-US" altLang="zh-CN" smtClean="0"/>
              <a:t>2</a:t>
            </a:r>
            <a:r>
              <a:rPr lang="en-US" altLang="zh-CN" smtClean="0"/>
              <a:t>8</a:t>
            </a:r>
            <a:r>
              <a:rPr lang="en-US" altLang="zh-CN" baseline="30000" smtClean="0"/>
              <a:t>th</a:t>
            </a:r>
            <a:r>
              <a:rPr lang="en-US" altLang="zh-CN" smtClean="0"/>
              <a:t> </a:t>
            </a:r>
            <a:r>
              <a:rPr lang="en-US" altLang="zh-CN" dirty="0" smtClean="0"/>
              <a:t>, 2018</a:t>
            </a:r>
            <a:endParaRPr lang="zh-CN" altLang="en-US" dirty="0"/>
          </a:p>
        </p:txBody>
      </p:sp>
      <p:grpSp>
        <p:nvGrpSpPr>
          <p:cNvPr id="7" name="组合 56"/>
          <p:cNvGrpSpPr/>
          <p:nvPr/>
        </p:nvGrpSpPr>
        <p:grpSpPr>
          <a:xfrm>
            <a:off x="304800" y="1266763"/>
            <a:ext cx="8684456" cy="2132707"/>
            <a:chOff x="697559" y="2853280"/>
            <a:chExt cx="5538644" cy="1333027"/>
          </a:xfrm>
        </p:grpSpPr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916832" y="3867894"/>
              <a:ext cx="241776" cy="23057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4813708" y="3960291"/>
              <a:ext cx="236996" cy="226016"/>
            </a:xfrm>
            <a:prstGeom prst="ellipse">
              <a:avLst/>
            </a:prstGeom>
            <a:solidFill>
              <a:srgbClr val="0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5611568" y="3794744"/>
              <a:ext cx="99644" cy="95027"/>
            </a:xfrm>
            <a:prstGeom prst="ellipse">
              <a:avLst/>
            </a:prstGeom>
            <a:solidFill>
              <a:srgbClr val="508C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5822024" y="3701053"/>
              <a:ext cx="99644" cy="95027"/>
            </a:xfrm>
            <a:prstGeom prst="ellipse">
              <a:avLst/>
            </a:prstGeom>
            <a:solidFill>
              <a:srgbClr val="0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6136559" y="3820380"/>
              <a:ext cx="99644" cy="95027"/>
            </a:xfrm>
            <a:prstGeom prst="ellipse">
              <a:avLst/>
            </a:prstGeom>
            <a:solidFill>
              <a:srgbClr val="508C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>
              <a:spLocks noChangeAspect="1"/>
            </p:cNvSpPr>
            <p:nvPr/>
          </p:nvSpPr>
          <p:spPr>
            <a:xfrm flipV="1">
              <a:off x="1433442" y="2853280"/>
              <a:ext cx="48354" cy="46114"/>
            </a:xfrm>
            <a:prstGeom prst="ellipse">
              <a:avLst/>
            </a:prstGeom>
            <a:solidFill>
              <a:srgbClr val="508C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1132982" y="3478603"/>
              <a:ext cx="99644" cy="9502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697559" y="3518733"/>
              <a:ext cx="233213" cy="222408"/>
            </a:xfrm>
            <a:prstGeom prst="ellipse">
              <a:avLst/>
            </a:prstGeom>
            <a:solidFill>
              <a:srgbClr val="508C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70472" y="225382"/>
            <a:ext cx="74956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0090"/>
                </a:solidFill>
                <a:latin typeface="Book Antiqua" panose="02040602050305030304" pitchFamily="18" charset="0"/>
              </a:rPr>
              <a:t>VE490</a:t>
            </a:r>
            <a:r>
              <a:rPr lang="en-US" altLang="zh-CN" sz="32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 INDOOR LOCALIZATION</a:t>
            </a:r>
            <a:endParaRPr lang="zh-CN" altLang="en-US" sz="32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17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9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451272" y="6274408"/>
            <a:ext cx="581721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sym typeface="宋体" pitchFamily="2" charset="-122"/>
              </a:rPr>
              <a:t>10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8" y="277635"/>
            <a:ext cx="51255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Discrimination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8951" y="1111828"/>
            <a:ext cx="86814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zh-CN" sz="2000" b="1" dirty="0" smtClean="0">
                <a:latin typeface="Times New Roman"/>
                <a:cs typeface="Times New Roman"/>
              </a:rPr>
              <a:t>Location dependent fading effect</a:t>
            </a:r>
          </a:p>
          <a:p>
            <a:pPr algn="just"/>
            <a:r>
              <a:rPr lang="en-US" altLang="zh-CN" sz="2000" b="1" dirty="0">
                <a:latin typeface="Times New Roman"/>
                <a:cs typeface="Times New Roman"/>
              </a:rPr>
              <a:t>	</a:t>
            </a:r>
            <a:endParaRPr lang="en-US" altLang="zh-CN" sz="2000" dirty="0" smtClean="0">
              <a:latin typeface="Times New Roman"/>
              <a:cs typeface="Times New Roman"/>
            </a:endParaRPr>
          </a:p>
          <a:p>
            <a:pPr marL="800100" lvl="1" indent="-342900" algn="just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Light intensity varies over space</a:t>
            </a:r>
          </a:p>
          <a:p>
            <a:pPr marL="800100" lvl="1" indent="-342900" algn="just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Less regular than anticipated ( an ideal circle )</a:t>
            </a:r>
          </a:p>
          <a:p>
            <a:pPr marL="800100" lvl="1" indent="-342900" algn="just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Diversity more significant in the mall and office</a:t>
            </a:r>
            <a:r>
              <a:rPr lang="en-US" altLang="zh-CN" sz="2000" b="1" dirty="0">
                <a:latin typeface="Times New Roman"/>
                <a:cs typeface="Times New Roman"/>
              </a:rPr>
              <a:t>	</a:t>
            </a:r>
            <a:endParaRPr lang="en-US" altLang="zh-CN" sz="2000" b="1" dirty="0" smtClean="0">
              <a:latin typeface="Times New Roman"/>
              <a:cs typeface="Times New Roman"/>
            </a:endParaRPr>
          </a:p>
        </p:txBody>
      </p:sp>
      <p:pic>
        <p:nvPicPr>
          <p:cNvPr id="2" name="图片 1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2958952"/>
            <a:ext cx="7247030" cy="30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97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396824" y="6274408"/>
            <a:ext cx="636173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sym typeface="宋体" pitchFamily="2" charset="-122"/>
              </a:rPr>
              <a:t>11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388" y="277635"/>
            <a:ext cx="51255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Discrimination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8951" y="1111828"/>
            <a:ext cx="86814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 startAt="2"/>
            </a:pPr>
            <a:r>
              <a:rPr lang="en-US" altLang="zh-CN" sz="2000" b="1" dirty="0" smtClean="0">
                <a:latin typeface="Times New Roman"/>
                <a:cs typeface="Times New Roman"/>
              </a:rPr>
              <a:t>Spatial discrimination of light intensity vectors</a:t>
            </a:r>
          </a:p>
          <a:p>
            <a:pPr algn="just"/>
            <a:endParaRPr lang="en-US" altLang="zh-CN" sz="2000" dirty="0" smtClean="0">
              <a:latin typeface="Times New Roman"/>
              <a:cs typeface="Times New Roman"/>
            </a:endParaRPr>
          </a:p>
          <a:p>
            <a:pPr marL="800100" lvl="1" indent="-342900" algn="just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A vector of light intensity values each of whose entry denotes a light intensity value of a spot on the walking trace</a:t>
            </a:r>
          </a:p>
          <a:p>
            <a:pPr marL="800100" lvl="1" indent="-342900" algn="just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Euclidian distance to denote discrimination</a:t>
            </a:r>
          </a:p>
        </p:txBody>
      </p:sp>
      <p:pic>
        <p:nvPicPr>
          <p:cNvPr id="3" name="图片 2" descr="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" y="2835774"/>
            <a:ext cx="6977380" cy="37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8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396824" y="6274408"/>
            <a:ext cx="636173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sym typeface="宋体" pitchFamily="2" charset="-122"/>
              </a:rPr>
              <a:t>12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Factors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1010" y="1231771"/>
            <a:ext cx="85719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latin typeface="Times New Roman"/>
                <a:cs typeface="Times New Roman"/>
              </a:rPr>
              <a:t>Temporal stability</a:t>
            </a:r>
          </a:p>
          <a:p>
            <a:pPr marL="342900" indent="-342900">
              <a:buFont typeface="Arial"/>
              <a:buChar char="•"/>
            </a:pPr>
            <a:endParaRPr lang="en-US" altLang="zh-CN" sz="2000" dirty="0" smtClean="0">
              <a:latin typeface="Times New Roman"/>
              <a:cs typeface="Times New Roman"/>
            </a:endParaRPr>
          </a:p>
          <a:p>
            <a:endParaRPr lang="en-US" altLang="zh-CN" sz="2000" dirty="0" smtClean="0">
              <a:latin typeface="Times New Roman"/>
              <a:cs typeface="Times New Roman"/>
            </a:endParaRPr>
          </a:p>
          <a:p>
            <a:endParaRPr lang="en-US" altLang="zh-CN" sz="2000" dirty="0">
              <a:latin typeface="Times New Roman"/>
              <a:cs typeface="Times New Roman"/>
            </a:endParaRPr>
          </a:p>
          <a:p>
            <a:endParaRPr lang="en-US" altLang="zh-CN" sz="2000" dirty="0" smtClean="0">
              <a:latin typeface="Times New Roman"/>
              <a:cs typeface="Times New Roman"/>
            </a:endParaRPr>
          </a:p>
          <a:p>
            <a:endParaRPr lang="en-US" altLang="zh-CN" sz="2000" dirty="0">
              <a:latin typeface="Times New Roman"/>
              <a:cs typeface="Times New Roman"/>
            </a:endParaRPr>
          </a:p>
          <a:p>
            <a:endParaRPr lang="en-US" altLang="zh-CN" sz="2000" dirty="0" smtClean="0">
              <a:latin typeface="Times New Roman"/>
              <a:cs typeface="Times New Roman"/>
            </a:endParaRPr>
          </a:p>
          <a:p>
            <a:endParaRPr lang="en-US" altLang="zh-CN" sz="2000" dirty="0">
              <a:latin typeface="Times New Roman"/>
              <a:cs typeface="Times New Roman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latin typeface="Times New Roman"/>
                <a:cs typeface="Times New Roman"/>
              </a:rPr>
              <a:t>Device diversity and stability</a:t>
            </a:r>
            <a:endParaRPr lang="en-US" altLang="zh-CN" sz="2000" dirty="0" smtClean="0">
              <a:latin typeface="Times New Roman"/>
              <a:cs typeface="Times New Roman"/>
            </a:endParaRPr>
          </a:p>
        </p:txBody>
      </p:sp>
      <p:pic>
        <p:nvPicPr>
          <p:cNvPr id="3" name="图片 2" descr="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649" y="4175373"/>
            <a:ext cx="4533900" cy="2590800"/>
          </a:xfrm>
          <a:prstGeom prst="rect">
            <a:avLst/>
          </a:prstGeom>
        </p:spPr>
      </p:pic>
      <p:pic>
        <p:nvPicPr>
          <p:cNvPr id="4" name="图片 3" descr="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40" y="1630680"/>
            <a:ext cx="3530600" cy="207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0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396824" y="6274408"/>
            <a:ext cx="636173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sym typeface="宋体" pitchFamily="2" charset="-122"/>
              </a:rPr>
              <a:t>13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8951" y="1059051"/>
            <a:ext cx="8571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b="1" dirty="0" smtClean="0">
                <a:latin typeface="Times New Roman"/>
                <a:cs typeface="Times New Roman"/>
              </a:rPr>
              <a:t>Coarse-graine</a:t>
            </a:r>
            <a:r>
              <a:rPr lang="en-US" altLang="zh-CN" sz="2000" b="1" dirty="0" smtClean="0">
                <a:latin typeface="Times New Roman"/>
                <a:cs typeface="Times New Roman"/>
              </a:rPr>
              <a:t>d localization via KNN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 err="1" smtClean="0">
                <a:latin typeface="Times New Roman"/>
                <a:cs typeface="Times New Roman"/>
              </a:rPr>
              <a:t>LightPrint</a:t>
            </a:r>
            <a:r>
              <a:rPr lang="en-US" altLang="zh-CN" sz="2000" b="1" dirty="0" smtClean="0">
                <a:latin typeface="Times New Roman"/>
                <a:cs typeface="Times New Roman"/>
              </a:rPr>
              <a:t> matching</a:t>
            </a:r>
            <a:endParaRPr lang="en-US" altLang="zh-CN" sz="2000" b="1" dirty="0" smtClean="0">
              <a:latin typeface="Times New Roman"/>
              <a:cs typeface="Times New Roman"/>
            </a:endParaRPr>
          </a:p>
        </p:txBody>
      </p:sp>
      <p:pic>
        <p:nvPicPr>
          <p:cNvPr id="2" name="图片 1" descr="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49" y="2311253"/>
            <a:ext cx="7442011" cy="368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7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396824" y="6274408"/>
            <a:ext cx="636173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sym typeface="宋体" pitchFamily="2" charset="-122"/>
              </a:rPr>
              <a:t>14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8" y="277635"/>
            <a:ext cx="612121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Coarse-Grained Localization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8951" y="1282571"/>
            <a:ext cx="85719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The LIF map of a building floor can be divided into multiple smaller subareas according to their physical forms and sizes.</a:t>
            </a:r>
          </a:p>
          <a:p>
            <a:pPr marL="342900" indent="-342900">
              <a:buFont typeface="Arial"/>
              <a:buChar char="•"/>
            </a:pPr>
            <a:endParaRPr lang="en-US" altLang="zh-CN" sz="20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altLang="zh-CN" sz="2000" dirty="0">
              <a:latin typeface="Times New Roman"/>
              <a:cs typeface="Times New Roman"/>
            </a:endParaRPr>
          </a:p>
          <a:p>
            <a:endParaRPr lang="en-US" altLang="zh-CN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Use KNN classifier to match the measurement </a:t>
            </a:r>
            <a:r>
              <a:rPr lang="en-US" altLang="zh-CN" sz="2000" dirty="0" smtClean="0">
                <a:latin typeface="Times New Roman"/>
                <a:cs typeface="Times New Roman"/>
              </a:rPr>
              <a:t>with the current LIF map.</a:t>
            </a:r>
          </a:p>
          <a:p>
            <a:pPr marL="342900" indent="-342900">
              <a:buFont typeface="Arial"/>
              <a:buChar char="•"/>
            </a:pPr>
            <a:endParaRPr lang="en-US" altLang="zh-CN" sz="20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altLang="zh-CN" sz="2000" dirty="0" smtClean="0">
              <a:latin typeface="Times New Roman"/>
              <a:cs typeface="Times New Roman"/>
            </a:endParaRPr>
          </a:p>
          <a:p>
            <a:endParaRPr lang="en-US" altLang="zh-CN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May be erroneous (would discuss </a:t>
            </a:r>
            <a:r>
              <a:rPr lang="en-US" altLang="zh-CN" sz="2000" dirty="0" smtClean="0">
                <a:latin typeface="Times New Roman"/>
                <a:cs typeface="Times New Roman"/>
              </a:rPr>
              <a:t>later)</a:t>
            </a:r>
            <a:endParaRPr lang="en-US" altLang="zh-CN" sz="2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484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396824" y="6274408"/>
            <a:ext cx="636173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sym typeface="宋体" pitchFamily="2" charset="-122"/>
              </a:rPr>
              <a:t>15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8" y="277635"/>
            <a:ext cx="63345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Directed 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LightPrints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8951" y="1059051"/>
            <a:ext cx="857198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/>
                <a:cs typeface="Times New Roman"/>
              </a:rPr>
              <a:t>Directed </a:t>
            </a:r>
            <a:r>
              <a:rPr lang="en-US" altLang="zh-CN" sz="2400" b="1" dirty="0" err="1" smtClean="0">
                <a:latin typeface="Times New Roman"/>
                <a:cs typeface="Times New Roman"/>
              </a:rPr>
              <a:t>LightPrints</a:t>
            </a:r>
            <a:endParaRPr lang="en-US" altLang="zh-CN" sz="2400" b="1" dirty="0" smtClean="0">
              <a:latin typeface="Times New Roman"/>
              <a:cs typeface="Times New Roman"/>
            </a:endParaRPr>
          </a:p>
          <a:p>
            <a:endParaRPr lang="en-US" altLang="zh-CN" sz="2400" b="1" dirty="0" smtClean="0">
              <a:latin typeface="Times New Roman"/>
              <a:cs typeface="Times New Roman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altLang="zh-CN" sz="2000" dirty="0" smtClean="0">
                <a:latin typeface="Times New Roman"/>
                <a:cs typeface="Times New Roman"/>
              </a:rPr>
              <a:t>Breaking a </a:t>
            </a:r>
            <a:r>
              <a:rPr lang="en-US" altLang="zh-CN" sz="2000" dirty="0" err="1" smtClean="0">
                <a:latin typeface="Times New Roman"/>
                <a:cs typeface="Times New Roman"/>
              </a:rPr>
              <a:t>LightPrint</a:t>
            </a:r>
            <a:r>
              <a:rPr lang="en-US" altLang="zh-CN" sz="2000" dirty="0" smtClean="0">
                <a:latin typeface="Times New Roman"/>
                <a:cs typeface="Times New Roman"/>
              </a:rPr>
              <a:t> vector into multiple smaller-size vectors with one direction for each (denoting the instantaneous walking direction of the user at a corresponding point on the walk trace.</a:t>
            </a:r>
            <a:endParaRPr lang="en-US" altLang="zh-CN" sz="2000" b="1" dirty="0" smtClean="0">
              <a:latin typeface="Times New Roman"/>
              <a:cs typeface="Times New Roman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2071" y="3516164"/>
            <a:ext cx="1640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/>
                <a:cs typeface="Times New Roman"/>
              </a:rPr>
              <a:t>Gyroscope</a:t>
            </a:r>
            <a:endParaRPr lang="en-US" altLang="zh-CN" sz="2400" dirty="0" smtClean="0">
              <a:latin typeface="Times New Roman"/>
              <a:cs typeface="Times New Roman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52071" y="4967888"/>
            <a:ext cx="153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/>
                <a:cs typeface="Times New Roman"/>
              </a:rPr>
              <a:t>Compass</a:t>
            </a:r>
            <a:endParaRPr lang="en-US" altLang="zh-CN" sz="2400" dirty="0" smtClean="0">
              <a:latin typeface="Times New Roman"/>
              <a:cs typeface="Times New Roman"/>
            </a:endParaRPr>
          </a:p>
        </p:txBody>
      </p:sp>
      <p:cxnSp>
        <p:nvCxnSpPr>
          <p:cNvPr id="3" name="直线箭头连接符 2"/>
          <p:cNvCxnSpPr/>
          <p:nvPr/>
        </p:nvCxnSpPr>
        <p:spPr>
          <a:xfrm>
            <a:off x="2849726" y="4581852"/>
            <a:ext cx="2139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692400" y="4044436"/>
            <a:ext cx="2499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/>
                <a:cs typeface="Times New Roman"/>
              </a:rPr>
              <a:t>Complementary Filter</a:t>
            </a:r>
            <a:endParaRPr lang="en-US" altLang="zh-CN" sz="2000" dirty="0" smtClean="0">
              <a:latin typeface="Times New Roman"/>
              <a:cs typeface="Times New Roman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69361" y="4351019"/>
            <a:ext cx="346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/>
                <a:cs typeface="Times New Roman"/>
              </a:rPr>
              <a:t>Detect direction changes</a:t>
            </a:r>
            <a:endParaRPr lang="en-US" altLang="zh-CN" sz="24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396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407773" y="6274408"/>
            <a:ext cx="625225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sym typeface="宋体" pitchFamily="2" charset="-122"/>
              </a:rPr>
              <a:t>16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8" y="277635"/>
            <a:ext cx="53998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DTW Distances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8951" y="1059051"/>
            <a:ext cx="85719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/>
                <a:cs typeface="Times New Roman"/>
              </a:rPr>
              <a:t>Dynamic Time Warping</a:t>
            </a:r>
          </a:p>
          <a:p>
            <a:endParaRPr lang="en-US" altLang="zh-CN" sz="2400" b="1" dirty="0" smtClean="0">
              <a:latin typeface="Times New Roman"/>
              <a:cs typeface="Times New Roman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altLang="zh-CN" sz="2000" dirty="0" smtClean="0">
                <a:latin typeface="Times New Roman"/>
                <a:cs typeface="Times New Roman"/>
              </a:rPr>
              <a:t>To align and measure the similarity between two time sequences with different speeds.</a:t>
            </a:r>
            <a:endParaRPr lang="en-US" altLang="zh-CN" sz="2000" b="1" dirty="0" smtClean="0">
              <a:latin typeface="Times New Roman"/>
              <a:cs typeface="Times New Roman"/>
            </a:endParaRPr>
          </a:p>
        </p:txBody>
      </p:sp>
      <p:pic>
        <p:nvPicPr>
          <p:cNvPr id="4" name="图片 3" descr="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" y="2773680"/>
            <a:ext cx="6587213" cy="309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80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407773" y="6274408"/>
            <a:ext cx="625225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sym typeface="宋体" pitchFamily="2" charset="-122"/>
              </a:rPr>
              <a:t>17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569449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 Based on DTW 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389" y="1172466"/>
            <a:ext cx="8490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altLang="zh-CN" sz="2400" dirty="0" smtClean="0">
                <a:latin typeface="Times New Roman"/>
                <a:cs typeface="Times New Roman"/>
              </a:rPr>
              <a:t>A few light intensity segments that have similar minimum DTW distances.</a:t>
            </a:r>
          </a:p>
          <a:p>
            <a:pPr marL="342900" indent="-342900" algn="just">
              <a:buFont typeface="Arial"/>
              <a:buChar char="•"/>
            </a:pPr>
            <a:endParaRPr lang="en-US" altLang="zh-CN" sz="2400" dirty="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altLang="zh-CN" sz="2400" dirty="0" smtClean="0">
                <a:latin typeface="Times New Roman"/>
                <a:cs typeface="Times New Roman"/>
              </a:rPr>
              <a:t>Cluster the top </a:t>
            </a:r>
            <a:r>
              <a:rPr lang="en-US" altLang="zh-CN" sz="2400" i="1" dirty="0" smtClean="0">
                <a:latin typeface="Times New Roman"/>
                <a:cs typeface="Times New Roman"/>
              </a:rPr>
              <a:t>K</a:t>
            </a:r>
            <a:r>
              <a:rPr lang="en-US" altLang="zh-CN" sz="2400" dirty="0" smtClean="0">
                <a:latin typeface="Times New Roman"/>
                <a:cs typeface="Times New Roman"/>
              </a:rPr>
              <a:t> light intensity segments with similar minimum DTW distances.</a:t>
            </a:r>
          </a:p>
          <a:p>
            <a:pPr marL="342900" indent="-342900" algn="just">
              <a:buFont typeface="Arial"/>
              <a:buChar char="•"/>
            </a:pPr>
            <a:endParaRPr lang="en-US" altLang="zh-CN" sz="2400" dirty="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altLang="zh-CN" sz="2400" dirty="0" smtClean="0">
                <a:latin typeface="Times New Roman"/>
                <a:cs typeface="Times New Roman"/>
              </a:rPr>
              <a:t>A cluster with the smallest average DTW distance is taken as the most similar one to the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LightPrint</a:t>
            </a:r>
            <a:r>
              <a:rPr lang="en-US" altLang="zh-CN" sz="2400" dirty="0" smtClean="0">
                <a:latin typeface="Times New Roman"/>
                <a:cs typeface="Times New Roman"/>
              </a:rPr>
              <a:t>.</a:t>
            </a:r>
            <a:endParaRPr lang="en-US" altLang="zh-CN" sz="2400" dirty="0">
              <a:latin typeface="Times New Roman"/>
              <a:cs typeface="Times New Roman"/>
            </a:endParaRPr>
          </a:p>
        </p:txBody>
      </p:sp>
      <p:pic>
        <p:nvPicPr>
          <p:cNvPr id="3" name="图片 2" descr="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74" y="4525714"/>
            <a:ext cx="5869940" cy="174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16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407773" y="6274408"/>
            <a:ext cx="625225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sym typeface="宋体" pitchFamily="2" charset="-122"/>
              </a:rPr>
              <a:t>18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CUSUM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8951" y="1059051"/>
            <a:ext cx="857198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/>
                <a:cs typeface="Times New Roman"/>
              </a:rPr>
              <a:t>CUSUM</a:t>
            </a:r>
          </a:p>
          <a:p>
            <a:endParaRPr lang="en-US" altLang="zh-CN" sz="2400" b="1" dirty="0" smtClean="0">
              <a:latin typeface="Times New Roman"/>
              <a:cs typeface="Times New Roman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altLang="zh-CN" sz="2000" dirty="0" smtClean="0">
                <a:latin typeface="Times New Roman"/>
                <a:cs typeface="Times New Roman"/>
              </a:rPr>
              <a:t>To adaptively determine the value of </a:t>
            </a:r>
            <a:r>
              <a:rPr lang="en-US" altLang="zh-CN" sz="2000" i="1" dirty="0" smtClean="0">
                <a:latin typeface="Times New Roman"/>
                <a:cs typeface="Times New Roman"/>
              </a:rPr>
              <a:t>K</a:t>
            </a:r>
            <a:endParaRPr lang="en-US" altLang="zh-CN" sz="2000" b="1" i="1" dirty="0" smtClean="0">
              <a:latin typeface="Times New Roman"/>
              <a:cs typeface="Times New Roman"/>
            </a:endParaRPr>
          </a:p>
        </p:txBody>
      </p:sp>
      <p:pic>
        <p:nvPicPr>
          <p:cNvPr id="2" name="图片 1" descr="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1" y="3078480"/>
            <a:ext cx="4288849" cy="1909419"/>
          </a:xfrm>
          <a:prstGeom prst="rect">
            <a:avLst/>
          </a:prstGeom>
        </p:spPr>
      </p:pic>
      <p:pic>
        <p:nvPicPr>
          <p:cNvPr id="3" name="图片 2" descr="1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77" y="3230219"/>
            <a:ext cx="4443021" cy="175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3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407773" y="6274408"/>
            <a:ext cx="625225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sym typeface="宋体" pitchFamily="2" charset="-122"/>
              </a:rPr>
              <a:t>19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 descr="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01"/>
            <a:ext cx="914400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7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9223" y="1318603"/>
            <a:ext cx="7884451" cy="78483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19273" y="2678373"/>
            <a:ext cx="5891132" cy="119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Reading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Reproduction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651052" y="6274408"/>
            <a:ext cx="381946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zh-CN" sz="2800" dirty="0">
                <a:solidFill>
                  <a:srgbClr val="FFFFFF"/>
                </a:solidFill>
                <a:sym typeface="宋体" pitchFamily="2" charset="-122"/>
              </a:rPr>
              <a:t>2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5" name="直接连接符 9"/>
          <p:cNvCxnSpPr/>
          <p:nvPr/>
        </p:nvCxnSpPr>
        <p:spPr>
          <a:xfrm>
            <a:off x="0" y="961415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01" y="-345290"/>
            <a:ext cx="2242792" cy="224279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5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407773" y="6274408"/>
            <a:ext cx="625225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sym typeface="宋体" pitchFamily="2" charset="-122"/>
              </a:rPr>
              <a:t>20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 &amp; Cons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8951" y="935899"/>
            <a:ext cx="857198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/>
                <a:cs typeface="Times New Roman"/>
              </a:rPr>
              <a:t>Innovations</a:t>
            </a:r>
          </a:p>
          <a:p>
            <a:endParaRPr lang="en-US" altLang="zh-CN" sz="2400" b="1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Leverage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information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from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unmodified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luminaries</a:t>
            </a:r>
            <a:r>
              <a:rPr lang="zh-CN" altLang="en-US" sz="2000" dirty="0" smtClean="0">
                <a:latin typeface="Times New Roman"/>
                <a:cs typeface="Times New Roman"/>
              </a:rPr>
              <a:t>.</a:t>
            </a:r>
          </a:p>
          <a:p>
            <a:endParaRPr lang="en-US" altLang="zh-CN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Less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user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interaction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compared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to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err="1" smtClean="0">
                <a:latin typeface="Times New Roman"/>
                <a:cs typeface="Times New Roman"/>
              </a:rPr>
              <a:t>FlashLoc</a:t>
            </a:r>
            <a:r>
              <a:rPr lang="en-US" altLang="zh-CN" sz="2000" dirty="0" smtClean="0">
                <a:latin typeface="Times New Roman"/>
                <a:cs typeface="Times New Roman"/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D</a:t>
            </a:r>
            <a:r>
              <a:rPr lang="en-US" altLang="zh-CN" sz="2000" dirty="0" smtClean="0">
                <a:latin typeface="Times New Roman"/>
                <a:cs typeface="Times New Roman"/>
              </a:rPr>
              <a:t>istance</a:t>
            </a:r>
            <a:r>
              <a:rPr lang="zh-CN" altLang="en-US" sz="2000" dirty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does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not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matter;</a:t>
            </a:r>
            <a:endParaRPr lang="en-US" altLang="zh-CN" sz="2000" dirty="0" smtClean="0">
              <a:latin typeface="Times New Roman"/>
              <a:cs typeface="Times New Roman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6684" y="3847567"/>
            <a:ext cx="85719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/>
                <a:cs typeface="Times New Roman"/>
              </a:rPr>
              <a:t>More to explore</a:t>
            </a:r>
          </a:p>
          <a:p>
            <a:endParaRPr lang="en-US" altLang="zh-CN" sz="2000" b="1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Still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requires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the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user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to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actively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cooperate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with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the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system</a:t>
            </a:r>
          </a:p>
          <a:p>
            <a:endParaRPr lang="en-US" altLang="zh-CN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Vulnerable </a:t>
            </a:r>
            <a:r>
              <a:rPr lang="en-US" altLang="zh-CN" sz="2000" dirty="0" smtClean="0">
                <a:latin typeface="Times New Roman"/>
                <a:cs typeface="Times New Roman"/>
              </a:rPr>
              <a:t>to</a:t>
            </a:r>
            <a:r>
              <a:rPr lang="zh-CN" altLang="zh-CN" sz="2000" dirty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sunlight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(change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the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light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fingerprinting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significantly)</a:t>
            </a:r>
          </a:p>
          <a:p>
            <a:endParaRPr lang="en-US" altLang="zh-CN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Assist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in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Camera-related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computer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vision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methods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(coarse</a:t>
            </a:r>
            <a:r>
              <a:rPr lang="zh-CN" altLang="en-US" sz="2000" dirty="0" smtClean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localization)</a:t>
            </a:r>
            <a:endParaRPr lang="en-US" altLang="zh-CN" sz="2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829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651052" y="6274408"/>
            <a:ext cx="381946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  <a:sym typeface="宋体" pitchFamily="2" charset="-122"/>
              </a:rPr>
              <a:t>3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List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45" y="922142"/>
            <a:ext cx="8956609" cy="615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altLang="zh-CN" sz="1600" b="1" dirty="0" err="1" smtClean="0">
                <a:latin typeface="Times New Roman"/>
                <a:cs typeface="Times New Roman"/>
              </a:rPr>
              <a:t>NaviLight</a:t>
            </a:r>
            <a:r>
              <a:rPr lang="en-US" altLang="zh-CN" sz="1600" b="1" dirty="0">
                <a:latin typeface="Times New Roman"/>
                <a:cs typeface="Times New Roman"/>
              </a:rPr>
              <a:t>: Indoor Localization and Navigation Under Arbitrary Lights </a:t>
            </a:r>
            <a:endParaRPr lang="en-US" altLang="zh-CN" sz="1600" b="1" dirty="0" smtClean="0">
              <a:latin typeface="Times New Roman"/>
              <a:cs typeface="Times New Roman"/>
            </a:endParaRPr>
          </a:p>
          <a:p>
            <a:pPr lvl="2" algn="just"/>
            <a:r>
              <a:rPr lang="en-US" altLang="zh-CN" sz="1600" dirty="0" err="1">
                <a:latin typeface="Times New Roman"/>
                <a:cs typeface="Times New Roman"/>
              </a:rPr>
              <a:t>Zenghua</a:t>
            </a:r>
            <a:r>
              <a:rPr lang="en-US" altLang="zh-CN" sz="1600" dirty="0">
                <a:latin typeface="Times New Roman"/>
                <a:cs typeface="Times New Roman"/>
              </a:rPr>
              <a:t> Zhao∗, </a:t>
            </a:r>
            <a:r>
              <a:rPr lang="en-US" altLang="zh-CN" sz="1600" dirty="0" err="1">
                <a:latin typeface="Times New Roman"/>
                <a:cs typeface="Times New Roman"/>
              </a:rPr>
              <a:t>Jiankun</a:t>
            </a:r>
            <a:r>
              <a:rPr lang="en-US" altLang="zh-CN" sz="1600" dirty="0">
                <a:latin typeface="Times New Roman"/>
                <a:cs typeface="Times New Roman"/>
              </a:rPr>
              <a:t> Wang∗, </a:t>
            </a:r>
            <a:r>
              <a:rPr lang="en-US" altLang="zh-CN" sz="1600" dirty="0" err="1">
                <a:latin typeface="Times New Roman"/>
                <a:cs typeface="Times New Roman"/>
              </a:rPr>
              <a:t>Xingya</a:t>
            </a:r>
            <a:r>
              <a:rPr lang="en-US" altLang="zh-CN" sz="1600" dirty="0">
                <a:latin typeface="Times New Roman"/>
                <a:cs typeface="Times New Roman"/>
              </a:rPr>
              <a:t> Zhao†, </a:t>
            </a:r>
            <a:r>
              <a:rPr lang="en-US" altLang="zh-CN" sz="1600" dirty="0" err="1">
                <a:latin typeface="Times New Roman"/>
                <a:cs typeface="Times New Roman"/>
              </a:rPr>
              <a:t>Chunyi</a:t>
            </a:r>
            <a:r>
              <a:rPr lang="en-US" altLang="zh-CN" sz="1600" dirty="0">
                <a:latin typeface="Times New Roman"/>
                <a:cs typeface="Times New Roman"/>
              </a:rPr>
              <a:t> </a:t>
            </a:r>
            <a:r>
              <a:rPr lang="en-US" altLang="zh-CN" sz="1600" dirty="0" err="1">
                <a:latin typeface="Times New Roman"/>
                <a:cs typeface="Times New Roman"/>
              </a:rPr>
              <a:t>Peng</a:t>
            </a:r>
            <a:r>
              <a:rPr lang="en-US" altLang="zh-CN" sz="1600" dirty="0">
                <a:latin typeface="Times New Roman"/>
                <a:cs typeface="Times New Roman"/>
              </a:rPr>
              <a:t>†, </a:t>
            </a:r>
            <a:r>
              <a:rPr lang="en-US" altLang="zh-CN" sz="1600" dirty="0" err="1">
                <a:latin typeface="Times New Roman"/>
                <a:cs typeface="Times New Roman"/>
              </a:rPr>
              <a:t>Qian</a:t>
            </a:r>
            <a:r>
              <a:rPr lang="en-US" altLang="zh-CN" sz="1600" dirty="0">
                <a:latin typeface="Times New Roman"/>
                <a:cs typeface="Times New Roman"/>
              </a:rPr>
              <a:t> </a:t>
            </a:r>
            <a:r>
              <a:rPr lang="en-US" altLang="zh-CN" sz="1600" dirty="0" err="1">
                <a:latin typeface="Times New Roman"/>
                <a:cs typeface="Times New Roman"/>
              </a:rPr>
              <a:t>Guo</a:t>
            </a:r>
            <a:r>
              <a:rPr lang="en-US" altLang="zh-CN" sz="1600" dirty="0">
                <a:latin typeface="Times New Roman"/>
                <a:cs typeface="Times New Roman"/>
              </a:rPr>
              <a:t>∗ and Bin Wu∗ ∗Tianjin Key Laboratory of Advanced Networking (TANK)</a:t>
            </a:r>
            <a:br>
              <a:rPr lang="en-US" altLang="zh-CN" sz="1600" dirty="0">
                <a:latin typeface="Times New Roman"/>
                <a:cs typeface="Times New Roman"/>
              </a:rPr>
            </a:br>
            <a:r>
              <a:rPr lang="en-US" altLang="zh-CN" sz="1600" dirty="0">
                <a:latin typeface="Times New Roman"/>
                <a:cs typeface="Times New Roman"/>
              </a:rPr>
              <a:t>School of Computer Science and Technology, Tianjin </a:t>
            </a:r>
            <a:r>
              <a:rPr lang="en-US" altLang="zh-CN" sz="1600" dirty="0" err="1">
                <a:latin typeface="Times New Roman"/>
                <a:cs typeface="Times New Roman"/>
              </a:rPr>
              <a:t>University,Tianjin</a:t>
            </a:r>
            <a:r>
              <a:rPr lang="en-US" altLang="zh-CN" sz="1600" dirty="0">
                <a:latin typeface="Times New Roman"/>
                <a:cs typeface="Times New Roman"/>
              </a:rPr>
              <a:t>, China †Department of Computer Science and Engineering, The Ohio State </a:t>
            </a:r>
            <a:r>
              <a:rPr lang="en-US" altLang="zh-CN" sz="1600" dirty="0" err="1">
                <a:latin typeface="Times New Roman"/>
                <a:cs typeface="Times New Roman"/>
              </a:rPr>
              <a:t>University,Columbus</a:t>
            </a:r>
            <a:r>
              <a:rPr lang="en-US" altLang="zh-CN" sz="1600" dirty="0">
                <a:latin typeface="Times New Roman"/>
                <a:cs typeface="Times New Roman"/>
              </a:rPr>
              <a:t>, Ohio, USA </a:t>
            </a:r>
          </a:p>
          <a:p>
            <a:pPr lvl="2" algn="just"/>
            <a:r>
              <a:rPr lang="en-US" altLang="zh-CN" sz="1600" u="sng" dirty="0">
                <a:latin typeface="Times New Roman"/>
                <a:cs typeface="Times New Roman"/>
              </a:rPr>
              <a:t>INFOCOM </a:t>
            </a:r>
            <a:r>
              <a:rPr lang="en-US" altLang="zh-CN" sz="1600" u="sng" dirty="0" smtClean="0">
                <a:latin typeface="Times New Roman"/>
                <a:cs typeface="Times New Roman"/>
              </a:rPr>
              <a:t>2017</a:t>
            </a:r>
          </a:p>
          <a:p>
            <a:pPr lvl="2" algn="just"/>
            <a:endParaRPr lang="en-US" altLang="zh-CN" sz="1600" b="1" dirty="0" smtClean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altLang="zh-CN" sz="1600" b="1" dirty="0" smtClean="0">
                <a:latin typeface="Times New Roman"/>
                <a:cs typeface="Times New Roman"/>
              </a:rPr>
              <a:t>DSOD</a:t>
            </a:r>
            <a:r>
              <a:rPr lang="en-US" altLang="zh-CN" sz="1600" b="1" dirty="0">
                <a:latin typeface="Times New Roman"/>
                <a:cs typeface="Times New Roman"/>
              </a:rPr>
              <a:t>: Learning Deeply Supervised Object Detectors from Scratch </a:t>
            </a:r>
            <a:endParaRPr lang="en-US" altLang="zh-CN" sz="1600" b="1" dirty="0">
              <a:latin typeface="Times New Roman"/>
              <a:cs typeface="Times New Roman"/>
            </a:endParaRPr>
          </a:p>
          <a:p>
            <a:pPr lvl="2" algn="just"/>
            <a:r>
              <a:rPr lang="en-US" altLang="zh-CN" sz="1600" dirty="0" err="1">
                <a:latin typeface="Times New Roman"/>
                <a:cs typeface="Times New Roman"/>
              </a:rPr>
              <a:t>Zhiqiang</a:t>
            </a:r>
            <a:r>
              <a:rPr lang="en-US" altLang="zh-CN" sz="1600" dirty="0">
                <a:latin typeface="Times New Roman"/>
                <a:cs typeface="Times New Roman"/>
              </a:rPr>
              <a:t> Shen∗1, </a:t>
            </a:r>
            <a:r>
              <a:rPr lang="en-US" altLang="zh-CN" sz="1600" dirty="0" err="1">
                <a:latin typeface="Times New Roman"/>
                <a:cs typeface="Times New Roman"/>
              </a:rPr>
              <a:t>Zhuang</a:t>
            </a:r>
            <a:r>
              <a:rPr lang="en-US" altLang="zh-CN" sz="1600" dirty="0">
                <a:latin typeface="Times New Roman"/>
                <a:cs typeface="Times New Roman"/>
              </a:rPr>
              <a:t> Liu∗2, </a:t>
            </a:r>
            <a:r>
              <a:rPr lang="en-US" altLang="zh-CN" sz="1600" dirty="0" err="1">
                <a:latin typeface="Times New Roman"/>
                <a:cs typeface="Times New Roman"/>
              </a:rPr>
              <a:t>Jianguo</a:t>
            </a:r>
            <a:r>
              <a:rPr lang="en-US" altLang="zh-CN" sz="1600" dirty="0">
                <a:latin typeface="Times New Roman"/>
                <a:cs typeface="Times New Roman"/>
              </a:rPr>
              <a:t> Li3, Yu-Gang Jiang1, </a:t>
            </a:r>
            <a:r>
              <a:rPr lang="en-US" altLang="zh-CN" sz="1600" dirty="0" err="1">
                <a:latin typeface="Times New Roman"/>
                <a:cs typeface="Times New Roman"/>
              </a:rPr>
              <a:t>Yurong</a:t>
            </a:r>
            <a:r>
              <a:rPr lang="en-US" altLang="zh-CN" sz="1600" dirty="0">
                <a:latin typeface="Times New Roman"/>
                <a:cs typeface="Times New Roman"/>
              </a:rPr>
              <a:t> Chen3, </a:t>
            </a:r>
            <a:r>
              <a:rPr lang="en-US" altLang="zh-CN" sz="1600" dirty="0" err="1">
                <a:latin typeface="Times New Roman"/>
                <a:cs typeface="Times New Roman"/>
              </a:rPr>
              <a:t>Xiangyang</a:t>
            </a:r>
            <a:r>
              <a:rPr lang="en-US" altLang="zh-CN" sz="1600" dirty="0">
                <a:latin typeface="Times New Roman"/>
                <a:cs typeface="Times New Roman"/>
              </a:rPr>
              <a:t> Xue1 1Fudan University, 2Tsinghua University, 3Intel Labs China</a:t>
            </a:r>
            <a:br>
              <a:rPr lang="en-US" altLang="zh-CN" sz="1600" dirty="0">
                <a:latin typeface="Times New Roman"/>
                <a:cs typeface="Times New Roman"/>
              </a:rPr>
            </a:br>
            <a:r>
              <a:rPr lang="en-US" altLang="zh-CN" sz="1600" u="sng" dirty="0" smtClean="0">
                <a:latin typeface="Times New Roman"/>
                <a:cs typeface="Times New Roman"/>
              </a:rPr>
              <a:t>ICCV 2017</a:t>
            </a:r>
          </a:p>
          <a:p>
            <a:pPr lvl="2" algn="just"/>
            <a:endParaRPr lang="en-US" altLang="zh-CN" sz="1600" u="sng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altLang="zh-CN" sz="1600" b="1" dirty="0" smtClean="0">
                <a:latin typeface="Times New Roman"/>
                <a:cs typeface="Times New Roman"/>
              </a:rPr>
              <a:t>Temporal </a:t>
            </a:r>
            <a:r>
              <a:rPr lang="en-US" altLang="zh-CN" sz="1600" b="1" dirty="0">
                <a:latin typeface="Times New Roman"/>
                <a:cs typeface="Times New Roman"/>
              </a:rPr>
              <a:t>Action Detection with Structured Segment Networks </a:t>
            </a:r>
            <a:endParaRPr lang="en-US" altLang="zh-CN" sz="1600" b="1" dirty="0">
              <a:latin typeface="Times New Roman"/>
              <a:cs typeface="Times New Roman"/>
            </a:endParaRPr>
          </a:p>
          <a:p>
            <a:pPr lvl="2" algn="just"/>
            <a:r>
              <a:rPr lang="en-US" altLang="zh-CN" sz="1600" dirty="0" err="1">
                <a:latin typeface="Times New Roman"/>
                <a:cs typeface="Times New Roman"/>
              </a:rPr>
              <a:t>Yue</a:t>
            </a:r>
            <a:r>
              <a:rPr lang="en-US" altLang="zh-CN" sz="1600" dirty="0">
                <a:latin typeface="Times New Roman"/>
                <a:cs typeface="Times New Roman"/>
              </a:rPr>
              <a:t> Zhao1, </a:t>
            </a:r>
            <a:r>
              <a:rPr lang="en-US" altLang="zh-CN" sz="1600" dirty="0" err="1">
                <a:latin typeface="Times New Roman"/>
                <a:cs typeface="Times New Roman"/>
              </a:rPr>
              <a:t>Yuanjun</a:t>
            </a:r>
            <a:r>
              <a:rPr lang="en-US" altLang="zh-CN" sz="1600" dirty="0">
                <a:latin typeface="Times New Roman"/>
                <a:cs typeface="Times New Roman"/>
              </a:rPr>
              <a:t> Xiong1, </a:t>
            </a:r>
            <a:r>
              <a:rPr lang="en-US" altLang="zh-CN" sz="1600" dirty="0" err="1">
                <a:latin typeface="Times New Roman"/>
                <a:cs typeface="Times New Roman"/>
              </a:rPr>
              <a:t>Limin</a:t>
            </a:r>
            <a:r>
              <a:rPr lang="en-US" altLang="zh-CN" sz="1600" dirty="0">
                <a:latin typeface="Times New Roman"/>
                <a:cs typeface="Times New Roman"/>
              </a:rPr>
              <a:t> Wang2, </a:t>
            </a:r>
            <a:r>
              <a:rPr lang="en-US" altLang="zh-CN" sz="1600" dirty="0" err="1">
                <a:latin typeface="Times New Roman"/>
                <a:cs typeface="Times New Roman"/>
              </a:rPr>
              <a:t>Zhirong</a:t>
            </a:r>
            <a:r>
              <a:rPr lang="en-US" altLang="zh-CN" sz="1600" dirty="0">
                <a:latin typeface="Times New Roman"/>
                <a:cs typeface="Times New Roman"/>
              </a:rPr>
              <a:t> Wu1, </a:t>
            </a:r>
            <a:r>
              <a:rPr lang="en-US" altLang="zh-CN" sz="1600" dirty="0" err="1">
                <a:latin typeface="Times New Roman"/>
                <a:cs typeface="Times New Roman"/>
              </a:rPr>
              <a:t>Xiaoou</a:t>
            </a:r>
            <a:r>
              <a:rPr lang="en-US" altLang="zh-CN" sz="1600" dirty="0">
                <a:latin typeface="Times New Roman"/>
                <a:cs typeface="Times New Roman"/>
              </a:rPr>
              <a:t> Tang1, and </a:t>
            </a:r>
            <a:r>
              <a:rPr lang="en-US" altLang="zh-CN" sz="1600" dirty="0" err="1">
                <a:latin typeface="Times New Roman"/>
                <a:cs typeface="Times New Roman"/>
              </a:rPr>
              <a:t>Dahua</a:t>
            </a:r>
            <a:r>
              <a:rPr lang="en-US" altLang="zh-CN" sz="1600" dirty="0">
                <a:latin typeface="Times New Roman"/>
                <a:cs typeface="Times New Roman"/>
              </a:rPr>
              <a:t> Lin1 </a:t>
            </a:r>
            <a:endParaRPr lang="en-US" altLang="zh-CN" sz="1600" dirty="0">
              <a:latin typeface="Times New Roman"/>
              <a:cs typeface="Times New Roman"/>
            </a:endParaRPr>
          </a:p>
          <a:p>
            <a:pPr lvl="2" algn="just"/>
            <a:r>
              <a:rPr lang="en-US" altLang="zh-CN" sz="1600" dirty="0">
                <a:latin typeface="Times New Roman"/>
                <a:cs typeface="Times New Roman"/>
              </a:rPr>
              <a:t>1Department of Information Engineering, The Chinese University of Hong Kong 2Computer Vision Laboratory, ETH Zurich, Switzerland </a:t>
            </a:r>
            <a:endParaRPr lang="en-US" altLang="zh-CN" sz="1600" b="1" dirty="0">
              <a:latin typeface="Times New Roman"/>
              <a:cs typeface="Times New Roman"/>
            </a:endParaRPr>
          </a:p>
          <a:p>
            <a:pPr lvl="2" algn="just"/>
            <a:r>
              <a:rPr lang="en-US" altLang="zh-CN" sz="1600" u="sng" dirty="0" smtClean="0">
                <a:latin typeface="Times New Roman"/>
                <a:cs typeface="Times New Roman"/>
              </a:rPr>
              <a:t>ICCV 2017</a:t>
            </a:r>
            <a:endParaRPr lang="en-US" altLang="zh-CN" sz="1600" u="sng" dirty="0">
              <a:latin typeface="Times New Roman"/>
              <a:cs typeface="Times New Roman"/>
            </a:endParaRPr>
          </a:p>
          <a:p>
            <a:pPr lvl="2" algn="just"/>
            <a:endParaRPr lang="en-US" altLang="zh-CN" sz="1600" u="sng" dirty="0" smtClean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altLang="zh-CN" sz="1600" b="1" dirty="0">
                <a:latin typeface="Times New Roman"/>
                <a:cs typeface="Times New Roman"/>
              </a:rPr>
              <a:t>Camera Calibration from Periodic Motion of a Pedestrian </a:t>
            </a:r>
            <a:endParaRPr lang="en-US" altLang="zh-CN" sz="1600" b="1" dirty="0">
              <a:latin typeface="Times New Roman"/>
              <a:cs typeface="Times New Roman"/>
            </a:endParaRPr>
          </a:p>
          <a:p>
            <a:pPr lvl="2" algn="just"/>
            <a:r>
              <a:rPr lang="en-US" altLang="zh-CN" sz="1600" dirty="0" err="1">
                <a:latin typeface="Times New Roman"/>
                <a:cs typeface="Times New Roman"/>
              </a:rPr>
              <a:t>Shiyao</a:t>
            </a:r>
            <a:r>
              <a:rPr lang="en-US" altLang="zh-CN" sz="1600" dirty="0">
                <a:latin typeface="Times New Roman"/>
                <a:cs typeface="Times New Roman"/>
              </a:rPr>
              <a:t> Huang, </a:t>
            </a:r>
            <a:r>
              <a:rPr lang="en-US" altLang="zh-CN" sz="1600" dirty="0" err="1">
                <a:latin typeface="Times New Roman"/>
                <a:cs typeface="Times New Roman"/>
              </a:rPr>
              <a:t>Xianghua</a:t>
            </a:r>
            <a:r>
              <a:rPr lang="en-US" altLang="zh-CN" sz="1600" dirty="0">
                <a:latin typeface="Times New Roman"/>
                <a:cs typeface="Times New Roman"/>
              </a:rPr>
              <a:t> Ying*, </a:t>
            </a:r>
            <a:r>
              <a:rPr lang="en-US" altLang="zh-CN" sz="1600" dirty="0" err="1">
                <a:latin typeface="Times New Roman"/>
                <a:cs typeface="Times New Roman"/>
              </a:rPr>
              <a:t>Jiangpeng</a:t>
            </a:r>
            <a:r>
              <a:rPr lang="en-US" altLang="zh-CN" sz="1600" dirty="0">
                <a:latin typeface="Times New Roman"/>
                <a:cs typeface="Times New Roman"/>
              </a:rPr>
              <a:t> </a:t>
            </a:r>
            <a:r>
              <a:rPr lang="en-US" altLang="zh-CN" sz="1600" dirty="0" err="1">
                <a:latin typeface="Times New Roman"/>
                <a:cs typeface="Times New Roman"/>
              </a:rPr>
              <a:t>Rong</a:t>
            </a:r>
            <a:r>
              <a:rPr lang="en-US" altLang="zh-CN" sz="1600" dirty="0">
                <a:latin typeface="Times New Roman"/>
                <a:cs typeface="Times New Roman"/>
              </a:rPr>
              <a:t>, </a:t>
            </a:r>
            <a:r>
              <a:rPr lang="en-US" altLang="zh-CN" sz="1600" dirty="0" err="1">
                <a:latin typeface="Times New Roman"/>
                <a:cs typeface="Times New Roman"/>
              </a:rPr>
              <a:t>Zeyu</a:t>
            </a:r>
            <a:r>
              <a:rPr lang="en-US" altLang="zh-CN" sz="1600" dirty="0">
                <a:latin typeface="Times New Roman"/>
                <a:cs typeface="Times New Roman"/>
              </a:rPr>
              <a:t> Shang and </a:t>
            </a:r>
            <a:r>
              <a:rPr lang="en-US" altLang="zh-CN" sz="1600" dirty="0" err="1">
                <a:latin typeface="Times New Roman"/>
                <a:cs typeface="Times New Roman"/>
              </a:rPr>
              <a:t>Hongbin</a:t>
            </a:r>
            <a:r>
              <a:rPr lang="en-US" altLang="zh-CN" sz="1600" dirty="0">
                <a:latin typeface="Times New Roman"/>
                <a:cs typeface="Times New Roman"/>
              </a:rPr>
              <a:t> </a:t>
            </a:r>
            <a:r>
              <a:rPr lang="en-US" altLang="zh-CN" sz="1600" dirty="0" err="1">
                <a:latin typeface="Times New Roman"/>
                <a:cs typeface="Times New Roman"/>
              </a:rPr>
              <a:t>Zha</a:t>
            </a:r>
            <a:r>
              <a:rPr lang="en-US" altLang="zh-CN" sz="1600" dirty="0">
                <a:latin typeface="Times New Roman"/>
                <a:cs typeface="Times New Roman"/>
              </a:rPr>
              <a:t> </a:t>
            </a:r>
            <a:endParaRPr lang="en-US" altLang="zh-CN" sz="1600" dirty="0">
              <a:latin typeface="Times New Roman"/>
              <a:cs typeface="Times New Roman"/>
            </a:endParaRPr>
          </a:p>
          <a:p>
            <a:pPr lvl="2" algn="just"/>
            <a:r>
              <a:rPr lang="en-US" altLang="zh-CN" sz="1600" dirty="0">
                <a:latin typeface="Times New Roman"/>
                <a:cs typeface="Times New Roman"/>
              </a:rPr>
              <a:t>Key Laboratory of Machine Perception (Ministry of Education) </a:t>
            </a:r>
            <a:endParaRPr lang="en-US" altLang="zh-CN" sz="1600" dirty="0">
              <a:latin typeface="Times New Roman"/>
              <a:cs typeface="Times New Roman"/>
            </a:endParaRPr>
          </a:p>
          <a:p>
            <a:pPr lvl="2" algn="just"/>
            <a:r>
              <a:rPr lang="en-US" altLang="zh-CN" sz="1600" dirty="0">
                <a:latin typeface="Times New Roman"/>
                <a:cs typeface="Times New Roman"/>
              </a:rPr>
              <a:t>School of Electronic Engineering and Computer Science, Center for Information Science </a:t>
            </a:r>
            <a:endParaRPr lang="en-US" altLang="zh-CN" sz="1600" dirty="0">
              <a:latin typeface="Times New Roman"/>
              <a:cs typeface="Times New Roman"/>
            </a:endParaRPr>
          </a:p>
          <a:p>
            <a:pPr lvl="2" algn="just"/>
            <a:r>
              <a:rPr lang="en-US" altLang="zh-CN" sz="1600" dirty="0">
                <a:latin typeface="Times New Roman"/>
                <a:cs typeface="Times New Roman"/>
              </a:rPr>
              <a:t>Peking University, Beijing 100871, P.R. China </a:t>
            </a:r>
            <a:endParaRPr lang="en-US" altLang="zh-CN" sz="1600" dirty="0">
              <a:latin typeface="Times New Roman"/>
              <a:cs typeface="Times New Roman"/>
            </a:endParaRPr>
          </a:p>
          <a:p>
            <a:pPr lvl="2"/>
            <a:r>
              <a:rPr lang="en-US" altLang="zh-CN" sz="1600" u="sng" dirty="0" smtClean="0">
                <a:latin typeface="Times New Roman"/>
                <a:cs typeface="Times New Roman"/>
              </a:rPr>
              <a:t>CVPR 2016</a:t>
            </a:r>
          </a:p>
        </p:txBody>
      </p:sp>
    </p:spTree>
    <p:extLst>
      <p:ext uri="{BB962C8B-B14F-4D97-AF65-F5344CB8AC3E}">
        <p14:creationId xmlns:p14="http://schemas.microsoft.com/office/powerpoint/2010/main" val="340713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651052" y="6274408"/>
            <a:ext cx="381946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  <a:sym typeface="宋体" pitchFamily="2" charset="-122"/>
              </a:rPr>
              <a:t>4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[1]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98695" y="2293742"/>
            <a:ext cx="895660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latin typeface="Times New Roman"/>
                <a:cs typeface="Times New Roman"/>
              </a:rPr>
              <a:t>	</a:t>
            </a:r>
            <a:r>
              <a:rPr lang="en-US" altLang="zh-CN" sz="2800" b="1" i="1" dirty="0" err="1" smtClean="0">
                <a:latin typeface="Times New Roman"/>
                <a:cs typeface="Times New Roman"/>
              </a:rPr>
              <a:t>NaviLight</a:t>
            </a:r>
            <a:r>
              <a:rPr lang="en-US" altLang="zh-CN" sz="2800" b="1" i="1" dirty="0">
                <a:latin typeface="Times New Roman"/>
                <a:cs typeface="Times New Roman"/>
              </a:rPr>
              <a:t>: Indoor Localization and Navigation Under Arbitrary Lights </a:t>
            </a:r>
          </a:p>
          <a:p>
            <a:pPr algn="ctr"/>
            <a:endParaRPr lang="en-US" altLang="zh-CN" sz="3200" i="1" dirty="0" smtClean="0">
              <a:latin typeface="Times New Roman"/>
              <a:cs typeface="Times New Roman"/>
            </a:endParaRPr>
          </a:p>
          <a:p>
            <a:pPr algn="ctr"/>
            <a:endParaRPr lang="en-US" altLang="zh-CN" sz="3200" i="1" dirty="0">
              <a:latin typeface="Times New Roman"/>
              <a:cs typeface="Times New Roman"/>
            </a:endParaRPr>
          </a:p>
          <a:p>
            <a:pPr algn="ctr"/>
            <a:r>
              <a:rPr lang="en-US" altLang="zh-CN" sz="2800" dirty="0">
                <a:latin typeface="Times New Roman"/>
                <a:cs typeface="Times New Roman"/>
              </a:rPr>
              <a:t>IEEE INFOCOM </a:t>
            </a:r>
            <a:r>
              <a:rPr lang="en-US" altLang="zh-CN" sz="2800" dirty="0" smtClean="0">
                <a:latin typeface="Times New Roman"/>
                <a:cs typeface="Times New Roman"/>
              </a:rPr>
              <a:t>2017</a:t>
            </a:r>
            <a:endParaRPr lang="en-US" altLang="zh-CN" sz="2800" dirty="0">
              <a:latin typeface="Times New Roman"/>
              <a:cs typeface="Times New Roman"/>
            </a:endParaRPr>
          </a:p>
          <a:p>
            <a:pPr algn="ctr"/>
            <a:endParaRPr lang="en-US" altLang="zh-CN" sz="32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968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651052" y="6274408"/>
            <a:ext cx="381946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  <a:sym typeface="宋体" pitchFamily="2" charset="-122"/>
              </a:rPr>
              <a:t>5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8" y="277635"/>
            <a:ext cx="44340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Rationale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388" y="1142753"/>
            <a:ext cx="8715761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/>
              <a:buChar char="•"/>
            </a:pPr>
            <a:r>
              <a:rPr lang="en-US" altLang="zh-CN" sz="2400" dirty="0" smtClean="0">
                <a:latin typeface="Times New Roman"/>
                <a:cs typeface="Times New Roman"/>
              </a:rPr>
              <a:t>State-of-the-art techniques using LIGHT require customized hardware, and mainly work with one single light source.</a:t>
            </a:r>
            <a:endParaRPr lang="en-US" altLang="zh-CN" sz="2400" dirty="0">
              <a:latin typeface="Times New Roman"/>
              <a:cs typeface="Times New Roman"/>
            </a:endParaRPr>
          </a:p>
        </p:txBody>
      </p:sp>
      <p:cxnSp>
        <p:nvCxnSpPr>
          <p:cNvPr id="5" name="直线箭头连接符 4"/>
          <p:cNvCxnSpPr/>
          <p:nvPr/>
        </p:nvCxnSpPr>
        <p:spPr>
          <a:xfrm>
            <a:off x="4165600" y="2184400"/>
            <a:ext cx="10160" cy="254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22978" y="4845332"/>
            <a:ext cx="4813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dirty="0" smtClean="0">
                <a:latin typeface="Times New Roman"/>
                <a:cs typeface="Times New Roman"/>
              </a:rPr>
              <a:t>Discriminative </a:t>
            </a:r>
            <a:r>
              <a:rPr lang="en-US" altLang="zh-CN" sz="2400" u="sng" dirty="0" smtClean="0">
                <a:latin typeface="Times New Roman"/>
                <a:cs typeface="Times New Roman"/>
              </a:rPr>
              <a:t>light fingerprinting</a:t>
            </a:r>
            <a:endParaRPr lang="en-US" altLang="zh-CN" sz="2400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426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670514" y="6274408"/>
            <a:ext cx="362481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  <a:sym typeface="宋体" pitchFamily="2" charset="-122"/>
              </a:rPr>
              <a:t>6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8" y="277635"/>
            <a:ext cx="5364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Issues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389" y="1091675"/>
            <a:ext cx="8715761" cy="444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zh-CN" dirty="0" smtClean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Times New Roman"/>
                <a:cs typeface="Times New Roman"/>
              </a:rPr>
              <a:t>Light intensity is much more </a:t>
            </a:r>
            <a:r>
              <a:rPr lang="en-US" altLang="zh-CN" sz="2000" u="sng" dirty="0" smtClean="0">
                <a:latin typeface="Times New Roman"/>
                <a:cs typeface="Times New Roman"/>
              </a:rPr>
              <a:t>coarse-grained and ambiguous </a:t>
            </a:r>
            <a:r>
              <a:rPr lang="en-US" altLang="zh-CN" sz="2000" dirty="0" smtClean="0">
                <a:latin typeface="Times New Roman"/>
                <a:cs typeface="Times New Roman"/>
              </a:rPr>
              <a:t>over space as  compared with the electronic counterpart.</a:t>
            </a:r>
            <a:endParaRPr lang="en-US" altLang="zh-CN" sz="2000" dirty="0">
              <a:solidFill>
                <a:srgbClr val="3366FF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en-US" altLang="zh-CN" sz="2000" dirty="0" smtClean="0">
              <a:solidFill>
                <a:srgbClr val="3366FF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en-US" altLang="zh-CN" sz="2000" dirty="0">
              <a:solidFill>
                <a:srgbClr val="3366FF"/>
              </a:solidFill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Times New Roman"/>
                <a:cs typeface="Times New Roman"/>
              </a:rPr>
              <a:t>Unlike </a:t>
            </a:r>
            <a:r>
              <a:rPr lang="en-US" altLang="zh-CN" sz="2000" dirty="0" err="1" smtClean="0">
                <a:latin typeface="Times New Roman"/>
                <a:cs typeface="Times New Roman"/>
              </a:rPr>
              <a:t>WiFi</a:t>
            </a:r>
            <a:r>
              <a:rPr lang="en-US" altLang="zh-CN" sz="2000" dirty="0" smtClean="0">
                <a:latin typeface="Times New Roman"/>
                <a:cs typeface="Times New Roman"/>
              </a:rPr>
              <a:t>-based systems, there is no any communication between sources/lamps and targets/users.</a:t>
            </a:r>
          </a:p>
          <a:p>
            <a:pPr algn="just">
              <a:lnSpc>
                <a:spcPct val="120000"/>
              </a:lnSpc>
            </a:pPr>
            <a:endParaRPr lang="en-US" altLang="zh-CN" sz="2000" dirty="0" smtClean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Times New Roman"/>
                <a:cs typeface="Times New Roman"/>
              </a:rPr>
              <a:t>Quick match between the user movements and </a:t>
            </a:r>
            <a:r>
              <a:rPr lang="en-US" altLang="zh-CN" sz="2000" i="1" dirty="0" smtClean="0">
                <a:latin typeface="Times New Roman"/>
                <a:cs typeface="Times New Roman"/>
              </a:rPr>
              <a:t>pre-collected </a:t>
            </a:r>
            <a:r>
              <a:rPr lang="en-US" altLang="zh-CN" sz="2000" i="1" dirty="0" smtClean="0">
                <a:latin typeface="Times New Roman"/>
                <a:cs typeface="Times New Roman"/>
              </a:rPr>
              <a:t>light intensity field (LIF)</a:t>
            </a:r>
            <a:r>
              <a:rPr lang="en-US" altLang="zh-CN" sz="2000" dirty="0" smtClean="0">
                <a:latin typeface="Times New Roman"/>
                <a:cs typeface="Times New Roman"/>
              </a:rPr>
              <a:t> fingerprints.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endParaRPr lang="en-US" altLang="zh-CN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408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593881" y="6274408"/>
            <a:ext cx="439115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  <a:sym typeface="宋体" pitchFamily="2" charset="-122"/>
              </a:rPr>
              <a:t>7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Approaches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389" y="1091675"/>
            <a:ext cx="8715761" cy="373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zh-CN" dirty="0" smtClean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Times New Roman"/>
                <a:cs typeface="Times New Roman"/>
              </a:rPr>
              <a:t>In-depth study on the properties of light intensity; a </a:t>
            </a:r>
            <a:r>
              <a:rPr lang="en-US" altLang="zh-CN" sz="2000" u="sng" dirty="0" smtClean="0">
                <a:latin typeface="Times New Roman"/>
                <a:cs typeface="Times New Roman"/>
              </a:rPr>
              <a:t>vector</a:t>
            </a:r>
            <a:r>
              <a:rPr lang="en-US" altLang="zh-CN" sz="2000" dirty="0" smtClean="0">
                <a:latin typeface="Times New Roman"/>
                <a:cs typeface="Times New Roman"/>
              </a:rPr>
              <a:t> of multiple light intensity instead of single intensity value.</a:t>
            </a:r>
            <a:endParaRPr lang="en-US" altLang="zh-CN" sz="2000" dirty="0">
              <a:solidFill>
                <a:srgbClr val="3366FF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en-US" altLang="zh-CN" sz="2000" dirty="0" smtClean="0">
              <a:solidFill>
                <a:srgbClr val="3366FF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en-US" altLang="zh-CN" sz="2000" dirty="0">
              <a:solidFill>
                <a:srgbClr val="3366FF"/>
              </a:solidFill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Times New Roman"/>
                <a:cs typeface="Times New Roman"/>
              </a:rPr>
              <a:t>A coarse-grained indoor localization among all subareas before another fine-grained localization is carried out for each subarea.</a:t>
            </a:r>
          </a:p>
          <a:p>
            <a:pPr algn="just">
              <a:lnSpc>
                <a:spcPct val="120000"/>
              </a:lnSpc>
            </a:pPr>
            <a:endParaRPr lang="en-US" altLang="zh-CN" sz="2000" dirty="0" smtClean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Times New Roman"/>
                <a:cs typeface="Times New Roman"/>
              </a:rPr>
              <a:t>Curve-matching problem turns into a time-sequence matching one.</a:t>
            </a:r>
            <a:endParaRPr lang="en-US" altLang="zh-CN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631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637672" y="6274408"/>
            <a:ext cx="395324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  <a:sym typeface="宋体" pitchFamily="2" charset="-122"/>
              </a:rPr>
              <a:t>8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8" y="277635"/>
            <a:ext cx="48609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Feasibility Study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8951" y="1253580"/>
            <a:ext cx="88140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/>
                <a:cs typeface="Times New Roman"/>
              </a:rPr>
              <a:t>To </a:t>
            </a:r>
            <a:r>
              <a:rPr lang="en-US" altLang="zh-CN" sz="2000" dirty="0" smtClean="0">
                <a:latin typeface="Times New Roman"/>
                <a:cs typeface="Times New Roman"/>
              </a:rPr>
              <a:t>investigate whether light intensity is </a:t>
            </a:r>
            <a:r>
              <a:rPr lang="en-US" altLang="zh-CN" sz="2000" b="1" dirty="0" smtClean="0">
                <a:latin typeface="Times New Roman"/>
                <a:cs typeface="Times New Roman"/>
              </a:rPr>
              <a:t>stable</a:t>
            </a:r>
            <a:r>
              <a:rPr lang="en-US" altLang="zh-CN" sz="2000" dirty="0" smtClean="0">
                <a:latin typeface="Times New Roman"/>
                <a:cs typeface="Times New Roman"/>
              </a:rPr>
              <a:t> and </a:t>
            </a:r>
            <a:r>
              <a:rPr lang="en-US" altLang="zh-CN" sz="2000" b="1" dirty="0" smtClean="0">
                <a:latin typeface="Times New Roman"/>
                <a:cs typeface="Times New Roman"/>
              </a:rPr>
              <a:t>discriminative</a:t>
            </a:r>
            <a:r>
              <a:rPr lang="en-US" altLang="zh-CN" sz="2000" dirty="0" smtClean="0">
                <a:latin typeface="Times New Roman"/>
                <a:cs typeface="Times New Roman"/>
              </a:rPr>
              <a:t> enough to act as a suitable location signature:</a:t>
            </a:r>
            <a:endParaRPr lang="en-US" altLang="zh-CN" sz="2000" dirty="0" smtClean="0">
              <a:latin typeface="Times New Roman"/>
              <a:cs typeface="Times New Roman"/>
            </a:endParaRPr>
          </a:p>
          <a:p>
            <a:endParaRPr lang="en-US" altLang="zh-CN" sz="2000" dirty="0" smtClean="0">
              <a:latin typeface="Times New Roman"/>
              <a:cs typeface="Times New Roman"/>
            </a:endParaRPr>
          </a:p>
          <a:p>
            <a:endParaRPr lang="en-US" altLang="zh-CN" sz="2000" dirty="0" smtClean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Light Primer</a:t>
            </a:r>
          </a:p>
          <a:p>
            <a:pPr lvl="1"/>
            <a:endParaRPr lang="en-US" altLang="zh-CN" sz="2000" dirty="0" smtClean="0">
              <a:latin typeface="Times New Roman"/>
              <a:cs typeface="Times New Roman"/>
            </a:endParaRPr>
          </a:p>
          <a:p>
            <a:pPr lvl="1"/>
            <a:endParaRPr lang="en-US" altLang="zh-CN" sz="2000" dirty="0" smtClean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Spatial Discrimination</a:t>
            </a:r>
          </a:p>
          <a:p>
            <a:pPr lvl="1"/>
            <a:endParaRPr lang="en-US" altLang="zh-CN" sz="2000" dirty="0">
              <a:latin typeface="Times New Roman"/>
              <a:cs typeface="Times New Roman"/>
            </a:endParaRPr>
          </a:p>
          <a:p>
            <a:pPr lvl="1"/>
            <a:endParaRPr lang="en-US" altLang="zh-CN" sz="2000" dirty="0" smtClean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Other Factors</a:t>
            </a:r>
            <a:endParaRPr lang="en-US" altLang="zh-CN" sz="2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357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605211" y="6274408"/>
            <a:ext cx="427785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sym typeface="宋体" pitchFamily="2" charset="-122"/>
              </a:rPr>
              <a:t>9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Primer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8951" y="1235782"/>
            <a:ext cx="83862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altLang="zh-CN" sz="2000" dirty="0" smtClean="0">
                <a:latin typeface="Times New Roman"/>
                <a:cs typeface="Times New Roman"/>
              </a:rPr>
              <a:t>Light intensity produced by even a single source may not be uniformly distributed due to the impac</a:t>
            </a:r>
            <a:r>
              <a:rPr lang="en-US" altLang="zh-CN" sz="2000" dirty="0" smtClean="0">
                <a:latin typeface="Times New Roman"/>
                <a:cs typeface="Times New Roman"/>
              </a:rPr>
              <a:t>t of the surroundings.</a:t>
            </a:r>
          </a:p>
          <a:p>
            <a:pPr marL="342900" indent="-342900" algn="just">
              <a:buFont typeface="Arial"/>
              <a:buChar char="•"/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endParaRPr lang="en-US" altLang="zh-CN" sz="2000" dirty="0" smtClean="0">
              <a:latin typeface="Times New Roman"/>
              <a:cs typeface="Times New Roman"/>
            </a:endParaRPr>
          </a:p>
          <a:p>
            <a:pPr algn="ctr"/>
            <a:r>
              <a:rPr lang="en-US" altLang="zh-CN" sz="2000" u="sng" dirty="0" smtClean="0">
                <a:latin typeface="Times New Roman"/>
                <a:cs typeface="Times New Roman"/>
              </a:rPr>
              <a:t>Sufficiently Discriminative</a:t>
            </a:r>
            <a:endParaRPr lang="en-US" altLang="zh-CN" sz="2000" u="sng" dirty="0">
              <a:latin typeface="Times New Roman"/>
              <a:cs typeface="Times New Roman"/>
            </a:endParaRPr>
          </a:p>
          <a:p>
            <a:pPr algn="ctr"/>
            <a:endParaRPr lang="en-US" altLang="zh-CN" sz="2000" dirty="0" smtClean="0">
              <a:latin typeface="Times New Roman"/>
              <a:cs typeface="Times New Roman"/>
            </a:endParaRPr>
          </a:p>
        </p:txBody>
      </p:sp>
      <p:pic>
        <p:nvPicPr>
          <p:cNvPr id="3" name="图片 2" descr="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1" y="2928620"/>
            <a:ext cx="8605211" cy="3279139"/>
          </a:xfrm>
          <a:prstGeom prst="rect">
            <a:avLst/>
          </a:prstGeom>
        </p:spPr>
      </p:pic>
      <p:cxnSp>
        <p:nvCxnSpPr>
          <p:cNvPr id="5" name="直线箭头连接符 4"/>
          <p:cNvCxnSpPr/>
          <p:nvPr/>
        </p:nvCxnSpPr>
        <p:spPr>
          <a:xfrm>
            <a:off x="4358640" y="1897502"/>
            <a:ext cx="10160" cy="581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89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601</Words>
  <Application>Microsoft Macintosh PowerPoint</Application>
  <PresentationFormat>全屏显示(4:3)</PresentationFormat>
  <Paragraphs>164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Stage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王</dc:creator>
  <cp:lastModifiedBy>王</cp:lastModifiedBy>
  <cp:revision>661</cp:revision>
  <cp:lastPrinted>2018-10-27T09:40:30Z</cp:lastPrinted>
  <dcterms:created xsi:type="dcterms:W3CDTF">2017-11-26T10:55:59Z</dcterms:created>
  <dcterms:modified xsi:type="dcterms:W3CDTF">2018-10-27T11:30:11Z</dcterms:modified>
</cp:coreProperties>
</file>