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Light" panose="020B0604020202020204" charset="0"/>
      <p:regular r:id="rId16"/>
      <p:bold r:id="rId17"/>
      <p:italic r:id="rId18"/>
      <p:boldItalic r:id="rId19"/>
    </p:embeddedFont>
    <p:embeddedFont>
      <p:font typeface="Roboto Mono Thin" panose="020B0604020202020204" charset="0"/>
      <p:regular r:id="rId20"/>
      <p:bold r:id="rId21"/>
      <p:italic r:id="rId22"/>
      <p:boldItalic r:id="rId23"/>
    </p:embeddedFont>
    <p:embeddedFont>
      <p:font typeface="Bree Serif" panose="020B0604020202020204" charset="0"/>
      <p:regular r:id="rId24"/>
    </p:embeddedFont>
    <p:embeddedFont>
      <p:font typeface="Roboto" panose="020B0604020202020204" charset="0"/>
      <p:regular r:id="rId25"/>
      <p:bold r:id="rId26"/>
      <p:italic r:id="rId27"/>
      <p:boldItalic r:id="rId28"/>
    </p:embeddedFont>
    <p:embeddedFont>
      <p:font typeface="Didact Gothic" panose="020B0604020202020204" charset="0"/>
      <p:regular r:id="rId29"/>
    </p:embeddedFont>
    <p:embeddedFont>
      <p:font typeface="Roboto Black" panose="020B0604020202020204" charset="0"/>
      <p:bold r:id="rId30"/>
      <p:boldItalic r:id="rId31"/>
    </p:embeddedFont>
    <p:embeddedFont>
      <p:font typeface="EB Garamond ExtraBold" panose="020B0604020202020204" charset="0"/>
      <p:bold r:id="rId32"/>
      <p:boldItalic r:id="rId33"/>
    </p:embeddedFont>
    <p:embeddedFont>
      <p:font typeface="Georgia" panose="02040502050405020303" pitchFamily="18" charset="0"/>
      <p:regular r:id="rId34"/>
      <p:bold r:id="rId35"/>
      <p:italic r:id="rId36"/>
      <p:boldItalic r:id="rId37"/>
    </p:embeddedFont>
    <p:embeddedFont>
      <p:font typeface="Roboto Thin"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836002f4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836002f4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4836002f45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4836002f45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836002f45_4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836002f45_4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4836002f45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4836002f45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4836002f4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4836002f4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4836002f45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4836002f4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4836002f4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4836002f4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4836002f45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4836002f45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4836002f4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4836002f4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4836002f45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4836002f45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4836002f4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4836002f4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836002f45_6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836002f45_6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836002f4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836002f4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3600"/>
              <a:buNone/>
              <a:defRPr sz="3600">
                <a:solidFill>
                  <a:srgbClr val="48FFD5"/>
                </a:solidFill>
              </a:defRPr>
            </a:lvl2pPr>
            <a:lvl3pPr lvl="2" algn="r" rtl="0">
              <a:spcBef>
                <a:spcPts val="0"/>
              </a:spcBef>
              <a:spcAft>
                <a:spcPts val="0"/>
              </a:spcAft>
              <a:buClr>
                <a:srgbClr val="48FFD5"/>
              </a:buClr>
              <a:buSzPts val="3600"/>
              <a:buNone/>
              <a:defRPr sz="3600">
                <a:solidFill>
                  <a:srgbClr val="48FFD5"/>
                </a:solidFill>
              </a:defRPr>
            </a:lvl3pPr>
            <a:lvl4pPr lvl="3" algn="r" rtl="0">
              <a:spcBef>
                <a:spcPts val="0"/>
              </a:spcBef>
              <a:spcAft>
                <a:spcPts val="0"/>
              </a:spcAft>
              <a:buClr>
                <a:srgbClr val="48FFD5"/>
              </a:buClr>
              <a:buSzPts val="3600"/>
              <a:buNone/>
              <a:defRPr sz="3600">
                <a:solidFill>
                  <a:srgbClr val="48FFD5"/>
                </a:solidFill>
              </a:defRPr>
            </a:lvl4pPr>
            <a:lvl5pPr lvl="4" algn="r" rtl="0">
              <a:spcBef>
                <a:spcPts val="0"/>
              </a:spcBef>
              <a:spcAft>
                <a:spcPts val="0"/>
              </a:spcAft>
              <a:buClr>
                <a:srgbClr val="48FFD5"/>
              </a:buClr>
              <a:buSzPts val="3600"/>
              <a:buNone/>
              <a:defRPr sz="3600">
                <a:solidFill>
                  <a:srgbClr val="48FFD5"/>
                </a:solidFill>
              </a:defRPr>
            </a:lvl5pPr>
            <a:lvl6pPr lvl="5" algn="r" rtl="0">
              <a:spcBef>
                <a:spcPts val="0"/>
              </a:spcBef>
              <a:spcAft>
                <a:spcPts val="0"/>
              </a:spcAft>
              <a:buClr>
                <a:srgbClr val="48FFD5"/>
              </a:buClr>
              <a:buSzPts val="3600"/>
              <a:buNone/>
              <a:defRPr sz="3600">
                <a:solidFill>
                  <a:srgbClr val="48FFD5"/>
                </a:solidFill>
              </a:defRPr>
            </a:lvl6pPr>
            <a:lvl7pPr lvl="6" algn="r" rtl="0">
              <a:spcBef>
                <a:spcPts val="0"/>
              </a:spcBef>
              <a:spcAft>
                <a:spcPts val="0"/>
              </a:spcAft>
              <a:buClr>
                <a:srgbClr val="48FFD5"/>
              </a:buClr>
              <a:buSzPts val="3600"/>
              <a:buNone/>
              <a:defRPr sz="3600">
                <a:solidFill>
                  <a:srgbClr val="48FFD5"/>
                </a:solidFill>
              </a:defRPr>
            </a:lvl7pPr>
            <a:lvl8pPr lvl="7" algn="r" rtl="0">
              <a:spcBef>
                <a:spcPts val="0"/>
              </a:spcBef>
              <a:spcAft>
                <a:spcPts val="0"/>
              </a:spcAft>
              <a:buClr>
                <a:srgbClr val="48FFD5"/>
              </a:buClr>
              <a:buSzPts val="3600"/>
              <a:buNone/>
              <a:defRPr sz="3600">
                <a:solidFill>
                  <a:srgbClr val="48FFD5"/>
                </a:solidFill>
              </a:defRPr>
            </a:lvl8pPr>
            <a:lvl9pPr lvl="8" algn="r" rtl="0">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sz="1200">
                <a:solidFill>
                  <a:srgbClr val="FFFFFF"/>
                </a:solidFill>
              </a:defRPr>
            </a:lvl1pPr>
            <a:lvl2pPr lvl="1" algn="r" rtl="0">
              <a:lnSpc>
                <a:spcPct val="100000"/>
              </a:lnSpc>
              <a:spcBef>
                <a:spcPts val="0"/>
              </a:spcBef>
              <a:spcAft>
                <a:spcPts val="0"/>
              </a:spcAft>
              <a:buClr>
                <a:srgbClr val="48FFD5"/>
              </a:buClr>
              <a:buSzPts val="1200"/>
              <a:buNone/>
              <a:defRPr sz="1200">
                <a:solidFill>
                  <a:srgbClr val="48FFD5"/>
                </a:solidFill>
              </a:defRPr>
            </a:lvl2pPr>
            <a:lvl3pPr lvl="2" algn="r" rtl="0">
              <a:lnSpc>
                <a:spcPct val="100000"/>
              </a:lnSpc>
              <a:spcBef>
                <a:spcPts val="0"/>
              </a:spcBef>
              <a:spcAft>
                <a:spcPts val="0"/>
              </a:spcAft>
              <a:buClr>
                <a:srgbClr val="48FFD5"/>
              </a:buClr>
              <a:buSzPts val="1200"/>
              <a:buNone/>
              <a:defRPr sz="1200">
                <a:solidFill>
                  <a:srgbClr val="48FFD5"/>
                </a:solidFill>
              </a:defRPr>
            </a:lvl3pPr>
            <a:lvl4pPr lvl="3" algn="r" rtl="0">
              <a:lnSpc>
                <a:spcPct val="100000"/>
              </a:lnSpc>
              <a:spcBef>
                <a:spcPts val="0"/>
              </a:spcBef>
              <a:spcAft>
                <a:spcPts val="0"/>
              </a:spcAft>
              <a:buClr>
                <a:srgbClr val="48FFD5"/>
              </a:buClr>
              <a:buSzPts val="1200"/>
              <a:buNone/>
              <a:defRPr sz="1200">
                <a:solidFill>
                  <a:srgbClr val="48FFD5"/>
                </a:solidFill>
              </a:defRPr>
            </a:lvl4pPr>
            <a:lvl5pPr lvl="4" algn="r" rtl="0">
              <a:lnSpc>
                <a:spcPct val="100000"/>
              </a:lnSpc>
              <a:spcBef>
                <a:spcPts val="0"/>
              </a:spcBef>
              <a:spcAft>
                <a:spcPts val="0"/>
              </a:spcAft>
              <a:buClr>
                <a:srgbClr val="48FFD5"/>
              </a:buClr>
              <a:buSzPts val="1200"/>
              <a:buNone/>
              <a:defRPr sz="1200">
                <a:solidFill>
                  <a:srgbClr val="48FFD5"/>
                </a:solidFill>
              </a:defRPr>
            </a:lvl5pPr>
            <a:lvl6pPr lvl="5" algn="r" rtl="0">
              <a:lnSpc>
                <a:spcPct val="100000"/>
              </a:lnSpc>
              <a:spcBef>
                <a:spcPts val="0"/>
              </a:spcBef>
              <a:spcAft>
                <a:spcPts val="0"/>
              </a:spcAft>
              <a:buClr>
                <a:srgbClr val="48FFD5"/>
              </a:buClr>
              <a:buSzPts val="1200"/>
              <a:buNone/>
              <a:defRPr sz="1200">
                <a:solidFill>
                  <a:srgbClr val="48FFD5"/>
                </a:solidFill>
              </a:defRPr>
            </a:lvl6pPr>
            <a:lvl7pPr lvl="6" algn="r" rtl="0">
              <a:lnSpc>
                <a:spcPct val="100000"/>
              </a:lnSpc>
              <a:spcBef>
                <a:spcPts val="0"/>
              </a:spcBef>
              <a:spcAft>
                <a:spcPts val="0"/>
              </a:spcAft>
              <a:buClr>
                <a:srgbClr val="48FFD5"/>
              </a:buClr>
              <a:buSzPts val="1200"/>
              <a:buNone/>
              <a:defRPr sz="1200">
                <a:solidFill>
                  <a:srgbClr val="48FFD5"/>
                </a:solidFill>
              </a:defRPr>
            </a:lvl7pPr>
            <a:lvl8pPr lvl="7" algn="r" rtl="0">
              <a:lnSpc>
                <a:spcPct val="100000"/>
              </a:lnSpc>
              <a:spcBef>
                <a:spcPts val="0"/>
              </a:spcBef>
              <a:spcAft>
                <a:spcPts val="0"/>
              </a:spcAft>
              <a:buClr>
                <a:srgbClr val="48FFD5"/>
              </a:buClr>
              <a:buSzPts val="1200"/>
              <a:buNone/>
              <a:defRPr sz="1200">
                <a:solidFill>
                  <a:srgbClr val="48FFD5"/>
                </a:solidFill>
              </a:defRPr>
            </a:lvl8pPr>
            <a:lvl9pPr lvl="8" algn="r" rtl="0">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rtl="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p:nvPr/>
        </p:nvSpPr>
        <p:spPr>
          <a:xfrm>
            <a:off x="949800" y="389900"/>
            <a:ext cx="7244400" cy="982500"/>
          </a:xfrm>
          <a:prstGeom prst="ellipseRibbon">
            <a:avLst>
              <a:gd name="adj1" fmla="val 25000"/>
              <a:gd name="adj2" fmla="val 50000"/>
              <a:gd name="adj3" fmla="val 12500"/>
            </a:avLst>
          </a:prstGeom>
          <a:solidFill>
            <a:srgbClr val="48FFD5">
              <a:alpha val="3017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8"/>
          <p:cNvGrpSpPr/>
          <p:nvPr/>
        </p:nvGrpSpPr>
        <p:grpSpPr>
          <a:xfrm>
            <a:off x="1435578" y="99575"/>
            <a:ext cx="6272845" cy="4944338"/>
            <a:chOff x="202391" y="99575"/>
            <a:chExt cx="6272845" cy="4944338"/>
          </a:xfrm>
        </p:grpSpPr>
        <p:sp>
          <p:nvSpPr>
            <p:cNvPr id="103" name="Google Shape;103;p18"/>
            <p:cNvSpPr/>
            <p:nvPr/>
          </p:nvSpPr>
          <p:spPr>
            <a:xfrm>
              <a:off x="4355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5587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5676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5741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5495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1890919"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2153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3772007" y="2725228"/>
              <a:ext cx="24" cy="24"/>
            </a:xfrm>
            <a:custGeom>
              <a:avLst/>
              <a:gdLst/>
              <a:ahLst/>
              <a:cxnLst/>
              <a:rect l="l" t="t" r="r" b="b"/>
              <a:pathLst>
                <a:path w="1" h="1" extrusionOk="0">
                  <a:moveTo>
                    <a:pt x="1" y="0"/>
                  </a:moveTo>
                  <a:lnTo>
                    <a:pt x="1"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3148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587463"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041304"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4111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4111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4111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4111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4111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4111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111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4111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175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2175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2175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4225849"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2677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576761"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906836"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141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4722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1374427"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4502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5455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2859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6027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3338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1409579"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5695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729561"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5445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876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323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6019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475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357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40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6308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202391"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37443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320038"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338371"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69791"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40714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58082"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1288093"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1748581"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1198567"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1229233"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1139108"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1607538"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90774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3448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4502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5080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623519"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718251"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718251"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718251"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6076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3455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3600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1024484"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1628102"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6053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024484"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2286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2966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1268993"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5562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860982"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1684634"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104284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1684634"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5326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2285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760131"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799866"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5805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5992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5896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5984706" y="3617626"/>
              <a:ext cx="24" cy="24"/>
            </a:xfrm>
            <a:custGeom>
              <a:avLst/>
              <a:gdLst/>
              <a:ahLst/>
              <a:cxnLst/>
              <a:rect l="l" t="t" r="r" b="b"/>
              <a:pathLst>
                <a:path w="1" h="1" extrusionOk="0">
                  <a:moveTo>
                    <a:pt x="0" y="0"/>
                  </a:moveTo>
                  <a:lnTo>
                    <a:pt x="0"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5767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5767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5889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6022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6186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159448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1701431"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902253"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105047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1186474"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1427912"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2129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2309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5918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8"/>
          <p:cNvSpPr txBox="1">
            <a:spLocks noGrp="1"/>
          </p:cNvSpPr>
          <p:nvPr>
            <p:ph type="ctrTitle"/>
          </p:nvPr>
        </p:nvSpPr>
        <p:spPr>
          <a:xfrm>
            <a:off x="2604250" y="561100"/>
            <a:ext cx="4029000" cy="9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b="1">
                <a:latin typeface="Georgia"/>
                <a:ea typeface="Georgia"/>
                <a:cs typeface="Georgia"/>
                <a:sym typeface="Georgia"/>
              </a:rPr>
              <a:t>Heat Transfer Presentation</a:t>
            </a:r>
            <a:endParaRPr sz="2880" b="1">
              <a:solidFill>
                <a:srgbClr val="48FFD5"/>
              </a:solidFill>
              <a:latin typeface="Georgia"/>
              <a:ea typeface="Georgia"/>
              <a:cs typeface="Georgia"/>
              <a:sym typeface="Georgia"/>
            </a:endParaRPr>
          </a:p>
        </p:txBody>
      </p:sp>
      <p:sp>
        <p:nvSpPr>
          <p:cNvPr id="207" name="Google Shape;207;p18"/>
          <p:cNvSpPr txBox="1">
            <a:spLocks noGrp="1"/>
          </p:cNvSpPr>
          <p:nvPr>
            <p:ph type="subTitle" idx="1"/>
          </p:nvPr>
        </p:nvSpPr>
        <p:spPr>
          <a:xfrm>
            <a:off x="2410300" y="2491775"/>
            <a:ext cx="4416900" cy="113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a:solidFill>
                  <a:schemeClr val="accent1"/>
                </a:solidFill>
                <a:latin typeface="EB Garamond ExtraBold"/>
                <a:ea typeface="EB Garamond ExtraBold"/>
                <a:cs typeface="EB Garamond ExtraBold"/>
                <a:sym typeface="EB Garamond ExtraBold"/>
              </a:rPr>
              <a:t>An improved lumped analysis for transient heat conduction by using the Polynomial Approximation method.</a:t>
            </a:r>
            <a:endParaRPr sz="1900">
              <a:solidFill>
                <a:schemeClr val="accent1"/>
              </a:solidFill>
              <a:latin typeface="EB Garamond ExtraBold"/>
              <a:ea typeface="EB Garamond ExtraBold"/>
              <a:cs typeface="EB Garamond ExtraBold"/>
              <a:sym typeface="EB Garamond ExtraBold"/>
            </a:endParaRPr>
          </a:p>
          <a:p>
            <a:pPr marL="0" lvl="0" indent="0" algn="ctr" rtl="0">
              <a:spcBef>
                <a:spcPts val="0"/>
              </a:spcBef>
              <a:spcAft>
                <a:spcPts val="0"/>
              </a:spcAft>
              <a:buClr>
                <a:schemeClr val="dk1"/>
              </a:buClr>
              <a:buSzPts val="1100"/>
              <a:buFont typeface="Arial"/>
              <a:buNone/>
            </a:pPr>
            <a:endParaRPr sz="1900">
              <a:solidFill>
                <a:schemeClr val="accent1"/>
              </a:solidFill>
              <a:latin typeface="EB Garamond ExtraBold"/>
              <a:ea typeface="EB Garamond ExtraBold"/>
              <a:cs typeface="EB Garamond ExtraBold"/>
              <a:sym typeface="EB Garamond ExtraBold"/>
            </a:endParaRPr>
          </a:p>
        </p:txBody>
      </p:sp>
      <p:sp>
        <p:nvSpPr>
          <p:cNvPr id="208" name="Google Shape;208;p18"/>
          <p:cNvSpPr txBox="1"/>
          <p:nvPr/>
        </p:nvSpPr>
        <p:spPr>
          <a:xfrm>
            <a:off x="2433015" y="3746670"/>
            <a:ext cx="45465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a:solidFill>
                <a:schemeClr val="accent1"/>
              </a:solidFill>
              <a:latin typeface="EB Garamond ExtraBold"/>
              <a:ea typeface="EB Garamond ExtraBold"/>
              <a:cs typeface="EB Garamond ExtraBold"/>
              <a:sym typeface="EB Garamond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subTitle" idx="1"/>
          </p:nvPr>
        </p:nvSpPr>
        <p:spPr>
          <a:xfrm>
            <a:off x="528050" y="3135600"/>
            <a:ext cx="8284500" cy="1836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latin typeface="Georgia"/>
                <a:ea typeface="Georgia"/>
                <a:cs typeface="Georgia"/>
                <a:sym typeface="Georgia"/>
              </a:rPr>
              <a:t> Figure 3 shows Average dimensionless temperature (</a:t>
            </a:r>
            <a:r>
              <a:rPr lang="en" sz="1050">
                <a:solidFill>
                  <a:schemeClr val="lt1"/>
                </a:solidFill>
                <a:highlight>
                  <a:schemeClr val="dk1"/>
                </a:highlight>
                <a:latin typeface="Georgia"/>
                <a:ea typeface="Georgia"/>
                <a:cs typeface="Georgia"/>
                <a:sym typeface="Georgia"/>
              </a:rPr>
              <a:t>θ</a:t>
            </a:r>
            <a:r>
              <a:rPr lang="en">
                <a:latin typeface="Georgia"/>
                <a:ea typeface="Georgia"/>
                <a:cs typeface="Georgia"/>
                <a:sym typeface="Georgia"/>
              </a:rPr>
              <a:t>) versus dimensionless time (</a:t>
            </a:r>
            <a:r>
              <a:rPr lang="en">
                <a:solidFill>
                  <a:schemeClr val="lt1"/>
                </a:solidFill>
                <a:highlight>
                  <a:schemeClr val="dk1"/>
                </a:highlight>
                <a:latin typeface="Georgia"/>
                <a:ea typeface="Georgia"/>
                <a:cs typeface="Georgia"/>
                <a:sym typeface="Georgia"/>
              </a:rPr>
              <a:t>τ</a:t>
            </a:r>
            <a:r>
              <a:rPr lang="en">
                <a:latin typeface="Georgia"/>
                <a:ea typeface="Georgia"/>
                <a:cs typeface="Georgia"/>
                <a:sym typeface="Georgia"/>
              </a:rPr>
              <a:t>) for sphere, B = 20, Bi = 20/3.</a:t>
            </a:r>
            <a:endParaRPr>
              <a:latin typeface="Georgia"/>
              <a:ea typeface="Georgia"/>
              <a:cs typeface="Georgia"/>
              <a:sym typeface="Georgia"/>
            </a:endParaRPr>
          </a:p>
          <a:p>
            <a:pPr marL="0" lvl="0" indent="0" algn="l" rtl="0">
              <a:spcBef>
                <a:spcPts val="0"/>
              </a:spcBef>
              <a:spcAft>
                <a:spcPts val="0"/>
              </a:spcAft>
              <a:buNone/>
            </a:pPr>
            <a:endParaRPr>
              <a:latin typeface="Georgia"/>
              <a:ea typeface="Georgia"/>
              <a:cs typeface="Georgia"/>
              <a:sym typeface="Georgia"/>
            </a:endParaRPr>
          </a:p>
          <a:p>
            <a:pPr marL="457200" lvl="0" indent="-304800" algn="l" rtl="0">
              <a:spcBef>
                <a:spcPts val="0"/>
              </a:spcBef>
              <a:spcAft>
                <a:spcPts val="0"/>
              </a:spcAft>
              <a:buSzPts val="1200"/>
              <a:buChar char="●"/>
            </a:pPr>
            <a:r>
              <a:rPr lang="en">
                <a:latin typeface="Georgia"/>
                <a:ea typeface="Georgia"/>
                <a:cs typeface="Georgia"/>
                <a:sym typeface="Georgia"/>
              </a:rPr>
              <a:t>Figure 4 shows Average dimensionless temperature (</a:t>
            </a:r>
            <a:r>
              <a:rPr lang="en" sz="1050">
                <a:solidFill>
                  <a:schemeClr val="lt1"/>
                </a:solidFill>
                <a:highlight>
                  <a:schemeClr val="dk1"/>
                </a:highlight>
                <a:latin typeface="Georgia"/>
                <a:ea typeface="Georgia"/>
                <a:cs typeface="Georgia"/>
                <a:sym typeface="Georgia"/>
              </a:rPr>
              <a:t>θ</a:t>
            </a:r>
            <a:r>
              <a:rPr lang="en">
                <a:latin typeface="Georgia"/>
                <a:ea typeface="Georgia"/>
                <a:cs typeface="Georgia"/>
                <a:sym typeface="Georgia"/>
              </a:rPr>
              <a:t>) versus dimensionless time (</a:t>
            </a:r>
            <a:r>
              <a:rPr lang="en">
                <a:solidFill>
                  <a:schemeClr val="lt1"/>
                </a:solidFill>
                <a:highlight>
                  <a:schemeClr val="dk1"/>
                </a:highlight>
                <a:latin typeface="Georgia"/>
                <a:ea typeface="Georgia"/>
                <a:cs typeface="Georgia"/>
                <a:sym typeface="Georgia"/>
              </a:rPr>
              <a:t>τ</a:t>
            </a:r>
            <a:r>
              <a:rPr lang="en">
                <a:latin typeface="Georgia"/>
                <a:ea typeface="Georgia"/>
                <a:cs typeface="Georgia"/>
                <a:sym typeface="Georgia"/>
              </a:rPr>
              <a:t>) for cylinder, B = 20, Bi = 20/2.</a:t>
            </a:r>
            <a:endParaRPr>
              <a:latin typeface="Georgia"/>
              <a:ea typeface="Georgia"/>
              <a:cs typeface="Georgia"/>
              <a:sym typeface="Georgia"/>
            </a:endParaRPr>
          </a:p>
          <a:p>
            <a:pPr marL="457200" lvl="0" indent="0" algn="l" rtl="0">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a:latin typeface="Georgia"/>
                <a:ea typeface="Georgia"/>
                <a:cs typeface="Georgia"/>
                <a:sym typeface="Georgia"/>
              </a:rPr>
              <a:t>The two graphs demonstrate that polynomial approximation, when compared to other methods, provides an average temperature value that is the closest to the result of the finite difference method.</a:t>
            </a:r>
            <a:endParaRPr>
              <a:latin typeface="Georgia"/>
              <a:ea typeface="Georgia"/>
              <a:cs typeface="Georgia"/>
              <a:sym typeface="Georgia"/>
            </a:endParaRPr>
          </a:p>
        </p:txBody>
      </p:sp>
      <p:pic>
        <p:nvPicPr>
          <p:cNvPr id="290" name="Google Shape;290;p27"/>
          <p:cNvPicPr preferRelativeResize="0"/>
          <p:nvPr/>
        </p:nvPicPr>
        <p:blipFill>
          <a:blip r:embed="rId3">
            <a:alphaModFix/>
          </a:blip>
          <a:stretch>
            <a:fillRect/>
          </a:stretch>
        </p:blipFill>
        <p:spPr>
          <a:xfrm>
            <a:off x="840550" y="145100"/>
            <a:ext cx="3339025" cy="2725494"/>
          </a:xfrm>
          <a:prstGeom prst="rect">
            <a:avLst/>
          </a:prstGeom>
          <a:noFill/>
          <a:ln>
            <a:noFill/>
          </a:ln>
        </p:spPr>
      </p:pic>
      <p:pic>
        <p:nvPicPr>
          <p:cNvPr id="291" name="Google Shape;291;p27"/>
          <p:cNvPicPr preferRelativeResize="0"/>
          <p:nvPr/>
        </p:nvPicPr>
        <p:blipFill>
          <a:blip r:embed="rId4">
            <a:alphaModFix/>
          </a:blip>
          <a:stretch>
            <a:fillRect/>
          </a:stretch>
        </p:blipFill>
        <p:spPr>
          <a:xfrm>
            <a:off x="5380350" y="145100"/>
            <a:ext cx="3339025" cy="2725494"/>
          </a:xfrm>
          <a:prstGeom prst="rect">
            <a:avLst/>
          </a:prstGeom>
          <a:noFill/>
          <a:ln>
            <a:noFill/>
          </a:ln>
        </p:spPr>
      </p:pic>
      <p:sp>
        <p:nvSpPr>
          <p:cNvPr id="292" name="Google Shape;292;p27"/>
          <p:cNvSpPr txBox="1"/>
          <p:nvPr/>
        </p:nvSpPr>
        <p:spPr>
          <a:xfrm>
            <a:off x="2049413" y="2870600"/>
            <a:ext cx="921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Georgia"/>
                <a:ea typeface="Georgia"/>
                <a:cs typeface="Georgia"/>
                <a:sym typeface="Georgia"/>
              </a:rPr>
              <a:t>Figure-3</a:t>
            </a:r>
            <a:endParaRPr sz="1300">
              <a:solidFill>
                <a:schemeClr val="lt1"/>
              </a:solidFill>
              <a:latin typeface="Georgia"/>
              <a:ea typeface="Georgia"/>
              <a:cs typeface="Georgia"/>
              <a:sym typeface="Georgia"/>
            </a:endParaRPr>
          </a:p>
        </p:txBody>
      </p:sp>
      <p:sp>
        <p:nvSpPr>
          <p:cNvPr id="293" name="Google Shape;293;p27"/>
          <p:cNvSpPr txBox="1"/>
          <p:nvPr/>
        </p:nvSpPr>
        <p:spPr>
          <a:xfrm>
            <a:off x="6472225" y="2870600"/>
            <a:ext cx="1155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Georgia"/>
                <a:ea typeface="Georgia"/>
                <a:cs typeface="Georgia"/>
                <a:sym typeface="Georgia"/>
              </a:rPr>
              <a:t>Figure-4</a:t>
            </a:r>
            <a:endParaRPr sz="1300">
              <a:solidFill>
                <a:schemeClr val="lt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txBox="1">
            <a:spLocks noGrp="1"/>
          </p:cNvSpPr>
          <p:nvPr>
            <p:ph type="subTitle" idx="1"/>
          </p:nvPr>
        </p:nvSpPr>
        <p:spPr>
          <a:xfrm>
            <a:off x="4572000" y="601825"/>
            <a:ext cx="4339800" cy="4015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Georgia"/>
              <a:buChar char="●"/>
            </a:pPr>
            <a:r>
              <a:rPr lang="en" sz="1300">
                <a:latin typeface="Georgia"/>
                <a:ea typeface="Georgia"/>
                <a:cs typeface="Georgia"/>
                <a:sym typeface="Georgia"/>
              </a:rPr>
              <a:t>The graph shows the average relative error versus Biot number  at T</a:t>
            </a:r>
            <a:r>
              <a:rPr lang="en" sz="1300" baseline="-25000">
                <a:latin typeface="Georgia"/>
                <a:ea typeface="Georgia"/>
                <a:cs typeface="Georgia"/>
                <a:sym typeface="Georgia"/>
              </a:rPr>
              <a:t>0</a:t>
            </a:r>
            <a:r>
              <a:rPr lang="en" sz="1300">
                <a:latin typeface="Georgia"/>
                <a:ea typeface="Georgia"/>
                <a:cs typeface="Georgia"/>
                <a:sym typeface="Georgia"/>
              </a:rPr>
              <a:t> = 2,000 K and T</a:t>
            </a:r>
            <a:r>
              <a:rPr lang="en" sz="1300" baseline="-25000">
                <a:latin typeface="Georgia"/>
                <a:ea typeface="Georgia"/>
                <a:cs typeface="Georgia"/>
                <a:sym typeface="Georgia"/>
              </a:rPr>
              <a:t>∞</a:t>
            </a:r>
            <a:r>
              <a:rPr lang="en" sz="1300">
                <a:latin typeface="Georgia"/>
                <a:ea typeface="Georgia"/>
                <a:cs typeface="Georgia"/>
                <a:sym typeface="Georgia"/>
              </a:rPr>
              <a:t>= 300 K</a:t>
            </a:r>
            <a:endParaRPr sz="1300">
              <a:latin typeface="Georgia"/>
              <a:ea typeface="Georgia"/>
              <a:cs typeface="Georgia"/>
              <a:sym typeface="Georgia"/>
            </a:endParaRPr>
          </a:p>
          <a:p>
            <a:pPr marL="457200" lvl="0" indent="0" algn="l" rtl="0">
              <a:lnSpc>
                <a:spcPct val="115000"/>
              </a:lnSpc>
              <a:spcBef>
                <a:spcPts val="0"/>
              </a:spcBef>
              <a:spcAft>
                <a:spcPts val="0"/>
              </a:spcAft>
              <a:buNone/>
            </a:pPr>
            <a:endParaRPr sz="1300">
              <a:latin typeface="Georgia"/>
              <a:ea typeface="Georgia"/>
              <a:cs typeface="Georgia"/>
              <a:sym typeface="Georgia"/>
            </a:endParaRPr>
          </a:p>
          <a:p>
            <a:pPr marL="457200" lvl="0" indent="-311150" algn="l" rtl="0">
              <a:lnSpc>
                <a:spcPct val="115000"/>
              </a:lnSpc>
              <a:spcBef>
                <a:spcPts val="0"/>
              </a:spcBef>
              <a:spcAft>
                <a:spcPts val="0"/>
              </a:spcAft>
              <a:buSzPts val="1300"/>
              <a:buFont typeface="Georgia"/>
              <a:buChar char="●"/>
            </a:pPr>
            <a:r>
              <a:rPr lang="en" sz="1300">
                <a:latin typeface="Georgia"/>
                <a:ea typeface="Georgia"/>
                <a:cs typeface="Georgia"/>
                <a:sym typeface="Georgia"/>
              </a:rPr>
              <a:t>From figure we can notice that when Biot number increases, average relative error also increases.</a:t>
            </a:r>
            <a:endParaRPr sz="1300">
              <a:latin typeface="Georgia"/>
              <a:ea typeface="Georgia"/>
              <a:cs typeface="Georgia"/>
              <a:sym typeface="Georgia"/>
            </a:endParaRPr>
          </a:p>
          <a:p>
            <a:pPr marL="457200" lvl="0" indent="0" algn="l" rtl="0">
              <a:lnSpc>
                <a:spcPct val="115000"/>
              </a:lnSpc>
              <a:spcBef>
                <a:spcPts val="0"/>
              </a:spcBef>
              <a:spcAft>
                <a:spcPts val="0"/>
              </a:spcAft>
              <a:buNone/>
            </a:pPr>
            <a:endParaRPr sz="1300">
              <a:latin typeface="Georgia"/>
              <a:ea typeface="Georgia"/>
              <a:cs typeface="Georgia"/>
              <a:sym typeface="Georgia"/>
            </a:endParaRPr>
          </a:p>
          <a:p>
            <a:pPr marL="457200" lvl="0" indent="-311150" algn="l" rtl="0">
              <a:lnSpc>
                <a:spcPct val="115000"/>
              </a:lnSpc>
              <a:spcBef>
                <a:spcPts val="0"/>
              </a:spcBef>
              <a:spcAft>
                <a:spcPts val="0"/>
              </a:spcAft>
              <a:buSzPts val="1300"/>
              <a:buFont typeface="Georgia"/>
              <a:buChar char="●"/>
            </a:pPr>
            <a:r>
              <a:rPr lang="en" sz="1300">
                <a:latin typeface="Georgia"/>
                <a:ea typeface="Georgia"/>
                <a:cs typeface="Georgia"/>
                <a:sym typeface="Georgia"/>
              </a:rPr>
              <a:t>Average Relative error tends to saturate at higher Biot number.</a:t>
            </a:r>
            <a:endParaRPr sz="1300">
              <a:latin typeface="Georgia"/>
              <a:ea typeface="Georgia"/>
              <a:cs typeface="Georgia"/>
              <a:sym typeface="Georgia"/>
            </a:endParaRPr>
          </a:p>
          <a:p>
            <a:pPr marL="457200" lvl="0" indent="0" algn="l" rtl="0">
              <a:lnSpc>
                <a:spcPct val="115000"/>
              </a:lnSpc>
              <a:spcBef>
                <a:spcPts val="0"/>
              </a:spcBef>
              <a:spcAft>
                <a:spcPts val="0"/>
              </a:spcAft>
              <a:buNone/>
            </a:pPr>
            <a:endParaRPr sz="1300">
              <a:latin typeface="Georgia"/>
              <a:ea typeface="Georgia"/>
              <a:cs typeface="Georgia"/>
              <a:sym typeface="Georgia"/>
            </a:endParaRPr>
          </a:p>
          <a:p>
            <a:pPr marL="457200" lvl="0" indent="-311150" algn="l" rtl="0">
              <a:lnSpc>
                <a:spcPct val="115000"/>
              </a:lnSpc>
              <a:spcBef>
                <a:spcPts val="0"/>
              </a:spcBef>
              <a:spcAft>
                <a:spcPts val="0"/>
              </a:spcAft>
              <a:buSzPts val="1300"/>
              <a:buFont typeface="Georgia"/>
              <a:buChar char="●"/>
            </a:pPr>
            <a:r>
              <a:rPr lang="en" sz="1300">
                <a:latin typeface="Georgia"/>
                <a:ea typeface="Georgia"/>
                <a:cs typeface="Georgia"/>
                <a:sym typeface="Georgia"/>
              </a:rPr>
              <a:t>Average temperature varies w.r.t. position and time.</a:t>
            </a:r>
            <a:endParaRPr sz="1300">
              <a:latin typeface="Georgia"/>
              <a:ea typeface="Georgia"/>
              <a:cs typeface="Georgia"/>
              <a:sym typeface="Georgia"/>
            </a:endParaRPr>
          </a:p>
          <a:p>
            <a:pPr marL="457200" lvl="0" indent="-311150" algn="l" rtl="0">
              <a:lnSpc>
                <a:spcPct val="115000"/>
              </a:lnSpc>
              <a:spcBef>
                <a:spcPts val="0"/>
              </a:spcBef>
              <a:spcAft>
                <a:spcPts val="0"/>
              </a:spcAft>
              <a:buSzPts val="1300"/>
              <a:buFont typeface="Georgia"/>
              <a:buChar char="●"/>
            </a:pPr>
            <a:r>
              <a:rPr lang="en" sz="1300">
                <a:latin typeface="Georgia"/>
                <a:ea typeface="Georgia"/>
                <a:cs typeface="Georgia"/>
                <a:sym typeface="Georgia"/>
              </a:rPr>
              <a:t>From the final expression of average temperature we can notice that there is an additional B</a:t>
            </a:r>
            <a:r>
              <a:rPr lang="en" sz="1300" baseline="-25000">
                <a:latin typeface="Georgia"/>
                <a:ea typeface="Georgia"/>
                <a:cs typeface="Georgia"/>
                <a:sym typeface="Georgia"/>
              </a:rPr>
              <a:t>i</a:t>
            </a:r>
            <a:r>
              <a:rPr lang="en" sz="1300">
                <a:latin typeface="Georgia"/>
                <a:ea typeface="Georgia"/>
                <a:cs typeface="Georgia"/>
                <a:sym typeface="Georgia"/>
              </a:rPr>
              <a:t> in denominator, that implies that there will not be abrupt change in average temperature, compared to simple lumped model.</a:t>
            </a:r>
            <a:endParaRPr sz="1300">
              <a:latin typeface="Georgia"/>
              <a:ea typeface="Georgia"/>
              <a:cs typeface="Georgia"/>
              <a:sym typeface="Georgia"/>
            </a:endParaRPr>
          </a:p>
        </p:txBody>
      </p:sp>
      <p:pic>
        <p:nvPicPr>
          <p:cNvPr id="299" name="Google Shape;299;p28"/>
          <p:cNvPicPr preferRelativeResize="0"/>
          <p:nvPr/>
        </p:nvPicPr>
        <p:blipFill>
          <a:blip r:embed="rId3">
            <a:alphaModFix/>
          </a:blip>
          <a:stretch>
            <a:fillRect/>
          </a:stretch>
        </p:blipFill>
        <p:spPr>
          <a:xfrm>
            <a:off x="412103" y="797650"/>
            <a:ext cx="3953584" cy="3106975"/>
          </a:xfrm>
          <a:prstGeom prst="rect">
            <a:avLst/>
          </a:prstGeom>
          <a:noFill/>
          <a:ln>
            <a:noFill/>
          </a:ln>
        </p:spPr>
      </p:pic>
      <p:sp>
        <p:nvSpPr>
          <p:cNvPr id="300" name="Google Shape;300;p28"/>
          <p:cNvSpPr txBox="1"/>
          <p:nvPr/>
        </p:nvSpPr>
        <p:spPr>
          <a:xfrm>
            <a:off x="1859400" y="3919500"/>
            <a:ext cx="1059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Georgia"/>
                <a:ea typeface="Georgia"/>
                <a:cs typeface="Georgia"/>
                <a:sym typeface="Georgia"/>
              </a:rPr>
              <a:t>Figure-5</a:t>
            </a:r>
            <a:endParaRPr sz="1300">
              <a:solidFill>
                <a:schemeClr val="lt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ctrTitle"/>
          </p:nvPr>
        </p:nvSpPr>
        <p:spPr>
          <a:xfrm>
            <a:off x="299700" y="569625"/>
            <a:ext cx="8544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latin typeface="Georgia"/>
                <a:ea typeface="Georgia"/>
                <a:cs typeface="Georgia"/>
                <a:sym typeface="Georgia"/>
              </a:rPr>
              <a:t>Conclusion</a:t>
            </a:r>
            <a:endParaRPr b="1" dirty="0">
              <a:latin typeface="Georgia"/>
              <a:ea typeface="Georgia"/>
              <a:cs typeface="Georgia"/>
              <a:sym typeface="Georgia"/>
            </a:endParaRPr>
          </a:p>
        </p:txBody>
      </p:sp>
      <p:sp>
        <p:nvSpPr>
          <p:cNvPr id="306" name="Google Shape;306;p29"/>
          <p:cNvSpPr txBox="1">
            <a:spLocks noGrp="1"/>
          </p:cNvSpPr>
          <p:nvPr>
            <p:ph type="subTitle" idx="1"/>
          </p:nvPr>
        </p:nvSpPr>
        <p:spPr>
          <a:xfrm>
            <a:off x="1147650" y="1317825"/>
            <a:ext cx="6848700" cy="3246000"/>
          </a:xfrm>
          <a:prstGeom prst="rect">
            <a:avLst/>
          </a:prstGeom>
        </p:spPr>
        <p:txBody>
          <a:bodyPr spcFirstLastPara="1" wrap="square" lIns="91425" tIns="91425" rIns="91425" bIns="91425" anchor="t" anchorCtr="0">
            <a:noAutofit/>
          </a:bodyPr>
          <a:lstStyle/>
          <a:p>
            <a:pPr marL="457200" lvl="0" indent="-311150" algn="l" rtl="0">
              <a:lnSpc>
                <a:spcPct val="125000"/>
              </a:lnSpc>
              <a:spcBef>
                <a:spcPts val="0"/>
              </a:spcBef>
              <a:spcAft>
                <a:spcPts val="0"/>
              </a:spcAft>
              <a:buSzPts val="1300"/>
              <a:buFont typeface="Georgia"/>
              <a:buChar char="●"/>
            </a:pPr>
            <a:r>
              <a:rPr lang="en" sz="1300" dirty="0">
                <a:latin typeface="Georgia"/>
                <a:ea typeface="Georgia"/>
                <a:cs typeface="Georgia"/>
                <a:sym typeface="Georgia"/>
              </a:rPr>
              <a:t>The improved lumped model can be implemented to calculate average temperature for higher values of Biot number.</a:t>
            </a:r>
            <a:endParaRPr sz="1300" dirty="0">
              <a:latin typeface="Georgia"/>
              <a:ea typeface="Georgia"/>
              <a:cs typeface="Georgia"/>
              <a:sym typeface="Georgia"/>
            </a:endParaRPr>
          </a:p>
          <a:p>
            <a:pPr marL="457200" lvl="0" indent="-311150" algn="l" rtl="0">
              <a:lnSpc>
                <a:spcPct val="125000"/>
              </a:lnSpc>
              <a:spcBef>
                <a:spcPts val="0"/>
              </a:spcBef>
              <a:spcAft>
                <a:spcPts val="0"/>
              </a:spcAft>
              <a:buSzPts val="1300"/>
              <a:buFont typeface="Georgia"/>
              <a:buChar char="●"/>
            </a:pPr>
            <a:r>
              <a:rPr lang="en" sz="1300" dirty="0">
                <a:latin typeface="Georgia"/>
                <a:ea typeface="Georgia"/>
                <a:cs typeface="Georgia"/>
                <a:sym typeface="Georgia"/>
              </a:rPr>
              <a:t>The accuracy achieved in this model at higher values of Biot numbers is better than any recently developed lumped analysis model.</a:t>
            </a:r>
            <a:endParaRPr sz="1300" dirty="0">
              <a:latin typeface="Georgia"/>
              <a:ea typeface="Georgia"/>
              <a:cs typeface="Georgia"/>
              <a:sym typeface="Georgia"/>
            </a:endParaRPr>
          </a:p>
          <a:p>
            <a:pPr marL="457200" lvl="0" indent="-311150" algn="l" rtl="0">
              <a:lnSpc>
                <a:spcPct val="125000"/>
              </a:lnSpc>
              <a:spcBef>
                <a:spcPts val="0"/>
              </a:spcBef>
              <a:spcAft>
                <a:spcPts val="0"/>
              </a:spcAft>
              <a:buSzPts val="1300"/>
              <a:buFont typeface="Georgia"/>
              <a:buChar char="●"/>
            </a:pPr>
            <a:r>
              <a:rPr lang="en" sz="1300" dirty="0">
                <a:latin typeface="Georgia"/>
                <a:ea typeface="Georgia"/>
                <a:cs typeface="Georgia"/>
                <a:sym typeface="Georgia"/>
              </a:rPr>
              <a:t>Even with higher Biot numbers, the average relative error is less than 5%.</a:t>
            </a:r>
            <a:endParaRPr sz="1300" dirty="0">
              <a:latin typeface="Georgia"/>
              <a:ea typeface="Georgia"/>
              <a:cs typeface="Georgia"/>
              <a:sym typeface="Georgia"/>
            </a:endParaRPr>
          </a:p>
          <a:p>
            <a:pPr marL="457200" lvl="0" indent="-311150" algn="l" rtl="0">
              <a:lnSpc>
                <a:spcPct val="125000"/>
              </a:lnSpc>
              <a:spcBef>
                <a:spcPts val="0"/>
              </a:spcBef>
              <a:spcAft>
                <a:spcPts val="0"/>
              </a:spcAft>
              <a:buSzPts val="1300"/>
              <a:buFont typeface="Georgia"/>
              <a:buChar char="●"/>
            </a:pPr>
            <a:r>
              <a:rPr lang="en" sz="1300" dirty="0">
                <a:latin typeface="Georgia"/>
                <a:ea typeface="Georgia"/>
                <a:cs typeface="Georgia"/>
                <a:sym typeface="Georgia"/>
              </a:rPr>
              <a:t>The relationships may be used to many other engineering calculations and estimations.</a:t>
            </a:r>
            <a:endParaRPr sz="1300" dirty="0">
              <a:latin typeface="Georgia"/>
              <a:ea typeface="Georgia"/>
              <a:cs typeface="Georgia"/>
              <a:sym typeface="Georgia"/>
            </a:endParaRPr>
          </a:p>
          <a:p>
            <a:pPr marL="457200" lvl="0" indent="-311150" algn="l" rtl="0">
              <a:lnSpc>
                <a:spcPct val="125000"/>
              </a:lnSpc>
              <a:spcBef>
                <a:spcPts val="0"/>
              </a:spcBef>
              <a:spcAft>
                <a:spcPts val="0"/>
              </a:spcAft>
              <a:buSzPts val="1300"/>
              <a:buFont typeface="Georgia"/>
              <a:buChar char="●"/>
            </a:pPr>
            <a:r>
              <a:rPr lang="en" sz="1300" dirty="0">
                <a:latin typeface="Georgia"/>
                <a:ea typeface="Georgia"/>
                <a:cs typeface="Georgia"/>
                <a:sym typeface="Georgia"/>
              </a:rPr>
              <a:t>As we implement dimensionless numbers in this method, it reduces the computational efforts and calculations.</a:t>
            </a:r>
            <a:endParaRPr sz="1300" dirty="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ctrTitle"/>
          </p:nvPr>
        </p:nvSpPr>
        <p:spPr>
          <a:xfrm>
            <a:off x="3007200" y="2268450"/>
            <a:ext cx="3129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9"/>
          <p:cNvSpPr txBox="1">
            <a:spLocks noGrp="1"/>
          </p:cNvSpPr>
          <p:nvPr>
            <p:ph type="ctrTitle"/>
          </p:nvPr>
        </p:nvSpPr>
        <p:spPr>
          <a:xfrm>
            <a:off x="2455800" y="579575"/>
            <a:ext cx="4232400" cy="6066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sz="2900" b="1">
                <a:latin typeface="Georgia"/>
                <a:ea typeface="Georgia"/>
                <a:cs typeface="Georgia"/>
                <a:sym typeface="Georgia"/>
              </a:rPr>
              <a:t>Team Members    Group -5 </a:t>
            </a:r>
            <a:endParaRPr sz="2900" b="1">
              <a:latin typeface="Georgia"/>
              <a:ea typeface="Georgia"/>
              <a:cs typeface="Georgia"/>
              <a:sym typeface="Georgia"/>
            </a:endParaRPr>
          </a:p>
        </p:txBody>
      </p:sp>
      <p:sp>
        <p:nvSpPr>
          <p:cNvPr id="214" name="Google Shape;214;p19"/>
          <p:cNvSpPr txBox="1">
            <a:spLocks noGrp="1"/>
          </p:cNvSpPr>
          <p:nvPr>
            <p:ph type="subTitle" idx="1"/>
          </p:nvPr>
        </p:nvSpPr>
        <p:spPr>
          <a:xfrm>
            <a:off x="1215725" y="1384075"/>
            <a:ext cx="6060000" cy="3450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Georgia"/>
              <a:buChar char="●"/>
            </a:pPr>
            <a:r>
              <a:rPr lang="en" sz="1900">
                <a:latin typeface="Georgia"/>
                <a:ea typeface="Georgia"/>
                <a:cs typeface="Georgia"/>
                <a:sym typeface="Georgia"/>
              </a:rPr>
              <a:t>Ravi Joshi(B20ME060)</a:t>
            </a:r>
            <a:endParaRPr sz="1900">
              <a:latin typeface="Georgia"/>
              <a:ea typeface="Georgia"/>
              <a:cs typeface="Georgia"/>
              <a:sym typeface="Georgia"/>
            </a:endParaRPr>
          </a:p>
          <a:p>
            <a:pPr marL="0" lvl="0" indent="0" algn="l" rtl="0">
              <a:spcBef>
                <a:spcPts val="0"/>
              </a:spcBef>
              <a:spcAft>
                <a:spcPts val="0"/>
              </a:spcAft>
              <a:buNone/>
            </a:pPr>
            <a:endParaRPr sz="1900">
              <a:latin typeface="Georgia"/>
              <a:ea typeface="Georgia"/>
              <a:cs typeface="Georgia"/>
              <a:sym typeface="Georgia"/>
            </a:endParaRPr>
          </a:p>
          <a:p>
            <a:pPr marL="457200" lvl="0" indent="-349250" algn="l" rtl="0">
              <a:spcBef>
                <a:spcPts val="0"/>
              </a:spcBef>
              <a:spcAft>
                <a:spcPts val="0"/>
              </a:spcAft>
              <a:buSzPts val="1900"/>
              <a:buFont typeface="Georgia"/>
              <a:buChar char="●"/>
            </a:pPr>
            <a:r>
              <a:rPr lang="en" sz="1900">
                <a:latin typeface="Georgia"/>
                <a:ea typeface="Georgia"/>
                <a:cs typeface="Georgia"/>
                <a:sym typeface="Georgia"/>
              </a:rPr>
              <a:t>Shivam Verma (B20ME072)</a:t>
            </a:r>
            <a:endParaRPr sz="1900">
              <a:latin typeface="Georgia"/>
              <a:ea typeface="Georgia"/>
              <a:cs typeface="Georgia"/>
              <a:sym typeface="Georgia"/>
            </a:endParaRPr>
          </a:p>
          <a:p>
            <a:pPr marL="457200" lvl="0" indent="0" algn="l" rtl="0">
              <a:spcBef>
                <a:spcPts val="0"/>
              </a:spcBef>
              <a:spcAft>
                <a:spcPts val="0"/>
              </a:spcAft>
              <a:buNone/>
            </a:pPr>
            <a:endParaRPr sz="1900">
              <a:latin typeface="Georgia"/>
              <a:ea typeface="Georgia"/>
              <a:cs typeface="Georgia"/>
              <a:sym typeface="Georgia"/>
            </a:endParaRPr>
          </a:p>
          <a:p>
            <a:pPr marL="457200" lvl="0" indent="-349250" algn="l" rtl="0">
              <a:spcBef>
                <a:spcPts val="0"/>
              </a:spcBef>
              <a:spcAft>
                <a:spcPts val="0"/>
              </a:spcAft>
              <a:buSzPts val="1900"/>
              <a:buFont typeface="Georgia"/>
              <a:buChar char="●"/>
            </a:pPr>
            <a:r>
              <a:rPr lang="en" sz="1900">
                <a:latin typeface="Georgia"/>
                <a:ea typeface="Georgia"/>
                <a:cs typeface="Georgia"/>
                <a:sym typeface="Georgia"/>
              </a:rPr>
              <a:t>Animesh Kumar Singh (B20ME012)</a:t>
            </a:r>
            <a:endParaRPr sz="1900">
              <a:latin typeface="Georgia"/>
              <a:ea typeface="Georgia"/>
              <a:cs typeface="Georgia"/>
              <a:sym typeface="Georgia"/>
            </a:endParaRPr>
          </a:p>
          <a:p>
            <a:pPr marL="457200" lvl="0" indent="0" algn="l" rtl="0">
              <a:spcBef>
                <a:spcPts val="0"/>
              </a:spcBef>
              <a:spcAft>
                <a:spcPts val="0"/>
              </a:spcAft>
              <a:buNone/>
            </a:pPr>
            <a:endParaRPr sz="1900">
              <a:latin typeface="Georgia"/>
              <a:ea typeface="Georgia"/>
              <a:cs typeface="Georgia"/>
              <a:sym typeface="Georgia"/>
            </a:endParaRPr>
          </a:p>
          <a:p>
            <a:pPr marL="457200" lvl="0" indent="-349250" algn="l" rtl="0">
              <a:spcBef>
                <a:spcPts val="0"/>
              </a:spcBef>
              <a:spcAft>
                <a:spcPts val="0"/>
              </a:spcAft>
              <a:buSzPts val="1900"/>
              <a:buFont typeface="Georgia"/>
              <a:buChar char="●"/>
            </a:pPr>
            <a:r>
              <a:rPr lang="en" sz="1900">
                <a:latin typeface="Georgia"/>
                <a:ea typeface="Georgia"/>
                <a:cs typeface="Georgia"/>
                <a:sym typeface="Georgia"/>
              </a:rPr>
              <a:t>Ankit Daiya (B20ME013)</a:t>
            </a:r>
            <a:endParaRPr sz="1900">
              <a:latin typeface="Georgia"/>
              <a:ea typeface="Georgia"/>
              <a:cs typeface="Georgia"/>
              <a:sym typeface="Georgia"/>
            </a:endParaRPr>
          </a:p>
          <a:p>
            <a:pPr marL="457200" lvl="0" indent="0" algn="l" rtl="0">
              <a:spcBef>
                <a:spcPts val="0"/>
              </a:spcBef>
              <a:spcAft>
                <a:spcPts val="0"/>
              </a:spcAft>
              <a:buNone/>
            </a:pPr>
            <a:r>
              <a:rPr lang="en" sz="1900">
                <a:latin typeface="Georgia"/>
                <a:ea typeface="Georgia"/>
                <a:cs typeface="Georgia"/>
                <a:sym typeface="Georgia"/>
              </a:rPr>
              <a:t> </a:t>
            </a:r>
            <a:endParaRPr sz="1900">
              <a:latin typeface="Georgia"/>
              <a:ea typeface="Georgia"/>
              <a:cs typeface="Georgia"/>
              <a:sym typeface="Georgia"/>
            </a:endParaRPr>
          </a:p>
          <a:p>
            <a:pPr marL="457200" lvl="0" indent="-349250" algn="l" rtl="0">
              <a:spcBef>
                <a:spcPts val="0"/>
              </a:spcBef>
              <a:spcAft>
                <a:spcPts val="0"/>
              </a:spcAft>
              <a:buSzPts val="1900"/>
              <a:buFont typeface="Georgia"/>
              <a:buChar char="●"/>
            </a:pPr>
            <a:r>
              <a:rPr lang="en" sz="1900">
                <a:latin typeface="Georgia"/>
                <a:ea typeface="Georgia"/>
                <a:cs typeface="Georgia"/>
                <a:sym typeface="Georgia"/>
              </a:rPr>
              <a:t>Garvit Meena (B20ME033)</a:t>
            </a:r>
            <a:endParaRPr sz="1900">
              <a:latin typeface="Georgia"/>
              <a:ea typeface="Georgia"/>
              <a:cs typeface="Georgia"/>
              <a:sym typeface="Georgia"/>
            </a:endParaRPr>
          </a:p>
          <a:p>
            <a:pPr marL="457200" lvl="0" indent="0" algn="l" rtl="0">
              <a:spcBef>
                <a:spcPts val="0"/>
              </a:spcBef>
              <a:spcAft>
                <a:spcPts val="0"/>
              </a:spcAft>
              <a:buNone/>
            </a:pPr>
            <a:r>
              <a:rPr lang="en" sz="1900">
                <a:latin typeface="Georgia"/>
                <a:ea typeface="Georgia"/>
                <a:cs typeface="Georgia"/>
                <a:sym typeface="Georgia"/>
              </a:rPr>
              <a:t> </a:t>
            </a:r>
            <a:endParaRPr sz="1900">
              <a:latin typeface="Georgia"/>
              <a:ea typeface="Georgia"/>
              <a:cs typeface="Georgia"/>
              <a:sym typeface="Georgia"/>
            </a:endParaRPr>
          </a:p>
          <a:p>
            <a:pPr marL="457200" lvl="0" indent="-349250" algn="l" rtl="0">
              <a:spcBef>
                <a:spcPts val="0"/>
              </a:spcBef>
              <a:spcAft>
                <a:spcPts val="0"/>
              </a:spcAft>
              <a:buSzPts val="1900"/>
              <a:buFont typeface="Georgia"/>
              <a:buChar char="●"/>
            </a:pPr>
            <a:r>
              <a:rPr lang="en" sz="1900">
                <a:latin typeface="Georgia"/>
                <a:ea typeface="Georgia"/>
                <a:cs typeface="Georgia"/>
                <a:sym typeface="Georgia"/>
              </a:rPr>
              <a:t>Abhishek Singh (B20ME005)</a:t>
            </a:r>
            <a:endParaRPr sz="19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ctrTitle"/>
          </p:nvPr>
        </p:nvSpPr>
        <p:spPr>
          <a:xfrm>
            <a:off x="2782175" y="39157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b="1">
                <a:latin typeface="Georgia"/>
                <a:ea typeface="Georgia"/>
                <a:cs typeface="Georgia"/>
                <a:sym typeface="Georgia"/>
              </a:rPr>
              <a:t>INTRODUCTION</a:t>
            </a:r>
            <a:endParaRPr sz="2600" b="1">
              <a:latin typeface="Georgia"/>
              <a:ea typeface="Georgia"/>
              <a:cs typeface="Georgia"/>
              <a:sym typeface="Georgia"/>
            </a:endParaRPr>
          </a:p>
        </p:txBody>
      </p:sp>
      <p:sp>
        <p:nvSpPr>
          <p:cNvPr id="220" name="Google Shape;220;p20"/>
          <p:cNvSpPr txBox="1">
            <a:spLocks noGrp="1"/>
          </p:cNvSpPr>
          <p:nvPr>
            <p:ph type="subTitle" idx="1"/>
          </p:nvPr>
        </p:nvSpPr>
        <p:spPr>
          <a:xfrm>
            <a:off x="771000" y="1186650"/>
            <a:ext cx="7602000" cy="3498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FBFBFB"/>
              </a:buClr>
              <a:buSzPts val="1300"/>
              <a:buFont typeface="Georgia"/>
              <a:buChar char="●"/>
            </a:pPr>
            <a:r>
              <a:rPr lang="en" sz="1300" dirty="0">
                <a:solidFill>
                  <a:srgbClr val="FBFBFB"/>
                </a:solidFill>
                <a:latin typeface="Georgia"/>
                <a:ea typeface="Georgia"/>
                <a:cs typeface="Georgia"/>
                <a:sym typeface="Georgia"/>
              </a:rPr>
              <a:t>This paper uses the polynomial approximation method (PAM) to provide an enhanced lumped analysis of transient one-dimensional heat conduction in both cylindrical and Cartesian geometries.</a:t>
            </a:r>
            <a:endParaRPr sz="1300" dirty="0">
              <a:solidFill>
                <a:srgbClr val="FBFBFB"/>
              </a:solidFill>
              <a:latin typeface="Georgia"/>
              <a:ea typeface="Georgia"/>
              <a:cs typeface="Georgia"/>
              <a:sym typeface="Georgia"/>
            </a:endParaRPr>
          </a:p>
          <a:p>
            <a:pPr marL="457200" lvl="0" indent="-311150" algn="l" rtl="0">
              <a:lnSpc>
                <a:spcPct val="150000"/>
              </a:lnSpc>
              <a:spcBef>
                <a:spcPts val="0"/>
              </a:spcBef>
              <a:spcAft>
                <a:spcPts val="0"/>
              </a:spcAft>
              <a:buClr>
                <a:srgbClr val="FBFBFB"/>
              </a:buClr>
              <a:buSzPts val="1300"/>
              <a:buFont typeface="Georgia"/>
              <a:buChar char="●"/>
            </a:pPr>
            <a:r>
              <a:rPr lang="en" sz="1300" dirty="0">
                <a:solidFill>
                  <a:srgbClr val="FBFBFB"/>
                </a:solidFill>
                <a:latin typeface="Georgia"/>
                <a:ea typeface="Georgia"/>
                <a:cs typeface="Georgia"/>
                <a:sym typeface="Georgia"/>
              </a:rPr>
              <a:t>Only very low Biot numbers can be used using the traditional lumped model, and it also cannot account for substantial temperature </a:t>
            </a:r>
            <a:r>
              <a:rPr lang="en" sz="1300" dirty="0" smtClean="0">
                <a:solidFill>
                  <a:srgbClr val="FBFBFB"/>
                </a:solidFill>
                <a:latin typeface="Georgia"/>
                <a:ea typeface="Georgia"/>
                <a:cs typeface="Georgia"/>
                <a:sym typeface="Georgia"/>
              </a:rPr>
              <a:t>gradient </a:t>
            </a:r>
            <a:r>
              <a:rPr lang="en" sz="1300" dirty="0">
                <a:solidFill>
                  <a:srgbClr val="FBFBFB"/>
                </a:solidFill>
                <a:latin typeface="Georgia"/>
                <a:ea typeface="Georgia"/>
                <a:cs typeface="Georgia"/>
                <a:sym typeface="Georgia"/>
              </a:rPr>
              <a:t>in the region.</a:t>
            </a:r>
            <a:endParaRPr sz="1300" dirty="0">
              <a:solidFill>
                <a:srgbClr val="FBFBFB"/>
              </a:solidFill>
              <a:latin typeface="Georgia"/>
              <a:ea typeface="Georgia"/>
              <a:cs typeface="Georgia"/>
              <a:sym typeface="Georgia"/>
            </a:endParaRPr>
          </a:p>
          <a:p>
            <a:pPr marL="457200" lvl="0" indent="-311150" algn="l" rtl="0">
              <a:lnSpc>
                <a:spcPct val="150000"/>
              </a:lnSpc>
              <a:spcBef>
                <a:spcPts val="0"/>
              </a:spcBef>
              <a:spcAft>
                <a:spcPts val="0"/>
              </a:spcAft>
              <a:buClr>
                <a:srgbClr val="FBFBFB"/>
              </a:buClr>
              <a:buSzPts val="1300"/>
              <a:buFont typeface="Georgia"/>
              <a:buChar char="●"/>
            </a:pPr>
            <a:r>
              <a:rPr lang="en" sz="1300" dirty="0">
                <a:solidFill>
                  <a:srgbClr val="FBFBFB"/>
                </a:solidFill>
                <a:latin typeface="Georgia"/>
                <a:ea typeface="Georgia"/>
                <a:cs typeface="Georgia"/>
                <a:sym typeface="Georgia"/>
              </a:rPr>
              <a:t>Based on the Polynomial Approximation Technique, a new, enhanced lumped parameter model is developed.</a:t>
            </a:r>
            <a:endParaRPr sz="1300" dirty="0">
              <a:solidFill>
                <a:srgbClr val="FBFBFB"/>
              </a:solidFill>
              <a:latin typeface="Georgia"/>
              <a:ea typeface="Georgia"/>
              <a:cs typeface="Georgia"/>
              <a:sym typeface="Georgia"/>
            </a:endParaRPr>
          </a:p>
          <a:p>
            <a:pPr marL="457200" lvl="0" indent="-311150" algn="l" rtl="0">
              <a:lnSpc>
                <a:spcPct val="150000"/>
              </a:lnSpc>
              <a:spcBef>
                <a:spcPts val="0"/>
              </a:spcBef>
              <a:spcAft>
                <a:spcPts val="0"/>
              </a:spcAft>
              <a:buClr>
                <a:srgbClr val="FBFBFB"/>
              </a:buClr>
              <a:buSzPts val="1300"/>
              <a:buFont typeface="Georgia"/>
              <a:buChar char="●"/>
            </a:pPr>
            <a:r>
              <a:rPr lang="en" sz="1300" dirty="0">
                <a:solidFill>
                  <a:srgbClr val="FBFBFB"/>
                </a:solidFill>
                <a:latin typeface="Georgia"/>
                <a:ea typeface="Georgia"/>
                <a:cs typeface="Georgia"/>
                <a:sym typeface="Georgia"/>
              </a:rPr>
              <a:t>To verify the correctness of the model, a numerical solution to the issue using finite differences is employed as a control reference.</a:t>
            </a:r>
            <a:endParaRPr sz="1300" dirty="0">
              <a:solidFill>
                <a:srgbClr val="FBFBFB"/>
              </a:solidFill>
              <a:latin typeface="Georgia"/>
              <a:ea typeface="Georgia"/>
              <a:cs typeface="Georgia"/>
              <a:sym typeface="Georgia"/>
            </a:endParaRPr>
          </a:p>
          <a:p>
            <a:pPr marL="457200" lvl="0" indent="-311150" algn="l" rtl="0">
              <a:lnSpc>
                <a:spcPct val="150000"/>
              </a:lnSpc>
              <a:spcBef>
                <a:spcPts val="0"/>
              </a:spcBef>
              <a:spcAft>
                <a:spcPts val="0"/>
              </a:spcAft>
              <a:buClr>
                <a:srgbClr val="FBFBFB"/>
              </a:buClr>
              <a:buSzPts val="1300"/>
              <a:buFont typeface="Georgia"/>
              <a:buChar char="●"/>
            </a:pPr>
            <a:r>
              <a:rPr lang="en" sz="1300" dirty="0">
                <a:solidFill>
                  <a:srgbClr val="FBFBFB"/>
                </a:solidFill>
                <a:latin typeface="Georgia"/>
                <a:ea typeface="Georgia"/>
                <a:cs typeface="Georgia"/>
                <a:sym typeface="Georgia"/>
              </a:rPr>
              <a:t>The current forecast and other analytical findings are found to be in good accord.</a:t>
            </a:r>
            <a:endParaRPr sz="1300" dirty="0">
              <a:solidFill>
                <a:srgbClr val="FBFBFB"/>
              </a:solidFill>
              <a:latin typeface="Georgia"/>
              <a:ea typeface="Georgia"/>
              <a:cs typeface="Georgia"/>
              <a:sym typeface="Georgia"/>
            </a:endParaRPr>
          </a:p>
          <a:p>
            <a:pPr marL="457200" lvl="0" indent="0" algn="l" rtl="0">
              <a:lnSpc>
                <a:spcPct val="150000"/>
              </a:lnSpc>
              <a:spcBef>
                <a:spcPts val="0"/>
              </a:spcBef>
              <a:spcAft>
                <a:spcPts val="0"/>
              </a:spcAft>
              <a:buNone/>
            </a:pPr>
            <a:endParaRPr sz="1300" dirty="0">
              <a:solidFill>
                <a:srgbClr val="FBFBF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ctrTitle"/>
          </p:nvPr>
        </p:nvSpPr>
        <p:spPr>
          <a:xfrm>
            <a:off x="1464750" y="96475"/>
            <a:ext cx="6214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b="1">
                <a:latin typeface="Georgia"/>
                <a:ea typeface="Georgia"/>
                <a:cs typeface="Georgia"/>
                <a:sym typeface="Georgia"/>
              </a:rPr>
              <a:t>Simple Lumped Analysis Model</a:t>
            </a:r>
            <a:endParaRPr sz="2900" b="1">
              <a:latin typeface="Georgia"/>
              <a:ea typeface="Georgia"/>
              <a:cs typeface="Georgia"/>
              <a:sym typeface="Georgia"/>
            </a:endParaRPr>
          </a:p>
        </p:txBody>
      </p:sp>
      <p:sp>
        <p:nvSpPr>
          <p:cNvPr id="226" name="Google Shape;226;p21"/>
          <p:cNvSpPr txBox="1">
            <a:spLocks noGrp="1"/>
          </p:cNvSpPr>
          <p:nvPr>
            <p:ph type="subTitle" idx="1"/>
          </p:nvPr>
        </p:nvSpPr>
        <p:spPr>
          <a:xfrm>
            <a:off x="519325" y="824650"/>
            <a:ext cx="7857000" cy="414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It is a technique for analysing transient heat conduction problems (also known as unsteady state heat conduction), and it greatly simplifies the study.</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We may assume that the entire body (lump) is at the same temperature when internal conductance resistance is significantly smaller than exterior convective resistance. A straightforward lumped model is only appropriate for Biot values that are generally less than (0.1).</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The solid in this basic model has a uniform temperature that is just a function of time since solid resistance may be neglected in compared to fluid resistance.</a:t>
            </a: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The Biot number criteria is around 0.1, and it only applies to small solids or materials with significant heat conductivity. In other words, moderate to low temperature gradients are covered by the simple lumped model.</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The Simple Lumped equation is usually written in the following form:</a:t>
            </a: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                                                        </a:t>
            </a: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                                                        where,        is Dimensionless average temperature. </a:t>
            </a: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                                                                            B</a:t>
            </a:r>
            <a:r>
              <a:rPr lang="en" sz="1300" baseline="-25000" dirty="0">
                <a:latin typeface="Georgia"/>
                <a:ea typeface="Georgia"/>
                <a:cs typeface="Georgia"/>
                <a:sym typeface="Georgia"/>
              </a:rPr>
              <a:t>i </a:t>
            </a:r>
            <a:r>
              <a:rPr lang="en" sz="1300" dirty="0">
                <a:latin typeface="Georgia"/>
                <a:ea typeface="Georgia"/>
                <a:cs typeface="Georgia"/>
                <a:sym typeface="Georgia"/>
              </a:rPr>
              <a:t>is Biot Number and F</a:t>
            </a:r>
            <a:r>
              <a:rPr lang="en" sz="1300" baseline="-25000" dirty="0">
                <a:latin typeface="Georgia"/>
                <a:ea typeface="Georgia"/>
                <a:cs typeface="Georgia"/>
                <a:sym typeface="Georgia"/>
              </a:rPr>
              <a:t>o </a:t>
            </a:r>
            <a:r>
              <a:rPr lang="en" sz="1300" dirty="0">
                <a:latin typeface="Georgia"/>
                <a:ea typeface="Georgia"/>
                <a:cs typeface="Georgia"/>
                <a:sym typeface="Georgia"/>
              </a:rPr>
              <a:t>is Fourier Number. </a:t>
            </a:r>
            <a:endParaRPr sz="1100" i="1" dirty="0">
              <a:solidFill>
                <a:schemeClr val="dk1"/>
              </a:solidFill>
              <a:latin typeface="Arial"/>
              <a:ea typeface="Arial"/>
              <a:cs typeface="Arial"/>
              <a:sym typeface="Arial"/>
            </a:endParaRPr>
          </a:p>
          <a:p>
            <a:pPr marL="457200" lvl="0" indent="0" algn="l" rtl="0">
              <a:spcBef>
                <a:spcPts val="0"/>
              </a:spcBef>
              <a:spcAft>
                <a:spcPts val="0"/>
              </a:spcAft>
              <a:buNone/>
            </a:pPr>
            <a:endParaRPr sz="1300" dirty="0">
              <a:latin typeface="Georgia"/>
              <a:ea typeface="Georgia"/>
              <a:cs typeface="Georgia"/>
              <a:sym typeface="Georgia"/>
            </a:endParaRPr>
          </a:p>
        </p:txBody>
      </p:sp>
      <p:pic>
        <p:nvPicPr>
          <p:cNvPr id="227" name="Google Shape;227;p21"/>
          <p:cNvPicPr preferRelativeResize="0"/>
          <p:nvPr/>
        </p:nvPicPr>
        <p:blipFill>
          <a:blip r:embed="rId3">
            <a:alphaModFix/>
          </a:blip>
          <a:stretch>
            <a:fillRect/>
          </a:stretch>
        </p:blipFill>
        <p:spPr>
          <a:xfrm>
            <a:off x="1141250" y="4117575"/>
            <a:ext cx="1910325" cy="446125"/>
          </a:xfrm>
          <a:prstGeom prst="rect">
            <a:avLst/>
          </a:prstGeom>
          <a:noFill/>
          <a:ln>
            <a:noFill/>
          </a:ln>
        </p:spPr>
      </p:pic>
      <p:pic>
        <p:nvPicPr>
          <p:cNvPr id="228" name="Google Shape;228;p21"/>
          <p:cNvPicPr preferRelativeResize="0"/>
          <p:nvPr/>
        </p:nvPicPr>
        <p:blipFill rotWithShape="1">
          <a:blip r:embed="rId4">
            <a:alphaModFix/>
          </a:blip>
          <a:srcRect l="-21103" t="-21103" r="-21103" b="-21103"/>
          <a:stretch/>
        </p:blipFill>
        <p:spPr>
          <a:xfrm>
            <a:off x="3861900" y="4117575"/>
            <a:ext cx="210150" cy="31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ctrTitle"/>
          </p:nvPr>
        </p:nvSpPr>
        <p:spPr>
          <a:xfrm>
            <a:off x="1268868" y="266342"/>
            <a:ext cx="6026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b="1" dirty="0">
                <a:latin typeface="Georgia"/>
                <a:ea typeface="Georgia"/>
                <a:cs typeface="Georgia"/>
                <a:sym typeface="Georgia"/>
              </a:rPr>
              <a:t>Improved Lumped Analysis Model</a:t>
            </a:r>
            <a:endParaRPr sz="2600" b="1" dirty="0">
              <a:latin typeface="Georgia"/>
              <a:ea typeface="Georgia"/>
              <a:cs typeface="Georgia"/>
              <a:sym typeface="Georgia"/>
            </a:endParaRPr>
          </a:p>
        </p:txBody>
      </p:sp>
      <p:sp>
        <p:nvSpPr>
          <p:cNvPr id="234" name="Google Shape;234;p22"/>
          <p:cNvSpPr txBox="1">
            <a:spLocks noGrp="1"/>
          </p:cNvSpPr>
          <p:nvPr>
            <p:ph type="subTitle" idx="1"/>
          </p:nvPr>
        </p:nvSpPr>
        <p:spPr>
          <a:xfrm>
            <a:off x="618163" y="647600"/>
            <a:ext cx="7907700" cy="41724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A new model with changes was implemented because </a:t>
            </a:r>
            <a:r>
              <a:rPr lang="en" sz="1300" dirty="0" smtClean="0">
                <a:latin typeface="Georgia"/>
                <a:ea typeface="Georgia"/>
                <a:cs typeface="Georgia"/>
                <a:sym typeface="Georgia"/>
              </a:rPr>
              <a:t>of </a:t>
            </a:r>
            <a:r>
              <a:rPr lang="en" sz="1300" dirty="0">
                <a:latin typeface="Georgia"/>
                <a:ea typeface="Georgia"/>
                <a:cs typeface="Georgia"/>
                <a:sym typeface="Georgia"/>
              </a:rPr>
              <a:t>the limitations of the basic lumped analysis model.</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In transient heat conduction, this approach is used to analyse the unsteady state, one-dimensional temperature distribution for long slabs, long cylinders, and spheres.</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To arrive at a numerical solution to  differential equation, polynomial approximation method is used.</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For the duration of the heat transfer process, internal heat generation </a:t>
            </a:r>
            <a:r>
              <a:rPr lang="en" sz="1300" dirty="0" smtClean="0">
                <a:latin typeface="Georgia"/>
                <a:ea typeface="Georgia"/>
                <a:cs typeface="Georgia"/>
                <a:sym typeface="Georgia"/>
              </a:rPr>
              <a:t>term (Q) is </a:t>
            </a:r>
            <a:r>
              <a:rPr lang="en" sz="1300" dirty="0">
                <a:latin typeface="Georgia"/>
                <a:ea typeface="Georgia"/>
                <a:cs typeface="Georgia"/>
                <a:sym typeface="Georgia"/>
              </a:rPr>
              <a:t>considered to remain zero.</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The temperature fluctuates with respect to time and place in the heat conduction equation, which is of the transient kind.</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For all geometries, it is assumed that the convective heat transfer coefficient is constant.</a:t>
            </a:r>
            <a:endParaRPr sz="1300" dirty="0">
              <a:latin typeface="Georgia"/>
              <a:ea typeface="Georgia"/>
              <a:cs typeface="Georgia"/>
              <a:sym typeface="Georgia"/>
            </a:endParaRPr>
          </a:p>
          <a:p>
            <a:pPr marL="457200" lvl="0" indent="-311150" algn="l" rtl="0">
              <a:lnSpc>
                <a:spcPct val="150000"/>
              </a:lnSpc>
              <a:spcBef>
                <a:spcPts val="0"/>
              </a:spcBef>
              <a:spcAft>
                <a:spcPts val="0"/>
              </a:spcAft>
              <a:buSzPts val="1300"/>
              <a:buFont typeface="Georgia"/>
              <a:buChar char="●"/>
            </a:pPr>
            <a:r>
              <a:rPr lang="en" sz="1300" dirty="0">
                <a:latin typeface="Georgia"/>
                <a:ea typeface="Georgia"/>
                <a:cs typeface="Georgia"/>
                <a:sym typeface="Georgia"/>
              </a:rPr>
              <a:t>The modified lumped model equation for the average dimensionless temperature is as follows:                                                                                  </a:t>
            </a:r>
            <a:endParaRPr sz="1300" dirty="0">
              <a:latin typeface="Georgia"/>
              <a:ea typeface="Georgia"/>
              <a:cs typeface="Georgia"/>
              <a:sym typeface="Georgia"/>
            </a:endParaRPr>
          </a:p>
        </p:txBody>
      </p:sp>
      <p:pic>
        <p:nvPicPr>
          <p:cNvPr id="235" name="Google Shape;235;p22"/>
          <p:cNvPicPr preferRelativeResize="0"/>
          <p:nvPr/>
        </p:nvPicPr>
        <p:blipFill rotWithShape="1">
          <a:blip r:embed="rId3">
            <a:alphaModFix/>
          </a:blip>
          <a:srcRect t="-33364" b="13"/>
          <a:stretch/>
        </p:blipFill>
        <p:spPr>
          <a:xfrm>
            <a:off x="3610543" y="4144865"/>
            <a:ext cx="2562275" cy="80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ctrTitle"/>
          </p:nvPr>
        </p:nvSpPr>
        <p:spPr>
          <a:xfrm>
            <a:off x="1501900" y="49650"/>
            <a:ext cx="6254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Georgia"/>
                <a:ea typeface="Georgia"/>
                <a:cs typeface="Georgia"/>
                <a:sym typeface="Georgia"/>
              </a:rPr>
              <a:t>Mathematical Formulation</a:t>
            </a:r>
            <a:endParaRPr b="1">
              <a:latin typeface="Georgia"/>
              <a:ea typeface="Georgia"/>
              <a:cs typeface="Georgia"/>
              <a:sym typeface="Georgia"/>
            </a:endParaRPr>
          </a:p>
        </p:txBody>
      </p:sp>
      <p:sp>
        <p:nvSpPr>
          <p:cNvPr id="241" name="Google Shape;241;p23"/>
          <p:cNvSpPr txBox="1">
            <a:spLocks noGrp="1"/>
          </p:cNvSpPr>
          <p:nvPr>
            <p:ph type="subTitle" idx="1"/>
          </p:nvPr>
        </p:nvSpPr>
        <p:spPr>
          <a:xfrm>
            <a:off x="472150" y="553350"/>
            <a:ext cx="8313900" cy="4590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Georgia"/>
              <a:buChar char="●"/>
            </a:pPr>
            <a:r>
              <a:rPr lang="en">
                <a:latin typeface="Georgia"/>
                <a:ea typeface="Georgia"/>
                <a:cs typeface="Georgia"/>
                <a:sym typeface="Georgia"/>
              </a:rPr>
              <a:t>Unsteady state one dimensional temperature distribution of a long slab, long cylinder or sphere can be expressed by the following partial differential equation. h (Heat transfer coefficient) is assumed to be constant for all geometries.Where, </a:t>
            </a:r>
            <a:r>
              <a:rPr lang="en">
                <a:solidFill>
                  <a:schemeClr val="lt1"/>
                </a:solidFill>
                <a:latin typeface="Georgia"/>
                <a:ea typeface="Georgia"/>
                <a:cs typeface="Georgia"/>
                <a:sym typeface="Georgia"/>
              </a:rPr>
              <a:t>m = 0 for slab, m = 1 for cylinder and m = 2 for sphere.</a:t>
            </a:r>
            <a:endParaRPr>
              <a:latin typeface="Georgia"/>
              <a:ea typeface="Georgia"/>
              <a:cs typeface="Georgia"/>
              <a:sym typeface="Georgia"/>
            </a:endParaRPr>
          </a:p>
          <a:p>
            <a:pPr marL="457200" lvl="0" indent="0" algn="l" rtl="0">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marL="457200" lvl="0" indent="0" algn="l" rtl="0">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marL="457200" lvl="0" indent="0" algn="l" rtl="0">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marL="0" lvl="0" indent="0" algn="l" rtl="0">
              <a:spcBef>
                <a:spcPts val="0"/>
              </a:spcBef>
              <a:spcAft>
                <a:spcPts val="0"/>
              </a:spcAft>
              <a:buNone/>
            </a:pPr>
            <a:endParaRPr>
              <a:latin typeface="Georgia"/>
              <a:ea typeface="Georgia"/>
              <a:cs typeface="Georgia"/>
              <a:sym typeface="Georgia"/>
            </a:endParaRPr>
          </a:p>
          <a:p>
            <a:pPr marL="457200" lvl="0" indent="0" algn="l" rtl="0">
              <a:spcBef>
                <a:spcPts val="0"/>
              </a:spcBef>
              <a:spcAft>
                <a:spcPts val="0"/>
              </a:spcAft>
              <a:buNone/>
            </a:pPr>
            <a:endParaRPr>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a:latin typeface="Georgia"/>
                <a:ea typeface="Georgia"/>
                <a:cs typeface="Georgia"/>
                <a:sym typeface="Georgia"/>
              </a:rPr>
              <a:t>Boundary conditions and Initial conditions are: </a:t>
            </a:r>
            <a:endParaRPr>
              <a:latin typeface="Georgia"/>
              <a:ea typeface="Georgia"/>
              <a:cs typeface="Georgia"/>
              <a:sym typeface="Georgia"/>
            </a:endParaRPr>
          </a:p>
          <a:p>
            <a:pPr marL="457200" lvl="0" indent="0" algn="l" rtl="0">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marL="457200" lvl="0" indent="0" algn="l" rtl="0">
              <a:spcBef>
                <a:spcPts val="0"/>
              </a:spcBef>
              <a:spcAft>
                <a:spcPts val="0"/>
              </a:spcAft>
              <a:buNone/>
            </a:pPr>
            <a:r>
              <a:rPr lang="en" b="1">
                <a:latin typeface="Georgia"/>
                <a:ea typeface="Georgia"/>
                <a:cs typeface="Georgia"/>
                <a:sym typeface="Georgia"/>
              </a:rPr>
              <a:t> </a:t>
            </a:r>
            <a:endParaRPr b="1">
              <a:latin typeface="Georgia"/>
              <a:ea typeface="Georgia"/>
              <a:cs typeface="Georgia"/>
              <a:sym typeface="Georgia"/>
            </a:endParaRPr>
          </a:p>
          <a:p>
            <a:pPr marL="457200" lvl="0" indent="0" algn="l" rtl="0">
              <a:spcBef>
                <a:spcPts val="0"/>
              </a:spcBef>
              <a:spcAft>
                <a:spcPts val="0"/>
              </a:spcAft>
              <a:buNone/>
            </a:pPr>
            <a:r>
              <a:rPr lang="en" b="1">
                <a:latin typeface="Georgia"/>
                <a:ea typeface="Georgia"/>
                <a:cs typeface="Georgia"/>
                <a:sym typeface="Georgia"/>
              </a:rPr>
              <a:t> </a:t>
            </a:r>
            <a:endParaRPr b="1">
              <a:latin typeface="Georgia"/>
              <a:ea typeface="Georgia"/>
              <a:cs typeface="Georgia"/>
              <a:sym typeface="Georgia"/>
            </a:endParaRPr>
          </a:p>
          <a:p>
            <a:pPr marL="457200" lvl="0" indent="0" algn="l" rtl="0">
              <a:spcBef>
                <a:spcPts val="0"/>
              </a:spcBef>
              <a:spcAft>
                <a:spcPts val="0"/>
              </a:spcAft>
              <a:buNone/>
            </a:pPr>
            <a:r>
              <a:rPr lang="en" b="1">
                <a:latin typeface="Georgia"/>
                <a:ea typeface="Georgia"/>
                <a:cs typeface="Georgia"/>
                <a:sym typeface="Georgia"/>
              </a:rPr>
              <a:t> </a:t>
            </a:r>
            <a:endParaRPr b="1">
              <a:latin typeface="Georgia"/>
              <a:ea typeface="Georgia"/>
              <a:cs typeface="Georgia"/>
              <a:sym typeface="Georgia"/>
            </a:endParaRPr>
          </a:p>
          <a:p>
            <a:pPr marL="457200" lvl="0" indent="0" algn="l" rtl="0">
              <a:spcBef>
                <a:spcPts val="0"/>
              </a:spcBef>
              <a:spcAft>
                <a:spcPts val="0"/>
              </a:spcAft>
              <a:buNone/>
            </a:pPr>
            <a:r>
              <a:rPr lang="en" b="1">
                <a:latin typeface="Georgia"/>
                <a:ea typeface="Georgia"/>
                <a:cs typeface="Georgia"/>
                <a:sym typeface="Georgia"/>
              </a:rPr>
              <a:t> </a:t>
            </a:r>
            <a:endParaRPr b="1">
              <a:latin typeface="Georgia"/>
              <a:ea typeface="Georgia"/>
              <a:cs typeface="Georgia"/>
              <a:sym typeface="Georgia"/>
            </a:endParaRPr>
          </a:p>
          <a:p>
            <a:pPr marL="457200" lvl="0" indent="0" algn="l" rtl="0">
              <a:spcBef>
                <a:spcPts val="0"/>
              </a:spcBef>
              <a:spcAft>
                <a:spcPts val="0"/>
              </a:spcAft>
              <a:buNone/>
            </a:pPr>
            <a:r>
              <a:rPr lang="en" b="1">
                <a:latin typeface="Georgia"/>
                <a:ea typeface="Georgia"/>
                <a:cs typeface="Georgia"/>
                <a:sym typeface="Georgia"/>
              </a:rPr>
              <a:t> </a:t>
            </a:r>
            <a:endParaRPr b="1">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a:latin typeface="Georgia"/>
                <a:ea typeface="Georgia"/>
                <a:cs typeface="Georgia"/>
                <a:sym typeface="Georgia"/>
              </a:rPr>
              <a:t>Boundary conditions and above partial differential equation can be rewritten as: </a:t>
            </a:r>
            <a:endParaRPr>
              <a:latin typeface="Georgia"/>
              <a:ea typeface="Georgia"/>
              <a:cs typeface="Georgia"/>
              <a:sym typeface="Georgia"/>
            </a:endParaRPr>
          </a:p>
          <a:p>
            <a:pPr marL="457200" lvl="0" indent="0" algn="l" rtl="0">
              <a:spcBef>
                <a:spcPts val="0"/>
              </a:spcBef>
              <a:spcAft>
                <a:spcPts val="0"/>
              </a:spcAft>
              <a:buNone/>
            </a:pPr>
            <a:r>
              <a:rPr lang="en">
                <a:latin typeface="Georgia"/>
                <a:ea typeface="Georgia"/>
                <a:cs typeface="Georgia"/>
                <a:sym typeface="Georgia"/>
              </a:rPr>
              <a:t>                                                                                     </a:t>
            </a:r>
            <a:endParaRPr b="1">
              <a:latin typeface="Georgia"/>
              <a:ea typeface="Georgia"/>
              <a:cs typeface="Georgia"/>
              <a:sym typeface="Georgia"/>
            </a:endParaRPr>
          </a:p>
          <a:p>
            <a:pPr marL="457200" lvl="0" indent="0" algn="l" rtl="0">
              <a:spcBef>
                <a:spcPts val="0"/>
              </a:spcBef>
              <a:spcAft>
                <a:spcPts val="0"/>
              </a:spcAft>
              <a:buNone/>
            </a:pPr>
            <a:r>
              <a:rPr lang="en" b="1">
                <a:latin typeface="Georgia"/>
                <a:ea typeface="Georgia"/>
                <a:cs typeface="Georgia"/>
                <a:sym typeface="Georgia"/>
              </a:rPr>
              <a:t>                                 </a:t>
            </a:r>
            <a:endParaRPr b="1">
              <a:latin typeface="Georgia"/>
              <a:ea typeface="Georgia"/>
              <a:cs typeface="Georgia"/>
              <a:sym typeface="Georgia"/>
            </a:endParaRPr>
          </a:p>
          <a:p>
            <a:pPr marL="457200" lvl="0" indent="0" algn="l" rtl="0">
              <a:spcBef>
                <a:spcPts val="0"/>
              </a:spcBef>
              <a:spcAft>
                <a:spcPts val="0"/>
              </a:spcAft>
              <a:buNone/>
            </a:pPr>
            <a:r>
              <a:rPr lang="en" b="1">
                <a:latin typeface="Georgia"/>
                <a:ea typeface="Georgia"/>
                <a:cs typeface="Georgia"/>
                <a:sym typeface="Georgia"/>
              </a:rPr>
              <a:t>                             </a:t>
            </a:r>
            <a:endParaRPr b="1">
              <a:latin typeface="Georgia"/>
              <a:ea typeface="Georgia"/>
              <a:cs typeface="Georgia"/>
              <a:sym typeface="Georgia"/>
            </a:endParaRPr>
          </a:p>
          <a:p>
            <a:pPr marL="457200" lvl="0" indent="0" algn="l" rtl="0">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a:latin typeface="Georgia"/>
                <a:ea typeface="Georgia"/>
                <a:cs typeface="Georgia"/>
                <a:sym typeface="Georgia"/>
              </a:rPr>
              <a:t>So, here we uses dimensionless quantities because of the fact that it reduces the calculation and less mathematical operations will be done. Dimensionless parameters can be defined as:</a:t>
            </a:r>
            <a:endParaRPr>
              <a:latin typeface="Georgia"/>
              <a:ea typeface="Georgia"/>
              <a:cs typeface="Georgia"/>
              <a:sym typeface="Georgia"/>
            </a:endParaRPr>
          </a:p>
          <a:p>
            <a:pPr marL="0" lvl="0" indent="0" algn="l" rtl="0">
              <a:spcBef>
                <a:spcPts val="0"/>
              </a:spcBef>
              <a:spcAft>
                <a:spcPts val="0"/>
              </a:spcAft>
              <a:buNone/>
            </a:pPr>
            <a:endParaRPr>
              <a:latin typeface="Georgia"/>
              <a:ea typeface="Georgia"/>
              <a:cs typeface="Georgia"/>
              <a:sym typeface="Georgia"/>
            </a:endParaRPr>
          </a:p>
        </p:txBody>
      </p:sp>
      <p:pic>
        <p:nvPicPr>
          <p:cNvPr id="242" name="Google Shape;242;p23"/>
          <p:cNvPicPr preferRelativeResize="0"/>
          <p:nvPr/>
        </p:nvPicPr>
        <p:blipFill>
          <a:blip r:embed="rId3">
            <a:alphaModFix/>
          </a:blip>
          <a:stretch>
            <a:fillRect/>
          </a:stretch>
        </p:blipFill>
        <p:spPr>
          <a:xfrm>
            <a:off x="3596185" y="1330300"/>
            <a:ext cx="2065828" cy="664538"/>
          </a:xfrm>
          <a:prstGeom prst="rect">
            <a:avLst/>
          </a:prstGeom>
          <a:noFill/>
          <a:ln>
            <a:noFill/>
          </a:ln>
        </p:spPr>
      </p:pic>
      <p:pic>
        <p:nvPicPr>
          <p:cNvPr id="243" name="Google Shape;243;p23"/>
          <p:cNvPicPr preferRelativeResize="0"/>
          <p:nvPr/>
        </p:nvPicPr>
        <p:blipFill>
          <a:blip r:embed="rId4">
            <a:alphaModFix/>
          </a:blip>
          <a:stretch>
            <a:fillRect/>
          </a:stretch>
        </p:blipFill>
        <p:spPr>
          <a:xfrm>
            <a:off x="1125200" y="2453745"/>
            <a:ext cx="1834175" cy="789525"/>
          </a:xfrm>
          <a:prstGeom prst="rect">
            <a:avLst/>
          </a:prstGeom>
          <a:noFill/>
          <a:ln>
            <a:noFill/>
          </a:ln>
        </p:spPr>
      </p:pic>
      <p:pic>
        <p:nvPicPr>
          <p:cNvPr id="244" name="Google Shape;244;p23"/>
          <p:cNvPicPr preferRelativeResize="0"/>
          <p:nvPr/>
        </p:nvPicPr>
        <p:blipFill>
          <a:blip r:embed="rId5">
            <a:alphaModFix/>
          </a:blip>
          <a:stretch>
            <a:fillRect/>
          </a:stretch>
        </p:blipFill>
        <p:spPr>
          <a:xfrm>
            <a:off x="3373075" y="2668875"/>
            <a:ext cx="1752600" cy="323850"/>
          </a:xfrm>
          <a:prstGeom prst="rect">
            <a:avLst/>
          </a:prstGeom>
          <a:noFill/>
          <a:ln>
            <a:noFill/>
          </a:ln>
        </p:spPr>
      </p:pic>
      <p:pic>
        <p:nvPicPr>
          <p:cNvPr id="245" name="Google Shape;245;p23"/>
          <p:cNvPicPr preferRelativeResize="0"/>
          <p:nvPr/>
        </p:nvPicPr>
        <p:blipFill>
          <a:blip r:embed="rId6">
            <a:alphaModFix/>
          </a:blip>
          <a:stretch>
            <a:fillRect/>
          </a:stretch>
        </p:blipFill>
        <p:spPr>
          <a:xfrm>
            <a:off x="1022335" y="3729250"/>
            <a:ext cx="1642200" cy="457925"/>
          </a:xfrm>
          <a:prstGeom prst="rect">
            <a:avLst/>
          </a:prstGeom>
          <a:noFill/>
          <a:ln>
            <a:noFill/>
          </a:ln>
        </p:spPr>
      </p:pic>
      <p:pic>
        <p:nvPicPr>
          <p:cNvPr id="246" name="Google Shape;246;p23"/>
          <p:cNvPicPr preferRelativeResize="0"/>
          <p:nvPr/>
        </p:nvPicPr>
        <p:blipFill>
          <a:blip r:embed="rId7">
            <a:alphaModFix/>
          </a:blip>
          <a:stretch>
            <a:fillRect/>
          </a:stretch>
        </p:blipFill>
        <p:spPr>
          <a:xfrm>
            <a:off x="2898387" y="3691950"/>
            <a:ext cx="1192425" cy="532525"/>
          </a:xfrm>
          <a:prstGeom prst="rect">
            <a:avLst/>
          </a:prstGeom>
          <a:noFill/>
          <a:ln>
            <a:noFill/>
          </a:ln>
        </p:spPr>
      </p:pic>
      <p:pic>
        <p:nvPicPr>
          <p:cNvPr id="247" name="Google Shape;247;p23"/>
          <p:cNvPicPr preferRelativeResize="0"/>
          <p:nvPr/>
        </p:nvPicPr>
        <p:blipFill>
          <a:blip r:embed="rId8">
            <a:alphaModFix/>
          </a:blip>
          <a:stretch>
            <a:fillRect/>
          </a:stretch>
        </p:blipFill>
        <p:spPr>
          <a:xfrm>
            <a:off x="4324663" y="3796288"/>
            <a:ext cx="1590675" cy="323850"/>
          </a:xfrm>
          <a:prstGeom prst="rect">
            <a:avLst/>
          </a:prstGeom>
          <a:noFill/>
          <a:ln>
            <a:noFill/>
          </a:ln>
        </p:spPr>
      </p:pic>
      <p:pic>
        <p:nvPicPr>
          <p:cNvPr id="248" name="Google Shape;248;p23"/>
          <p:cNvPicPr preferRelativeResize="0"/>
          <p:nvPr/>
        </p:nvPicPr>
        <p:blipFill>
          <a:blip r:embed="rId9">
            <a:alphaModFix/>
          </a:blip>
          <a:stretch>
            <a:fillRect/>
          </a:stretch>
        </p:blipFill>
        <p:spPr>
          <a:xfrm>
            <a:off x="5810425" y="4474496"/>
            <a:ext cx="2802911" cy="60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ctrTitle"/>
          </p:nvPr>
        </p:nvSpPr>
        <p:spPr>
          <a:xfrm>
            <a:off x="1062300" y="180125"/>
            <a:ext cx="7019400" cy="65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Georgia"/>
                <a:ea typeface="Georgia"/>
                <a:cs typeface="Georgia"/>
                <a:sym typeface="Georgia"/>
              </a:rPr>
              <a:t>Polynomial Approximation</a:t>
            </a:r>
            <a:endParaRPr b="1">
              <a:latin typeface="Georgia"/>
              <a:ea typeface="Georgia"/>
              <a:cs typeface="Georgia"/>
              <a:sym typeface="Georgia"/>
            </a:endParaRPr>
          </a:p>
        </p:txBody>
      </p:sp>
      <p:sp>
        <p:nvSpPr>
          <p:cNvPr id="254" name="Google Shape;254;p24"/>
          <p:cNvSpPr txBox="1">
            <a:spLocks noGrp="1"/>
          </p:cNvSpPr>
          <p:nvPr>
            <p:ph type="subTitle" idx="1"/>
          </p:nvPr>
        </p:nvSpPr>
        <p:spPr>
          <a:xfrm>
            <a:off x="607875" y="916475"/>
            <a:ext cx="8313900" cy="4058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One of the most simple and, in some cases, most accurate techniques for approximating partial differential equations is the polynomial approximation method.</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There are two steps in the method:</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1.) We choose a suitable polynomial with time-dependent coefficients in this step.</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2.) We transform a partial differential equation into an integral equation in the second step. The average temperature is the dependent variable while time is the independent variable in this integral's transformation into an ordinary differential equation.</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Boundary conditions:  </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u="sng" dirty="0">
                <a:latin typeface="Georgia"/>
                <a:ea typeface="Georgia"/>
                <a:cs typeface="Georgia"/>
                <a:sym typeface="Georgia"/>
              </a:rPr>
              <a:t>FIRST STEP</a:t>
            </a:r>
            <a:r>
              <a:rPr lang="en" sz="1300" dirty="0">
                <a:latin typeface="Georgia"/>
                <a:ea typeface="Georgia"/>
                <a:cs typeface="Georgia"/>
                <a:sym typeface="Georgia"/>
              </a:rPr>
              <a:t>: Consider a regular series of parabolic partial differential equations shown below:</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                                             Differentiating and applying 2nd boundary condition</a:t>
            </a:r>
            <a:endParaRPr sz="1300" dirty="0">
              <a:latin typeface="Georgia"/>
              <a:ea typeface="Georgia"/>
              <a:cs typeface="Georgia"/>
              <a:sym typeface="Georgia"/>
            </a:endParaRPr>
          </a:p>
          <a:p>
            <a:pPr marL="0" lvl="0" indent="0" algn="l" rtl="0">
              <a:spcBef>
                <a:spcPts val="0"/>
              </a:spcBef>
              <a:spcAft>
                <a:spcPts val="0"/>
              </a:spcAft>
              <a:buNone/>
            </a:pPr>
            <a:r>
              <a:rPr lang="en" sz="1300" dirty="0">
                <a:latin typeface="Georgia"/>
                <a:ea typeface="Georgia"/>
                <a:cs typeface="Georgia"/>
                <a:sym typeface="Georgia"/>
              </a:rPr>
              <a:t>           Now, after applying all boundary conditions in polynomial it becomes:</a:t>
            </a:r>
            <a:endParaRPr sz="1300" dirty="0">
              <a:latin typeface="Georgia"/>
              <a:ea typeface="Georgia"/>
              <a:cs typeface="Georgia"/>
              <a:sym typeface="Georgia"/>
            </a:endParaRPr>
          </a:p>
          <a:p>
            <a:pPr marL="0" lvl="0" indent="0" algn="l" rtl="0">
              <a:spcBef>
                <a:spcPts val="0"/>
              </a:spcBef>
              <a:spcAft>
                <a:spcPts val="0"/>
              </a:spcAft>
              <a:buNone/>
            </a:pPr>
            <a:r>
              <a:rPr lang="en" sz="1300" dirty="0">
                <a:latin typeface="Georgia"/>
                <a:ea typeface="Georgia"/>
                <a:cs typeface="Georgia"/>
                <a:sym typeface="Georgia"/>
              </a:rPr>
              <a:t>                  </a:t>
            </a:r>
            <a:endParaRPr sz="1300" dirty="0">
              <a:latin typeface="Georgia"/>
              <a:ea typeface="Georgia"/>
              <a:cs typeface="Georgia"/>
              <a:sym typeface="Georgia"/>
            </a:endParaRPr>
          </a:p>
          <a:p>
            <a:pPr marL="0" lvl="0" indent="0" algn="l" rtl="0">
              <a:spcBef>
                <a:spcPts val="0"/>
              </a:spcBef>
              <a:spcAft>
                <a:spcPts val="0"/>
              </a:spcAft>
              <a:buNone/>
            </a:pPr>
            <a:r>
              <a:rPr lang="en" sz="1300" dirty="0">
                <a:latin typeface="Georgia"/>
                <a:ea typeface="Georgia"/>
                <a:cs typeface="Georgia"/>
                <a:sym typeface="Georgia"/>
              </a:rPr>
              <a:t>                                                             After integrating it  we get:   </a:t>
            </a:r>
            <a:endParaRPr sz="1300" dirty="0">
              <a:latin typeface="Georgia"/>
              <a:ea typeface="Georgia"/>
              <a:cs typeface="Georgia"/>
              <a:sym typeface="Georgia"/>
            </a:endParaRPr>
          </a:p>
        </p:txBody>
      </p:sp>
      <p:pic>
        <p:nvPicPr>
          <p:cNvPr id="255" name="Google Shape;255;p24"/>
          <p:cNvPicPr preferRelativeResize="0"/>
          <p:nvPr/>
        </p:nvPicPr>
        <p:blipFill>
          <a:blip r:embed="rId3">
            <a:alphaModFix/>
          </a:blip>
          <a:stretch>
            <a:fillRect/>
          </a:stretch>
        </p:blipFill>
        <p:spPr>
          <a:xfrm>
            <a:off x="1146725" y="3858125"/>
            <a:ext cx="1734925" cy="320300"/>
          </a:xfrm>
          <a:prstGeom prst="rect">
            <a:avLst/>
          </a:prstGeom>
          <a:noFill/>
          <a:ln>
            <a:noFill/>
          </a:ln>
        </p:spPr>
      </p:pic>
      <p:pic>
        <p:nvPicPr>
          <p:cNvPr id="256" name="Google Shape;256;p24"/>
          <p:cNvPicPr preferRelativeResize="0"/>
          <p:nvPr/>
        </p:nvPicPr>
        <p:blipFill>
          <a:blip r:embed="rId4">
            <a:alphaModFix/>
          </a:blip>
          <a:stretch>
            <a:fillRect/>
          </a:stretch>
        </p:blipFill>
        <p:spPr>
          <a:xfrm>
            <a:off x="2881650" y="3166545"/>
            <a:ext cx="1027377" cy="320300"/>
          </a:xfrm>
          <a:prstGeom prst="rect">
            <a:avLst/>
          </a:prstGeom>
          <a:noFill/>
          <a:ln>
            <a:noFill/>
          </a:ln>
        </p:spPr>
      </p:pic>
      <p:pic>
        <p:nvPicPr>
          <p:cNvPr id="257" name="Google Shape;257;p24"/>
          <p:cNvPicPr preferRelativeResize="0"/>
          <p:nvPr/>
        </p:nvPicPr>
        <p:blipFill>
          <a:blip r:embed="rId5">
            <a:alphaModFix/>
          </a:blip>
          <a:stretch>
            <a:fillRect/>
          </a:stretch>
        </p:blipFill>
        <p:spPr>
          <a:xfrm>
            <a:off x="4168525" y="3166550"/>
            <a:ext cx="1192600" cy="320300"/>
          </a:xfrm>
          <a:prstGeom prst="rect">
            <a:avLst/>
          </a:prstGeom>
          <a:noFill/>
          <a:ln>
            <a:noFill/>
          </a:ln>
        </p:spPr>
      </p:pic>
      <p:pic>
        <p:nvPicPr>
          <p:cNvPr id="258" name="Google Shape;258;p24"/>
          <p:cNvPicPr preferRelativeResize="0"/>
          <p:nvPr/>
        </p:nvPicPr>
        <p:blipFill>
          <a:blip r:embed="rId6">
            <a:alphaModFix/>
          </a:blip>
          <a:stretch>
            <a:fillRect/>
          </a:stretch>
        </p:blipFill>
        <p:spPr>
          <a:xfrm>
            <a:off x="1262025" y="4549700"/>
            <a:ext cx="1734925" cy="374878"/>
          </a:xfrm>
          <a:prstGeom prst="rect">
            <a:avLst/>
          </a:prstGeom>
          <a:noFill/>
          <a:ln>
            <a:noFill/>
          </a:ln>
        </p:spPr>
      </p:pic>
      <p:pic>
        <p:nvPicPr>
          <p:cNvPr id="259" name="Google Shape;259;p24"/>
          <p:cNvPicPr preferRelativeResize="0"/>
          <p:nvPr/>
        </p:nvPicPr>
        <p:blipFill>
          <a:blip r:embed="rId7">
            <a:alphaModFix/>
          </a:blip>
          <a:stretch>
            <a:fillRect/>
          </a:stretch>
        </p:blipFill>
        <p:spPr>
          <a:xfrm>
            <a:off x="5361125" y="4549700"/>
            <a:ext cx="1035675" cy="374875"/>
          </a:xfrm>
          <a:prstGeom prst="rect">
            <a:avLst/>
          </a:prstGeom>
          <a:noFill/>
          <a:ln>
            <a:noFill/>
          </a:ln>
        </p:spPr>
      </p:pic>
      <p:pic>
        <p:nvPicPr>
          <p:cNvPr id="260" name="Google Shape;260;p24"/>
          <p:cNvPicPr preferRelativeResize="0"/>
          <p:nvPr/>
        </p:nvPicPr>
        <p:blipFill>
          <a:blip r:embed="rId8">
            <a:alphaModFix/>
          </a:blip>
          <a:stretch>
            <a:fillRect/>
          </a:stretch>
        </p:blipFill>
        <p:spPr>
          <a:xfrm>
            <a:off x="6939700" y="3858125"/>
            <a:ext cx="905350" cy="56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5"/>
          <p:cNvSpPr txBox="1">
            <a:spLocks noGrp="1"/>
          </p:cNvSpPr>
          <p:nvPr>
            <p:ph type="ctrTitle"/>
          </p:nvPr>
        </p:nvSpPr>
        <p:spPr>
          <a:xfrm>
            <a:off x="1674325" y="78950"/>
            <a:ext cx="5105700" cy="5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600" b="1">
                <a:solidFill>
                  <a:schemeClr val="accent1"/>
                </a:solidFill>
                <a:latin typeface="Georgia"/>
                <a:ea typeface="Georgia"/>
                <a:cs typeface="Georgia"/>
                <a:sym typeface="Georgia"/>
              </a:rPr>
              <a:t>Polynomial Approximation</a:t>
            </a:r>
            <a:endParaRPr sz="2600" b="1">
              <a:latin typeface="Georgia"/>
              <a:ea typeface="Georgia"/>
              <a:cs typeface="Georgia"/>
              <a:sym typeface="Georgia"/>
            </a:endParaRPr>
          </a:p>
        </p:txBody>
      </p:sp>
      <p:sp>
        <p:nvSpPr>
          <p:cNvPr id="266" name="Google Shape;266;p25"/>
          <p:cNvSpPr txBox="1">
            <a:spLocks noGrp="1"/>
          </p:cNvSpPr>
          <p:nvPr>
            <p:ph type="subTitle" idx="1"/>
          </p:nvPr>
        </p:nvSpPr>
        <p:spPr>
          <a:xfrm>
            <a:off x="252500" y="579950"/>
            <a:ext cx="9005700" cy="4393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Georgia"/>
              <a:buChar char="●"/>
            </a:pPr>
            <a:r>
              <a:rPr lang="en" sz="1300" u="sng" dirty="0">
                <a:latin typeface="Georgia"/>
                <a:ea typeface="Georgia"/>
                <a:cs typeface="Georgia"/>
                <a:sym typeface="Georgia"/>
              </a:rPr>
              <a:t>SECOND STEP</a:t>
            </a:r>
            <a:r>
              <a:rPr lang="en" sz="1300" dirty="0">
                <a:latin typeface="Georgia"/>
                <a:ea typeface="Georgia"/>
                <a:cs typeface="Georgia"/>
                <a:sym typeface="Georgia"/>
              </a:rPr>
              <a:t>: Average temperature for long slab, long cylinder and sphere can be written as:   </a:t>
            </a: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m = 0 for slab, 1 and 2 for cylinder and sphere, respectively. After integration of basic equation i.e   </a:t>
            </a:r>
            <a:endParaRPr sz="1300" dirty="0">
              <a:latin typeface="Georgia"/>
              <a:ea typeface="Georgia"/>
              <a:cs typeface="Georgia"/>
              <a:sym typeface="Georgia"/>
            </a:endParaRPr>
          </a:p>
          <a:p>
            <a:pPr marL="457200" lvl="0" indent="0" algn="l" rtl="0">
              <a:spcBef>
                <a:spcPts val="0"/>
              </a:spcBef>
              <a:spcAft>
                <a:spcPts val="0"/>
              </a:spcAft>
              <a:buNone/>
            </a:pPr>
            <a:r>
              <a:rPr lang="en" sz="1300" dirty="0">
                <a:latin typeface="Georgia"/>
                <a:ea typeface="Georgia"/>
                <a:cs typeface="Georgia"/>
                <a:sym typeface="Georgia"/>
              </a:rPr>
              <a:t>We get:                        .        .</a:t>
            </a: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0" algn="l" rtl="0">
              <a:spcBef>
                <a:spcPts val="0"/>
              </a:spcBef>
              <a:spcAft>
                <a:spcPts val="0"/>
              </a:spcAft>
              <a:buNone/>
            </a:pP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After substitutions we finally get                                                       and</a:t>
            </a: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Now solving the equation we get: </a:t>
            </a: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 sz="1300" dirty="0">
                <a:latin typeface="Georgia"/>
                <a:ea typeface="Georgia"/>
                <a:cs typeface="Georgia"/>
                <a:sym typeface="Georgia"/>
              </a:rPr>
              <a:t>Simple lumped equation, this equation should be expressed in terms of Biot and Fourier numbers:</a:t>
            </a: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r>
              <a:rPr lang="en" sz="1300" dirty="0">
                <a:latin typeface="Georgia"/>
                <a:ea typeface="Georgia"/>
                <a:cs typeface="Georgia"/>
                <a:sym typeface="Georgia"/>
              </a:rPr>
              <a:t>                                          And substituting in equation we get :                                                     this is improved lumped model.                                                                 </a:t>
            </a: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p:txBody>
      </p:sp>
      <p:pic>
        <p:nvPicPr>
          <p:cNvPr id="267" name="Google Shape;267;p25"/>
          <p:cNvPicPr preferRelativeResize="0"/>
          <p:nvPr/>
        </p:nvPicPr>
        <p:blipFill>
          <a:blip r:embed="rId3">
            <a:alphaModFix/>
          </a:blip>
          <a:stretch>
            <a:fillRect/>
          </a:stretch>
        </p:blipFill>
        <p:spPr>
          <a:xfrm>
            <a:off x="3227962" y="919225"/>
            <a:ext cx="2176200" cy="431925"/>
          </a:xfrm>
          <a:prstGeom prst="rect">
            <a:avLst/>
          </a:prstGeom>
          <a:noFill/>
          <a:ln>
            <a:noFill/>
          </a:ln>
        </p:spPr>
      </p:pic>
      <p:pic>
        <p:nvPicPr>
          <p:cNvPr id="268" name="Google Shape;268;p25"/>
          <p:cNvPicPr preferRelativeResize="0"/>
          <p:nvPr/>
        </p:nvPicPr>
        <p:blipFill>
          <a:blip r:embed="rId4">
            <a:alphaModFix/>
          </a:blip>
          <a:stretch>
            <a:fillRect/>
          </a:stretch>
        </p:blipFill>
        <p:spPr>
          <a:xfrm>
            <a:off x="7961175" y="1433550"/>
            <a:ext cx="1018075" cy="352625"/>
          </a:xfrm>
          <a:prstGeom prst="rect">
            <a:avLst/>
          </a:prstGeom>
          <a:noFill/>
          <a:ln>
            <a:noFill/>
          </a:ln>
        </p:spPr>
      </p:pic>
      <p:pic>
        <p:nvPicPr>
          <p:cNvPr id="269" name="Google Shape;269;p25"/>
          <p:cNvPicPr preferRelativeResize="0"/>
          <p:nvPr/>
        </p:nvPicPr>
        <p:blipFill>
          <a:blip r:embed="rId5">
            <a:alphaModFix/>
          </a:blip>
          <a:stretch>
            <a:fillRect/>
          </a:stretch>
        </p:blipFill>
        <p:spPr>
          <a:xfrm>
            <a:off x="1473717" y="1709125"/>
            <a:ext cx="1203792" cy="501000"/>
          </a:xfrm>
          <a:prstGeom prst="rect">
            <a:avLst/>
          </a:prstGeom>
          <a:noFill/>
          <a:ln>
            <a:noFill/>
          </a:ln>
        </p:spPr>
      </p:pic>
      <p:pic>
        <p:nvPicPr>
          <p:cNvPr id="270" name="Google Shape;270;p25"/>
          <p:cNvPicPr preferRelativeResize="0"/>
          <p:nvPr/>
        </p:nvPicPr>
        <p:blipFill rotWithShape="1">
          <a:blip r:embed="rId6">
            <a:alphaModFix/>
          </a:blip>
          <a:srcRect t="6143" b="13548"/>
          <a:stretch/>
        </p:blipFill>
        <p:spPr>
          <a:xfrm>
            <a:off x="3360075" y="2210125"/>
            <a:ext cx="1911975" cy="571350"/>
          </a:xfrm>
          <a:prstGeom prst="rect">
            <a:avLst/>
          </a:prstGeom>
          <a:noFill/>
          <a:ln>
            <a:noFill/>
          </a:ln>
        </p:spPr>
      </p:pic>
      <p:pic>
        <p:nvPicPr>
          <p:cNvPr id="271" name="Google Shape;271;p25"/>
          <p:cNvPicPr preferRelativeResize="0"/>
          <p:nvPr/>
        </p:nvPicPr>
        <p:blipFill>
          <a:blip r:embed="rId7">
            <a:alphaModFix/>
          </a:blip>
          <a:stretch>
            <a:fillRect/>
          </a:stretch>
        </p:blipFill>
        <p:spPr>
          <a:xfrm>
            <a:off x="5726075" y="2210125"/>
            <a:ext cx="2176200" cy="571358"/>
          </a:xfrm>
          <a:prstGeom prst="rect">
            <a:avLst/>
          </a:prstGeom>
          <a:noFill/>
          <a:ln>
            <a:noFill/>
          </a:ln>
        </p:spPr>
      </p:pic>
      <p:pic>
        <p:nvPicPr>
          <p:cNvPr id="272" name="Google Shape;272;p25"/>
          <p:cNvPicPr preferRelativeResize="0"/>
          <p:nvPr/>
        </p:nvPicPr>
        <p:blipFill>
          <a:blip r:embed="rId8">
            <a:alphaModFix/>
          </a:blip>
          <a:stretch>
            <a:fillRect/>
          </a:stretch>
        </p:blipFill>
        <p:spPr>
          <a:xfrm>
            <a:off x="3360063" y="2852675"/>
            <a:ext cx="1930574" cy="431925"/>
          </a:xfrm>
          <a:prstGeom prst="rect">
            <a:avLst/>
          </a:prstGeom>
          <a:noFill/>
          <a:ln>
            <a:noFill/>
          </a:ln>
        </p:spPr>
      </p:pic>
      <p:pic>
        <p:nvPicPr>
          <p:cNvPr id="273" name="Google Shape;273;p25"/>
          <p:cNvPicPr preferRelativeResize="0"/>
          <p:nvPr/>
        </p:nvPicPr>
        <p:blipFill>
          <a:blip r:embed="rId9">
            <a:alphaModFix/>
          </a:blip>
          <a:stretch>
            <a:fillRect/>
          </a:stretch>
        </p:blipFill>
        <p:spPr>
          <a:xfrm>
            <a:off x="813376" y="3477650"/>
            <a:ext cx="1094400" cy="758700"/>
          </a:xfrm>
          <a:prstGeom prst="rect">
            <a:avLst/>
          </a:prstGeom>
          <a:noFill/>
          <a:ln>
            <a:noFill/>
          </a:ln>
        </p:spPr>
      </p:pic>
      <p:pic>
        <p:nvPicPr>
          <p:cNvPr id="274" name="Google Shape;274;p25"/>
          <p:cNvPicPr preferRelativeResize="0"/>
          <p:nvPr/>
        </p:nvPicPr>
        <p:blipFill>
          <a:blip r:embed="rId10">
            <a:alphaModFix/>
          </a:blip>
          <a:stretch>
            <a:fillRect/>
          </a:stretch>
        </p:blipFill>
        <p:spPr>
          <a:xfrm>
            <a:off x="4771422" y="3565359"/>
            <a:ext cx="1911975" cy="5084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a:spLocks noGrp="1"/>
          </p:cNvSpPr>
          <p:nvPr>
            <p:ph type="ctrTitle"/>
          </p:nvPr>
        </p:nvSpPr>
        <p:spPr>
          <a:xfrm>
            <a:off x="1344125" y="151875"/>
            <a:ext cx="63711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Georgia"/>
                <a:ea typeface="Georgia"/>
                <a:cs typeface="Georgia"/>
                <a:sym typeface="Georgia"/>
              </a:rPr>
              <a:t>Results And Discussions</a:t>
            </a:r>
            <a:endParaRPr b="1">
              <a:latin typeface="Georgia"/>
              <a:ea typeface="Georgia"/>
              <a:cs typeface="Georgia"/>
              <a:sym typeface="Georgia"/>
            </a:endParaRPr>
          </a:p>
        </p:txBody>
      </p:sp>
      <p:sp>
        <p:nvSpPr>
          <p:cNvPr id="280" name="Google Shape;280;p26"/>
          <p:cNvSpPr txBox="1">
            <a:spLocks noGrp="1"/>
          </p:cNvSpPr>
          <p:nvPr>
            <p:ph type="subTitle" idx="1"/>
          </p:nvPr>
        </p:nvSpPr>
        <p:spPr>
          <a:xfrm>
            <a:off x="359100" y="758475"/>
            <a:ext cx="8606700" cy="4165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highlight>
                <a:schemeClr val="dk1"/>
              </a:highlight>
            </a:endParaRPr>
          </a:p>
          <a:p>
            <a:pPr marL="0" lvl="0" indent="0" algn="ctr" rtl="0">
              <a:spcBef>
                <a:spcPts val="0"/>
              </a:spcBef>
              <a:spcAft>
                <a:spcPts val="0"/>
              </a:spcAft>
              <a:buNone/>
            </a:pPr>
            <a:endParaRPr/>
          </a:p>
          <a:p>
            <a:pPr marL="0" lvl="0" indent="0" algn="ctr" rtl="0">
              <a:spcBef>
                <a:spcPts val="0"/>
              </a:spcBef>
              <a:spcAft>
                <a:spcPts val="0"/>
              </a:spcAft>
              <a:buNone/>
            </a:pPr>
            <a:endParaRPr>
              <a:highlight>
                <a:schemeClr val="dk1"/>
              </a:highlight>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457200" lvl="0" indent="-304800" algn="l" rtl="0">
              <a:lnSpc>
                <a:spcPct val="115000"/>
              </a:lnSpc>
              <a:spcBef>
                <a:spcPts val="0"/>
              </a:spcBef>
              <a:spcAft>
                <a:spcPts val="0"/>
              </a:spcAft>
              <a:buSzPts val="1200"/>
              <a:buChar char="●"/>
            </a:pPr>
            <a:r>
              <a:rPr lang="en" sz="1300">
                <a:latin typeface="Georgia"/>
                <a:ea typeface="Georgia"/>
                <a:cs typeface="Georgia"/>
                <a:sym typeface="Georgia"/>
              </a:rPr>
              <a:t>Figure 1  shows Average dimensionless temperature (</a:t>
            </a:r>
            <a:r>
              <a:rPr lang="en" sz="1150">
                <a:solidFill>
                  <a:schemeClr val="lt1"/>
                </a:solidFill>
                <a:highlight>
                  <a:schemeClr val="dk1"/>
                </a:highlight>
                <a:latin typeface="Georgia"/>
                <a:ea typeface="Georgia"/>
                <a:cs typeface="Georgia"/>
                <a:sym typeface="Georgia"/>
              </a:rPr>
              <a:t>θ</a:t>
            </a:r>
            <a:r>
              <a:rPr lang="en" sz="1300">
                <a:latin typeface="Georgia"/>
                <a:ea typeface="Georgia"/>
                <a:cs typeface="Georgia"/>
                <a:sym typeface="Georgia"/>
              </a:rPr>
              <a:t>) versus dimensionless time (</a:t>
            </a:r>
            <a:r>
              <a:rPr lang="en" sz="1300">
                <a:solidFill>
                  <a:schemeClr val="lt1"/>
                </a:solidFill>
                <a:highlight>
                  <a:schemeClr val="dk1"/>
                </a:highlight>
                <a:latin typeface="Georgia"/>
                <a:ea typeface="Georgia"/>
                <a:cs typeface="Georgia"/>
                <a:sym typeface="Georgia"/>
              </a:rPr>
              <a:t>τ</a:t>
            </a:r>
            <a:r>
              <a:rPr lang="en" sz="1300">
                <a:latin typeface="Georgia"/>
                <a:ea typeface="Georgia"/>
                <a:cs typeface="Georgia"/>
                <a:sym typeface="Georgia"/>
              </a:rPr>
              <a:t>) for sphere, B = 0.1, Bi = 0.1/3</a:t>
            </a:r>
            <a:endParaRPr sz="1300">
              <a:latin typeface="Georgia"/>
              <a:ea typeface="Georgia"/>
              <a:cs typeface="Georgia"/>
              <a:sym typeface="Georgia"/>
            </a:endParaRPr>
          </a:p>
          <a:p>
            <a:pPr marL="457200" lvl="0" indent="-304800" algn="l" rtl="0">
              <a:lnSpc>
                <a:spcPct val="115000"/>
              </a:lnSpc>
              <a:spcBef>
                <a:spcPts val="0"/>
              </a:spcBef>
              <a:spcAft>
                <a:spcPts val="0"/>
              </a:spcAft>
              <a:buSzPts val="1200"/>
              <a:buChar char="●"/>
            </a:pPr>
            <a:r>
              <a:rPr lang="en" sz="1300">
                <a:latin typeface="Georgia"/>
                <a:ea typeface="Georgia"/>
                <a:cs typeface="Georgia"/>
                <a:sym typeface="Georgia"/>
              </a:rPr>
              <a:t>Figure 2 Average dimensionless temperature (</a:t>
            </a:r>
            <a:r>
              <a:rPr lang="en" sz="1150">
                <a:solidFill>
                  <a:schemeClr val="lt1"/>
                </a:solidFill>
                <a:highlight>
                  <a:schemeClr val="dk1"/>
                </a:highlight>
                <a:latin typeface="Georgia"/>
                <a:ea typeface="Georgia"/>
                <a:cs typeface="Georgia"/>
                <a:sym typeface="Georgia"/>
              </a:rPr>
              <a:t>θ</a:t>
            </a:r>
            <a:r>
              <a:rPr lang="en" sz="1300">
                <a:latin typeface="Georgia"/>
                <a:ea typeface="Georgia"/>
                <a:cs typeface="Georgia"/>
                <a:sym typeface="Georgia"/>
              </a:rPr>
              <a:t>) versus dimensionless time (</a:t>
            </a:r>
            <a:r>
              <a:rPr lang="en" sz="1300">
                <a:solidFill>
                  <a:schemeClr val="lt1"/>
                </a:solidFill>
                <a:highlight>
                  <a:schemeClr val="dk1"/>
                </a:highlight>
                <a:latin typeface="Georgia"/>
                <a:ea typeface="Georgia"/>
                <a:cs typeface="Georgia"/>
                <a:sym typeface="Georgia"/>
              </a:rPr>
              <a:t>τ</a:t>
            </a:r>
            <a:r>
              <a:rPr lang="en" sz="1300">
                <a:latin typeface="Georgia"/>
                <a:ea typeface="Georgia"/>
                <a:cs typeface="Georgia"/>
                <a:sym typeface="Georgia"/>
              </a:rPr>
              <a:t>) for sphere, B = 1, Bi = ⅓.</a:t>
            </a:r>
            <a:endParaRPr sz="1300">
              <a:latin typeface="Georgia"/>
              <a:ea typeface="Georgia"/>
              <a:cs typeface="Georgia"/>
              <a:sym typeface="Georgia"/>
            </a:endParaRPr>
          </a:p>
          <a:p>
            <a:pPr marL="457200" lvl="0" indent="-311150" algn="l" rtl="0">
              <a:lnSpc>
                <a:spcPct val="115000"/>
              </a:lnSpc>
              <a:spcBef>
                <a:spcPts val="0"/>
              </a:spcBef>
              <a:spcAft>
                <a:spcPts val="0"/>
              </a:spcAft>
              <a:buSzPts val="1300"/>
              <a:buFont typeface="Georgia"/>
              <a:buChar char="●"/>
            </a:pPr>
            <a:r>
              <a:rPr lang="en" sz="1300">
                <a:latin typeface="Georgia"/>
                <a:ea typeface="Georgia"/>
                <a:cs typeface="Georgia"/>
                <a:sym typeface="Georgia"/>
              </a:rPr>
              <a:t>This show that non-linearity in graph increases with increase in Biot number. </a:t>
            </a:r>
            <a:endParaRPr sz="1300">
              <a:latin typeface="Georgia"/>
              <a:ea typeface="Georgia"/>
              <a:cs typeface="Georgia"/>
              <a:sym typeface="Georgia"/>
            </a:endParaRPr>
          </a:p>
          <a:p>
            <a:pPr marL="0" lvl="0" indent="0" algn="ctr" rtl="0">
              <a:spcBef>
                <a:spcPts val="0"/>
              </a:spcBef>
              <a:spcAft>
                <a:spcPts val="0"/>
              </a:spcAft>
              <a:buNone/>
            </a:pPr>
            <a:endParaRPr b="1">
              <a:latin typeface="Roboto"/>
              <a:ea typeface="Roboto"/>
              <a:cs typeface="Roboto"/>
              <a:sym typeface="Roboto"/>
            </a:endParaRPr>
          </a:p>
          <a:p>
            <a:pPr marL="0" lvl="0" indent="0" algn="ctr" rtl="0">
              <a:spcBef>
                <a:spcPts val="0"/>
              </a:spcBef>
              <a:spcAft>
                <a:spcPts val="0"/>
              </a:spcAft>
              <a:buNone/>
            </a:pPr>
            <a:endParaRPr/>
          </a:p>
          <a:p>
            <a:pPr marL="0" lvl="0" indent="0" algn="l" rtl="0">
              <a:spcBef>
                <a:spcPts val="0"/>
              </a:spcBef>
              <a:spcAft>
                <a:spcPts val="0"/>
              </a:spcAft>
              <a:buNone/>
            </a:pPr>
            <a:endParaRPr/>
          </a:p>
        </p:txBody>
      </p:sp>
      <p:pic>
        <p:nvPicPr>
          <p:cNvPr id="281" name="Google Shape;281;p26"/>
          <p:cNvPicPr preferRelativeResize="0"/>
          <p:nvPr/>
        </p:nvPicPr>
        <p:blipFill rotWithShape="1">
          <a:blip r:embed="rId3">
            <a:alphaModFix/>
          </a:blip>
          <a:srcRect r="-11284"/>
          <a:stretch/>
        </p:blipFill>
        <p:spPr>
          <a:xfrm>
            <a:off x="685875" y="758475"/>
            <a:ext cx="3615949" cy="2514875"/>
          </a:xfrm>
          <a:prstGeom prst="rect">
            <a:avLst/>
          </a:prstGeom>
          <a:noFill/>
          <a:ln>
            <a:noFill/>
          </a:ln>
        </p:spPr>
      </p:pic>
      <p:pic>
        <p:nvPicPr>
          <p:cNvPr id="282" name="Google Shape;282;p26"/>
          <p:cNvPicPr preferRelativeResize="0"/>
          <p:nvPr/>
        </p:nvPicPr>
        <p:blipFill>
          <a:blip r:embed="rId4">
            <a:alphaModFix/>
          </a:blip>
          <a:stretch>
            <a:fillRect/>
          </a:stretch>
        </p:blipFill>
        <p:spPr>
          <a:xfrm>
            <a:off x="5194265" y="758475"/>
            <a:ext cx="3526760" cy="2514875"/>
          </a:xfrm>
          <a:prstGeom prst="rect">
            <a:avLst/>
          </a:prstGeom>
          <a:noFill/>
          <a:ln>
            <a:noFill/>
          </a:ln>
        </p:spPr>
      </p:pic>
      <p:sp>
        <p:nvSpPr>
          <p:cNvPr id="283" name="Google Shape;283;p26"/>
          <p:cNvSpPr txBox="1"/>
          <p:nvPr/>
        </p:nvSpPr>
        <p:spPr>
          <a:xfrm>
            <a:off x="1774075" y="3218125"/>
            <a:ext cx="907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Georgia"/>
                <a:ea typeface="Georgia"/>
                <a:cs typeface="Georgia"/>
                <a:sym typeface="Georgia"/>
              </a:rPr>
              <a:t>Figure-1</a:t>
            </a:r>
            <a:endParaRPr sz="1300">
              <a:solidFill>
                <a:schemeClr val="lt1"/>
              </a:solidFill>
              <a:latin typeface="Georgia"/>
              <a:ea typeface="Georgia"/>
              <a:cs typeface="Georgia"/>
              <a:sym typeface="Georgia"/>
            </a:endParaRPr>
          </a:p>
        </p:txBody>
      </p:sp>
      <p:sp>
        <p:nvSpPr>
          <p:cNvPr id="284" name="Google Shape;284;p26"/>
          <p:cNvSpPr txBox="1"/>
          <p:nvPr/>
        </p:nvSpPr>
        <p:spPr>
          <a:xfrm>
            <a:off x="6503750" y="3218125"/>
            <a:ext cx="907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Georgia"/>
                <a:ea typeface="Georgia"/>
                <a:cs typeface="Georgia"/>
                <a:sym typeface="Georgia"/>
              </a:rPr>
              <a:t>Figure-2</a:t>
            </a:r>
            <a:endParaRPr sz="1300">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1172</Words>
  <Application>Microsoft Office PowerPoint</Application>
  <PresentationFormat>On-screen Show (16:9)</PresentationFormat>
  <Paragraphs>138</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Roboto Light</vt:lpstr>
      <vt:lpstr>Roboto Mono Thin</vt:lpstr>
      <vt:lpstr>Bree Serif</vt:lpstr>
      <vt:lpstr>Roboto</vt:lpstr>
      <vt:lpstr>Didact Gothic</vt:lpstr>
      <vt:lpstr>Roboto Black</vt:lpstr>
      <vt:lpstr>EB Garamond ExtraBold</vt:lpstr>
      <vt:lpstr>Georgia</vt:lpstr>
      <vt:lpstr>Arial</vt:lpstr>
      <vt:lpstr>Roboto Thin</vt:lpstr>
      <vt:lpstr>WEB PROPOSAL</vt:lpstr>
      <vt:lpstr>Heat Transfer Presentation</vt:lpstr>
      <vt:lpstr>Team Members    Group -5 </vt:lpstr>
      <vt:lpstr>INTRODUCTION</vt:lpstr>
      <vt:lpstr>Simple Lumped Analysis Model</vt:lpstr>
      <vt:lpstr>Improved Lumped Analysis Model</vt:lpstr>
      <vt:lpstr>Mathematical Formulation</vt:lpstr>
      <vt:lpstr>Polynomial Approximation</vt:lpstr>
      <vt:lpstr>Polynomial Approximation</vt:lpstr>
      <vt:lpstr>Results And Discussions</vt:lpstr>
      <vt:lpstr>PowerPoint Presentation</vt:lpstr>
      <vt:lpstr>PowerPoint Presentation</vt:lpstr>
      <vt:lpstr>Conclusion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 Transfer Presentation</dc:title>
  <dc:creator>Abhishek</dc:creator>
  <cp:lastModifiedBy>Abhishek</cp:lastModifiedBy>
  <cp:revision>5</cp:revision>
  <dcterms:modified xsi:type="dcterms:W3CDTF">2022-08-27T04:39:49Z</dcterms:modified>
</cp:coreProperties>
</file>