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96" r:id="rId3"/>
    <p:sldId id="291" r:id="rId4"/>
    <p:sldId id="298" r:id="rId5"/>
    <p:sldId id="299" r:id="rId6"/>
    <p:sldId id="292" r:id="rId7"/>
    <p:sldId id="257" r:id="rId8"/>
    <p:sldId id="264" r:id="rId9"/>
    <p:sldId id="302" r:id="rId10"/>
    <p:sldId id="300" r:id="rId11"/>
    <p:sldId id="301" r:id="rId12"/>
    <p:sldId id="290" r:id="rId13"/>
    <p:sldId id="293" r:id="rId14"/>
    <p:sldId id="294" r:id="rId15"/>
    <p:sldId id="297" r:id="rId16"/>
    <p:sldId id="28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AF111-FF03-413F-ADB1-11ADB880E793}"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134B8-4CAB-4303-B047-AA9D99DB140C}" type="slidenum">
              <a:rPr lang="en-US" smtClean="0"/>
              <a:t>‹#›</a:t>
            </a:fld>
            <a:endParaRPr lang="en-US"/>
          </a:p>
        </p:txBody>
      </p:sp>
    </p:spTree>
    <p:extLst>
      <p:ext uri="{BB962C8B-B14F-4D97-AF65-F5344CB8AC3E}">
        <p14:creationId xmlns:p14="http://schemas.microsoft.com/office/powerpoint/2010/main" val="1563598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9/25/2022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386" y="790959"/>
            <a:ext cx="10314346" cy="1030311"/>
          </a:xfrm>
        </p:spPr>
        <p:txBody>
          <a:bodyPr>
            <a:normAutofit fontScale="90000"/>
          </a:bodyPr>
          <a:lstStyle/>
          <a:p>
            <a:r>
              <a:rPr lang="en-US" sz="5400" u="sng" cap="none" dirty="0" smtClean="0">
                <a:ln w="0"/>
                <a:solidFill>
                  <a:schemeClr val="accent1">
                    <a:lumMod val="60000"/>
                    <a:lumOff val="40000"/>
                  </a:schemeClr>
                </a:solidFill>
              </a:rPr>
              <a:t>RESTAURANT</a:t>
            </a:r>
            <a:r>
              <a:rPr lang="en-US" sz="5400" dirty="0" smtClean="0">
                <a:solidFill>
                  <a:schemeClr val="accent1">
                    <a:lumMod val="60000"/>
                    <a:lumOff val="40000"/>
                  </a:schemeClr>
                </a:solidFill>
                <a:effectLst>
                  <a:outerShdw blurRad="38100" dist="38100" dir="2700000" algn="tl">
                    <a:srgbClr val="000000">
                      <a:alpha val="43137"/>
                    </a:srgbClr>
                  </a:outerShdw>
                </a:effectLst>
              </a:rPr>
              <a:t> </a:t>
            </a:r>
            <a:r>
              <a:rPr lang="en-US" sz="5400" u="sng" cap="none" dirty="0" smtClean="0">
                <a:ln w="0"/>
                <a:solidFill>
                  <a:schemeClr val="accent1">
                    <a:lumMod val="60000"/>
                    <a:lumOff val="40000"/>
                  </a:schemeClr>
                </a:solidFill>
              </a:rPr>
              <a:t>REVENUE</a:t>
            </a:r>
            <a:r>
              <a:rPr lang="en-US" sz="5400" cap="none" dirty="0" smtClean="0">
                <a:ln w="0"/>
                <a:solidFill>
                  <a:schemeClr val="accent1">
                    <a:lumMod val="60000"/>
                    <a:lumOff val="40000"/>
                  </a:schemeClr>
                </a:solidFill>
              </a:rPr>
              <a:t> </a:t>
            </a:r>
            <a:r>
              <a:rPr lang="en-US" sz="5400" u="sng" cap="none" dirty="0">
                <a:ln w="0"/>
                <a:solidFill>
                  <a:schemeClr val="accent1">
                    <a:lumMod val="60000"/>
                    <a:lumOff val="40000"/>
                  </a:schemeClr>
                </a:solidFill>
              </a:rPr>
              <a:t>PREDICTION</a:t>
            </a:r>
            <a:endParaRPr lang="en-US" sz="5400" u="sng" dirty="0">
              <a:solidFill>
                <a:schemeClr val="accent1">
                  <a:lumMod val="60000"/>
                  <a:lumOff val="40000"/>
                </a:schemeClr>
              </a:solidFill>
              <a:effectLst>
                <a:outerShdw blurRad="38100" dist="38100" dir="2700000" algn="tl">
                  <a:srgbClr val="000000">
                    <a:alpha val="43137"/>
                  </a:srgbClr>
                </a:outerShdw>
              </a:effectLst>
            </a:endParaRPr>
          </a:p>
        </p:txBody>
      </p:sp>
      <p:sp>
        <p:nvSpPr>
          <p:cNvPr id="5" name="TextBox 4"/>
          <p:cNvSpPr txBox="1"/>
          <p:nvPr/>
        </p:nvSpPr>
        <p:spPr>
          <a:xfrm>
            <a:off x="4559121" y="5525037"/>
            <a:ext cx="1378040" cy="493758"/>
          </a:xfrm>
          <a:prstGeom prst="rect">
            <a:avLst/>
          </a:prstGeom>
          <a:noFill/>
        </p:spPr>
        <p:txBody>
          <a:bodyPr wrap="square" rtlCol="0">
            <a:spAutoFit/>
          </a:bodyPr>
          <a:lstStyle/>
          <a:p>
            <a:endParaRPr lang="en-US" dirty="0"/>
          </a:p>
        </p:txBody>
      </p:sp>
      <p:sp>
        <p:nvSpPr>
          <p:cNvPr id="7" name="TextBox 6"/>
          <p:cNvSpPr txBox="1"/>
          <p:nvPr/>
        </p:nvSpPr>
        <p:spPr>
          <a:xfrm>
            <a:off x="1075386" y="2659178"/>
            <a:ext cx="10315977" cy="2400657"/>
          </a:xfrm>
          <a:prstGeom prst="rect">
            <a:avLst/>
          </a:prstGeom>
          <a:noFill/>
        </p:spPr>
        <p:txBody>
          <a:bodyPr wrap="square" rtlCol="0">
            <a:spAutoFit/>
          </a:bodyPr>
          <a:lstStyle/>
          <a:p>
            <a:r>
              <a:rPr lang="en-US" sz="4400" dirty="0" smtClean="0">
                <a:solidFill>
                  <a:schemeClr val="accent5">
                    <a:lumMod val="20000"/>
                    <a:lumOff val="80000"/>
                  </a:schemeClr>
                </a:solidFill>
              </a:rPr>
              <a:t>OBJECTIVE</a:t>
            </a:r>
            <a:r>
              <a:rPr lang="en-US" sz="5400" dirty="0" smtClean="0">
                <a:solidFill>
                  <a:srgbClr val="FFFF00"/>
                </a:solidFill>
              </a:rPr>
              <a:t>:</a:t>
            </a:r>
            <a:r>
              <a:rPr lang="en-US" sz="4800" dirty="0" smtClean="0">
                <a:solidFill>
                  <a:srgbClr val="FFFF00"/>
                </a:solidFill>
              </a:rPr>
              <a:t>PREDICT THE REVENUE OF THE RESTAURANT IN A GIVEN YEAR BASED ON DIFFERENT CATEGORIES </a:t>
            </a:r>
            <a:endParaRPr lang="en-US" dirty="0">
              <a:solidFill>
                <a:srgbClr val="FFFF00"/>
              </a:solidFill>
            </a:endParaRPr>
          </a:p>
        </p:txBody>
      </p:sp>
    </p:spTree>
    <p:extLst>
      <p:ext uri="{BB962C8B-B14F-4D97-AF65-F5344CB8AC3E}">
        <p14:creationId xmlns:p14="http://schemas.microsoft.com/office/powerpoint/2010/main" val="1767393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367" y="0"/>
            <a:ext cx="8534400" cy="1507067"/>
          </a:xfrm>
        </p:spPr>
        <p:txBody>
          <a:bodyPr/>
          <a:lstStyle/>
          <a:p>
            <a:pPr algn="ctr"/>
            <a:r>
              <a:rPr lang="en-US" u="sng" dirty="0" err="1" smtClean="0">
                <a:solidFill>
                  <a:schemeClr val="accent2">
                    <a:lumMod val="50000"/>
                  </a:schemeClr>
                </a:solidFill>
              </a:rPr>
              <a:t>VISUALIzATION</a:t>
            </a:r>
            <a:endParaRPr lang="en-US" u="sng" dirty="0">
              <a:solidFill>
                <a:schemeClr val="accent2">
                  <a:lumMod val="50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887" t="49390" r="50564" b="12094"/>
          <a:stretch/>
        </p:blipFill>
        <p:spPr>
          <a:xfrm>
            <a:off x="272905" y="1899755"/>
            <a:ext cx="5379710" cy="31874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739" t="29098" r="48451" b="31634"/>
          <a:stretch/>
        </p:blipFill>
        <p:spPr>
          <a:xfrm>
            <a:off x="6166640" y="1745208"/>
            <a:ext cx="5420669" cy="3341947"/>
          </a:xfrm>
          <a:prstGeom prst="rect">
            <a:avLst/>
          </a:prstGeom>
        </p:spPr>
      </p:pic>
    </p:spTree>
    <p:extLst>
      <p:ext uri="{BB962C8B-B14F-4D97-AF65-F5344CB8AC3E}">
        <p14:creationId xmlns:p14="http://schemas.microsoft.com/office/powerpoint/2010/main" val="354549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1407" t="48261" r="50775" b="11907"/>
          <a:stretch/>
        </p:blipFill>
        <p:spPr>
          <a:xfrm>
            <a:off x="180304" y="1625957"/>
            <a:ext cx="5670869" cy="3358168"/>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1056" t="19328" r="28171" b="11343"/>
          <a:stretch/>
        </p:blipFill>
        <p:spPr>
          <a:xfrm>
            <a:off x="6581105" y="1184856"/>
            <a:ext cx="4971245" cy="4752306"/>
          </a:xfrm>
          <a:prstGeom prst="rect">
            <a:avLst/>
          </a:prstGeom>
        </p:spPr>
      </p:pic>
    </p:spTree>
    <p:extLst>
      <p:ext uri="{BB962C8B-B14F-4D97-AF65-F5344CB8AC3E}">
        <p14:creationId xmlns:p14="http://schemas.microsoft.com/office/powerpoint/2010/main" val="22743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198" y="174236"/>
            <a:ext cx="8534400" cy="1507067"/>
          </a:xfrm>
        </p:spPr>
        <p:txBody>
          <a:bodyPr>
            <a:normAutofit/>
          </a:bodyPr>
          <a:lstStyle/>
          <a:p>
            <a:pPr algn="ctr"/>
            <a:r>
              <a:rPr lang="en-US" sz="4400" u="sng" dirty="0">
                <a:solidFill>
                  <a:schemeClr val="accent1"/>
                </a:solidFill>
              </a:rPr>
              <a:t>RANDOM FOREST</a:t>
            </a:r>
            <a:r>
              <a:rPr lang="en-US" sz="4400" dirty="0"/>
              <a:t/>
            </a:r>
            <a:br>
              <a:rPr lang="en-US" sz="4400" dirty="0"/>
            </a:br>
            <a:endParaRPr lang="en-US" sz="4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23" y="1404287"/>
            <a:ext cx="6034289" cy="5028574"/>
          </a:xfrm>
          <a:prstGeom prst="rect">
            <a:avLst/>
          </a:prstGeom>
        </p:spPr>
      </p:pic>
    </p:spTree>
    <p:extLst>
      <p:ext uri="{BB962C8B-B14F-4D97-AF65-F5344CB8AC3E}">
        <p14:creationId xmlns:p14="http://schemas.microsoft.com/office/powerpoint/2010/main" val="1678345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879" y="119130"/>
            <a:ext cx="8534400" cy="3615267"/>
          </a:xfrm>
        </p:spPr>
        <p:txBody>
          <a:bodyPr/>
          <a:lstStyle/>
          <a:p>
            <a:r>
              <a:rPr lang="en-US" dirty="0" smtClean="0">
                <a:solidFill>
                  <a:srgbClr val="FFFF00"/>
                </a:solidFill>
              </a:rPr>
              <a:t>As the name suggests,</a:t>
            </a:r>
            <a:r>
              <a:rPr lang="en-US" dirty="0">
                <a:solidFill>
                  <a:srgbClr val="FFFF00"/>
                </a:solidFill>
              </a:rPr>
              <a:t> </a:t>
            </a:r>
            <a:r>
              <a:rPr lang="en-US" b="1" i="1" dirty="0">
                <a:solidFill>
                  <a:srgbClr val="FFFF00"/>
                </a:solidFill>
              </a:rPr>
              <a:t>"Random Forest is a classifier that contains a number of decision trees on various subsets of the given dataset and takes the average to improve the predictive accuracy of that dataset."</a:t>
            </a:r>
            <a:r>
              <a:rPr lang="en-US" dirty="0">
                <a:solidFill>
                  <a:srgbClr val="FFFF00"/>
                </a:solidFill>
              </a:rPr>
              <a:t> Instead of relying on one decision tree, the random forest takes the prediction from each tree and based on the majority votes of predictions, and it predicts the final output</a:t>
            </a:r>
            <a:r>
              <a:rPr lang="en-US" dirty="0" smtClean="0">
                <a:solidFill>
                  <a:srgbClr val="FFFF00"/>
                </a:solidFill>
              </a:rPr>
              <a:t>.</a:t>
            </a:r>
          </a:p>
          <a:p>
            <a:r>
              <a:rPr lang="en-US" b="1" dirty="0">
                <a:solidFill>
                  <a:srgbClr val="FFFF00"/>
                </a:solidFill>
              </a:rPr>
              <a:t>The greater number of trees in the forest leads to higher accuracy and prevents the problem of </a:t>
            </a:r>
            <a:r>
              <a:rPr lang="en-US" b="1" dirty="0" err="1">
                <a:solidFill>
                  <a:srgbClr val="FFFF00"/>
                </a:solidFill>
              </a:rPr>
              <a:t>overfitting</a:t>
            </a:r>
            <a:r>
              <a:rPr lang="en-US" b="1" dirty="0">
                <a:solidFill>
                  <a:srgbClr val="FFFF00"/>
                </a:solidFill>
              </a:rPr>
              <a:t>.</a:t>
            </a:r>
            <a:endParaRPr lang="en-US" dirty="0">
              <a:solidFill>
                <a:srgbClr val="FFFF00"/>
              </a:solidFill>
            </a:endParaRPr>
          </a:p>
        </p:txBody>
      </p:sp>
      <p:sp>
        <p:nvSpPr>
          <p:cNvPr id="4" name="TextBox 3"/>
          <p:cNvSpPr txBox="1"/>
          <p:nvPr/>
        </p:nvSpPr>
        <p:spPr>
          <a:xfrm>
            <a:off x="1133340" y="3377468"/>
            <a:ext cx="5512158" cy="584775"/>
          </a:xfrm>
          <a:prstGeom prst="rect">
            <a:avLst/>
          </a:prstGeom>
          <a:noFill/>
        </p:spPr>
        <p:txBody>
          <a:bodyPr wrap="square" rtlCol="0">
            <a:spAutoFit/>
          </a:bodyPr>
          <a:lstStyle/>
          <a:p>
            <a:pPr algn="ctr"/>
            <a:r>
              <a:rPr lang="en-US" sz="3200" dirty="0" smtClean="0">
                <a:solidFill>
                  <a:schemeClr val="accent4">
                    <a:lumMod val="20000"/>
                    <a:lumOff val="80000"/>
                  </a:schemeClr>
                </a:solidFill>
              </a:rPr>
              <a:t>ADVANTAGES:-</a:t>
            </a:r>
            <a:endParaRPr lang="en-US" sz="3200" dirty="0">
              <a:solidFill>
                <a:schemeClr val="accent4">
                  <a:lumMod val="20000"/>
                  <a:lumOff val="80000"/>
                </a:schemeClr>
              </a:solidFill>
            </a:endParaRPr>
          </a:p>
        </p:txBody>
      </p:sp>
      <p:sp>
        <p:nvSpPr>
          <p:cNvPr id="6" name="Content Placeholder 2"/>
          <p:cNvSpPr txBox="1">
            <a:spLocks/>
          </p:cNvSpPr>
          <p:nvPr/>
        </p:nvSpPr>
        <p:spPr>
          <a:xfrm>
            <a:off x="978794" y="3919063"/>
            <a:ext cx="8534400"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dirty="0"/>
          </a:p>
        </p:txBody>
      </p:sp>
      <p:sp>
        <p:nvSpPr>
          <p:cNvPr id="9" name="Content Placeholder 2"/>
          <p:cNvSpPr txBox="1">
            <a:spLocks/>
          </p:cNvSpPr>
          <p:nvPr/>
        </p:nvSpPr>
        <p:spPr>
          <a:xfrm>
            <a:off x="997597" y="3599662"/>
            <a:ext cx="8190964" cy="325833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solidFill>
                  <a:srgbClr val="FFFF00"/>
                </a:solidFill>
              </a:rPr>
              <a:t>It </a:t>
            </a:r>
            <a:r>
              <a:rPr lang="en-US" dirty="0">
                <a:solidFill>
                  <a:srgbClr val="FFFF00"/>
                </a:solidFill>
              </a:rPr>
              <a:t>takes less training time as compared to other algorithms.</a:t>
            </a:r>
          </a:p>
          <a:p>
            <a:r>
              <a:rPr lang="en-US" dirty="0">
                <a:solidFill>
                  <a:srgbClr val="FFFF00"/>
                </a:solidFill>
              </a:rPr>
              <a:t>It predicts output with high accuracy, even for the large dataset it runs efficiently.</a:t>
            </a:r>
          </a:p>
          <a:p>
            <a:r>
              <a:rPr lang="en-US" dirty="0">
                <a:solidFill>
                  <a:srgbClr val="FFFF00"/>
                </a:solidFill>
              </a:rPr>
              <a:t>It can also maintain accuracy when a large proportion of data is missing.</a:t>
            </a:r>
          </a:p>
          <a:p>
            <a:endParaRPr lang="en-US" dirty="0"/>
          </a:p>
        </p:txBody>
      </p:sp>
    </p:spTree>
    <p:extLst>
      <p:ext uri="{BB962C8B-B14F-4D97-AF65-F5344CB8AC3E}">
        <p14:creationId xmlns:p14="http://schemas.microsoft.com/office/powerpoint/2010/main" val="307938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607" y="417608"/>
            <a:ext cx="8534400" cy="1507067"/>
          </a:xfrm>
        </p:spPr>
        <p:txBody>
          <a:bodyPr/>
          <a:lstStyle/>
          <a:p>
            <a:pPr algn="ctr"/>
            <a:r>
              <a:rPr lang="en-US" b="1" u="sng" dirty="0">
                <a:solidFill>
                  <a:schemeClr val="accent1"/>
                </a:solidFill>
              </a:rPr>
              <a:t>Conclusion</a:t>
            </a:r>
            <a:r>
              <a:rPr lang="en-US" b="1" u="sng" dirty="0"/>
              <a:t/>
            </a:r>
            <a:br>
              <a:rPr lang="en-US" b="1" u="sng" dirty="0"/>
            </a:br>
            <a:endParaRPr lang="en-US" u="sng" dirty="0"/>
          </a:p>
        </p:txBody>
      </p:sp>
      <p:sp>
        <p:nvSpPr>
          <p:cNvPr id="6" name="Content Placeholder 2"/>
          <p:cNvSpPr>
            <a:spLocks noGrp="1"/>
          </p:cNvSpPr>
          <p:nvPr>
            <p:ph idx="1"/>
          </p:nvPr>
        </p:nvSpPr>
        <p:spPr>
          <a:xfrm>
            <a:off x="864516" y="1587321"/>
            <a:ext cx="8534400" cy="3615267"/>
          </a:xfrm>
        </p:spPr>
        <p:txBody>
          <a:bodyPr>
            <a:normAutofit/>
          </a:bodyPr>
          <a:lstStyle/>
          <a:p>
            <a:r>
              <a:rPr lang="en-US" dirty="0" smtClean="0">
                <a:solidFill>
                  <a:srgbClr val="FFFF00"/>
                </a:solidFill>
                <a:latin typeface="Source Sans Pro"/>
              </a:rPr>
              <a:t>By using My model TFI company can decide whether  </a:t>
            </a:r>
            <a:r>
              <a:rPr lang="en-US" dirty="0">
                <a:solidFill>
                  <a:srgbClr val="FFFF00"/>
                </a:solidFill>
                <a:latin typeface="Source Sans Pro"/>
              </a:rPr>
              <a:t>to open a new restaurant </a:t>
            </a:r>
            <a:r>
              <a:rPr lang="en-US" dirty="0" smtClean="0">
                <a:solidFill>
                  <a:srgbClr val="FFFF00"/>
                </a:solidFill>
                <a:latin typeface="Source Sans Pro"/>
              </a:rPr>
              <a:t>in a  particular area</a:t>
            </a:r>
            <a:r>
              <a:rPr lang="en-US" dirty="0" smtClean="0">
                <a:solidFill>
                  <a:srgbClr val="FFFF00"/>
                </a:solidFill>
              </a:rPr>
              <a:t>.</a:t>
            </a:r>
          </a:p>
          <a:p>
            <a:r>
              <a:rPr lang="en-US" dirty="0" smtClean="0">
                <a:solidFill>
                  <a:srgbClr val="FFFF00"/>
                </a:solidFill>
                <a:latin typeface="Source Sans Pro"/>
              </a:rPr>
              <a:t>My model predicts the annual revenue of the restaurant placed in different places and with different opening dates.</a:t>
            </a:r>
          </a:p>
        </p:txBody>
      </p:sp>
    </p:spTree>
    <p:extLst>
      <p:ext uri="{BB962C8B-B14F-4D97-AF65-F5344CB8AC3E}">
        <p14:creationId xmlns:p14="http://schemas.microsoft.com/office/powerpoint/2010/main" val="3115448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488" y="0"/>
            <a:ext cx="8534400" cy="1507067"/>
          </a:xfrm>
        </p:spPr>
        <p:txBody>
          <a:bodyPr>
            <a:normAutofit/>
          </a:bodyPr>
          <a:lstStyle/>
          <a:p>
            <a:pPr algn="ctr"/>
            <a:r>
              <a:rPr lang="en-US" sz="4000" dirty="0" smtClean="0"/>
              <a:t>UI DEVELOPMENT</a:t>
            </a:r>
            <a:endParaRPr lang="en-US" sz="4000" dirty="0"/>
          </a:p>
        </p:txBody>
      </p:sp>
      <p:sp>
        <p:nvSpPr>
          <p:cNvPr id="3" name="Content Placeholder 2"/>
          <p:cNvSpPr>
            <a:spLocks noGrp="1"/>
          </p:cNvSpPr>
          <p:nvPr>
            <p:ph idx="1"/>
          </p:nvPr>
        </p:nvSpPr>
        <p:spPr>
          <a:xfrm>
            <a:off x="1302398" y="1507067"/>
            <a:ext cx="8807517" cy="4133880"/>
          </a:xfrm>
        </p:spPr>
        <p:txBody>
          <a:bodyPr>
            <a:noAutofit/>
          </a:bodyPr>
          <a:lstStyle/>
          <a:p>
            <a:r>
              <a:rPr lang="en-US" sz="1800" dirty="0">
                <a:solidFill>
                  <a:srgbClr val="FFFF00"/>
                </a:solidFill>
              </a:rPr>
              <a:t>In this project, </a:t>
            </a:r>
            <a:r>
              <a:rPr lang="en-US" sz="1800" dirty="0" err="1" smtClean="0">
                <a:solidFill>
                  <a:srgbClr val="FFFF00"/>
                </a:solidFill>
              </a:rPr>
              <a:t>Streamlit</a:t>
            </a:r>
            <a:r>
              <a:rPr lang="en-US" sz="1800" dirty="0" smtClean="0">
                <a:solidFill>
                  <a:srgbClr val="FFFF00"/>
                </a:solidFill>
              </a:rPr>
              <a:t> </a:t>
            </a:r>
            <a:r>
              <a:rPr lang="en-US" sz="1800" dirty="0">
                <a:solidFill>
                  <a:srgbClr val="FFFF00"/>
                </a:solidFill>
              </a:rPr>
              <a:t>framework has been used for the UI development. The main web page of the project takes the required inputs from the user in order to </a:t>
            </a:r>
            <a:r>
              <a:rPr lang="en-US" sz="1800" dirty="0" smtClean="0">
                <a:solidFill>
                  <a:srgbClr val="FFFF00"/>
                </a:solidFill>
              </a:rPr>
              <a:t>predict the revenue of the Restaurant</a:t>
            </a:r>
            <a:r>
              <a:rPr lang="en-US" sz="1800" dirty="0">
                <a:solidFill>
                  <a:srgbClr val="FFFF00"/>
                </a:solidFill>
              </a:rPr>
              <a:t> </a:t>
            </a:r>
            <a:endParaRPr lang="en-US" sz="1800" dirty="0" smtClean="0">
              <a:solidFill>
                <a:srgbClr val="FFFF00"/>
              </a:solidFill>
            </a:endParaRPr>
          </a:p>
          <a:p>
            <a:r>
              <a:rPr lang="en-US" sz="1800" dirty="0">
                <a:solidFill>
                  <a:srgbClr val="FFFF00"/>
                </a:solidFill>
              </a:rPr>
              <a:t> After inputting all the fields, the user will click the Submit” button and then the form is submitted. Model enters the scenario at the backend after the submission of the form. </a:t>
            </a:r>
            <a:endParaRPr lang="en-US" sz="1800" dirty="0" smtClean="0">
              <a:solidFill>
                <a:srgbClr val="FFFF00"/>
              </a:solidFill>
            </a:endParaRPr>
          </a:p>
          <a:p>
            <a:r>
              <a:rPr lang="en-US" sz="1800" dirty="0" smtClean="0">
                <a:solidFill>
                  <a:srgbClr val="FFFF00"/>
                </a:solidFill>
              </a:rPr>
              <a:t>The </a:t>
            </a:r>
            <a:r>
              <a:rPr lang="en-US" sz="1800" dirty="0">
                <a:solidFill>
                  <a:srgbClr val="FFFF00"/>
                </a:solidFill>
              </a:rPr>
              <a:t>inputs take the help of the historical data and are </a:t>
            </a:r>
            <a:r>
              <a:rPr lang="en-US" sz="1800" dirty="0" err="1">
                <a:solidFill>
                  <a:srgbClr val="FFFF00"/>
                </a:solidFill>
              </a:rPr>
              <a:t>analysed</a:t>
            </a:r>
            <a:r>
              <a:rPr lang="en-US" sz="1800" dirty="0">
                <a:solidFill>
                  <a:srgbClr val="FFFF00"/>
                </a:solidFill>
              </a:rPr>
              <a:t> through supervised machine learning techniques resulting in </a:t>
            </a:r>
            <a:r>
              <a:rPr lang="en-US" sz="1800" dirty="0" smtClean="0">
                <a:solidFill>
                  <a:srgbClr val="FFFF00"/>
                </a:solidFill>
              </a:rPr>
              <a:t>the prediction of the annual revenue of the </a:t>
            </a:r>
            <a:r>
              <a:rPr lang="en-US" sz="1800" dirty="0" err="1" smtClean="0">
                <a:solidFill>
                  <a:srgbClr val="FFFF00"/>
                </a:solidFill>
              </a:rPr>
              <a:t>restaruant</a:t>
            </a:r>
            <a:r>
              <a:rPr lang="en-US" sz="1800" dirty="0" smtClean="0">
                <a:solidFill>
                  <a:srgbClr val="FFFF00"/>
                </a:solidFill>
              </a:rPr>
              <a:t>. </a:t>
            </a:r>
            <a:endParaRPr lang="en-US" sz="1800" dirty="0" smtClean="0">
              <a:solidFill>
                <a:srgbClr val="FFFF00"/>
              </a:solidFill>
            </a:endParaRPr>
          </a:p>
          <a:p>
            <a:r>
              <a:rPr lang="en-US" sz="1800" dirty="0" smtClean="0">
                <a:solidFill>
                  <a:srgbClr val="FFFF00"/>
                </a:solidFill>
              </a:rPr>
              <a:t>The routing of the pages is done based on the URLs. When the browser finds the ‘/’ in the URL it redirects the user to the home page. After the submission of the form, the user is redirected to the '/result' URL i.e., to the result page where we can see the final result i.e., the prediction of the annual </a:t>
            </a:r>
            <a:r>
              <a:rPr lang="en-US" sz="1800" dirty="0" smtClean="0">
                <a:solidFill>
                  <a:srgbClr val="FFFF00"/>
                </a:solidFill>
              </a:rPr>
              <a:t>revenue of the </a:t>
            </a:r>
            <a:r>
              <a:rPr lang="en-US" sz="1800" dirty="0" err="1" smtClean="0">
                <a:solidFill>
                  <a:srgbClr val="FFFF00"/>
                </a:solidFill>
              </a:rPr>
              <a:t>restaruant</a:t>
            </a:r>
            <a:r>
              <a:rPr lang="en-US" sz="1800" dirty="0" smtClean="0">
                <a:solidFill>
                  <a:srgbClr val="FFFF00"/>
                </a:solidFill>
              </a:rPr>
              <a:t> .</a:t>
            </a:r>
            <a:endParaRPr lang="en-US" sz="1800" dirty="0">
              <a:solidFill>
                <a:srgbClr val="FFFF00"/>
              </a:solidFill>
            </a:endParaRPr>
          </a:p>
        </p:txBody>
      </p:sp>
    </p:spTree>
    <p:extLst>
      <p:ext uri="{BB962C8B-B14F-4D97-AF65-F5344CB8AC3E}">
        <p14:creationId xmlns:p14="http://schemas.microsoft.com/office/powerpoint/2010/main" val="146120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4" y="107576"/>
            <a:ext cx="12194772" cy="6575611"/>
          </a:xfrm>
        </p:spPr>
      </p:pic>
    </p:spTree>
    <p:extLst>
      <p:ext uri="{BB962C8B-B14F-4D97-AF65-F5344CB8AC3E}">
        <p14:creationId xmlns:p14="http://schemas.microsoft.com/office/powerpoint/2010/main" val="3492774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3651" y="167423"/>
            <a:ext cx="6168981" cy="707886"/>
          </a:xfrm>
          <a:prstGeom prst="rect">
            <a:avLst/>
          </a:prstGeom>
          <a:noFill/>
        </p:spPr>
        <p:txBody>
          <a:bodyPr wrap="square" rtlCol="0">
            <a:spAutoFit/>
          </a:bodyPr>
          <a:lstStyle/>
          <a:p>
            <a:pPr algn="ctr"/>
            <a:r>
              <a:rPr lang="en-US" sz="4000" u="sng" dirty="0" smtClean="0">
                <a:solidFill>
                  <a:schemeClr val="accent1"/>
                </a:solidFill>
              </a:rPr>
              <a:t>INPUT</a:t>
            </a:r>
            <a:r>
              <a:rPr lang="en-US" sz="2800" dirty="0" smtClean="0">
                <a:solidFill>
                  <a:schemeClr val="accent1"/>
                </a:solidFill>
              </a:rPr>
              <a:t>:</a:t>
            </a:r>
            <a:endParaRPr lang="en-US" sz="2800" dirty="0">
              <a:solidFill>
                <a:schemeClr val="accent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8" y="798491"/>
            <a:ext cx="11760127" cy="6059509"/>
          </a:xfrm>
          <a:prstGeom prst="rect">
            <a:avLst/>
          </a:prstGeom>
        </p:spPr>
      </p:pic>
    </p:spTree>
    <p:extLst>
      <p:ext uri="{BB962C8B-B14F-4D97-AF65-F5344CB8AC3E}">
        <p14:creationId xmlns:p14="http://schemas.microsoft.com/office/powerpoint/2010/main" val="3862614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113" y="-337355"/>
            <a:ext cx="8510274" cy="1525430"/>
          </a:xfrm>
        </p:spPr>
        <p:txBody>
          <a:bodyPr/>
          <a:lstStyle/>
          <a:p>
            <a:r>
              <a:rPr lang="en-US" b="1" dirty="0">
                <a:solidFill>
                  <a:schemeClr val="accent1"/>
                </a:solidFill>
              </a:rPr>
              <a:t>I. INTRODUCTION</a:t>
            </a:r>
            <a:endParaRPr lang="en-US" dirty="0">
              <a:solidFill>
                <a:schemeClr val="accent1"/>
              </a:solidFill>
            </a:endParaRPr>
          </a:p>
        </p:txBody>
      </p:sp>
      <p:sp>
        <p:nvSpPr>
          <p:cNvPr id="5" name="Content Placeholder 2"/>
          <p:cNvSpPr>
            <a:spLocks noGrp="1"/>
          </p:cNvSpPr>
          <p:nvPr>
            <p:ph idx="1"/>
          </p:nvPr>
        </p:nvSpPr>
        <p:spPr>
          <a:xfrm>
            <a:off x="412123" y="940157"/>
            <a:ext cx="12389477" cy="5782614"/>
          </a:xfrm>
        </p:spPr>
        <p:txBody>
          <a:bodyPr>
            <a:noAutofit/>
          </a:bodyPr>
          <a:lstStyle/>
          <a:p>
            <a:pPr marL="0" indent="0">
              <a:buNone/>
            </a:pPr>
            <a:r>
              <a:rPr lang="en-US" sz="2400" b="1" dirty="0" smtClean="0">
                <a:solidFill>
                  <a:schemeClr val="tx1"/>
                </a:solidFill>
              </a:rPr>
              <a:t># </a:t>
            </a:r>
            <a:r>
              <a:rPr lang="en-US" sz="2400" b="1" dirty="0">
                <a:solidFill>
                  <a:schemeClr val="tx1"/>
                </a:solidFill>
              </a:rPr>
              <a:t>Restaurant-Revenue-Prediction</a:t>
            </a:r>
            <a:endParaRPr lang="en-US" sz="2400" dirty="0">
              <a:solidFill>
                <a:schemeClr val="tx1"/>
              </a:solidFill>
            </a:endParaRPr>
          </a:p>
          <a:p>
            <a:pPr marL="0" indent="0">
              <a:buNone/>
            </a:pPr>
            <a:endParaRPr lang="en-US" sz="1800" dirty="0"/>
          </a:p>
          <a:p>
            <a:r>
              <a:rPr lang="en-US" sz="1800" dirty="0"/>
              <a:t> </a:t>
            </a:r>
            <a:r>
              <a:rPr lang="en-US" sz="1800" dirty="0">
                <a:solidFill>
                  <a:srgbClr val="FFFF00"/>
                </a:solidFill>
              </a:rPr>
              <a:t>Food industry plays a crucial part in the enhancement of the country’s economy. This</a:t>
            </a:r>
          </a:p>
          <a:p>
            <a:pPr marL="0" indent="0">
              <a:buNone/>
            </a:pPr>
            <a:r>
              <a:rPr lang="en-US" sz="1800" dirty="0" smtClean="0">
                <a:solidFill>
                  <a:srgbClr val="FFFF00"/>
                </a:solidFill>
              </a:rPr>
              <a:t>      mainly </a:t>
            </a:r>
            <a:r>
              <a:rPr lang="en-US" sz="1800" dirty="0">
                <a:solidFill>
                  <a:srgbClr val="FFFF00"/>
                </a:solidFill>
              </a:rPr>
              <a:t>plays a key role in metropolitan cities. Where restaurants are essential parts of</a:t>
            </a:r>
          </a:p>
          <a:p>
            <a:pPr marL="0" indent="0">
              <a:buNone/>
            </a:pPr>
            <a:r>
              <a:rPr lang="en-US" sz="1800" dirty="0" smtClean="0">
                <a:solidFill>
                  <a:srgbClr val="FFFF00"/>
                </a:solidFill>
              </a:rPr>
              <a:t>      social </a:t>
            </a:r>
            <a:r>
              <a:rPr lang="en-US" sz="1800" dirty="0">
                <a:solidFill>
                  <a:srgbClr val="FFFF00"/>
                </a:solidFill>
              </a:rPr>
              <a:t>gatherings and in recent days there are different varieties of quick-service</a:t>
            </a:r>
          </a:p>
          <a:p>
            <a:pPr marL="0" indent="0">
              <a:buNone/>
            </a:pPr>
            <a:r>
              <a:rPr lang="en-US" sz="1800" dirty="0" smtClean="0">
                <a:solidFill>
                  <a:srgbClr val="FFFF00"/>
                </a:solidFill>
              </a:rPr>
              <a:t>      restaurants </a:t>
            </a:r>
            <a:r>
              <a:rPr lang="en-US" sz="1800" dirty="0">
                <a:solidFill>
                  <a:srgbClr val="FFFF00"/>
                </a:solidFill>
              </a:rPr>
              <a:t>like food trucks, takeaways. With this recent rise in restaurant types, it is</a:t>
            </a:r>
          </a:p>
          <a:p>
            <a:pPr marL="0" indent="0">
              <a:buNone/>
            </a:pPr>
            <a:r>
              <a:rPr lang="en-US" sz="1800" dirty="0" smtClean="0">
                <a:solidFill>
                  <a:srgbClr val="FFFF00"/>
                </a:solidFill>
              </a:rPr>
              <a:t>      difficult </a:t>
            </a:r>
            <a:r>
              <a:rPr lang="en-US" sz="1800" dirty="0">
                <a:solidFill>
                  <a:srgbClr val="FFFF00"/>
                </a:solidFill>
              </a:rPr>
              <a:t>to decide when and where to open a new restaurant.</a:t>
            </a:r>
          </a:p>
          <a:p>
            <a:r>
              <a:rPr lang="en-US" sz="1800" dirty="0" smtClean="0">
                <a:solidFill>
                  <a:srgbClr val="FFFF00"/>
                </a:solidFill>
              </a:rPr>
              <a:t>In </a:t>
            </a:r>
            <a:r>
              <a:rPr lang="en-US" sz="1800" dirty="0">
                <a:solidFill>
                  <a:srgbClr val="FFFF00"/>
                </a:solidFill>
              </a:rPr>
              <a:t>recent days, even restaurant sites also include a large investment of time and capital.</a:t>
            </a:r>
          </a:p>
          <a:p>
            <a:pPr marL="0" indent="0">
              <a:buNone/>
            </a:pPr>
            <a:r>
              <a:rPr lang="en-US" sz="1800" dirty="0" smtClean="0">
                <a:solidFill>
                  <a:srgbClr val="FFFF00"/>
                </a:solidFill>
              </a:rPr>
              <a:t>     Geographical </a:t>
            </a:r>
            <a:r>
              <a:rPr lang="en-US" sz="1800" dirty="0">
                <a:solidFill>
                  <a:srgbClr val="FFFF00"/>
                </a:solidFill>
              </a:rPr>
              <a:t>locations and cultures also impact the long-time survival of the firm. With</a:t>
            </a:r>
          </a:p>
          <a:p>
            <a:pPr marL="0" indent="0">
              <a:buNone/>
            </a:pPr>
            <a:r>
              <a:rPr lang="en-US" sz="1800" dirty="0" smtClean="0">
                <a:solidFill>
                  <a:srgbClr val="FFFF00"/>
                </a:solidFill>
              </a:rPr>
              <a:t>     the </a:t>
            </a:r>
            <a:r>
              <a:rPr lang="en-US" sz="1800" dirty="0">
                <a:solidFill>
                  <a:srgbClr val="FFFF00"/>
                </a:solidFill>
              </a:rPr>
              <a:t>subjective data, it is difficult to extrapolate the place where to open a new restaurant.</a:t>
            </a:r>
          </a:p>
          <a:p>
            <a:r>
              <a:rPr lang="en-US" sz="1800" dirty="0">
                <a:solidFill>
                  <a:srgbClr val="FFFF00"/>
                </a:solidFill>
              </a:rPr>
              <a:t>So TFI company needs a model such that they can effectively invest in new restaurant sites. This</a:t>
            </a:r>
          </a:p>
          <a:p>
            <a:pPr marL="0" indent="0">
              <a:buNone/>
            </a:pPr>
            <a:r>
              <a:rPr lang="en-US" sz="1800" dirty="0" smtClean="0">
                <a:solidFill>
                  <a:srgbClr val="FFFF00"/>
                </a:solidFill>
              </a:rPr>
              <a:t>    competition </a:t>
            </a:r>
            <a:r>
              <a:rPr lang="en-US" sz="1800" dirty="0">
                <a:solidFill>
                  <a:srgbClr val="FFFF00"/>
                </a:solidFill>
              </a:rPr>
              <a:t>is to predict the annual restaurant sales of 100,000 regional locations.</a:t>
            </a:r>
          </a:p>
          <a:p>
            <a:r>
              <a:rPr lang="en-US" sz="1800" dirty="0" smtClean="0">
                <a:solidFill>
                  <a:srgbClr val="FFFF00"/>
                </a:solidFill>
              </a:rPr>
              <a:t>We </a:t>
            </a:r>
            <a:r>
              <a:rPr lang="en-US" sz="1800" dirty="0">
                <a:solidFill>
                  <a:srgbClr val="FFFF00"/>
                </a:solidFill>
              </a:rPr>
              <a:t>are asked to predict the revenue of the restaurant in a given year</a:t>
            </a:r>
          </a:p>
          <a:p>
            <a:pPr marL="0" indent="0">
              <a:buNone/>
            </a:pPr>
            <a:r>
              <a:rPr lang="en-US" sz="1600" dirty="0"/>
              <a:t/>
            </a:r>
            <a:br>
              <a:rPr lang="en-US" sz="1600" dirty="0"/>
            </a:br>
            <a:endParaRPr lang="en-US" sz="1600" dirty="0"/>
          </a:p>
          <a:p>
            <a:endParaRPr lang="en-US" sz="1600" dirty="0">
              <a:solidFill>
                <a:srgbClr val="FFFF00"/>
              </a:solidFill>
            </a:endParaRPr>
          </a:p>
        </p:txBody>
      </p:sp>
    </p:spTree>
    <p:extLst>
      <p:ext uri="{BB962C8B-B14F-4D97-AF65-F5344CB8AC3E}">
        <p14:creationId xmlns:p14="http://schemas.microsoft.com/office/powerpoint/2010/main" val="771183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65" y="334851"/>
            <a:ext cx="10985680" cy="5509200"/>
          </a:xfrm>
          <a:prstGeom prst="rect">
            <a:avLst/>
          </a:prstGeom>
        </p:spPr>
        <p:txBody>
          <a:bodyPr wrap="square">
            <a:spAutoFit/>
          </a:bodyPr>
          <a:lstStyle/>
          <a:p>
            <a:r>
              <a:rPr lang="en-US" sz="4000" dirty="0">
                <a:latin typeface="Source Sans Pro"/>
              </a:rPr>
              <a:t>Overview :</a:t>
            </a:r>
          </a:p>
          <a:p>
            <a:r>
              <a:rPr lang="en-US" sz="2400" dirty="0">
                <a:solidFill>
                  <a:srgbClr val="FFFF00"/>
                </a:solidFill>
                <a:latin typeface="Source Sans Pro"/>
              </a:rPr>
              <a:t>Over 1,200 quick service restaurants across the globe, TFI is the company where it owns several well-known restaurants across different parts of the Europe and </a:t>
            </a:r>
            <a:r>
              <a:rPr lang="en-US" sz="2400" dirty="0" err="1">
                <a:solidFill>
                  <a:srgbClr val="FFFF00"/>
                </a:solidFill>
                <a:latin typeface="Source Sans Pro"/>
              </a:rPr>
              <a:t>Asia.They</a:t>
            </a:r>
            <a:r>
              <a:rPr lang="en-US" sz="2400" dirty="0">
                <a:solidFill>
                  <a:srgbClr val="FFFF00"/>
                </a:solidFill>
                <a:latin typeface="Source Sans Pro"/>
              </a:rPr>
              <a:t> employ over 20,000 people in Europe and Asia and make significant daily investments in developing new restaurant sites. We have been encountered with four different types of restaurants. They are inline, mobile, drive-thru, and food court. So deciding to open a new restaurant is challenging with these emerging quick-service restaurants. In recent days, even restaurant sites also include a large investment of time and capital. Geographical locations and cultures also impact the long-time survival of the firm. With the subjective data, it is difficult to extrapolate the place where to open a new restaurant. So TF1 needs a model such that they can effectively invest in new restaurant sites. This competition is to predict the annual restaurant sales of 100,000 regional locations.</a:t>
            </a:r>
            <a:endParaRPr lang="en-US" sz="2400" b="0" i="0" dirty="0">
              <a:solidFill>
                <a:srgbClr val="FFFF00"/>
              </a:solidFill>
              <a:effectLst/>
              <a:latin typeface="Source Sans Pro"/>
            </a:endParaRPr>
          </a:p>
        </p:txBody>
      </p:sp>
    </p:spTree>
    <p:extLst>
      <p:ext uri="{BB962C8B-B14F-4D97-AF65-F5344CB8AC3E}">
        <p14:creationId xmlns:p14="http://schemas.microsoft.com/office/powerpoint/2010/main" val="310005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881" y="334851"/>
            <a:ext cx="11281894" cy="5755422"/>
          </a:xfrm>
          <a:prstGeom prst="rect">
            <a:avLst/>
          </a:prstGeom>
        </p:spPr>
        <p:txBody>
          <a:bodyPr wrap="square">
            <a:spAutoFit/>
          </a:bodyPr>
          <a:lstStyle/>
          <a:p>
            <a:r>
              <a:rPr lang="en-US" sz="3200" dirty="0">
                <a:latin typeface="Source Sans Pro"/>
              </a:rPr>
              <a:t>Data Overview :</a:t>
            </a:r>
            <a:endParaRPr lang="en-US" sz="4000" dirty="0">
              <a:latin typeface="Source Sans Pro"/>
            </a:endParaRPr>
          </a:p>
          <a:p>
            <a:r>
              <a:rPr lang="en-US" sz="2400" dirty="0">
                <a:solidFill>
                  <a:srgbClr val="FFFF00"/>
                </a:solidFill>
                <a:latin typeface="Source Sans Pro"/>
              </a:rPr>
              <a:t>Id: Restaurant ID</a:t>
            </a:r>
          </a:p>
          <a:p>
            <a:r>
              <a:rPr lang="en-US" sz="2400" dirty="0">
                <a:solidFill>
                  <a:srgbClr val="FFFF00"/>
                </a:solidFill>
                <a:latin typeface="Source Sans Pro"/>
              </a:rPr>
              <a:t>Open Date: Opening date of a restaurant</a:t>
            </a:r>
          </a:p>
          <a:p>
            <a:r>
              <a:rPr lang="en-US" sz="2400" dirty="0">
                <a:solidFill>
                  <a:srgbClr val="FFFF00"/>
                </a:solidFill>
                <a:latin typeface="Source Sans Pro"/>
              </a:rPr>
              <a:t>City: City where restaurant is located</a:t>
            </a:r>
          </a:p>
          <a:p>
            <a:r>
              <a:rPr lang="en-US" sz="2400" dirty="0">
                <a:solidFill>
                  <a:srgbClr val="FFFF00"/>
                </a:solidFill>
                <a:latin typeface="Source Sans Pro"/>
              </a:rPr>
              <a:t>City Group: Type of the city. Big cities, or Other.</a:t>
            </a:r>
          </a:p>
          <a:p>
            <a:r>
              <a:rPr lang="en-US" sz="2400" dirty="0">
                <a:solidFill>
                  <a:srgbClr val="FFFF00"/>
                </a:solidFill>
                <a:latin typeface="Source Sans Pro"/>
              </a:rPr>
              <a:t>Type: Type of the restaurant. FC: Food Court, IL: Inline, DT: Drive Thru, MB: Mobile</a:t>
            </a:r>
          </a:p>
          <a:p>
            <a:r>
              <a:rPr lang="en-US" sz="2400" dirty="0">
                <a:solidFill>
                  <a:srgbClr val="FFFF00"/>
                </a:solidFill>
                <a:latin typeface="Source Sans Pro"/>
              </a:rPr>
              <a:t>P1- P37: There are three categories of these obfuscated data.</a:t>
            </a:r>
          </a:p>
          <a:p>
            <a:r>
              <a:rPr lang="en-US" sz="2400" dirty="0">
                <a:solidFill>
                  <a:srgbClr val="FFFF00"/>
                </a:solidFill>
                <a:latin typeface="Source Sans Pro"/>
              </a:rPr>
              <a:t>Demographic data are gathered from third party providers with GIS systems. These include population in any given area, age and gender distribution, development scales. Real estate data mainly relate to the m2 of the location, front facade of the location, car park availability. Commercial data mainly include the existence of points of interest including schools, banks, other QSR operators.</a:t>
            </a:r>
          </a:p>
          <a:p>
            <a:r>
              <a:rPr lang="en-US" sz="2400" dirty="0">
                <a:solidFill>
                  <a:srgbClr val="FFFF00"/>
                </a:solidFill>
                <a:latin typeface="Source Sans Pro"/>
              </a:rPr>
              <a:t>Revenue: The revenue column indicates transformed revenue of the restaurant in a given year and is the target of predictive analysis</a:t>
            </a:r>
            <a:endParaRPr lang="en-US" sz="2400" b="0" i="0" dirty="0">
              <a:solidFill>
                <a:srgbClr val="FFFF00"/>
              </a:solidFill>
              <a:effectLst/>
              <a:latin typeface="Source Sans Pro"/>
            </a:endParaRPr>
          </a:p>
        </p:txBody>
      </p:sp>
    </p:spTree>
    <p:extLst>
      <p:ext uri="{BB962C8B-B14F-4D97-AF65-F5344CB8AC3E}">
        <p14:creationId xmlns:p14="http://schemas.microsoft.com/office/powerpoint/2010/main" val="418545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572804" y="177081"/>
            <a:ext cx="1398968" cy="959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Kaggle</a:t>
            </a:r>
            <a:endParaRPr lang="en-US" dirty="0"/>
          </a:p>
        </p:txBody>
      </p:sp>
      <p:sp>
        <p:nvSpPr>
          <p:cNvPr id="5" name="Down Arrow 4"/>
          <p:cNvSpPr/>
          <p:nvPr/>
        </p:nvSpPr>
        <p:spPr>
          <a:xfrm>
            <a:off x="5134645" y="1178412"/>
            <a:ext cx="211696" cy="396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31941" y="1584090"/>
            <a:ext cx="1828800" cy="96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a:t>
            </a:r>
            <a:endParaRPr lang="en-US" dirty="0"/>
          </a:p>
        </p:txBody>
      </p:sp>
      <p:cxnSp>
        <p:nvCxnSpPr>
          <p:cNvPr id="10" name="Elbow Connector 9"/>
          <p:cNvCxnSpPr>
            <a:stCxn id="6" idx="2"/>
          </p:cNvCxnSpPr>
          <p:nvPr/>
        </p:nvCxnSpPr>
        <p:spPr>
          <a:xfrm rot="16200000" flipH="1">
            <a:off x="6063130" y="1833217"/>
            <a:ext cx="515156" cy="194873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7294271" y="2366486"/>
            <a:ext cx="4288665" cy="167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Cleaning</a:t>
            </a:r>
          </a:p>
          <a:p>
            <a:pPr algn="ctr"/>
            <a:r>
              <a:rPr lang="en-US" dirty="0" smtClean="0"/>
              <a:t>-&gt;check the dataset for null values</a:t>
            </a:r>
          </a:p>
          <a:p>
            <a:pPr algn="ctr"/>
            <a:r>
              <a:rPr lang="en-US" dirty="0" smtClean="0"/>
              <a:t>-&gt;Filling </a:t>
            </a:r>
            <a:r>
              <a:rPr lang="en-US" dirty="0" err="1" smtClean="0"/>
              <a:t>NaN</a:t>
            </a:r>
            <a:r>
              <a:rPr lang="en-US" dirty="0" smtClean="0"/>
              <a:t> values with </a:t>
            </a:r>
            <a:r>
              <a:rPr lang="en-US" dirty="0" err="1" smtClean="0"/>
              <a:t>mode,median</a:t>
            </a:r>
            <a:r>
              <a:rPr lang="en-US" dirty="0" smtClean="0"/>
              <a:t> and mean</a:t>
            </a:r>
            <a:endParaRPr lang="en-US" dirty="0"/>
          </a:p>
          <a:p>
            <a:pPr algn="ctr"/>
            <a:r>
              <a:rPr lang="en-US" dirty="0" smtClean="0"/>
              <a:t>-&gt;</a:t>
            </a:r>
            <a:r>
              <a:rPr lang="en-US" dirty="0" err="1" smtClean="0"/>
              <a:t>Droping</a:t>
            </a:r>
            <a:r>
              <a:rPr lang="en-US" dirty="0" smtClean="0"/>
              <a:t> the columns that are non impacting</a:t>
            </a:r>
          </a:p>
        </p:txBody>
      </p:sp>
      <p:sp>
        <p:nvSpPr>
          <p:cNvPr id="12" name="Rectangle 11"/>
          <p:cNvSpPr/>
          <p:nvPr/>
        </p:nvSpPr>
        <p:spPr>
          <a:xfrm>
            <a:off x="447341" y="2679589"/>
            <a:ext cx="4295103" cy="232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Data Preprocessing</a:t>
            </a:r>
          </a:p>
          <a:p>
            <a:pPr algn="ctr"/>
            <a:r>
              <a:rPr lang="en-US" dirty="0" smtClean="0"/>
              <a:t>-&gt;Rearranging the columns.</a:t>
            </a:r>
          </a:p>
          <a:p>
            <a:pPr algn="ctr"/>
            <a:r>
              <a:rPr lang="en-US" dirty="0" smtClean="0"/>
              <a:t>-&gt;Performing One Hot Encoding</a:t>
            </a:r>
          </a:p>
          <a:p>
            <a:pPr algn="ctr"/>
            <a:r>
              <a:rPr lang="en-US" dirty="0" smtClean="0"/>
              <a:t>On </a:t>
            </a:r>
            <a:r>
              <a:rPr lang="en-US" dirty="0" err="1" smtClean="0"/>
              <a:t>Nomial</a:t>
            </a:r>
            <a:r>
              <a:rPr lang="en-US" dirty="0" smtClean="0"/>
              <a:t> </a:t>
            </a:r>
            <a:r>
              <a:rPr lang="en-US" dirty="0" err="1" smtClean="0"/>
              <a:t>Categorial</a:t>
            </a:r>
            <a:r>
              <a:rPr lang="en-US" dirty="0" smtClean="0"/>
              <a:t> data.</a:t>
            </a:r>
          </a:p>
          <a:p>
            <a:pPr algn="ctr"/>
            <a:r>
              <a:rPr lang="en-US" dirty="0" smtClean="0"/>
              <a:t>-&gt;</a:t>
            </a:r>
            <a:r>
              <a:rPr lang="en-US" dirty="0"/>
              <a:t> Performing </a:t>
            </a:r>
            <a:r>
              <a:rPr lang="en-US" dirty="0" smtClean="0"/>
              <a:t>Label  encoding</a:t>
            </a:r>
            <a:endParaRPr lang="en-US" dirty="0"/>
          </a:p>
          <a:p>
            <a:pPr algn="ctr"/>
            <a:r>
              <a:rPr lang="en-US" dirty="0"/>
              <a:t>On </a:t>
            </a:r>
            <a:r>
              <a:rPr lang="en-US" dirty="0" smtClean="0"/>
              <a:t>Ordinal </a:t>
            </a:r>
            <a:r>
              <a:rPr lang="en-US" dirty="0" err="1"/>
              <a:t>Categorial</a:t>
            </a:r>
            <a:r>
              <a:rPr lang="en-US" dirty="0"/>
              <a:t> </a:t>
            </a:r>
            <a:r>
              <a:rPr lang="en-US" dirty="0" smtClean="0"/>
              <a:t>data.</a:t>
            </a:r>
          </a:p>
          <a:p>
            <a:pPr algn="ctr"/>
            <a:r>
              <a:rPr lang="en-US" dirty="0" smtClean="0"/>
              <a:t>-&gt;Convert string </a:t>
            </a:r>
            <a:r>
              <a:rPr lang="en-US" dirty="0" err="1" smtClean="0"/>
              <a:t>datatype</a:t>
            </a:r>
            <a:r>
              <a:rPr lang="en-US" dirty="0" smtClean="0"/>
              <a:t> to </a:t>
            </a:r>
            <a:r>
              <a:rPr lang="en-US" dirty="0" err="1" smtClean="0"/>
              <a:t>datatime</a:t>
            </a:r>
            <a:r>
              <a:rPr lang="en-US" dirty="0" smtClean="0"/>
              <a:t> object.</a:t>
            </a:r>
          </a:p>
          <a:p>
            <a:pPr algn="ctr"/>
            <a:endParaRPr lang="en-US" dirty="0" smtClean="0"/>
          </a:p>
          <a:p>
            <a:pPr algn="ctr"/>
            <a:r>
              <a:rPr lang="en-US" dirty="0" smtClean="0"/>
              <a:t> </a:t>
            </a:r>
          </a:p>
        </p:txBody>
      </p:sp>
      <p:sp>
        <p:nvSpPr>
          <p:cNvPr id="15" name="Rectangle 14"/>
          <p:cNvSpPr/>
          <p:nvPr/>
        </p:nvSpPr>
        <p:spPr>
          <a:xfrm>
            <a:off x="8010659" y="4203345"/>
            <a:ext cx="2784855" cy="1184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Generation</a:t>
            </a:r>
          </a:p>
          <a:p>
            <a:pPr algn="ctr"/>
            <a:r>
              <a:rPr lang="en-US" dirty="0" smtClean="0"/>
              <a:t>(Random Forest Regression)</a:t>
            </a:r>
            <a:endParaRPr lang="en-US" dirty="0"/>
          </a:p>
        </p:txBody>
      </p:sp>
      <p:cxnSp>
        <p:nvCxnSpPr>
          <p:cNvPr id="19" name="Straight Arrow Connector 18"/>
          <p:cNvCxnSpPr/>
          <p:nvPr/>
        </p:nvCxnSpPr>
        <p:spPr>
          <a:xfrm flipH="1" flipV="1">
            <a:off x="4742444" y="3627822"/>
            <a:ext cx="2496790" cy="281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flipV="1">
            <a:off x="4742444" y="4464131"/>
            <a:ext cx="3268215"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7908232" y="5505724"/>
            <a:ext cx="3443487" cy="721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sp>
        <p:nvSpPr>
          <p:cNvPr id="23" name="Rectangle 22"/>
          <p:cNvSpPr/>
          <p:nvPr/>
        </p:nvSpPr>
        <p:spPr>
          <a:xfrm>
            <a:off x="8464438" y="6360566"/>
            <a:ext cx="2331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Restaurant Revenue Prediction</a:t>
            </a:r>
            <a:endParaRPr lang="en-US" dirty="0"/>
          </a:p>
        </p:txBody>
      </p:sp>
      <p:sp>
        <p:nvSpPr>
          <p:cNvPr id="24" name="Rectangle 23"/>
          <p:cNvSpPr/>
          <p:nvPr/>
        </p:nvSpPr>
        <p:spPr>
          <a:xfrm>
            <a:off x="1186365" y="5570118"/>
            <a:ext cx="5190186" cy="59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t>
            </a:r>
            <a:r>
              <a:rPr lang="en-US" dirty="0" smtClean="0"/>
              <a:t>input</a:t>
            </a:r>
            <a:endParaRPr lang="en-US" dirty="0" smtClean="0"/>
          </a:p>
        </p:txBody>
      </p:sp>
      <p:cxnSp>
        <p:nvCxnSpPr>
          <p:cNvPr id="30" name="Straight Arrow Connector 29"/>
          <p:cNvCxnSpPr>
            <a:stCxn id="24" idx="3"/>
            <a:endCxn id="22" idx="1"/>
          </p:cNvCxnSpPr>
          <p:nvPr/>
        </p:nvCxnSpPr>
        <p:spPr>
          <a:xfrm>
            <a:off x="6376551" y="5866332"/>
            <a:ext cx="153168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15" idx="2"/>
          </p:cNvCxnSpPr>
          <p:nvPr/>
        </p:nvCxnSpPr>
        <p:spPr>
          <a:xfrm>
            <a:off x="9403087" y="5388201"/>
            <a:ext cx="50006" cy="14650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a:stCxn id="22" idx="2"/>
            <a:endCxn id="23" idx="0"/>
          </p:cNvCxnSpPr>
          <p:nvPr/>
        </p:nvCxnSpPr>
        <p:spPr>
          <a:xfrm>
            <a:off x="9629976" y="6226941"/>
            <a:ext cx="0" cy="1336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215521" y="177081"/>
            <a:ext cx="3710724" cy="646331"/>
          </a:xfrm>
          <a:prstGeom prst="rect">
            <a:avLst/>
          </a:prstGeom>
          <a:noFill/>
        </p:spPr>
        <p:txBody>
          <a:bodyPr wrap="square" rtlCol="0">
            <a:spAutoFit/>
          </a:bodyPr>
          <a:lstStyle/>
          <a:p>
            <a:r>
              <a:rPr lang="en-US" sz="3600" dirty="0" smtClean="0">
                <a:solidFill>
                  <a:schemeClr val="accent1"/>
                </a:solidFill>
              </a:rPr>
              <a:t>FLOW CHART</a:t>
            </a:r>
            <a:endParaRPr lang="en-US" sz="3600" dirty="0">
              <a:solidFill>
                <a:schemeClr val="accent1"/>
              </a:solidFill>
            </a:endParaRPr>
          </a:p>
        </p:txBody>
      </p:sp>
    </p:spTree>
    <p:extLst>
      <p:ext uri="{BB962C8B-B14F-4D97-AF65-F5344CB8AC3E}">
        <p14:creationId xmlns:p14="http://schemas.microsoft.com/office/powerpoint/2010/main" val="1173818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65" y="0"/>
            <a:ext cx="8534400" cy="1507067"/>
          </a:xfrm>
        </p:spPr>
        <p:txBody>
          <a:bodyPr/>
          <a:lstStyle/>
          <a:p>
            <a:r>
              <a:rPr lang="en-US" dirty="0" smtClean="0">
                <a:solidFill>
                  <a:schemeClr val="accent4">
                    <a:lumMod val="20000"/>
                    <a:lumOff val="80000"/>
                  </a:schemeClr>
                </a:solidFill>
              </a:rPr>
              <a:t>LIBRARIES USED:</a:t>
            </a:r>
            <a:endParaRPr lang="en-US" dirty="0">
              <a:solidFill>
                <a:schemeClr val="accent4">
                  <a:lumMod val="20000"/>
                  <a:lumOff val="80000"/>
                </a:schemeClr>
              </a:solidFill>
            </a:endParaRPr>
          </a:p>
        </p:txBody>
      </p:sp>
      <p:sp>
        <p:nvSpPr>
          <p:cNvPr id="3" name="Content Placeholder 2"/>
          <p:cNvSpPr>
            <a:spLocks noGrp="1"/>
          </p:cNvSpPr>
          <p:nvPr>
            <p:ph idx="1"/>
          </p:nvPr>
        </p:nvSpPr>
        <p:spPr>
          <a:xfrm>
            <a:off x="442165" y="496799"/>
            <a:ext cx="8534400" cy="3615267"/>
          </a:xfrm>
        </p:spPr>
        <p:txBody>
          <a:bodyPr>
            <a:normAutofit/>
          </a:bodyPr>
          <a:lstStyle/>
          <a:p>
            <a:r>
              <a:rPr lang="en-US" dirty="0" smtClean="0">
                <a:solidFill>
                  <a:srgbClr val="FFFF00"/>
                </a:solidFill>
              </a:rPr>
              <a:t>1.NUMPY</a:t>
            </a:r>
          </a:p>
          <a:p>
            <a:r>
              <a:rPr lang="en-US" dirty="0" smtClean="0">
                <a:solidFill>
                  <a:srgbClr val="FFFF00"/>
                </a:solidFill>
              </a:rPr>
              <a:t>2.PANDAS</a:t>
            </a:r>
          </a:p>
          <a:p>
            <a:r>
              <a:rPr lang="en-US" dirty="0" smtClean="0">
                <a:solidFill>
                  <a:srgbClr val="FFFF00"/>
                </a:solidFill>
              </a:rPr>
              <a:t>3.MATPLOTLIB</a:t>
            </a:r>
          </a:p>
          <a:p>
            <a:r>
              <a:rPr lang="en-US" dirty="0" smtClean="0">
                <a:solidFill>
                  <a:srgbClr val="FFFF00"/>
                </a:solidFill>
              </a:rPr>
              <a:t>4.SEABORN</a:t>
            </a:r>
          </a:p>
          <a:p>
            <a:r>
              <a:rPr lang="en-US" dirty="0" smtClean="0">
                <a:solidFill>
                  <a:srgbClr val="FFFF00"/>
                </a:solidFill>
              </a:rPr>
              <a:t>5.SCIKIT LEARN</a:t>
            </a:r>
          </a:p>
          <a:p>
            <a:endParaRPr lang="en-US" dirty="0"/>
          </a:p>
        </p:txBody>
      </p:sp>
      <p:sp>
        <p:nvSpPr>
          <p:cNvPr id="4" name="TextBox 3"/>
          <p:cNvSpPr txBox="1"/>
          <p:nvPr/>
        </p:nvSpPr>
        <p:spPr>
          <a:xfrm>
            <a:off x="594061" y="3526896"/>
            <a:ext cx="5112913" cy="861774"/>
          </a:xfrm>
          <a:prstGeom prst="rect">
            <a:avLst/>
          </a:prstGeom>
          <a:noFill/>
        </p:spPr>
        <p:txBody>
          <a:bodyPr wrap="square" rtlCol="0">
            <a:spAutoFit/>
          </a:bodyPr>
          <a:lstStyle/>
          <a:p>
            <a:r>
              <a:rPr lang="en-US" sz="3200" dirty="0" smtClean="0">
                <a:solidFill>
                  <a:schemeClr val="accent5">
                    <a:lumMod val="20000"/>
                    <a:lumOff val="80000"/>
                  </a:schemeClr>
                </a:solidFill>
              </a:rPr>
              <a:t>SOURCE</a:t>
            </a:r>
            <a:r>
              <a:rPr lang="en-US" dirty="0" smtClean="0"/>
              <a:t>:-</a:t>
            </a:r>
          </a:p>
          <a:p>
            <a:r>
              <a:rPr lang="en-US" dirty="0" smtClean="0"/>
              <a:t> </a:t>
            </a:r>
            <a:endParaRPr lang="en-US" dirty="0"/>
          </a:p>
        </p:txBody>
      </p:sp>
      <p:sp>
        <p:nvSpPr>
          <p:cNvPr id="5" name="Content Placeholder 2"/>
          <p:cNvSpPr txBox="1">
            <a:spLocks/>
          </p:cNvSpPr>
          <p:nvPr/>
        </p:nvSpPr>
        <p:spPr>
          <a:xfrm>
            <a:off x="594061" y="2771292"/>
            <a:ext cx="8534400"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solidFill>
                  <a:srgbClr val="FFFF00"/>
                </a:solidFill>
              </a:rPr>
              <a:t>INTERNET</a:t>
            </a:r>
            <a:r>
              <a:rPr lang="en-US" dirty="0" smtClean="0"/>
              <a:t>.</a:t>
            </a:r>
            <a:endParaRPr lang="en-US" dirty="0" smtClean="0">
              <a:solidFill>
                <a:srgbClr val="FFFF00"/>
              </a:solidFill>
            </a:endParaRPr>
          </a:p>
        </p:txBody>
      </p:sp>
      <p:sp>
        <p:nvSpPr>
          <p:cNvPr id="6" name="TextBox 5"/>
          <p:cNvSpPr txBox="1"/>
          <p:nvPr/>
        </p:nvSpPr>
        <p:spPr>
          <a:xfrm>
            <a:off x="594061" y="4991175"/>
            <a:ext cx="3284112" cy="461665"/>
          </a:xfrm>
          <a:prstGeom prst="rect">
            <a:avLst/>
          </a:prstGeom>
          <a:noFill/>
        </p:spPr>
        <p:txBody>
          <a:bodyPr wrap="square" rtlCol="0">
            <a:spAutoFit/>
          </a:bodyPr>
          <a:lstStyle/>
          <a:p>
            <a:r>
              <a:rPr lang="en-US" sz="2400" dirty="0" smtClean="0">
                <a:solidFill>
                  <a:schemeClr val="accent5">
                    <a:lumMod val="20000"/>
                    <a:lumOff val="80000"/>
                  </a:schemeClr>
                </a:solidFill>
              </a:rPr>
              <a:t>ALGORITHM USED</a:t>
            </a:r>
            <a:endParaRPr lang="en-US" sz="2400" dirty="0">
              <a:solidFill>
                <a:schemeClr val="accent5">
                  <a:lumMod val="20000"/>
                  <a:lumOff val="80000"/>
                </a:schemeClr>
              </a:solidFill>
            </a:endParaRPr>
          </a:p>
        </p:txBody>
      </p:sp>
      <p:sp>
        <p:nvSpPr>
          <p:cNvPr id="9" name="Content Placeholder 2"/>
          <p:cNvSpPr txBox="1">
            <a:spLocks/>
          </p:cNvSpPr>
          <p:nvPr/>
        </p:nvSpPr>
        <p:spPr>
          <a:xfrm>
            <a:off x="746461" y="5782614"/>
            <a:ext cx="4018722" cy="756345"/>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smtClean="0">
                <a:solidFill>
                  <a:srgbClr val="FFFF00"/>
                </a:solidFill>
              </a:rPr>
              <a:t>RANDOM FOREST</a:t>
            </a:r>
          </a:p>
          <a:p>
            <a:r>
              <a:rPr lang="en-US" dirty="0" smtClean="0">
                <a:solidFill>
                  <a:srgbClr val="FFFF00"/>
                </a:solidFill>
              </a:rPr>
              <a:t>LINEAR REGRESSION</a:t>
            </a:r>
            <a:r>
              <a:rPr lang="en-US" dirty="0" smtClean="0"/>
              <a:t>.</a:t>
            </a:r>
            <a:endParaRPr lang="en-US" dirty="0" smtClean="0">
              <a:solidFill>
                <a:srgbClr val="FFFF00"/>
              </a:solidFill>
            </a:endParaRPr>
          </a:p>
        </p:txBody>
      </p:sp>
    </p:spTree>
    <p:extLst>
      <p:ext uri="{BB962C8B-B14F-4D97-AF65-F5344CB8AC3E}">
        <p14:creationId xmlns:p14="http://schemas.microsoft.com/office/powerpoint/2010/main" val="1190962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84" y="984020"/>
            <a:ext cx="10122795" cy="1778579"/>
          </a:xfrm>
        </p:spPr>
        <p:txBody>
          <a:bodyPr>
            <a:normAutofit lnSpcReduction="10000"/>
          </a:bodyPr>
          <a:lstStyle/>
          <a:p>
            <a:pPr marL="0" indent="0">
              <a:buNone/>
            </a:pPr>
            <a:endParaRPr lang="en-US" b="1" dirty="0" smtClean="0"/>
          </a:p>
          <a:p>
            <a:r>
              <a:rPr lang="en-US" dirty="0" smtClean="0">
                <a:solidFill>
                  <a:srgbClr val="FFFF00"/>
                </a:solidFill>
              </a:rPr>
              <a:t>For this we require pandas </a:t>
            </a:r>
            <a:r>
              <a:rPr lang="en-US" b="1" dirty="0" err="1" smtClean="0">
                <a:solidFill>
                  <a:srgbClr val="FFFF00"/>
                </a:solidFill>
              </a:rPr>
              <a:t>to_datetime</a:t>
            </a:r>
            <a:r>
              <a:rPr lang="en-US" dirty="0" smtClean="0">
                <a:solidFill>
                  <a:srgbClr val="FFFF00"/>
                </a:solidFill>
              </a:rPr>
              <a:t> to convert object data type to </a:t>
            </a:r>
            <a:r>
              <a:rPr lang="en-US" dirty="0" err="1" smtClean="0">
                <a:solidFill>
                  <a:srgbClr val="FFFF00"/>
                </a:solidFill>
              </a:rPr>
              <a:t>datetime</a:t>
            </a:r>
            <a:r>
              <a:rPr lang="en-US" dirty="0" smtClean="0">
                <a:solidFill>
                  <a:srgbClr val="FFFF00"/>
                </a:solidFill>
              </a:rPr>
              <a:t> </a:t>
            </a:r>
            <a:r>
              <a:rPr lang="en-US" dirty="0" err="1" smtClean="0">
                <a:solidFill>
                  <a:srgbClr val="FFFF00"/>
                </a:solidFill>
              </a:rPr>
              <a:t>dtype</a:t>
            </a:r>
            <a:r>
              <a:rPr lang="en-US" dirty="0" smtClean="0">
                <a:solidFill>
                  <a:srgbClr val="FFFF00"/>
                </a:solidFill>
              </a:rPr>
              <a:t>.</a:t>
            </a:r>
          </a:p>
          <a:p>
            <a:r>
              <a:rPr lang="en-US" dirty="0" smtClean="0">
                <a:solidFill>
                  <a:srgbClr val="FFFF00"/>
                </a:solidFill>
              </a:rPr>
              <a:t>**.</a:t>
            </a:r>
            <a:r>
              <a:rPr lang="en-US" dirty="0" err="1" smtClean="0">
                <a:solidFill>
                  <a:srgbClr val="FFFF00"/>
                </a:solidFill>
              </a:rPr>
              <a:t>dt.day</a:t>
            </a:r>
            <a:r>
              <a:rPr lang="en-US" dirty="0" smtClean="0">
                <a:solidFill>
                  <a:srgbClr val="FFFF00"/>
                </a:solidFill>
              </a:rPr>
              <a:t> method will extract only day of that date**\ **.</a:t>
            </a:r>
            <a:r>
              <a:rPr lang="en-US" dirty="0" err="1" smtClean="0">
                <a:solidFill>
                  <a:srgbClr val="FFFF00"/>
                </a:solidFill>
              </a:rPr>
              <a:t>dt.month</a:t>
            </a:r>
            <a:r>
              <a:rPr lang="en-US" dirty="0" smtClean="0">
                <a:solidFill>
                  <a:srgbClr val="FFFF00"/>
                </a:solidFill>
              </a:rPr>
              <a:t> method will extract only month of that date**</a:t>
            </a:r>
          </a:p>
        </p:txBody>
      </p:sp>
      <p:sp>
        <p:nvSpPr>
          <p:cNvPr id="2" name="TextBox 1"/>
          <p:cNvSpPr txBox="1"/>
          <p:nvPr/>
        </p:nvSpPr>
        <p:spPr>
          <a:xfrm>
            <a:off x="2601531" y="399245"/>
            <a:ext cx="7482627" cy="584775"/>
          </a:xfrm>
          <a:prstGeom prst="rect">
            <a:avLst/>
          </a:prstGeom>
          <a:noFill/>
        </p:spPr>
        <p:txBody>
          <a:bodyPr wrap="square" rtlCol="0">
            <a:spAutoFit/>
          </a:bodyPr>
          <a:lstStyle/>
          <a:p>
            <a:r>
              <a:rPr lang="en-US" sz="3200" u="sng" dirty="0" smtClean="0">
                <a:solidFill>
                  <a:schemeClr val="accent2">
                    <a:lumMod val="50000"/>
                  </a:schemeClr>
                </a:solidFill>
              </a:rPr>
              <a:t>EXPLORATORY DATA ANALYSIS(EDA)</a:t>
            </a:r>
            <a:endParaRPr lang="en-US" sz="3200" u="sng" dirty="0">
              <a:solidFill>
                <a:schemeClr val="accent2">
                  <a:lumMod val="50000"/>
                </a:schemeClr>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7012" t="27910" r="3508" b="11157"/>
          <a:stretch/>
        </p:blipFill>
        <p:spPr>
          <a:xfrm>
            <a:off x="914398" y="2987900"/>
            <a:ext cx="9530366" cy="3683357"/>
          </a:xfrm>
          <a:prstGeom prst="rect">
            <a:avLst/>
          </a:prstGeom>
        </p:spPr>
      </p:pic>
    </p:spTree>
    <p:extLst>
      <p:ext uri="{BB962C8B-B14F-4D97-AF65-F5344CB8AC3E}">
        <p14:creationId xmlns:p14="http://schemas.microsoft.com/office/powerpoint/2010/main" val="3235727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552" y="3765500"/>
            <a:ext cx="10457645" cy="461665"/>
          </a:xfrm>
          <a:prstGeom prst="rect">
            <a:avLst/>
          </a:prstGeom>
          <a:noFill/>
        </p:spPr>
        <p:txBody>
          <a:bodyPr wrap="square" rtlCol="0">
            <a:spAutoFit/>
          </a:bodyPr>
          <a:lstStyle/>
          <a:p>
            <a:r>
              <a:rPr lang="en-US" sz="2400" dirty="0" smtClean="0"/>
              <a:t>Drop </a:t>
            </a:r>
            <a:r>
              <a:rPr lang="en-US" sz="2400" dirty="0" err="1" smtClean="0"/>
              <a:t>unneccesarily</a:t>
            </a:r>
            <a:r>
              <a:rPr lang="en-US" sz="2400" dirty="0" smtClean="0"/>
              <a:t> Columns in the dataset</a:t>
            </a:r>
            <a:endParaRPr lang="en-US" sz="24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028" t="36802" r="9577" b="23930"/>
          <a:stretch/>
        </p:blipFill>
        <p:spPr>
          <a:xfrm>
            <a:off x="643946" y="4307102"/>
            <a:ext cx="9144000" cy="2450124"/>
          </a:xfrm>
          <a:prstGeom prst="rect">
            <a:avLst/>
          </a:prstGeom>
        </p:spPr>
      </p:pic>
      <p:sp>
        <p:nvSpPr>
          <p:cNvPr id="7" name="TextBox 6"/>
          <p:cNvSpPr txBox="1"/>
          <p:nvPr/>
        </p:nvSpPr>
        <p:spPr>
          <a:xfrm>
            <a:off x="888643" y="502276"/>
            <a:ext cx="6555346" cy="461665"/>
          </a:xfrm>
          <a:prstGeom prst="rect">
            <a:avLst/>
          </a:prstGeom>
          <a:noFill/>
        </p:spPr>
        <p:txBody>
          <a:bodyPr wrap="square" rtlCol="0">
            <a:spAutoFit/>
          </a:bodyPr>
          <a:lstStyle/>
          <a:p>
            <a:r>
              <a:rPr lang="en-US" sz="2400" dirty="0" err="1" smtClean="0"/>
              <a:t>Get_dummies</a:t>
            </a:r>
            <a:r>
              <a:rPr lang="en-US" sz="2400" dirty="0" smtClean="0"/>
              <a:t> for categorical data</a:t>
            </a:r>
            <a:endParaRPr lang="en-US" sz="2400"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450" t="47510" r="10212" b="10027"/>
          <a:stretch/>
        </p:blipFill>
        <p:spPr>
          <a:xfrm>
            <a:off x="579552" y="963941"/>
            <a:ext cx="9272788" cy="2721623"/>
          </a:xfrm>
          <a:prstGeom prst="rect">
            <a:avLst/>
          </a:prstGeom>
        </p:spPr>
      </p:pic>
    </p:spTree>
    <p:extLst>
      <p:ext uri="{BB962C8B-B14F-4D97-AF65-F5344CB8AC3E}">
        <p14:creationId xmlns:p14="http://schemas.microsoft.com/office/powerpoint/2010/main" val="202975152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851</TotalTime>
  <Words>599</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Gothic</vt:lpstr>
      <vt:lpstr>Source Sans Pro</vt:lpstr>
      <vt:lpstr>Wingdings 3</vt:lpstr>
      <vt:lpstr>Slice</vt:lpstr>
      <vt:lpstr>RESTAURANT REVENUE PREDICTION</vt:lpstr>
      <vt:lpstr>PowerPoint Presentation</vt:lpstr>
      <vt:lpstr>I. INTRODUCTION</vt:lpstr>
      <vt:lpstr>PowerPoint Presentation</vt:lpstr>
      <vt:lpstr>PowerPoint Presentation</vt:lpstr>
      <vt:lpstr>PowerPoint Presentation</vt:lpstr>
      <vt:lpstr>LIBRARIES USED:</vt:lpstr>
      <vt:lpstr>PowerPoint Presentation</vt:lpstr>
      <vt:lpstr>PowerPoint Presentation</vt:lpstr>
      <vt:lpstr>VISUALIzATION</vt:lpstr>
      <vt:lpstr>PowerPoint Presentation</vt:lpstr>
      <vt:lpstr>RANDOM FOREST </vt:lpstr>
      <vt:lpstr>PowerPoint Presentation</vt:lpstr>
      <vt:lpstr>Conclusion </vt:lpstr>
      <vt:lpstr>UI DEVELOPMENT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TICKET FARE PREDICTION</dc:title>
  <dc:creator>Windows User</dc:creator>
  <cp:lastModifiedBy>Windows User</cp:lastModifiedBy>
  <cp:revision>56</cp:revision>
  <dcterms:created xsi:type="dcterms:W3CDTF">2022-09-12T17:47:46Z</dcterms:created>
  <dcterms:modified xsi:type="dcterms:W3CDTF">2022-09-25T18:16:53Z</dcterms:modified>
</cp:coreProperties>
</file>