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25"/>
  </p:notesMasterIdLst>
  <p:sldIdLst>
    <p:sldId id="297" r:id="rId4"/>
    <p:sldId id="258" r:id="rId5"/>
    <p:sldId id="307" r:id="rId6"/>
    <p:sldId id="308" r:id="rId7"/>
    <p:sldId id="309" r:id="rId8"/>
    <p:sldId id="310" r:id="rId9"/>
    <p:sldId id="327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20" r:id="rId18"/>
    <p:sldId id="321" r:id="rId19"/>
    <p:sldId id="322" r:id="rId20"/>
    <p:sldId id="323" r:id="rId21"/>
    <p:sldId id="324" r:id="rId22"/>
    <p:sldId id="325" r:id="rId23"/>
    <p:sldId id="32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2" d="100"/>
          <a:sy n="32" d="100"/>
        </p:scale>
        <p:origin x="16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F1423-C8DF-4970-80D7-AD869ED18581}" type="datetimeFigureOut">
              <a:rPr lang="en-GB" smtClean="0"/>
              <a:pPr/>
              <a:t>25/01/2016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5AC52-267C-4A48-86E4-9AE6205A4D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91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B0839-D00F-411F-A1B3-D61A90817C4B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684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30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70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74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67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84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21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81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79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51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28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39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66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26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0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24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4D8AB27-D78F-40B1-B285-61E18E175162}" type="slidenum">
              <a:rPr lang="en-GB" smtClean="0"/>
              <a:pPr/>
              <a:t>7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310351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94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57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25/01/2016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25/01/2016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25/01/2016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25/01/2016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25/01/2016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25/01/2016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25/01/2016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25/01/2016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25/01/2016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25/01/2016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25/01/2016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73A65-5059-4D0D-A127-4C872E02C488}" type="datetimeFigureOut">
              <a:rPr lang="en-GB" smtClean="0"/>
              <a:pPr/>
              <a:t>25/01/2016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983"/>
            <a:ext cx="9144000" cy="64644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9513"/>
            <a:ext cx="9144000" cy="598487"/>
          </a:xfrm>
          <a:prstGeom prst="rect">
            <a:avLst/>
          </a:prstGeom>
          <a:gradFill flip="none" rotWithShape="1">
            <a:gsLst>
              <a:gs pos="35000">
                <a:srgbClr val="000000"/>
              </a:gs>
              <a:gs pos="20000">
                <a:srgbClr val="000040"/>
              </a:gs>
              <a:gs pos="10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2051" name="Picture 6" descr="cover copy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57925"/>
            <a:ext cx="19399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3341511" y="6291927"/>
            <a:ext cx="5745694" cy="52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Slack, Chambers and Johnston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, </a:t>
            </a:r>
            <a:r>
              <a:rPr kumimoji="0" lang="en-GB" sz="1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Operations Management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, 6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Edition,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© Nigel Slack, Stuart Chambers, and Robert Johnston 2010</a:t>
            </a:r>
          </a:p>
        </p:txBody>
      </p:sp>
      <p:sp>
        <p:nvSpPr>
          <p:cNvPr id="6" name="Text Box 11"/>
          <p:cNvSpPr txBox="1">
            <a:spLocks noChangeArrowheads="1"/>
          </p:cNvSpPr>
          <p:nvPr userDrawn="1"/>
        </p:nvSpPr>
        <p:spPr bwMode="auto">
          <a:xfrm>
            <a:off x="4737" y="6637960"/>
            <a:ext cx="309631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1.</a:t>
            </a:r>
            <a:fld id="{54C6F48F-6717-4837-B9CC-4328408964B8}" type="slidenum">
              <a:rPr kumimoji="0" lang="en-GB" sz="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598488"/>
          </a:xfrm>
          <a:prstGeom prst="rect">
            <a:avLst/>
          </a:prstGeom>
          <a:gradFill flip="none" rotWithShape="1">
            <a:gsLst>
              <a:gs pos="35000">
                <a:srgbClr val="000000"/>
              </a:gs>
              <a:gs pos="20000">
                <a:srgbClr val="000040"/>
              </a:gs>
              <a:gs pos="10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62137" y="70225"/>
            <a:ext cx="309631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1.</a:t>
            </a:r>
            <a:fld id="{54C6F48F-6717-4837-B9CC-4328408964B8}" type="slidenum">
              <a:rPr kumimoji="0" lang="en-GB" sz="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9513"/>
            <a:ext cx="9144000" cy="598487"/>
          </a:xfrm>
          <a:prstGeom prst="rect">
            <a:avLst/>
          </a:prstGeom>
          <a:gradFill flip="none" rotWithShape="1">
            <a:gsLst>
              <a:gs pos="35000">
                <a:srgbClr val="000000"/>
              </a:gs>
              <a:gs pos="20000">
                <a:srgbClr val="000040"/>
              </a:gs>
              <a:gs pos="10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2051" name="Picture 6" descr="cover copy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57925"/>
            <a:ext cx="19399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3341511" y="6291927"/>
            <a:ext cx="5745694" cy="52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Slack, Chambers and Johnston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, </a:t>
            </a:r>
            <a:r>
              <a:rPr kumimoji="0" lang="en-GB" sz="1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Operations Management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, 6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Edition,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© Nigel Slack, Stuart Chambers, and Robert Johnston 2010</a:t>
            </a:r>
          </a:p>
        </p:txBody>
      </p:sp>
      <p:sp>
        <p:nvSpPr>
          <p:cNvPr id="6" name="Text Box 11"/>
          <p:cNvSpPr txBox="1">
            <a:spLocks noChangeArrowheads="1"/>
          </p:cNvSpPr>
          <p:nvPr userDrawn="1"/>
        </p:nvSpPr>
        <p:spPr bwMode="auto">
          <a:xfrm>
            <a:off x="4737" y="6637960"/>
            <a:ext cx="309631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1.</a:t>
            </a:r>
            <a:fld id="{54C6F48F-6717-4837-B9CC-4328408964B8}" type="slidenum">
              <a:rPr kumimoji="0" lang="en-GB" sz="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598488"/>
          </a:xfrm>
          <a:prstGeom prst="rect">
            <a:avLst/>
          </a:prstGeom>
          <a:gradFill flip="none" rotWithShape="1">
            <a:gsLst>
              <a:gs pos="35000">
                <a:srgbClr val="000000"/>
              </a:gs>
              <a:gs pos="20000">
                <a:srgbClr val="000040"/>
              </a:gs>
              <a:gs pos="10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62137" y="70225"/>
            <a:ext cx="309631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1.</a:t>
            </a:r>
            <a:fld id="{54C6F48F-6717-4837-B9CC-4328408964B8}" type="slidenum">
              <a:rPr kumimoji="0" lang="en-GB" sz="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1744" y="908720"/>
            <a:ext cx="7203895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 smtClean="0"/>
              <a:t>WELCOME TO </a:t>
            </a:r>
          </a:p>
          <a:p>
            <a:pPr algn="ctr"/>
            <a:r>
              <a:rPr lang="en-GB" sz="4400" dirty="0" smtClean="0"/>
              <a:t>STRATEGIC  IT &amp; E-COMMERCE</a:t>
            </a:r>
          </a:p>
          <a:p>
            <a:pPr algn="ctr"/>
            <a:endParaRPr lang="en-GB" sz="4400" dirty="0" smtClean="0"/>
          </a:p>
          <a:p>
            <a:pPr algn="ctr"/>
            <a:r>
              <a:rPr lang="en-GB" sz="4400" dirty="0" smtClean="0"/>
              <a:t>Ciaran Hayden</a:t>
            </a:r>
          </a:p>
          <a:p>
            <a:pPr algn="ctr"/>
            <a:r>
              <a:rPr lang="en-GB" sz="3200" dirty="0" smtClean="0"/>
              <a:t>Email: ciaran.hayden@ncirl.ie</a:t>
            </a:r>
            <a:endParaRPr lang="en-GB" sz="32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algn="ctr"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algn="ctr"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Figure 1.4 Components of Information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4C0BDC54-7FBA-410E-843C-F866E66B036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8" descr="nt0007-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421746"/>
            <a:ext cx="5791200" cy="515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6629400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IS value </a:t>
            </a:r>
            <a:r>
              <a:rPr lang="en-US" sz="2400" b="0" dirty="0" smtClean="0"/>
              <a:t>is determined by the relationships among ISs, people, &amp;  business processes—all of which are influenced by </a:t>
            </a:r>
            <a:r>
              <a:rPr lang="en-US" sz="2400" b="0" i="1" dirty="0" smtClean="0"/>
              <a:t>organizational culture</a:t>
            </a:r>
            <a:endParaRPr lang="en-US" sz="2400" b="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4C0BDC54-7FBA-410E-843C-F866E66B03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381000" y="5558135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en-US" sz="2400" b="1" dirty="0"/>
              <a:t>Figure 1.5 Information </a:t>
            </a:r>
            <a:r>
              <a:rPr lang="en-US" sz="2400" b="1" dirty="0" smtClean="0"/>
              <a:t>Systems </a:t>
            </a:r>
            <a:r>
              <a:rPr lang="en-US" sz="2400" b="1" dirty="0"/>
              <a:t>F</a:t>
            </a:r>
            <a:r>
              <a:rPr lang="en-US" sz="2400" b="1" dirty="0" smtClean="0"/>
              <a:t>unction </a:t>
            </a:r>
            <a:r>
              <a:rPr lang="en-US" sz="2400" b="1" i="1" dirty="0"/>
              <a:t>W</a:t>
            </a:r>
            <a:r>
              <a:rPr lang="en-US" sz="2400" b="1" i="1" dirty="0" smtClean="0"/>
              <a:t>ithin </a:t>
            </a:r>
            <a:r>
              <a:rPr lang="en-US" sz="2400" b="1" i="1" dirty="0"/>
              <a:t>a </a:t>
            </a:r>
            <a:r>
              <a:rPr lang="en-US" sz="2400" b="1" i="1" dirty="0" smtClean="0"/>
              <a:t>Culture </a:t>
            </a:r>
            <a:r>
              <a:rPr lang="en-US" sz="2400" i="1" dirty="0" smtClean="0">
                <a:solidFill>
                  <a:schemeClr val="hlink"/>
                </a:solidFill>
              </a:rPr>
              <a:t> </a:t>
            </a:r>
            <a:endParaRPr lang="en-US" sz="2400" i="1" dirty="0">
              <a:solidFill>
                <a:schemeClr val="hlink"/>
              </a:solidFill>
            </a:endParaRPr>
          </a:p>
        </p:txBody>
      </p:sp>
      <p:pic>
        <p:nvPicPr>
          <p:cNvPr id="7" name="Picture 6" descr="Figure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1797050"/>
            <a:ext cx="6251575" cy="368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Business Performance Management (BPM) 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       and Measurement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To manage performance, 2 basic requirements are:</a:t>
            </a:r>
          </a:p>
          <a:p>
            <a:pPr lvl="0"/>
            <a:r>
              <a:rPr lang="en-US" b="1" dirty="0" smtClean="0">
                <a:solidFill>
                  <a:srgbClr val="002060"/>
                </a:solidFill>
              </a:rPr>
              <a:t>Being able to measure</a:t>
            </a:r>
            <a:r>
              <a:rPr lang="en-US" dirty="0" smtClean="0">
                <a:solidFill>
                  <a:srgbClr val="002060"/>
                </a:solidFill>
              </a:rPr>
              <a:t>.  </a:t>
            </a:r>
            <a:r>
              <a:rPr lang="en-US" i="1" dirty="0" smtClean="0"/>
              <a:t>You cannot manage what you cannot measure. </a:t>
            </a:r>
            <a:r>
              <a:rPr lang="en-US" dirty="0" smtClean="0"/>
              <a:t>The more accurate &amp; timely the data, the better the ability to measure.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Knowing that your indicator is measuring the right thing.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Not all performance metrics are clearly linked to the desired outcome. </a:t>
            </a:r>
          </a:p>
          <a:p>
            <a:pPr lvl="1"/>
            <a:r>
              <a:rPr lang="en-US" dirty="0" smtClean="0"/>
              <a:t>Consider how much easier it is to measure </a:t>
            </a:r>
            <a:r>
              <a:rPr lang="en-US" b="1" dirty="0" smtClean="0"/>
              <a:t>sales revenues </a:t>
            </a:r>
            <a:r>
              <a:rPr lang="en-US" dirty="0" smtClean="0"/>
              <a:t>than to measure </a:t>
            </a:r>
            <a:r>
              <a:rPr lang="en-US" b="1" dirty="0" smtClean="0"/>
              <a:t>customer loyalty.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4C0BDC54-7FBA-410E-843C-F866E66B0366}" type="slidenum">
              <a:rPr lang="en-US" smtClean="0"/>
              <a:pPr/>
              <a:t>12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Measuring business performance requires: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identifying the most meaningful measures of performance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being able to measure them </a:t>
            </a:r>
            <a:r>
              <a:rPr lang="en-US" sz="2800" i="1" dirty="0" smtClean="0"/>
              <a:t>correctly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selecting the set of measures that provides a holistic indicator of total business performance, and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identifying who should receive the reports and in what timeframe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4C0BDC54-7FBA-410E-843C-F866E66B0366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Business Performance Measurement (BPM) Process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3000" dirty="0" smtClean="0"/>
              <a:t>Major steps in BPM are:</a:t>
            </a:r>
          </a:p>
          <a:p>
            <a:pPr>
              <a:lnSpc>
                <a:spcPct val="150000"/>
              </a:lnSpc>
              <a:buNone/>
            </a:pPr>
            <a:r>
              <a:rPr lang="en-US" sz="2600" dirty="0" smtClean="0"/>
              <a:t>Step 1. Decide on desired performance levels. </a:t>
            </a:r>
          </a:p>
          <a:p>
            <a:pPr>
              <a:lnSpc>
                <a:spcPct val="150000"/>
              </a:lnSpc>
              <a:buNone/>
            </a:pPr>
            <a:r>
              <a:rPr lang="en-US" sz="2600" dirty="0" smtClean="0"/>
              <a:t>Step 2. Determine how to attain the performance levels. </a:t>
            </a:r>
          </a:p>
          <a:p>
            <a:pPr>
              <a:lnSpc>
                <a:spcPct val="150000"/>
              </a:lnSpc>
              <a:buNone/>
            </a:pPr>
            <a:r>
              <a:rPr lang="en-US" sz="2600" dirty="0" smtClean="0"/>
              <a:t>Step 3. Periodically assess where the organization stands with respect to its goals, objectives, and measures. </a:t>
            </a:r>
          </a:p>
          <a:p>
            <a:pPr>
              <a:lnSpc>
                <a:spcPct val="150000"/>
              </a:lnSpc>
              <a:buNone/>
            </a:pPr>
            <a:r>
              <a:rPr lang="en-US" sz="2600" dirty="0" smtClean="0"/>
              <a:t>Step 4. Adjust performance and/or goals. </a:t>
            </a:r>
          </a:p>
          <a:p>
            <a:pPr lvl="1">
              <a:lnSpc>
                <a:spcPct val="150000"/>
              </a:lnSpc>
            </a:pPr>
            <a:r>
              <a:rPr lang="en-US" sz="2600" i="1" dirty="0" smtClean="0"/>
              <a:t>If performance is too low, corrective actions need to be taken to close the gap.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4C0BDC54-7FBA-410E-843C-F866E66B0366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Strategic Planning and Competitive Models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 smtClean="0"/>
              <a:t>Strategy </a:t>
            </a:r>
            <a:r>
              <a:rPr lang="en-US" sz="2800" dirty="0" smtClean="0"/>
              <a:t>defines the plan for how a business will achieve its mission, goals, and objectives.</a:t>
            </a:r>
            <a:endParaRPr lang="en-US" sz="2800" b="1" dirty="0" smtClean="0"/>
          </a:p>
          <a:p>
            <a:r>
              <a:rPr lang="en-US" sz="2800" b="1" dirty="0" smtClean="0"/>
              <a:t>Strategy planning </a:t>
            </a:r>
            <a:r>
              <a:rPr lang="en-US" sz="2800" dirty="0" smtClean="0"/>
              <a:t>is critical for all organizations, including for-profits, nonprofits, government agencies, healthcare, education, military, and social services.</a:t>
            </a:r>
          </a:p>
          <a:p>
            <a:r>
              <a:rPr lang="en-US" sz="2800" b="1" dirty="0" smtClean="0"/>
              <a:t>Strategic analysis</a:t>
            </a:r>
            <a:r>
              <a:rPr lang="en-US" sz="2800" dirty="0" smtClean="0"/>
              <a:t> is the scanning and review of the political, social, economic and technical environment of the organization. </a:t>
            </a:r>
          </a:p>
          <a:p>
            <a:pPr lvl="1"/>
            <a:r>
              <a:rPr lang="en-US" sz="2400" b="1" dirty="0" smtClean="0"/>
              <a:t>SWOT analysis </a:t>
            </a:r>
            <a:r>
              <a:rPr lang="en-US" sz="2400" dirty="0" smtClean="0"/>
              <a:t>involves the evaluation of strengths and weaknesses, which are internal factors; and opportunities and threats, which are external factors.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4C0BDC54-7FBA-410E-843C-F866E66B0366}" type="slidenum">
              <a:rPr lang="en-US" smtClean="0"/>
              <a:pPr/>
              <a:t>15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Basis of Porter’s Competitive Forces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 smtClean="0"/>
              <a:t>	Before examining the competitive forces model, it’s helpful to understand that it is based on the concept of profitability and profit margin.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 smtClean="0"/>
              <a:t>	PROFIT</a:t>
            </a:r>
            <a:r>
              <a:rPr lang="en-US" sz="2400" dirty="0" smtClean="0"/>
              <a:t> = TOTAL REVENUES - TOTAL COSTS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 smtClean="0"/>
              <a:t>	PROFIT MARGIN</a:t>
            </a:r>
            <a:r>
              <a:rPr lang="en-US" sz="2400" dirty="0" smtClean="0"/>
              <a:t> = SELLING PRICE - COST OF THE ITEM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Profit margin measures the amount of </a:t>
            </a:r>
            <a:r>
              <a:rPr lang="en-US" i="1" dirty="0" smtClean="0"/>
              <a:t>profit per unit of sales</a:t>
            </a:r>
            <a:r>
              <a:rPr lang="en-US" dirty="0" smtClean="0"/>
              <a:t>, and does not take into account all costs of doing business.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4C0BDC54-7FBA-410E-843C-F866E66B0366}" type="slidenum">
              <a:rPr lang="en-US" smtClean="0"/>
              <a:pPr/>
              <a:t>16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4C0BDC54-7FBA-410E-843C-F866E66B036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33400" y="609600"/>
            <a:ext cx="7391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3200" b="1" dirty="0" smtClean="0"/>
              <a:t>Porter’s 5 competitive </a:t>
            </a:r>
            <a:r>
              <a:rPr lang="en-US" sz="3200" b="1" dirty="0"/>
              <a:t>forces </a:t>
            </a:r>
            <a:r>
              <a:rPr lang="en-US" sz="3200" b="1" dirty="0" smtClean="0"/>
              <a:t>model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Threat of entry of new competitors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Bargaining power of suppliers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Bargaining power of customers or buyers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Threat of substitute products or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Competitive rivalry among existing firms in the industry</a:t>
            </a:r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4C0BDC54-7FBA-410E-843C-F866E66B036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6" descr="Figure-1-8-ValueChain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9008" y="304800"/>
            <a:ext cx="825859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330200">
              <a:srgbClr val="005A9E"/>
            </a:innerShdw>
          </a:effec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81000" y="5802868"/>
            <a:ext cx="845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Figure 1.9 The firm’s value chain, with arrows illustrating the flow of goods and </a:t>
            </a:r>
            <a:r>
              <a:rPr lang="en-US" b="1" dirty="0" smtClean="0"/>
              <a:t>services</a:t>
            </a:r>
            <a:endParaRPr lang="en-US" b="1" dirty="0">
              <a:solidFill>
                <a:schemeClr val="hlink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 smtClean="0"/>
              <a:t>	Some IT projects are doomed from the start because of inadequate budgeting and/or other necessary resources.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On February 24, 2008, about 2/3 of the world was unable to see YouTube for several hours. This happened when the Pakistan Telecommunication Authority decided to block offensive content in their own country.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The UK National Offender Management Information System project (NOMIS) failed due to mismanagement and vast budget overruns.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The U.S. Census Bureau faced a $2 billion loss on an IT project to replace paper-based data collection methods with handheld devices for the 2010 census. The Bureau had to scrap the project.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4C0BDC54-7FBA-410E-843C-F866E66B0366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24744"/>
            <a:ext cx="82868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55588">
              <a:lnSpc>
                <a:spcPts val="3600"/>
              </a:lnSpc>
              <a:buFont typeface="Arial" pitchFamily="34" charset="0"/>
              <a:buChar char="•"/>
            </a:pPr>
            <a:r>
              <a:rPr lang="en-GB" sz="2600" dirty="0" smtClean="0"/>
              <a:t>Information Systems for Organisational Performance</a:t>
            </a:r>
          </a:p>
          <a:p>
            <a:pPr indent="255588">
              <a:lnSpc>
                <a:spcPts val="3600"/>
              </a:lnSpc>
              <a:buFont typeface="Arial" pitchFamily="34" charset="0"/>
              <a:buChar char="•"/>
              <a:tabLst>
                <a:tab pos="268288" algn="l"/>
              </a:tabLst>
            </a:pPr>
            <a:r>
              <a:rPr lang="en-GB" sz="2600" dirty="0" smtClean="0"/>
              <a:t>IT </a:t>
            </a:r>
            <a:r>
              <a:rPr lang="en-GB" sz="2600" dirty="0" smtClean="0"/>
              <a:t>Infrastructure</a:t>
            </a:r>
          </a:p>
          <a:p>
            <a:pPr indent="255588">
              <a:lnSpc>
                <a:spcPts val="3600"/>
              </a:lnSpc>
              <a:buFont typeface="Arial" pitchFamily="34" charset="0"/>
              <a:buChar char="•"/>
              <a:tabLst>
                <a:tab pos="268288" algn="l"/>
              </a:tabLst>
            </a:pPr>
            <a:r>
              <a:rPr lang="en-GB" sz="2600" dirty="0" smtClean="0"/>
              <a:t>Process design</a:t>
            </a:r>
          </a:p>
          <a:p>
            <a:pPr indent="255588">
              <a:lnSpc>
                <a:spcPts val="3600"/>
              </a:lnSpc>
              <a:buFont typeface="Arial" pitchFamily="34" charset="0"/>
              <a:buChar char="•"/>
              <a:tabLst>
                <a:tab pos="268288" algn="l"/>
              </a:tabLst>
            </a:pPr>
            <a:r>
              <a:rPr lang="en-GB" sz="2600" dirty="0" smtClean="0"/>
              <a:t>System architecture</a:t>
            </a:r>
            <a:endParaRPr lang="en-GB" sz="2600" dirty="0" smtClean="0"/>
          </a:p>
          <a:p>
            <a:pPr indent="255588">
              <a:lnSpc>
                <a:spcPts val="3600"/>
              </a:lnSpc>
              <a:buFont typeface="Arial" pitchFamily="34" charset="0"/>
              <a:buChar char="•"/>
              <a:tabLst>
                <a:tab pos="268288" algn="l"/>
              </a:tabLst>
            </a:pPr>
            <a:r>
              <a:rPr lang="en-GB" sz="2600" dirty="0" smtClean="0"/>
              <a:t>Salesforce.com</a:t>
            </a:r>
          </a:p>
          <a:p>
            <a:pPr indent="255588">
              <a:lnSpc>
                <a:spcPts val="3600"/>
              </a:lnSpc>
              <a:buFont typeface="Arial" pitchFamily="34" charset="0"/>
              <a:buChar char="•"/>
              <a:tabLst>
                <a:tab pos="268288" algn="l"/>
              </a:tabLst>
            </a:pPr>
            <a:r>
              <a:rPr lang="en-GB" sz="2600" dirty="0" smtClean="0"/>
              <a:t>Operational and Enterprise Systems</a:t>
            </a:r>
          </a:p>
          <a:p>
            <a:pPr indent="255588">
              <a:lnSpc>
                <a:spcPts val="3600"/>
              </a:lnSpc>
              <a:buFont typeface="Arial" pitchFamily="34" charset="0"/>
              <a:buChar char="•"/>
              <a:tabLst>
                <a:tab pos="268288" algn="l"/>
              </a:tabLst>
            </a:pPr>
            <a:r>
              <a:rPr lang="en-GB" sz="2600" dirty="0" smtClean="0"/>
              <a:t>Web, Mobile, Social Media Strategies</a:t>
            </a:r>
          </a:p>
          <a:p>
            <a:pPr indent="255588">
              <a:lnSpc>
                <a:spcPts val="3600"/>
              </a:lnSpc>
              <a:buFont typeface="Arial" pitchFamily="34" charset="0"/>
              <a:buChar char="•"/>
              <a:tabLst>
                <a:tab pos="268288" algn="l"/>
              </a:tabLst>
            </a:pPr>
            <a:r>
              <a:rPr lang="en-GB" sz="2600" dirty="0" smtClean="0"/>
              <a:t>Managing IT Projects/Processes</a:t>
            </a:r>
          </a:p>
          <a:p>
            <a:pPr indent="255588">
              <a:lnSpc>
                <a:spcPts val="3600"/>
              </a:lnSpc>
              <a:buFont typeface="Arial" pitchFamily="34" charset="0"/>
              <a:buChar char="•"/>
              <a:tabLst>
                <a:tab pos="268288" algn="l"/>
              </a:tabLst>
            </a:pPr>
            <a:r>
              <a:rPr lang="en-GB" sz="2600" dirty="0" smtClean="0"/>
              <a:t>Legal Factors</a:t>
            </a:r>
          </a:p>
          <a:p>
            <a:pPr indent="255588">
              <a:lnSpc>
                <a:spcPts val="3600"/>
              </a:lnSpc>
              <a:buFont typeface="Arial" pitchFamily="34" charset="0"/>
              <a:buChar char="•"/>
              <a:tabLst>
                <a:tab pos="268288" algn="l"/>
              </a:tabLst>
            </a:pPr>
            <a:r>
              <a:rPr lang="en-GB" sz="2600" dirty="0" smtClean="0"/>
              <a:t>E-Commerce and E-Marketplaces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3648" y="260648"/>
            <a:ext cx="5833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COURSE OVERVIEW</a:t>
            </a:r>
            <a:endParaRPr lang="en-GB" sz="28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 is Important to Your Career, and IT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Business is IT-dependent</a:t>
            </a:r>
          </a:p>
          <a:p>
            <a:r>
              <a:rPr lang="en-US" sz="2800" dirty="0" smtClean="0"/>
              <a:t>For most organizations, if their computer network goes down, so does the business </a:t>
            </a:r>
          </a:p>
          <a:p>
            <a:pPr lvl="1">
              <a:buNone/>
            </a:pPr>
            <a:endParaRPr lang="en-US" sz="2400" i="1" dirty="0" smtClean="0">
              <a:solidFill>
                <a:srgbClr val="005A9E"/>
              </a:solidFill>
            </a:endParaRPr>
          </a:p>
          <a:p>
            <a:pPr lvl="1">
              <a:buNone/>
            </a:pPr>
            <a:r>
              <a:rPr lang="en-US" i="1" dirty="0" smtClean="0">
                <a:solidFill>
                  <a:srgbClr val="005A9E"/>
                </a:solidFill>
              </a:rPr>
              <a:t>	Imagine not having Internet access for 24 hours--no texting, e-mail, Facebook, Twitter, Google, data access, etc.</a:t>
            </a:r>
          </a:p>
          <a:p>
            <a:pPr lvl="1">
              <a:buNone/>
            </a:pPr>
            <a:r>
              <a:rPr lang="en-US" i="1" dirty="0" smtClean="0">
                <a:solidFill>
                  <a:srgbClr val="005A9E"/>
                </a:solidFill>
              </a:rPr>
              <a:t>			How would that impact your life?</a:t>
            </a:r>
          </a:p>
          <a:p>
            <a:pPr>
              <a:buNone/>
            </a:pPr>
            <a:endParaRPr lang="en-US" i="1" dirty="0">
              <a:solidFill>
                <a:srgbClr val="005A9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4C0BDC54-7FBA-410E-843C-F866E66B0366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IT as a Career: The Nature of IS and IT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today’s workplace, it is imperative that ISs work effectively and reliably. </a:t>
            </a:r>
          </a:p>
          <a:p>
            <a:r>
              <a:rPr lang="en-US" dirty="0" smtClean="0"/>
              <a:t>IS managers play a vital role in the implementation and administration of technology within their organizations. </a:t>
            </a:r>
          </a:p>
          <a:p>
            <a:pPr lvl="1"/>
            <a:r>
              <a:rPr lang="en-US" dirty="0" smtClean="0"/>
              <a:t>They plan, coordinate, and direct research on the computer-related activities of firms. </a:t>
            </a:r>
          </a:p>
          <a:p>
            <a:pPr lvl="1"/>
            <a:r>
              <a:rPr lang="en-US" dirty="0" smtClean="0"/>
              <a:t>In consultation with other managers, they help determine the goals of an organization and then implement technology to meet those goals. </a:t>
            </a:r>
          </a:p>
          <a:p>
            <a:pPr lvl="1"/>
            <a:r>
              <a:rPr lang="en-US" dirty="0" smtClean="0"/>
              <a:t>They oversee all technical aspect of an organization, such as software development, network security, and Internet operations.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4C0BDC54-7FBA-410E-843C-F866E66B0366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b="1" i="1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Outline</a:t>
            </a:r>
            <a:endParaRPr lang="en-US" b="1" i="1" spc="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0593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None/>
            </a:pPr>
            <a:r>
              <a:rPr lang="en-US" sz="2800" b="1" dirty="0" smtClean="0"/>
              <a:t>Positioning IT to Optimize Performance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sz="2800" b="1" dirty="0" smtClean="0"/>
              <a:t>Information Systems and IT: Core Concepts</a:t>
            </a:r>
          </a:p>
          <a:p>
            <a:pPr marL="514350" indent="-514350">
              <a:buNone/>
            </a:pPr>
            <a:r>
              <a:rPr lang="en-US" sz="2800" b="1" dirty="0" smtClean="0"/>
              <a:t>Business Performance Management (BPM) and </a:t>
            </a:r>
            <a:br>
              <a:rPr lang="en-US" sz="2800" b="1" dirty="0" smtClean="0"/>
            </a:br>
            <a:r>
              <a:rPr lang="en-US" sz="2800" b="1" dirty="0" smtClean="0"/>
              <a:t>   Measurement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sz="2800" b="1" dirty="0" smtClean="0"/>
              <a:t>Strategic Planning and Competitive Models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sz="2800" b="1" dirty="0" smtClean="0"/>
              <a:t>Why IT is Important to Your Career, and IT Careers</a:t>
            </a:r>
            <a:endParaRPr lang="en-US" sz="2800" b="1" dirty="0">
              <a:solidFill>
                <a:srgbClr val="6B633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Copyright 2012 John Wiley &amp; Sons, Inc.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1-</a:t>
            </a:r>
            <a:fld id="{4C0BDC54-7FBA-410E-843C-F866E66B0366}" type="slidenum">
              <a:rPr lang="en-US" sz="1600" smtClean="0">
                <a:solidFill>
                  <a:schemeClr val="tx1"/>
                </a:solidFill>
              </a:rPr>
              <a:pPr/>
              <a:t>3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Objectives</a:t>
            </a:r>
            <a:endParaRPr lang="en-US" i="1" spc="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5259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3300" b="1" dirty="0" smtClean="0"/>
              <a:t>Understand the role of IT in optimizing performance.</a:t>
            </a:r>
          </a:p>
          <a:p>
            <a:pPr lvl="0"/>
            <a:r>
              <a:rPr lang="en-US" sz="3300" b="1" dirty="0" smtClean="0"/>
              <a:t>Explain why the business value of IT is determined by people, business processes, &amp; organizational culture. </a:t>
            </a:r>
          </a:p>
          <a:p>
            <a:pPr lvl="0"/>
            <a:r>
              <a:rPr lang="en-US" sz="3300" b="1" dirty="0" smtClean="0"/>
              <a:t>Describe the role of IT in business performance management </a:t>
            </a:r>
            <a:r>
              <a:rPr lang="en-US" sz="2800" dirty="0" smtClean="0"/>
              <a:t>(BPM) </a:t>
            </a:r>
            <a:r>
              <a:rPr lang="en-US" sz="3300" b="1" dirty="0" smtClean="0"/>
              <a:t>&amp; the performance measurement process. </a:t>
            </a:r>
          </a:p>
          <a:p>
            <a:pPr lvl="0"/>
            <a:r>
              <a:rPr lang="en-US" sz="3300" b="1" dirty="0" smtClean="0"/>
              <a:t>Understand the strategic planning process, SWOT </a:t>
            </a:r>
            <a:r>
              <a:rPr lang="en-US" sz="2800" dirty="0" smtClean="0"/>
              <a:t>(strengths, weaknesses, opportunities, threats) </a:t>
            </a:r>
            <a:r>
              <a:rPr lang="en-US" sz="3300" b="1" dirty="0" smtClean="0"/>
              <a:t>analysis, </a:t>
            </a:r>
            <a:br>
              <a:rPr lang="en-US" sz="3300" b="1" dirty="0" smtClean="0"/>
            </a:br>
            <a:r>
              <a:rPr lang="en-US" sz="3300" b="1" dirty="0" smtClean="0"/>
              <a:t>&amp; competitive models.</a:t>
            </a:r>
          </a:p>
          <a:p>
            <a:pPr lvl="0"/>
            <a:r>
              <a:rPr lang="en-US" sz="3300" b="1" dirty="0" smtClean="0"/>
              <a:t>Discuss how IT impacts your career &amp; the positive outlook for IS management careers.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534D2F"/>
                </a:solidFill>
              </a:rPr>
              <a:t>1-</a:t>
            </a:r>
            <a:fld id="{4C0BDC54-7FBA-410E-843C-F866E66B0366}" type="slidenum">
              <a:rPr lang="en-US" b="1" smtClean="0">
                <a:solidFill>
                  <a:srgbClr val="534D2F"/>
                </a:solidFill>
              </a:rPr>
              <a:pPr/>
              <a:t>4</a:t>
            </a:fld>
            <a:endParaRPr lang="en-US" b="1" dirty="0">
              <a:solidFill>
                <a:srgbClr val="534D2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Positioning IT to Optimize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Business performance depends on:</a:t>
            </a:r>
          </a:p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AGILITY:  </a:t>
            </a:r>
            <a:r>
              <a:rPr lang="en-US" sz="2800" dirty="0" smtClean="0">
                <a:solidFill>
                  <a:srgbClr val="534D2F"/>
                </a:solidFill>
              </a:rPr>
              <a:t>Importance of being an </a:t>
            </a:r>
            <a:r>
              <a:rPr lang="en-US" sz="2800" dirty="0" smtClean="0">
                <a:solidFill>
                  <a:srgbClr val="002060"/>
                </a:solidFill>
              </a:rPr>
              <a:t>agile enterprise </a:t>
            </a:r>
            <a:r>
              <a:rPr lang="en-US" sz="2400" dirty="0" smtClean="0">
                <a:solidFill>
                  <a:srgbClr val="002060"/>
                </a:solidFill>
              </a:rPr>
              <a:t>(able to adapt rapidly) </a:t>
            </a:r>
            <a:r>
              <a:rPr lang="en-US" sz="2800" dirty="0" smtClean="0">
                <a:solidFill>
                  <a:srgbClr val="534D2F"/>
                </a:solidFill>
              </a:rPr>
              <a:t>has never been greater because of bad economic conditions and advances in mobile technology.</a:t>
            </a:r>
          </a:p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MOBILITY:  </a:t>
            </a:r>
            <a:r>
              <a:rPr lang="en-US" sz="2800" dirty="0" smtClean="0">
                <a:solidFill>
                  <a:srgbClr val="534D2F"/>
                </a:solidFill>
              </a:rPr>
              <a:t>Connect with customers anywhere/time. The shift from PCs to mobile devices has made </a:t>
            </a:r>
            <a:r>
              <a:rPr lang="en-US" sz="2800" dirty="0" smtClean="0">
                <a:solidFill>
                  <a:srgbClr val="002060"/>
                </a:solidFill>
              </a:rPr>
              <a:t>location</a:t>
            </a:r>
            <a:r>
              <a:rPr lang="en-US" sz="2800" b="1" dirty="0" smtClean="0">
                <a:solidFill>
                  <a:srgbClr val="534D2F"/>
                </a:solidFill>
              </a:rPr>
              <a:t> </a:t>
            </a:r>
            <a:r>
              <a:rPr lang="en-US" sz="2800" dirty="0" smtClean="0">
                <a:solidFill>
                  <a:srgbClr val="534D2F"/>
                </a:solidFill>
              </a:rPr>
              <a:t>irrelevant to a large extent. </a:t>
            </a:r>
          </a:p>
          <a:p>
            <a:pPr lvl="1"/>
            <a:r>
              <a:rPr lang="en-US" sz="2400" dirty="0" smtClean="0">
                <a:solidFill>
                  <a:srgbClr val="534D2F"/>
                </a:solidFill>
              </a:rPr>
              <a:t>Touch-navigate devices running on 3G &amp; 4G networks together with innovative IT (e.g., 2D tags) create business opportunities.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534D2F"/>
                </a:solidFill>
              </a:rPr>
              <a:t>1-</a:t>
            </a:r>
            <a:fld id="{4C0BDC54-7FBA-410E-843C-F866E66B0366}" type="slidenum">
              <a:rPr lang="en-US" b="1" smtClean="0">
                <a:solidFill>
                  <a:srgbClr val="534D2F"/>
                </a:solidFill>
              </a:rPr>
              <a:pPr/>
              <a:t>5</a:t>
            </a:fld>
            <a:endParaRPr lang="en-US" b="1" dirty="0">
              <a:solidFill>
                <a:srgbClr val="534D2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34D2F"/>
                </a:solidFill>
              </a:rPr>
              <a:t>IT creates a competitive edge —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i="1" dirty="0" smtClean="0">
                <a:solidFill>
                  <a:srgbClr val="534D2F"/>
                </a:solidFill>
              </a:rPr>
              <a:t>until it’s duplicated by a competitor or replaced by newer technology</a:t>
            </a:r>
            <a:endParaRPr lang="en-US" i="1" dirty="0">
              <a:solidFill>
                <a:srgbClr val="534D2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>
                <a:solidFill>
                  <a:srgbClr val="534D2F"/>
                </a:solidFill>
              </a:rPr>
              <a:t>Past decade: </a:t>
            </a:r>
            <a:r>
              <a:rPr lang="en-US" sz="2800" dirty="0" smtClean="0">
                <a:solidFill>
                  <a:srgbClr val="534D2F"/>
                </a:solidFill>
              </a:rPr>
              <a:t>companies were adapting to social networking</a:t>
            </a:r>
            <a:r>
              <a:rPr lang="en-US" sz="2800" dirty="0" smtClean="0"/>
              <a:t>.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Facebook, LinkedIn, YouTube, Twitter and blogs became extensions of businesses to reach customers, prospects, and business partners. </a:t>
            </a:r>
          </a:p>
          <a:p>
            <a:r>
              <a:rPr lang="en-US" sz="2800" i="1" dirty="0" smtClean="0">
                <a:solidFill>
                  <a:srgbClr val="534D2F"/>
                </a:solidFill>
              </a:rPr>
              <a:t>Today: </a:t>
            </a:r>
            <a:r>
              <a:rPr lang="en-US" sz="2800" dirty="0" smtClean="0">
                <a:solidFill>
                  <a:srgbClr val="534D2F"/>
                </a:solidFill>
              </a:rPr>
              <a:t>companies want to grab the attention of potential and current customers on their mobiles.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Companies are developing ways to connect with &amp; push content to social networks and mobile devices. 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534D2F"/>
                </a:solidFill>
              </a:rPr>
              <a:t>1-</a:t>
            </a:r>
            <a:fld id="{4C0BDC54-7FBA-410E-843C-F866E66B0366}" type="slidenum">
              <a:rPr lang="en-US" b="1" smtClean="0"/>
              <a:pPr/>
              <a:t>6</a:t>
            </a:fld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260648"/>
          <a:ext cx="8845550" cy="5684520"/>
        </p:xfrm>
        <a:graphic>
          <a:graphicData uri="http://schemas.openxmlformats.org/drawingml/2006/table">
            <a:tbl>
              <a:tblPr/>
              <a:tblGrid>
                <a:gridCol w="3894137"/>
                <a:gridCol w="457200"/>
                <a:gridCol w="4494213"/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563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142875" algn="l"/>
                        </a:tabLst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The business environment is changing, for example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  <a:ea typeface="Times New Roman" pitchFamily="18" charset="0"/>
                          <a:cs typeface="Arial"/>
                        </a:rPr>
                        <a:t>:</a:t>
                      </a: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56619" marR="5661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563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42875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56619" marR="5661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563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142875" algn="l"/>
                        </a:tabLst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Prompting operations responses, for example</a:t>
                      </a: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: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56619" marR="5661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65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42875" algn="l"/>
                          <a:tab pos="4572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Increased cost-based competition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42875" algn="l"/>
                          <a:tab pos="4572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Higher quality expectations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42875" algn="l"/>
                          <a:tab pos="4572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Demands for better service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42875" algn="l"/>
                          <a:tab pos="4572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More choice and variety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42875" algn="l"/>
                          <a:tab pos="4572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Rapidly developing technologies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42875" algn="l"/>
                          <a:tab pos="4572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Frequent new product/service introduction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42875" algn="l"/>
                          <a:tab pos="4572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Increased ethical sensitivity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42875" algn="l"/>
                          <a:tab pos="4572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Environmental impacts are more transparent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42875" algn="l"/>
                          <a:tab pos="4572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More legal regulation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563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42875" algn="l"/>
                          <a:tab pos="4572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Greater security awareness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56619" marR="5661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563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42875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56619" marR="5661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563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42875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Globalization of operations networking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563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42875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Information-based technologies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563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74625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Internet-based integration of operations 	activities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563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42875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Supply chain management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563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42875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Customer relationship management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563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42875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Flexible working patterns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563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42875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Mass customization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563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42875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Fast time-to-market methods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563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42875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Lean process design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563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42875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Environmentally sensitive design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563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42875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Supplier ‘partnership’ and development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563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42875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Failure analysis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563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42875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Business recovery planning 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56619" marR="5661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563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42875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56619" marR="5661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563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42875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56619" marR="5661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563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42875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56619" marR="5661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900383" y="3137341"/>
            <a:ext cx="703149" cy="1089573"/>
          </a:xfrm>
          <a:prstGeom prst="rightArrow">
            <a:avLst>
              <a:gd name="adj1" fmla="val 60863"/>
              <a:gd name="adj2" fmla="val 49751"/>
            </a:avLst>
          </a:prstGeom>
          <a:solidFill>
            <a:srgbClr val="FFFF00"/>
          </a:solidFill>
          <a:ln>
            <a:headEnd type="none" w="lg" len="lg"/>
            <a:tailEnd type="none" w="lg" len="lg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7418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Innovation leads to profitable growth if that innovation does one or more of the following: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3535363"/>
          </a:xfrm>
        </p:spPr>
        <p:txBody>
          <a:bodyPr/>
          <a:lstStyle/>
          <a:p>
            <a:pPr lvl="0"/>
            <a:r>
              <a:rPr lang="en-US" dirty="0" smtClean="0"/>
              <a:t>Generates new profit pools</a:t>
            </a:r>
          </a:p>
          <a:p>
            <a:pPr lvl="0"/>
            <a:r>
              <a:rPr lang="en-US" dirty="0" smtClean="0"/>
              <a:t>Increases demand for products and services</a:t>
            </a:r>
          </a:p>
          <a:p>
            <a:pPr lvl="0"/>
            <a:r>
              <a:rPr lang="en-US" dirty="0" smtClean="0"/>
              <a:t>Attracts new customers</a:t>
            </a:r>
          </a:p>
          <a:p>
            <a:pPr lvl="0"/>
            <a:r>
              <a:rPr lang="en-US" dirty="0" smtClean="0"/>
              <a:t>Opens new markets</a:t>
            </a:r>
          </a:p>
          <a:p>
            <a:r>
              <a:rPr lang="en-US" dirty="0" smtClean="0"/>
              <a:t>Sustains the business for years to come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4C0BDC54-7FBA-410E-843C-F866E66B0366}" type="slidenum">
              <a:rPr lang="en-US" smtClean="0"/>
              <a:pPr/>
              <a:t>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Information Systems and IT: Core Concepts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7545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	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	Figure 1.3 Four Basic Functions of an Information System: </a:t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sz="2400" b="1" i="1" dirty="0" smtClean="0">
                <a:solidFill>
                  <a:schemeClr val="tx1"/>
                </a:solidFill>
              </a:rPr>
              <a:t>Input, Processing, Storage, &amp; Output</a:t>
            </a:r>
            <a:endParaRPr lang="en-US" sz="2400" b="1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4C0BDC54-7FBA-410E-843C-F866E66B036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7" descr="Figure-1-3-Functi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371600"/>
            <a:ext cx="861910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5612</TotalTime>
  <Words>1118</Words>
  <Application>Microsoft Office PowerPoint</Application>
  <PresentationFormat>On-screen Show (4:3)</PresentationFormat>
  <Paragraphs>197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1_Default Design</vt:lpstr>
      <vt:lpstr>Default Design</vt:lpstr>
      <vt:lpstr>PowerPoint Presentation</vt:lpstr>
      <vt:lpstr>PowerPoint Presentation</vt:lpstr>
      <vt:lpstr>Class Outline</vt:lpstr>
      <vt:lpstr>Learning Objectives</vt:lpstr>
      <vt:lpstr>Positioning IT to Optimize Performance</vt:lpstr>
      <vt:lpstr>IT creates a competitive edge —  until it’s duplicated by a competitor or replaced by newer technology</vt:lpstr>
      <vt:lpstr>PowerPoint Presentation</vt:lpstr>
      <vt:lpstr>Innovation leads to profitable growth if that innovation does one or more of the following:</vt:lpstr>
      <vt:lpstr>Information Systems and IT: Core Concepts</vt:lpstr>
      <vt:lpstr>PowerPoint Presentation</vt:lpstr>
      <vt:lpstr>IS value is determined by the relationships among ISs, people, &amp;  business processes—all of which are influenced by organizational culture</vt:lpstr>
      <vt:lpstr>Business Performance Management (BPM)         and Measurement</vt:lpstr>
      <vt:lpstr>Measuring business performance requires:</vt:lpstr>
      <vt:lpstr>Business Performance Measurement (BPM) Process</vt:lpstr>
      <vt:lpstr>Strategic Planning and Competitive Models</vt:lpstr>
      <vt:lpstr>Basis of Porter’s Competitive Forces Model</vt:lpstr>
      <vt:lpstr>PowerPoint Presentation</vt:lpstr>
      <vt:lpstr>PowerPoint Presentation</vt:lpstr>
      <vt:lpstr>IT Failures</vt:lpstr>
      <vt:lpstr>IT is Important to Your Career, and IT Careers</vt:lpstr>
      <vt:lpstr>IT as a Career: The Nature of IS and IT Work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Ciaran</dc:creator>
  <cp:lastModifiedBy>Ciaran Hayden</cp:lastModifiedBy>
  <cp:revision>40</cp:revision>
  <dcterms:created xsi:type="dcterms:W3CDTF">2011-08-21T19:10:00Z</dcterms:created>
  <dcterms:modified xsi:type="dcterms:W3CDTF">2016-01-25T08:22:36Z</dcterms:modified>
</cp:coreProperties>
</file>