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31"/>
  </p:notesMasterIdLst>
  <p:sldIdLst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53" r:id="rId12"/>
    <p:sldId id="335" r:id="rId13"/>
    <p:sldId id="336" r:id="rId14"/>
    <p:sldId id="337" r:id="rId15"/>
    <p:sldId id="338" r:id="rId16"/>
    <p:sldId id="339" r:id="rId17"/>
    <p:sldId id="351" r:id="rId18"/>
    <p:sldId id="352" r:id="rId19"/>
    <p:sldId id="34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50" r:id="rId28"/>
    <p:sldId id="347" r:id="rId29"/>
    <p:sldId id="34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F1423-C8DF-4970-80D7-AD869ED18581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5AC52-267C-4A48-86E4-9AE6205A4D9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80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4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4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0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63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5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77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34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897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85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73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7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3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8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67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49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30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213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2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66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8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4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78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4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4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21A7A-A841-4976-BBD4-1A7C895EC3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0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3A65-5059-4D0D-A127-4C872E02C488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3A65-5059-4D0D-A127-4C872E02C488}" type="datetimeFigureOut">
              <a:rPr lang="en-GB" smtClean="0"/>
              <a:pPr/>
              <a:t>26/09/2015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F5444-EF40-4F9C-979D-AD1C16EDA0F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983"/>
            <a:ext cx="9144000" cy="64644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9513"/>
            <a:ext cx="9144000" cy="598487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51" name="Picture 6" descr="cover copy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57925"/>
            <a:ext cx="1939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3341511" y="6291927"/>
            <a:ext cx="5745694" cy="52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Slack, Chambers and Johnston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</a:t>
            </a:r>
            <a: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Operations Management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6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Edition,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© Nigel Slack, Stuart Chambers, and Robert Johnston 2010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4737" y="6637960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98488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62137" y="70225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9513"/>
            <a:ext cx="9144000" cy="598487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2051" name="Picture 6" descr="cover copy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57925"/>
            <a:ext cx="19399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3341511" y="6291927"/>
            <a:ext cx="5745694" cy="52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Slack, Chambers and Johnston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</a:t>
            </a:r>
            <a:r>
              <a:rPr kumimoji="0" lang="en-GB" sz="14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Operations Management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, 6</a:t>
            </a:r>
            <a:r>
              <a:rPr kumimoji="0" lang="en-US" sz="1400" b="0" i="0" u="none" strike="noStrike" cap="none" normalizeH="0" baseline="3000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 Edition,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© Nigel Slack, Stuart Chambers, and Robert Johnston 2010</a:t>
            </a:r>
          </a:p>
        </p:txBody>
      </p:sp>
      <p:sp>
        <p:nvSpPr>
          <p:cNvPr id="6" name="Text Box 11"/>
          <p:cNvSpPr txBox="1">
            <a:spLocks noChangeArrowheads="1"/>
          </p:cNvSpPr>
          <p:nvPr userDrawn="1"/>
        </p:nvSpPr>
        <p:spPr bwMode="auto">
          <a:xfrm>
            <a:off x="4737" y="6637960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598488"/>
          </a:xfrm>
          <a:prstGeom prst="rect">
            <a:avLst/>
          </a:prstGeom>
          <a:gradFill flip="none" rotWithShape="1">
            <a:gsLst>
              <a:gs pos="35000">
                <a:srgbClr val="000000"/>
              </a:gs>
              <a:gs pos="20000">
                <a:srgbClr val="000040"/>
              </a:gs>
              <a:gs pos="10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GB"/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62137" y="70225"/>
            <a:ext cx="309631" cy="21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1.</a:t>
            </a:r>
            <a:fld id="{54C6F48F-6717-4837-B9CC-4328408964B8}" type="slidenum">
              <a:rPr kumimoji="0" lang="en-GB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1916832"/>
            <a:ext cx="5638800" cy="1089025"/>
          </a:xfrm>
        </p:spPr>
        <p:txBody>
          <a:bodyPr>
            <a:noAutofit/>
          </a:bodyPr>
          <a:lstStyle/>
          <a:p>
            <a:r>
              <a:rPr lang="en-US" sz="5400" spc="0" dirty="0" smtClean="0"/>
              <a:t/>
            </a:r>
            <a:br>
              <a:rPr lang="en-US" sz="5400" spc="0" dirty="0" smtClean="0"/>
            </a:br>
            <a:r>
              <a:rPr lang="en-US" sz="5400" spc="0" dirty="0" smtClean="0"/>
              <a:t>IT Infrastructure and </a:t>
            </a:r>
            <a:br>
              <a:rPr lang="en-US" sz="5400" spc="0" dirty="0" smtClean="0"/>
            </a:br>
            <a:r>
              <a:rPr lang="en-US" sz="5400" spc="0" dirty="0" smtClean="0"/>
              <a:t>Support Systems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0" i="1" dirty="0" smtClean="0">
                <a:solidFill>
                  <a:schemeClr val="tx1"/>
                </a:solidFill>
              </a:rPr>
              <a:t>Operations support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 Processing Systems (TPS)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3058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None/>
            </a:pPr>
            <a:r>
              <a:rPr lang="en-US" sz="2600" dirty="0" smtClean="0"/>
              <a:t>	</a:t>
            </a:r>
            <a:r>
              <a:rPr lang="en-US" sz="2400" dirty="0" smtClean="0">
                <a:solidFill>
                  <a:srgbClr val="534D2F"/>
                </a:solidFill>
              </a:rPr>
              <a:t>Data is processed by a TPS—e.g., sales orders, payroll, accounting, financial, marketing, purchasing, inventory control</a:t>
            </a:r>
            <a:endParaRPr lang="en-US" sz="2600" dirty="0" smtClean="0">
              <a:solidFill>
                <a:srgbClr val="534D2F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534D2F"/>
                </a:solidFill>
              </a:rPr>
              <a:t>	Transactions are either:</a:t>
            </a:r>
          </a:p>
          <a:p>
            <a:pPr lvl="1">
              <a:spcAft>
                <a:spcPts val="600"/>
              </a:spcAft>
            </a:pPr>
            <a:r>
              <a:rPr lang="en-US" sz="2400" b="1" dirty="0" smtClean="0">
                <a:solidFill>
                  <a:srgbClr val="002060"/>
                </a:solidFill>
              </a:rPr>
              <a:t>Internal transactions:</a:t>
            </a:r>
            <a:r>
              <a:rPr lang="en-US" sz="2400" dirty="0" smtClean="0">
                <a:solidFill>
                  <a:srgbClr val="002060"/>
                </a:solidFill>
              </a:rPr>
              <a:t>  occur or originate from within the organization; </a:t>
            </a:r>
            <a:r>
              <a:rPr lang="en-US" sz="2000" dirty="0" smtClean="0"/>
              <a:t>e.g., </a:t>
            </a:r>
            <a:r>
              <a:rPr lang="en-US" sz="2000" dirty="0" smtClean="0">
                <a:solidFill>
                  <a:srgbClr val="002060"/>
                </a:solidFill>
              </a:rPr>
              <a:t>payroll, purchases, budget transfers, &amp; payments.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/>
            <a:r>
              <a:rPr lang="en-US" sz="2400" b="1" dirty="0" smtClean="0">
                <a:solidFill>
                  <a:srgbClr val="002060"/>
                </a:solidFill>
              </a:rPr>
              <a:t>External transactions: </a:t>
            </a:r>
            <a:r>
              <a:rPr lang="en-US" sz="2400" dirty="0" smtClean="0">
                <a:solidFill>
                  <a:srgbClr val="002060"/>
                </a:solidFill>
              </a:rPr>
              <a:t>originate from outside the organization; </a:t>
            </a:r>
            <a:r>
              <a:rPr lang="en-US" sz="2000" dirty="0" smtClean="0">
                <a:solidFill>
                  <a:srgbClr val="002060"/>
                </a:solidFill>
              </a:rPr>
              <a:t>e.g., from customers, suppliers, regulators, distributors, and financing institutions.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32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>Business Transactions in a Manufacturing Company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Payroll and personnel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Employee time cards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Employee pay and deductions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Finance and accounting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Financial statements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Accounts receivable / Accounts payable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Sales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Invoices and billings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Sales returns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Production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Production reports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Quality control reports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chemeClr val="tx1"/>
                </a:solidFill>
              </a:rPr>
              <a:t>Inventory management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Material usage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Inventory levels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0" i="1" dirty="0" smtClean="0">
                <a:solidFill>
                  <a:schemeClr val="tx1"/>
                </a:solidFill>
              </a:rPr>
              <a:t>Operations support system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Batch </a:t>
            </a:r>
            <a:r>
              <a:rPr lang="en-US" i="1" dirty="0" smtClean="0"/>
              <a:t>vs. </a:t>
            </a:r>
            <a:r>
              <a:rPr lang="en-US" dirty="0" smtClean="0"/>
              <a:t>Online Real-Time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534D2F"/>
                </a:solidFill>
              </a:rPr>
              <a:t>Processing of transactions is done in one of two modes:</a:t>
            </a:r>
          </a:p>
          <a:p>
            <a:pPr marL="514350" lvl="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534D2F"/>
                </a:solidFill>
              </a:rPr>
              <a:t>Batch processing: </a:t>
            </a:r>
            <a:r>
              <a:rPr lang="en-US" sz="2400" dirty="0" smtClean="0">
                <a:solidFill>
                  <a:srgbClr val="534D2F"/>
                </a:solidFill>
              </a:rPr>
              <a:t>The</a:t>
            </a:r>
            <a:r>
              <a:rPr lang="en-US" sz="2400" b="1" dirty="0" smtClean="0">
                <a:solidFill>
                  <a:srgbClr val="534D2F"/>
                </a:solidFill>
              </a:rPr>
              <a:t> </a:t>
            </a:r>
            <a:r>
              <a:rPr lang="en-US" sz="2400" dirty="0" smtClean="0">
                <a:solidFill>
                  <a:srgbClr val="534D2F"/>
                </a:solidFill>
              </a:rPr>
              <a:t>TPS collects all transactions for a day or other time period; and later processes the “batch” of transactions at once. </a:t>
            </a:r>
          </a:p>
          <a:p>
            <a:pPr marL="514350" indent="-51435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 smtClean="0">
                <a:solidFill>
                  <a:srgbClr val="534D2F"/>
                </a:solidFill>
              </a:rPr>
              <a:t>Online transaction processing (OLTP) or real-time processing:</a:t>
            </a:r>
            <a:r>
              <a:rPr lang="en-US" sz="2400" dirty="0" smtClean="0">
                <a:solidFill>
                  <a:srgbClr val="534D2F"/>
                </a:solidFill>
              </a:rPr>
              <a:t> The TPS processes each transaction as it occurs, which is </a:t>
            </a:r>
            <a:r>
              <a:rPr lang="en-US" sz="2400" i="1" dirty="0" smtClean="0">
                <a:solidFill>
                  <a:srgbClr val="534D2F"/>
                </a:solidFill>
              </a:rPr>
              <a:t>real-time processing</a:t>
            </a:r>
            <a:r>
              <a:rPr lang="en-US" sz="2400" dirty="0" smtClean="0">
                <a:solidFill>
                  <a:srgbClr val="534D2F"/>
                </a:solidFill>
              </a:rPr>
              <a:t>. </a:t>
            </a:r>
          </a:p>
          <a:p>
            <a:pPr marL="914400" lvl="1" indent="-514350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002060"/>
                </a:solidFill>
              </a:rPr>
              <a:t>OLTP  requires that a network link the input device or Web site to the TPS.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0" i="1" dirty="0" smtClean="0">
                <a:solidFill>
                  <a:schemeClr val="tx1"/>
                </a:solidFill>
              </a:rPr>
              <a:t>Management support system </a:t>
            </a:r>
            <a:r>
              <a:rPr lang="en-US" dirty="0" smtClean="0">
                <a:solidFill>
                  <a:srgbClr val="534D2F"/>
                </a:solidFill>
              </a:rPr>
              <a:t/>
            </a:r>
            <a:br>
              <a:rPr lang="en-US" dirty="0" smtClean="0">
                <a:solidFill>
                  <a:srgbClr val="534D2F"/>
                </a:solidFill>
              </a:rPr>
            </a:br>
            <a:r>
              <a:rPr lang="en-US" dirty="0" smtClean="0">
                <a:solidFill>
                  <a:srgbClr val="534D2F"/>
                </a:solidFill>
              </a:rPr>
              <a:t>Management Information Systems (MIS)</a:t>
            </a:r>
            <a:endParaRPr lang="en-US" dirty="0">
              <a:solidFill>
                <a:srgbClr val="534D2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300" dirty="0" smtClean="0"/>
              <a:t>	</a:t>
            </a:r>
            <a:r>
              <a:rPr lang="en-US" sz="2400" dirty="0" smtClean="0"/>
              <a:t>General purpose </a:t>
            </a:r>
            <a:r>
              <a:rPr lang="en-US" sz="2400" b="1" dirty="0" smtClean="0"/>
              <a:t>reporting systems </a:t>
            </a:r>
            <a:r>
              <a:rPr lang="en-US" sz="2400" dirty="0" smtClean="0"/>
              <a:t>are referred</a:t>
            </a:r>
            <a:br>
              <a:rPr lang="en-US" sz="2400" dirty="0" smtClean="0"/>
            </a:br>
            <a:r>
              <a:rPr lang="en-US" sz="2400" dirty="0" smtClean="0"/>
              <a:t>to as management information systems (MIS).</a:t>
            </a:r>
            <a:endParaRPr lang="en-US" sz="30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3 types of reports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Periodic: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created or run according to a pre-set schedule.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Exception: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generated only when something is outside the norm.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</a:rPr>
              <a:t>Ad hoc: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534D2F"/>
                </a:solidFill>
              </a:rPr>
              <a:t>generated on an </a:t>
            </a:r>
            <a:r>
              <a:rPr lang="en-US" sz="2400" i="1" dirty="0" smtClean="0">
                <a:solidFill>
                  <a:srgbClr val="534D2F"/>
                </a:solidFill>
              </a:rPr>
              <a:t>as needed</a:t>
            </a:r>
            <a:r>
              <a:rPr lang="en-US" sz="2400" dirty="0" smtClean="0">
                <a:solidFill>
                  <a:srgbClr val="534D2F"/>
                </a:solidFill>
              </a:rPr>
              <a:t> basis.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534D2F"/>
                </a:solidFill>
              </a:rPr>
              <a:t>2-</a:t>
            </a:r>
            <a:fld id="{4C0BDC54-7FBA-410E-843C-F866E66B0366}" type="slidenum">
              <a:rPr lang="en-US" b="1" smtClean="0">
                <a:solidFill>
                  <a:srgbClr val="534D2F"/>
                </a:solidFill>
              </a:rPr>
              <a:pPr/>
              <a:t>13</a:t>
            </a:fld>
            <a:endParaRPr lang="en-US" b="1" dirty="0">
              <a:solidFill>
                <a:srgbClr val="534D2F"/>
              </a:solidFill>
            </a:endParaRPr>
          </a:p>
        </p:txBody>
      </p:sp>
      <p:pic>
        <p:nvPicPr>
          <p:cNvPr id="6" name="Picture 7" descr="ist2_4878226-graphs-and-charts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31489" y="1447800"/>
            <a:ext cx="2060111" cy="1371600"/>
          </a:xfrm>
          <a:prstGeom prst="rect">
            <a:avLst/>
          </a:prstGeom>
          <a:noFill/>
          <a:ln>
            <a:noFill/>
          </a:ln>
          <a:effectLst>
            <a:innerShdw blurRad="203200" dir="1680000">
              <a:srgbClr val="0070C0">
                <a:alpha val="83000"/>
              </a:srgb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534D2F"/>
                </a:solidFill>
              </a:rPr>
              <a:t>	</a:t>
            </a:r>
            <a:r>
              <a:rPr lang="en-US" sz="2400" dirty="0" smtClean="0">
                <a:solidFill>
                  <a:srgbClr val="534D2F"/>
                </a:solidFill>
              </a:rPr>
              <a:t>Manages all interactions with customers and provides platform for integrating customer in organization processes</a:t>
            </a: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3 characteristics of CRMSs: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easy-to-use interactive interface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Mange Lead – to – Cash lifecycle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Targeted marketing and communications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b="1" smtClean="0">
                <a:solidFill>
                  <a:schemeClr val="tx1"/>
                </a:solidFill>
              </a:rPr>
              <a:pPr/>
              <a:t>14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0" i="1" dirty="0" smtClean="0"/>
              <a:t>Management support system </a:t>
            </a:r>
            <a:r>
              <a:rPr lang="en-US" dirty="0" smtClean="0">
                <a:solidFill>
                  <a:srgbClr val="534D2F"/>
                </a:solidFill>
              </a:rPr>
              <a:t/>
            </a:r>
            <a:br>
              <a:rPr lang="en-US" dirty="0" smtClean="0">
                <a:solidFill>
                  <a:srgbClr val="534D2F"/>
                </a:solidFill>
              </a:rPr>
            </a:br>
            <a:r>
              <a:rPr lang="en-US" dirty="0" smtClean="0">
                <a:solidFill>
                  <a:srgbClr val="534D2F"/>
                </a:solidFill>
              </a:rPr>
              <a:t>Customer Relationship Management (CRM)</a:t>
            </a:r>
            <a:endParaRPr lang="en-US" dirty="0">
              <a:solidFill>
                <a:srgbClr val="534D2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534D2F"/>
                </a:solidFill>
              </a:rPr>
              <a:t>	</a:t>
            </a:r>
            <a:r>
              <a:rPr lang="en-US" sz="2800" dirty="0" smtClean="0">
                <a:solidFill>
                  <a:srgbClr val="534D2F"/>
                </a:solidFill>
              </a:rPr>
              <a:t>Key Sales Components/processes</a:t>
            </a:r>
            <a:endParaRPr lang="en-US" sz="2800" dirty="0" smtClean="0">
              <a:solidFill>
                <a:srgbClr val="534D2F"/>
              </a:solidFill>
            </a:endParaRPr>
          </a:p>
          <a:p>
            <a:r>
              <a:rPr lang="en-US" sz="2800" dirty="0" smtClean="0">
                <a:solidFill>
                  <a:srgbClr val="534D2F"/>
                </a:solidFill>
              </a:rPr>
              <a:t>Organisations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Contacts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Leads (web-to-lead, email-to-lead)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Products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Prices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Opportunities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Quotations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Communications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b="1" smtClean="0">
                <a:solidFill>
                  <a:schemeClr val="tx1"/>
                </a:solidFill>
              </a:rPr>
              <a:pPr/>
              <a:t>15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0" i="1" dirty="0" smtClean="0"/>
              <a:t>Management support system </a:t>
            </a:r>
            <a:r>
              <a:rPr lang="en-US" dirty="0" smtClean="0">
                <a:solidFill>
                  <a:srgbClr val="534D2F"/>
                </a:solidFill>
              </a:rPr>
              <a:t/>
            </a:r>
            <a:br>
              <a:rPr lang="en-US" dirty="0" smtClean="0">
                <a:solidFill>
                  <a:srgbClr val="534D2F"/>
                </a:solidFill>
              </a:rPr>
            </a:br>
            <a:r>
              <a:rPr lang="en-US" dirty="0" smtClean="0">
                <a:solidFill>
                  <a:srgbClr val="534D2F"/>
                </a:solidFill>
              </a:rPr>
              <a:t>Customer Relationship Management (</a:t>
            </a:r>
            <a:r>
              <a:rPr lang="en-US" dirty="0" smtClean="0">
                <a:solidFill>
                  <a:srgbClr val="534D2F"/>
                </a:solidFill>
              </a:rPr>
              <a:t>CRM)</a:t>
            </a:r>
            <a:endParaRPr lang="en-US" dirty="0">
              <a:solidFill>
                <a:srgbClr val="534D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27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534D2F"/>
                </a:solidFill>
              </a:rPr>
              <a:t>	</a:t>
            </a:r>
            <a:r>
              <a:rPr lang="en-US" sz="3600" dirty="0" smtClean="0">
                <a:solidFill>
                  <a:srgbClr val="534D2F"/>
                </a:solidFill>
              </a:rPr>
              <a:t>Customer Service</a:t>
            </a:r>
            <a:endParaRPr lang="en-US" sz="3600" dirty="0" smtClean="0">
              <a:solidFill>
                <a:srgbClr val="534D2F"/>
              </a:solidFill>
            </a:endParaRPr>
          </a:p>
          <a:p>
            <a:r>
              <a:rPr lang="en-US" sz="2800" dirty="0" smtClean="0">
                <a:solidFill>
                  <a:srgbClr val="534D2F"/>
                </a:solidFill>
              </a:rPr>
              <a:t>Organisations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Contacts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Cases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Email-to-case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Web-to-case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Escalation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Communications</a:t>
            </a:r>
          </a:p>
          <a:p>
            <a:r>
              <a:rPr lang="en-US" sz="2800" dirty="0" smtClean="0">
                <a:solidFill>
                  <a:srgbClr val="534D2F"/>
                </a:solidFill>
              </a:rPr>
              <a:t>Analytics</a:t>
            </a:r>
          </a:p>
          <a:p>
            <a:pPr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b="1" smtClean="0">
                <a:solidFill>
                  <a:schemeClr val="tx1"/>
                </a:solidFill>
              </a:rPr>
              <a:pPr/>
              <a:t>16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0" i="1" dirty="0" smtClean="0"/>
              <a:t>Management support system </a:t>
            </a:r>
            <a:r>
              <a:rPr lang="en-US" dirty="0" smtClean="0">
                <a:solidFill>
                  <a:srgbClr val="534D2F"/>
                </a:solidFill>
              </a:rPr>
              <a:t/>
            </a:r>
            <a:br>
              <a:rPr lang="en-US" dirty="0" smtClean="0">
                <a:solidFill>
                  <a:srgbClr val="534D2F"/>
                </a:solidFill>
              </a:rPr>
            </a:br>
            <a:r>
              <a:rPr lang="en-US" dirty="0" smtClean="0">
                <a:solidFill>
                  <a:srgbClr val="534D2F"/>
                </a:solidFill>
              </a:rPr>
              <a:t>Customer Relationship Management (</a:t>
            </a:r>
            <a:r>
              <a:rPr lang="en-US" dirty="0" smtClean="0">
                <a:solidFill>
                  <a:srgbClr val="534D2F"/>
                </a:solidFill>
              </a:rPr>
              <a:t>CRM)</a:t>
            </a:r>
            <a:endParaRPr lang="en-US" dirty="0">
              <a:solidFill>
                <a:srgbClr val="534D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2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534D2F"/>
                </a:solidFill>
              </a:rPr>
              <a:t>	</a:t>
            </a:r>
            <a:r>
              <a:rPr lang="en-US" sz="2400" dirty="0" smtClean="0">
                <a:solidFill>
                  <a:srgbClr val="534D2F"/>
                </a:solidFill>
              </a:rPr>
              <a:t>Support unstructured and semi-structured decisions, such as whether to make or buy products or what new products to develop &amp; introduce into existing markets.</a:t>
            </a:r>
          </a:p>
          <a:p>
            <a:pPr>
              <a:buNone/>
            </a:pPr>
            <a:endParaRPr lang="en-US" sz="2400" dirty="0" smtClean="0">
              <a:solidFill>
                <a:srgbClr val="534D2F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3 characteristics of DSSs: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easy-to-use interactive interface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models that enable sensitivity analysis, </a:t>
            </a:r>
            <a:r>
              <a:rPr lang="en-US" sz="2400" i="1" dirty="0" smtClean="0">
                <a:solidFill>
                  <a:srgbClr val="002060"/>
                </a:solidFill>
              </a:rPr>
              <a:t>what if </a:t>
            </a:r>
            <a:r>
              <a:rPr lang="en-US" sz="2400" dirty="0" smtClean="0">
                <a:solidFill>
                  <a:srgbClr val="002060"/>
                </a:solidFill>
              </a:rPr>
              <a:t>analysis, goal seeking, and risk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</a:rPr>
              <a:t>data from internal databases, external sources, and added by the decision maker who may have insights relevant to the decision situation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b="1" smtClean="0">
                <a:solidFill>
                  <a:schemeClr val="tx1"/>
                </a:solidFill>
              </a:rPr>
              <a:pPr/>
              <a:t>17</a:t>
            </a:fld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i="1" dirty="0" smtClean="0"/>
              <a:t>Management support system </a:t>
            </a:r>
            <a:r>
              <a:rPr lang="en-US" dirty="0" smtClean="0">
                <a:solidFill>
                  <a:srgbClr val="534D2F"/>
                </a:solidFill>
              </a:rPr>
              <a:t/>
            </a:r>
            <a:br>
              <a:rPr lang="en-US" dirty="0" smtClean="0">
                <a:solidFill>
                  <a:srgbClr val="534D2F"/>
                </a:solidFill>
              </a:rPr>
            </a:br>
            <a:r>
              <a:rPr lang="en-US" dirty="0" smtClean="0">
                <a:solidFill>
                  <a:srgbClr val="534D2F"/>
                </a:solidFill>
              </a:rPr>
              <a:t>Decision Support Systems (DSS)</a:t>
            </a:r>
            <a:endParaRPr lang="en-US" dirty="0">
              <a:solidFill>
                <a:srgbClr val="534D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534D2F"/>
                </a:solidFill>
              </a:rPr>
              <a:t>Supply Chain and Logistics Support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3" descr="Figure-2-supplyChain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8060790" cy="310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355600">
              <a:srgbClr val="0070C0"/>
            </a:innerShdw>
          </a:effec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14400" y="4495800"/>
            <a:ext cx="73914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Figure 2.8 Backstream and upstream components of a supply chain</a:t>
            </a:r>
            <a:r>
              <a:rPr lang="en-US" sz="1600" b="1" dirty="0" smtClean="0"/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 smtClean="0"/>
              <a:t>A company’s competitive advantage—</a:t>
            </a:r>
            <a:r>
              <a:rPr lang="en-US" sz="2400" i="1" dirty="0" smtClean="0"/>
              <a:t>low cost, reliability, quality, or speed to market—</a:t>
            </a:r>
            <a:r>
              <a:rPr lang="en-US" sz="2400" dirty="0" smtClean="0"/>
              <a:t>depends on how well the supply chain is managed.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810000" cy="1143000"/>
          </a:xfrm>
        </p:spPr>
        <p:txBody>
          <a:bodyPr/>
          <a:lstStyle/>
          <a:p>
            <a:r>
              <a:rPr lang="en-US" dirty="0" smtClean="0"/>
              <a:t>Logistics &amp; RFID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51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Managing material and information flows to optimize supply chain operations.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Logistics has been described as </a:t>
            </a:r>
            <a:r>
              <a:rPr lang="en-US" sz="2800" i="1" dirty="0" smtClean="0">
                <a:solidFill>
                  <a:srgbClr val="002060"/>
                </a:solidFill>
              </a:rPr>
              <a:t>having the right thing, at the right place, at the right time.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RFID </a:t>
            </a:r>
            <a:r>
              <a:rPr lang="en-US" sz="2000" dirty="0" smtClean="0">
                <a:solidFill>
                  <a:srgbClr val="002060"/>
                </a:solidFill>
              </a:rPr>
              <a:t>(radio frequency identification) </a:t>
            </a:r>
            <a:r>
              <a:rPr lang="en-US" sz="2800" dirty="0" smtClean="0">
                <a:solidFill>
                  <a:srgbClr val="002060"/>
                </a:solidFill>
              </a:rPr>
              <a:t>tags can be attached to or embedded in packages or physical objects.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RFID readers scan and input identifying information from the tags via radio waves.</a:t>
            </a:r>
            <a:endParaRPr lang="en-US" sz="2800" i="1" dirty="0" smtClean="0">
              <a:solidFill>
                <a:srgbClr val="002060"/>
              </a:solidFill>
            </a:endParaRPr>
          </a:p>
          <a:p>
            <a:endParaRPr lang="en-US" sz="2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2-</a:t>
            </a:r>
            <a:fld id="{4C0BDC54-7FBA-410E-843C-F866E66B0366}" type="slidenum">
              <a:rPr lang="en-US" b="1" smtClean="0">
                <a:solidFill>
                  <a:srgbClr val="002060"/>
                </a:solidFill>
              </a:rPr>
              <a:pPr/>
              <a:t>19</a:t>
            </a:fld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Figure-2-ARG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228600"/>
            <a:ext cx="1905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52400" dist="88900" dir="1200000" sx="102000" sy="102000" algn="ctr" rotWithShape="0">
              <a:prstClr val="black">
                <a:alpha val="64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534D2F"/>
                </a:solidFill>
              </a:rPr>
              <a:t> Data and Software Application Concepts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534D2F"/>
                </a:solidFill>
              </a:rPr>
              <a:t>Types of Information Systems and Support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534D2F"/>
                </a:solidFill>
              </a:rPr>
              <a:t>IT Infrastructures, Cloud Computing, and Services </a:t>
            </a:r>
            <a:endParaRPr lang="en-US" sz="2800" b="1" dirty="0">
              <a:solidFill>
                <a:srgbClr val="534D2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3200" cy="1143000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solidFill>
                  <a:srgbClr val="504A2E"/>
                </a:solidFill>
              </a:rPr>
              <a:t>Wal-Mart’s Global Sourcing Strategy for its Backstream Supply Chain</a:t>
            </a:r>
            <a:endParaRPr lang="en-US" sz="2800" i="1" dirty="0">
              <a:solidFill>
                <a:srgbClr val="504A2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222014"/>
                </a:solidFill>
              </a:rPr>
              <a:t>Because Wal-Mart has thousands of suppliers and constantly looks for new ones worldwide, they invested in a new </a:t>
            </a:r>
            <a:r>
              <a:rPr lang="en-US" sz="2400" i="1" dirty="0" smtClean="0">
                <a:solidFill>
                  <a:srgbClr val="222014"/>
                </a:solidFill>
              </a:rPr>
              <a:t>global sourcing strategy. </a:t>
            </a:r>
          </a:p>
          <a:p>
            <a:r>
              <a:rPr lang="en-US" sz="2400" dirty="0" smtClean="0">
                <a:solidFill>
                  <a:srgbClr val="222014"/>
                </a:solidFill>
              </a:rPr>
              <a:t>Benefits:</a:t>
            </a:r>
          </a:p>
          <a:p>
            <a:pPr lvl="1"/>
            <a:r>
              <a:rPr lang="en-US" sz="2400" dirty="0" smtClean="0">
                <a:solidFill>
                  <a:srgbClr val="222014"/>
                </a:solidFill>
              </a:rPr>
              <a:t>reduced cost of goods to keep prices down</a:t>
            </a:r>
          </a:p>
          <a:p>
            <a:pPr lvl="1"/>
            <a:r>
              <a:rPr lang="en-US" sz="2400" dirty="0" smtClean="0">
                <a:solidFill>
                  <a:srgbClr val="222014"/>
                </a:solidFill>
              </a:rPr>
              <a:t>increased speed to market</a:t>
            </a:r>
          </a:p>
          <a:p>
            <a:pPr lvl="1"/>
            <a:r>
              <a:rPr lang="en-US" sz="2400" dirty="0" smtClean="0">
                <a:solidFill>
                  <a:srgbClr val="222014"/>
                </a:solidFill>
              </a:rPr>
              <a:t>improved product quality</a:t>
            </a:r>
          </a:p>
          <a:p>
            <a:pPr lvl="1">
              <a:buNone/>
            </a:pPr>
            <a:endParaRPr lang="en-US" sz="2000" b="1" dirty="0" smtClean="0"/>
          </a:p>
          <a:p>
            <a:pPr lvl="1">
              <a:buNone/>
            </a:pPr>
            <a:r>
              <a:rPr lang="en-US" sz="2000" b="1" i="1" dirty="0" smtClean="0"/>
              <a:t>Sourcing: </a:t>
            </a:r>
            <a:r>
              <a:rPr lang="en-US" sz="2000" dirty="0" smtClean="0"/>
              <a:t>identifying sellers (sources) that can provide Wal-Mart with products or services to sell in stores and online. </a:t>
            </a:r>
          </a:p>
          <a:p>
            <a:pPr lvl="1">
              <a:buNone/>
            </a:pPr>
            <a:r>
              <a:rPr lang="en-US" sz="2000" b="1" i="1" dirty="0" smtClean="0"/>
              <a:t>Global sourcing: </a:t>
            </a:r>
            <a:r>
              <a:rPr lang="en-US" sz="2000" dirty="0" smtClean="0"/>
              <a:t>purchase of goods or services from sellers located anywhere in the world.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walmart-smiley-fac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2819400"/>
            <a:ext cx="1428750" cy="1384300"/>
          </a:xfrm>
          <a:prstGeom prst="rect">
            <a:avLst/>
          </a:prstGeom>
          <a:effectLst>
            <a:outerShdw blurRad="254000" dist="165100" dir="2400000" sx="106000" sy="106000" algn="ctr" rotWithShape="0">
              <a:srgbClr val="FFC000">
                <a:alpha val="79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534D2F"/>
                </a:solidFill>
              </a:rPr>
              <a:t>2.4 IT Infrastructures, Cloud Computing, &amp; Services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 company’s </a:t>
            </a:r>
            <a:r>
              <a:rPr lang="en-US" sz="2400" dirty="0" smtClean="0">
                <a:solidFill>
                  <a:srgbClr val="002060"/>
                </a:solidFill>
              </a:rPr>
              <a:t>IT infrastructure </a:t>
            </a:r>
            <a:r>
              <a:rPr lang="en-US" sz="2400" dirty="0" smtClean="0"/>
              <a:t>determines the workload that its ISs, apps, and mobile computing devices can handle and their speed.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/>
              <a:t>IT infrastructure</a:t>
            </a:r>
            <a:r>
              <a:rPr lang="en-US" sz="2400" dirty="0" smtClean="0"/>
              <a:t>: collection of hardware, software, processes, networks, and users.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IT infrastructure allows (</a:t>
            </a:r>
            <a:r>
              <a:rPr lang="en-US" sz="2400" i="1" dirty="0" smtClean="0"/>
              <a:t>and limits</a:t>
            </a:r>
            <a:r>
              <a:rPr lang="en-US" sz="2400" dirty="0" smtClean="0"/>
              <a:t>) the ability to store, protect, and manage data so that it can be made accessible, searchable, shareable, and actionable.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rgbClr val="002060"/>
                </a:solidFill>
              </a:rPr>
              <a:pPr/>
              <a:t>21</a:t>
            </a:fld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improve performance at lower up-front costs, companies are turning to </a:t>
            </a:r>
            <a:r>
              <a:rPr lang="en-US" sz="2400" b="1" dirty="0" smtClean="0"/>
              <a:t>cloud computing.  </a:t>
            </a:r>
          </a:p>
          <a:p>
            <a:pPr lvl="1"/>
            <a:r>
              <a:rPr lang="en-US" sz="2400" b="1" dirty="0" smtClean="0"/>
              <a:t>Cloud: </a:t>
            </a:r>
            <a:r>
              <a:rPr lang="en-US" sz="2400" dirty="0" smtClean="0"/>
              <a:t>term used to refer to the Internet.</a:t>
            </a:r>
          </a:p>
          <a:p>
            <a:r>
              <a:rPr lang="en-US" sz="2400" dirty="0" smtClean="0"/>
              <a:t>Cloud computing has greatly expanded the options for enterprise IT infrastructures.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14400" y="5410200"/>
            <a:ext cx="7086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/>
              <a:t>Figure 2.10 Evolution to Cloud </a:t>
            </a:r>
            <a:r>
              <a:rPr lang="en-US" b="1" dirty="0" smtClean="0"/>
              <a:t>Computing</a:t>
            </a:r>
            <a:endParaRPr lang="en-US" b="1" dirty="0"/>
          </a:p>
        </p:txBody>
      </p:sp>
      <p:pic>
        <p:nvPicPr>
          <p:cNvPr id="7" name="Picture 4" descr="figure-2-10-ev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962400"/>
            <a:ext cx="751944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sx="102000" sy="102000" algn="ctr" rotWithShape="0">
              <a:schemeClr val="bg1">
                <a:lumMod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00808" y="0"/>
            <a:ext cx="8229600" cy="1143000"/>
          </a:xfrm>
        </p:spPr>
        <p:txBody>
          <a:bodyPr/>
          <a:lstStyle/>
          <a:p>
            <a:r>
              <a:rPr lang="en-US" i="1" dirty="0" smtClean="0"/>
              <a:t>IT at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	U.S. government spent about $68.1 billion in 2008 on IT, with 1/3 spent on IT infrastructure.  Using cloud computing can significantly reduce costs and energy consumption. </a:t>
            </a:r>
          </a:p>
          <a:p>
            <a:pPr>
              <a:buNone/>
            </a:pPr>
            <a:r>
              <a:rPr lang="en-US" sz="2800" dirty="0" smtClean="0"/>
              <a:t>	</a:t>
            </a:r>
          </a:p>
          <a:p>
            <a:pPr>
              <a:buNone/>
            </a:pPr>
            <a:r>
              <a:rPr lang="en-US" sz="2400" b="1" dirty="0" smtClean="0"/>
              <a:t>U.S. Department of Defense (DoD):</a:t>
            </a:r>
          </a:p>
          <a:p>
            <a:r>
              <a:rPr lang="en-US" sz="2400" dirty="0" smtClean="0"/>
              <a:t>implemented a </a:t>
            </a:r>
            <a:r>
              <a:rPr lang="en-US" sz="2400" b="1" dirty="0" smtClean="0"/>
              <a:t>private cloud </a:t>
            </a:r>
            <a:r>
              <a:rPr lang="en-US" sz="2400" dirty="0" smtClean="0"/>
              <a:t>to service many military agencies at reduced cost.</a:t>
            </a:r>
          </a:p>
          <a:p>
            <a:r>
              <a:rPr lang="en-US" sz="2400" dirty="0" smtClean="0"/>
              <a:t>did not adopt (public) </a:t>
            </a:r>
            <a:r>
              <a:rPr lang="en-US" sz="2400" b="1" dirty="0" smtClean="0"/>
              <a:t>cloud computing </a:t>
            </a:r>
            <a:r>
              <a:rPr lang="en-US" sz="2400" dirty="0" smtClean="0"/>
              <a:t>because of the sensitive nature of their data.</a:t>
            </a:r>
          </a:p>
          <a:p>
            <a:r>
              <a:rPr lang="en-US" sz="2400" dirty="0" smtClean="0"/>
              <a:t>U.S. Navy has drafted guidelines for ordering cloud services, but standards and policies for cloud computing have not yet been established.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rgbClr val="002060"/>
                </a:solidFill>
              </a:rPr>
              <a:pPr/>
              <a:t>23</a:t>
            </a:fld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0" y="2590800"/>
            <a:ext cx="7543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od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76200"/>
            <a:ext cx="4889981" cy="1019175"/>
          </a:xfrm>
          <a:prstGeom prst="rect">
            <a:avLst/>
          </a:prstGeom>
          <a:effectLst>
            <a:outerShdw blurRad="177800" dist="114300" dir="3360000" sx="97000" sy="97000" algn="ctr" rotWithShape="0">
              <a:prstClr val="black">
                <a:alpha val="52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</a:t>
            </a:r>
            <a:r>
              <a:rPr lang="en-US" i="1" dirty="0" smtClean="0"/>
              <a:t> Services </a:t>
            </a:r>
            <a:r>
              <a:rPr lang="en-US" dirty="0" smtClean="0"/>
              <a:t>are Available in the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Software-as-a-Service (SaaS): </a:t>
            </a:r>
            <a:r>
              <a:rPr lang="en-US" sz="2400" dirty="0" smtClean="0"/>
              <a:t>popular IT model in which software is available to users </a:t>
            </a:r>
            <a:r>
              <a:rPr lang="en-US" sz="2400" i="1" dirty="0" smtClean="0"/>
              <a:t>as needed</a:t>
            </a:r>
            <a:r>
              <a:rPr lang="en-US" sz="2400" dirty="0" smtClean="0"/>
              <a:t>.  </a:t>
            </a:r>
          </a:p>
          <a:p>
            <a:r>
              <a:rPr lang="en-US" sz="2400" dirty="0" smtClean="0"/>
              <a:t>Other terms for SaaS: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on-demand computing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utility computing</a:t>
            </a:r>
          </a:p>
          <a:p>
            <a:pPr lvl="1">
              <a:spcBef>
                <a:spcPts val="0"/>
              </a:spcBef>
            </a:pPr>
            <a:r>
              <a:rPr lang="en-US" sz="2400" dirty="0" smtClean="0"/>
              <a:t>hosted services</a:t>
            </a:r>
          </a:p>
          <a:p>
            <a:pPr>
              <a:spcBef>
                <a:spcPts val="1800"/>
              </a:spcBef>
            </a:pPr>
            <a:r>
              <a:rPr lang="en-US" sz="2400" dirty="0" smtClean="0">
                <a:solidFill>
                  <a:srgbClr val="454027"/>
                </a:solidFill>
              </a:rPr>
              <a:t>Basic idea: instead of buying and installing expensive packaged enterprise applications, users access software apps over a network</a:t>
            </a:r>
            <a:endParaRPr lang="en-US" sz="2400" dirty="0">
              <a:solidFill>
                <a:srgbClr val="45402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3" descr="Figure2-10--ist2_11455462-cloud-comput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86000"/>
            <a:ext cx="2057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90500" dir="23400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</a:t>
            </a:r>
            <a:r>
              <a:rPr lang="en-US" i="1" dirty="0" smtClean="0"/>
              <a:t> Services </a:t>
            </a:r>
            <a:r>
              <a:rPr lang="en-US" dirty="0" smtClean="0"/>
              <a:t>are Available in the Cloud?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Platform as a Service</a:t>
            </a:r>
          </a:p>
          <a:p>
            <a:endParaRPr lang="en-US" sz="2400" b="1" dirty="0">
              <a:solidFill>
                <a:srgbClr val="454027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454027"/>
                </a:solidFill>
              </a:rPr>
              <a:t>	</a:t>
            </a:r>
            <a:r>
              <a:rPr lang="en-US" sz="2400" b="1" dirty="0" smtClean="0">
                <a:solidFill>
                  <a:srgbClr val="454027"/>
                </a:solidFill>
              </a:rPr>
              <a:t>Build and deploy tailored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454027"/>
                </a:solidFill>
              </a:rPr>
              <a:t>	</a:t>
            </a:r>
            <a:r>
              <a:rPr lang="en-US" sz="2400" b="1" dirty="0" smtClean="0">
                <a:solidFill>
                  <a:srgbClr val="454027"/>
                </a:solidFill>
              </a:rPr>
              <a:t>business applications on  the cloud</a:t>
            </a:r>
            <a:endParaRPr lang="en-US" sz="2400" dirty="0">
              <a:solidFill>
                <a:srgbClr val="45402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3" descr="Figure2-10--ist2_11455462-cloud-comput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286000"/>
            <a:ext cx="2057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9700" dist="190500" dir="23400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10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Autofit/>
          </a:bodyPr>
          <a:lstStyle/>
          <a:p>
            <a:r>
              <a:rPr lang="en-US" dirty="0" smtClean="0"/>
              <a:t>Moving to the Cloud raises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3820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454027"/>
                </a:solidFill>
              </a:rPr>
              <a:t>Which workloads should be exported to the cloud?</a:t>
            </a:r>
          </a:p>
          <a:p>
            <a:r>
              <a:rPr lang="en-US" sz="2800" dirty="0" smtClean="0">
                <a:solidFill>
                  <a:srgbClr val="454027"/>
                </a:solidFill>
              </a:rPr>
              <a:t>Which set of standards to follow for cloud computing?</a:t>
            </a:r>
          </a:p>
          <a:p>
            <a:r>
              <a:rPr lang="en-US" sz="2800" dirty="0" smtClean="0">
                <a:solidFill>
                  <a:srgbClr val="454027"/>
                </a:solidFill>
              </a:rPr>
              <a:t>How to resolve issues of privacy and security as things move out to the cloud?</a:t>
            </a:r>
          </a:p>
          <a:p>
            <a:r>
              <a:rPr lang="en-US" sz="2800" dirty="0" smtClean="0">
                <a:solidFill>
                  <a:srgbClr val="454027"/>
                </a:solidFill>
              </a:rPr>
              <a:t>How will departments or business units get new IT resources? </a:t>
            </a:r>
            <a:r>
              <a:rPr lang="en-US" sz="2400" i="1" dirty="0" smtClean="0">
                <a:solidFill>
                  <a:srgbClr val="454027"/>
                </a:solidFill>
              </a:rPr>
              <a:t>Should they help themselves, or should IT remain a gatekeeper?</a:t>
            </a:r>
            <a:endParaRPr lang="en-US" sz="2800" i="1" dirty="0" smtClean="0">
              <a:solidFill>
                <a:srgbClr val="45402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computing limitations &amp;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Cloud computing runs on a </a:t>
            </a:r>
            <a:r>
              <a:rPr lang="en-US" sz="2400" i="1" dirty="0" smtClean="0"/>
              <a:t>shared infrastructure </a:t>
            </a:r>
            <a:r>
              <a:rPr lang="en-US" sz="2400" dirty="0" smtClean="0"/>
              <a:t>so the arrangement is less customized to a specific company’s requirements.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It’s more difficult to get to the root of performance problems, like the unplanned outages that occurred with Google's Gmail &amp; Workday's human resources apps. </a:t>
            </a:r>
          </a:p>
          <a:p>
            <a:pPr>
              <a:spcBef>
                <a:spcPts val="1800"/>
              </a:spcBef>
            </a:pPr>
            <a:r>
              <a:rPr lang="en-US" sz="2400" dirty="0" smtClean="0"/>
              <a:t>The tradeoff is cost </a:t>
            </a:r>
            <a:r>
              <a:rPr lang="en-US" sz="2400" i="1" dirty="0" smtClean="0"/>
              <a:t>vs. </a:t>
            </a:r>
            <a:r>
              <a:rPr lang="en-US" sz="2400" dirty="0" smtClean="0"/>
              <a:t>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i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Objectives</a:t>
            </a:r>
            <a:endParaRPr lang="en-US" sz="3600" b="1" dirty="0">
              <a:solidFill>
                <a:srgbClr val="6B633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 smtClean="0">
                <a:solidFill>
                  <a:srgbClr val="534D2F"/>
                </a:solidFill>
              </a:rPr>
              <a:t>Understand the types of information systems and how they process data.</a:t>
            </a:r>
          </a:p>
          <a:p>
            <a:r>
              <a:rPr lang="en-US" sz="2800" b="1" dirty="0" smtClean="0">
                <a:solidFill>
                  <a:srgbClr val="534D2F"/>
                </a:solidFill>
              </a:rPr>
              <a:t>Understand the types of information systems used to support business operations and decision makers.</a:t>
            </a:r>
          </a:p>
          <a:p>
            <a:r>
              <a:rPr lang="en-US" sz="2800" b="1" dirty="0" smtClean="0">
                <a:solidFill>
                  <a:srgbClr val="534D2F"/>
                </a:solidFill>
              </a:rPr>
              <a:t>Describe how IT supports supply chains and business processes.  </a:t>
            </a:r>
          </a:p>
          <a:p>
            <a:r>
              <a:rPr lang="en-US" sz="2800" b="1" dirty="0" smtClean="0">
                <a:solidFill>
                  <a:srgbClr val="534D2F"/>
                </a:solidFill>
              </a:rPr>
              <a:t>Understand the attributes, benefits, and risks of service-based and cloud computing infrastructures.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Copyright 2012 John Wiley &amp; Sons, Inc.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z="1600" smtClean="0">
                <a:solidFill>
                  <a:schemeClr val="tx1"/>
                </a:solidFill>
              </a:rPr>
              <a:pPr/>
              <a:t>3</a:t>
            </a:fld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34D2F"/>
                </a:solidFill>
              </a:rPr>
              <a:t> Data and Software Application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800600"/>
          </a:xfrm>
        </p:spPr>
        <p:txBody>
          <a:bodyPr>
            <a:normAutofit fontScale="92500"/>
          </a:bodyPr>
          <a:lstStyle/>
          <a:p>
            <a:pPr>
              <a:spcAft>
                <a:spcPts val="1200"/>
              </a:spcAft>
              <a:buNone/>
            </a:pP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	Organizations have different types of information systems that collect and process data, distribute reports, and support decision making and business processes. </a:t>
            </a: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Starting with transactions that take place at an interface (e.g., withdrawing  cash from an ATM), a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transaction processing system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(TPS) processes the data as follows:</a:t>
            </a:r>
          </a:p>
          <a:p>
            <a:pPr lvl="1"/>
            <a:r>
              <a:rPr lang="en-US" sz="2400" dirty="0" smtClean="0"/>
              <a:t>verifies available funds</a:t>
            </a:r>
          </a:p>
          <a:p>
            <a:pPr lvl="1"/>
            <a:r>
              <a:rPr lang="en-US" sz="2400" dirty="0" smtClean="0"/>
              <a:t>subtracts withdrawn amount updating the data in the database</a:t>
            </a: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Data are extracted from the database and organized into reports using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management information systems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 (MIS). </a:t>
            </a:r>
          </a:p>
          <a:p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Decision making is supported by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decision support systems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(DSS). 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Figure 2.1 Diagram showing the relationships among information systems.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2060"/>
                </a:solidFill>
              </a:rPr>
              <a:t>Various types of ISs and applications support managers, workers, work flows, business processes, and transactions with supply chain partners. 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rgbClr val="002060"/>
                </a:solidFill>
              </a:rPr>
              <a:pPr/>
              <a:t>5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6" descr="Figure-2-1-TP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1" y="453263"/>
            <a:ext cx="6473788" cy="465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65100">
              <a:srgbClr val="7030A0">
                <a:alpha val="94000"/>
              </a:srgb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Data, Information, and Knowledge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2060"/>
                </a:solidFill>
              </a:rPr>
              <a:t>Data: </a:t>
            </a:r>
            <a:r>
              <a:rPr lang="en-US" sz="2400" dirty="0" smtClean="0">
                <a:solidFill>
                  <a:srgbClr val="002060"/>
                </a:solidFill>
              </a:rPr>
              <a:t>raw data</a:t>
            </a:r>
          </a:p>
          <a:p>
            <a:pPr lvl="1">
              <a:spcAft>
                <a:spcPts val="600"/>
              </a:spcAft>
            </a:pPr>
            <a:r>
              <a:rPr lang="en-US" sz="2400" i="1" dirty="0" smtClean="0">
                <a:solidFill>
                  <a:schemeClr val="bg2">
                    <a:lumMod val="25000"/>
                  </a:schemeClr>
                </a:solidFill>
              </a:rPr>
              <a:t>Database: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stores data in such a way that it can be accessed, searched, retrieved, and/or updated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2060"/>
                </a:solidFill>
              </a:rPr>
              <a:t>Information: </a:t>
            </a:r>
            <a:r>
              <a:rPr lang="en-US" sz="2400" dirty="0" smtClean="0">
                <a:solidFill>
                  <a:srgbClr val="002060"/>
                </a:solidFill>
              </a:rPr>
              <a:t>data that’s been processed, organized, or put into context.</a:t>
            </a:r>
          </a:p>
          <a:p>
            <a:pPr>
              <a:spcAft>
                <a:spcPts val="600"/>
              </a:spcAft>
            </a:pPr>
            <a:r>
              <a:rPr lang="en-US" sz="2400" b="1" dirty="0" smtClean="0">
                <a:solidFill>
                  <a:srgbClr val="002060"/>
                </a:solidFill>
              </a:rPr>
              <a:t>Knowledge</a:t>
            </a:r>
            <a:r>
              <a:rPr lang="en-US" sz="2400" dirty="0" smtClean="0">
                <a:solidFill>
                  <a:srgbClr val="002060"/>
                </a:solidFill>
              </a:rPr>
              <a:t>: data or information that have been processed to convey understanding, experience, accumulated learning, and expertise as they apply to a current problem or activity.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rgbClr val="002060"/>
                </a:solidFill>
              </a:rPr>
              <a:pPr/>
              <a:t>6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13" descr="ist2_8648439-business-and-businessm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3048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90500" dist="152400">
              <a:srgbClr val="002060">
                <a:alpha val="91000"/>
              </a:srgb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rgbClr val="002060"/>
                </a:solidFill>
              </a:rPr>
              <a:pPr/>
              <a:t>7</a:t>
            </a:fld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Picture 15" descr="Figure-2-3-data-info-know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08540"/>
            <a:ext cx="4876800" cy="551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676400" y="5802868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cs typeface="Times New Roman" pitchFamily="18" charset="0"/>
              </a:rPr>
              <a:t>Figure 2.2. Example of data, information, and knowledge.   </a:t>
            </a:r>
            <a:endParaRPr lang="en-US" b="1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534D2F"/>
                </a:solidFill>
              </a:rPr>
              <a:t>Types of Information Systems and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	ISs classified into 2 categories based on type of support: management or operations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2012 John Wiley &amp; Sons,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2-</a:t>
            </a:r>
            <a:fld id="{4C0BDC54-7FBA-410E-843C-F866E66B0366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9" descr="Figure-2-3-types-of-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848294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254000" dir="1500000">
              <a:srgbClr val="002060">
                <a:alpha val="86000"/>
              </a:srgb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Layered Architecture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Model</a:t>
            </a:r>
          </a:p>
          <a:p>
            <a:r>
              <a:rPr lang="en-IE" dirty="0" smtClean="0"/>
              <a:t>View</a:t>
            </a:r>
          </a:p>
          <a:p>
            <a:r>
              <a:rPr lang="en-IE" dirty="0" smtClean="0"/>
              <a:t>Controller</a:t>
            </a:r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081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5464</TotalTime>
  <Words>1119</Words>
  <Application>Microsoft Office PowerPoint</Application>
  <PresentationFormat>On-screen Show (4:3)</PresentationFormat>
  <Paragraphs>237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1_Default Design</vt:lpstr>
      <vt:lpstr>Default Design</vt:lpstr>
      <vt:lpstr> IT Infrastructure and  Support Systems </vt:lpstr>
      <vt:lpstr>Outline</vt:lpstr>
      <vt:lpstr>Learning Objectives</vt:lpstr>
      <vt:lpstr> Data and Software Application Concepts</vt:lpstr>
      <vt:lpstr>PowerPoint Presentation</vt:lpstr>
      <vt:lpstr>Data, Information, and Knowledge</vt:lpstr>
      <vt:lpstr>PowerPoint Presentation</vt:lpstr>
      <vt:lpstr>Types of Information Systems and Support</vt:lpstr>
      <vt:lpstr>Layered Architecture</vt:lpstr>
      <vt:lpstr>Operations support system Transaction Processing Systems (TPS)</vt:lpstr>
      <vt:lpstr>Business Transactions in a Manufacturing Company </vt:lpstr>
      <vt:lpstr>Operations support system  Batch vs. Online Real-Time Processing</vt:lpstr>
      <vt:lpstr>Management support system  Management Information Systems (MIS)</vt:lpstr>
      <vt:lpstr>Management support system  Customer Relationship Management (CRM)</vt:lpstr>
      <vt:lpstr>Management support system  Customer Relationship Management (CRM)</vt:lpstr>
      <vt:lpstr>Management support system  Customer Relationship Management (CRM)</vt:lpstr>
      <vt:lpstr>Management support system  Decision Support Systems (DSS)</vt:lpstr>
      <vt:lpstr>Supply Chain and Logistics Support</vt:lpstr>
      <vt:lpstr>Logistics &amp; RFID</vt:lpstr>
      <vt:lpstr>Wal-Mart’s Global Sourcing Strategy for its Backstream Supply Chain</vt:lpstr>
      <vt:lpstr>2.4 IT Infrastructures, Cloud Computing, &amp; Services </vt:lpstr>
      <vt:lpstr>Cloud Computing </vt:lpstr>
      <vt:lpstr>IT at Work</vt:lpstr>
      <vt:lpstr>What Services are Available in the Cloud?</vt:lpstr>
      <vt:lpstr>What Services are Available in the Cloud?</vt:lpstr>
      <vt:lpstr>Moving to the Cloud raises questions </vt:lpstr>
      <vt:lpstr>Cloud computing limitations &amp; trade-offs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Ciaran</dc:creator>
  <cp:lastModifiedBy>Ciaran Hayden</cp:lastModifiedBy>
  <cp:revision>40</cp:revision>
  <dcterms:created xsi:type="dcterms:W3CDTF">2011-08-21T19:10:00Z</dcterms:created>
  <dcterms:modified xsi:type="dcterms:W3CDTF">2015-09-26T05:51:18Z</dcterms:modified>
</cp:coreProperties>
</file>