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71" r:id="rId2"/>
    <p:sldId id="272" r:id="rId3"/>
    <p:sldId id="284" r:id="rId4"/>
    <p:sldId id="285" r:id="rId5"/>
    <p:sldId id="291" r:id="rId6"/>
    <p:sldId id="290" r:id="rId7"/>
    <p:sldId id="292" r:id="rId8"/>
    <p:sldId id="293" r:id="rId9"/>
    <p:sldId id="295" r:id="rId10"/>
    <p:sldId id="286" r:id="rId11"/>
    <p:sldId id="296" r:id="rId12"/>
    <p:sldId id="297" r:id="rId13"/>
    <p:sldId id="288" r:id="rId14"/>
    <p:sldId id="298" r:id="rId15"/>
    <p:sldId id="289" r:id="rId16"/>
    <p:sldId id="287" r:id="rId17"/>
    <p:sldId id="265" r:id="rId18"/>
  </p:sldIdLst>
  <p:sldSz cx="24382413" cy="13716000"/>
  <p:notesSz cx="6858000" cy="9144000"/>
  <p:defaultTextStyle>
    <a:defPPr>
      <a:defRPr lang="ko-KR"/>
    </a:defPPr>
    <a:lvl1pPr marL="0" algn="l" defTabSz="1828709" rtl="0" eaLnBrk="1" latinLnBrk="1" hangingPunct="1">
      <a:defRPr sz="3600" kern="1200">
        <a:solidFill>
          <a:schemeClr val="tx1"/>
        </a:solidFill>
        <a:latin typeface="+mn-lt"/>
        <a:ea typeface="+mn-ea"/>
        <a:cs typeface="+mn-cs"/>
      </a:defRPr>
    </a:lvl1pPr>
    <a:lvl2pPr marL="914354" algn="l" defTabSz="1828709" rtl="0" eaLnBrk="1" latinLnBrk="1" hangingPunct="1">
      <a:defRPr sz="3600" kern="1200">
        <a:solidFill>
          <a:schemeClr val="tx1"/>
        </a:solidFill>
        <a:latin typeface="+mn-lt"/>
        <a:ea typeface="+mn-ea"/>
        <a:cs typeface="+mn-cs"/>
      </a:defRPr>
    </a:lvl2pPr>
    <a:lvl3pPr marL="1828709" algn="l" defTabSz="1828709" rtl="0" eaLnBrk="1" latinLnBrk="1" hangingPunct="1">
      <a:defRPr sz="3600" kern="1200">
        <a:solidFill>
          <a:schemeClr val="tx1"/>
        </a:solidFill>
        <a:latin typeface="+mn-lt"/>
        <a:ea typeface="+mn-ea"/>
        <a:cs typeface="+mn-cs"/>
      </a:defRPr>
    </a:lvl3pPr>
    <a:lvl4pPr marL="2743063" algn="l" defTabSz="1828709" rtl="0" eaLnBrk="1" latinLnBrk="1" hangingPunct="1">
      <a:defRPr sz="3600" kern="1200">
        <a:solidFill>
          <a:schemeClr val="tx1"/>
        </a:solidFill>
        <a:latin typeface="+mn-lt"/>
        <a:ea typeface="+mn-ea"/>
        <a:cs typeface="+mn-cs"/>
      </a:defRPr>
    </a:lvl4pPr>
    <a:lvl5pPr marL="3657417" algn="l" defTabSz="1828709" rtl="0" eaLnBrk="1" latinLnBrk="1" hangingPunct="1">
      <a:defRPr sz="3600" kern="1200">
        <a:solidFill>
          <a:schemeClr val="tx1"/>
        </a:solidFill>
        <a:latin typeface="+mn-lt"/>
        <a:ea typeface="+mn-ea"/>
        <a:cs typeface="+mn-cs"/>
      </a:defRPr>
    </a:lvl5pPr>
    <a:lvl6pPr marL="4571771" algn="l" defTabSz="1828709" rtl="0" eaLnBrk="1" latinLnBrk="1" hangingPunct="1">
      <a:defRPr sz="3600" kern="1200">
        <a:solidFill>
          <a:schemeClr val="tx1"/>
        </a:solidFill>
        <a:latin typeface="+mn-lt"/>
        <a:ea typeface="+mn-ea"/>
        <a:cs typeface="+mn-cs"/>
      </a:defRPr>
    </a:lvl6pPr>
    <a:lvl7pPr marL="5486126" algn="l" defTabSz="1828709" rtl="0" eaLnBrk="1" latinLnBrk="1" hangingPunct="1">
      <a:defRPr sz="3600" kern="1200">
        <a:solidFill>
          <a:schemeClr val="tx1"/>
        </a:solidFill>
        <a:latin typeface="+mn-lt"/>
        <a:ea typeface="+mn-ea"/>
        <a:cs typeface="+mn-cs"/>
      </a:defRPr>
    </a:lvl7pPr>
    <a:lvl8pPr marL="6400480" algn="l" defTabSz="1828709" rtl="0" eaLnBrk="1" latinLnBrk="1" hangingPunct="1">
      <a:defRPr sz="3600" kern="1200">
        <a:solidFill>
          <a:schemeClr val="tx1"/>
        </a:solidFill>
        <a:latin typeface="+mn-lt"/>
        <a:ea typeface="+mn-ea"/>
        <a:cs typeface="+mn-cs"/>
      </a:defRPr>
    </a:lvl8pPr>
    <a:lvl9pPr marL="7314834" algn="l" defTabSz="1828709" rtl="0" eaLnBrk="1" latinLnBrk="1"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C0C2"/>
    <a:srgbClr val="1CCFC9"/>
    <a:srgbClr val="002856"/>
    <a:srgbClr val="DAF2F4"/>
    <a:srgbClr val="A2E0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69849" autoAdjust="0"/>
  </p:normalViewPr>
  <p:slideViewPr>
    <p:cSldViewPr snapToGrid="0" snapToObjects="1">
      <p:cViewPr varScale="1">
        <p:scale>
          <a:sx n="30" d="100"/>
          <a:sy n="30" d="100"/>
        </p:scale>
        <p:origin x="155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4B957-0CBB-4FFD-A89F-3916DEB3F66B}" type="datetimeFigureOut">
              <a:rPr lang="ko-KR" altLang="en-US" smtClean="0"/>
              <a:t>2021-06-20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2A313-D01A-499E-8F75-B2AA5F42AB27}" type="slidenum">
              <a:rPr lang="ko-KR" altLang="en-US" smtClean="0"/>
              <a:t>‹#›</a:t>
            </a:fld>
            <a:endParaRPr lang="ko-KR" altLang="en-US"/>
          </a:p>
        </p:txBody>
      </p:sp>
    </p:spTree>
    <p:extLst>
      <p:ext uri="{BB962C8B-B14F-4D97-AF65-F5344CB8AC3E}">
        <p14:creationId xmlns:p14="http://schemas.microsoft.com/office/powerpoint/2010/main" val="389304819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a:t>
            </a:r>
            <a:r>
              <a:rPr lang="en-US" dirty="0" err="1"/>
              <a:t>keonwoo</a:t>
            </a:r>
            <a:r>
              <a:rPr lang="en-US" dirty="0"/>
              <a:t> </a:t>
            </a:r>
            <a:r>
              <a:rPr lang="en-US" dirty="0" err="1"/>
              <a:t>kim</a:t>
            </a:r>
            <a:r>
              <a:rPr lang="en-US" dirty="0"/>
              <a:t>, and I’ll present my project about ‘Korean pension funds portfolio optimization’.</a:t>
            </a:r>
          </a:p>
        </p:txBody>
      </p:sp>
      <p:sp>
        <p:nvSpPr>
          <p:cNvPr id="4" name="Slide Number Placeholder 3"/>
          <p:cNvSpPr>
            <a:spLocks noGrp="1"/>
          </p:cNvSpPr>
          <p:nvPr>
            <p:ph type="sldNum" sz="quarter" idx="5"/>
          </p:nvPr>
        </p:nvSpPr>
        <p:spPr/>
        <p:txBody>
          <a:bodyPr/>
          <a:lstStyle/>
          <a:p>
            <a:fld id="{3F22A313-D01A-499E-8F75-B2AA5F42AB27}" type="slidenum">
              <a:rPr lang="ko-KR" altLang="en-US" smtClean="0"/>
              <a:t>1</a:t>
            </a:fld>
            <a:endParaRPr lang="ko-KR" altLang="en-US"/>
          </a:p>
        </p:txBody>
      </p:sp>
    </p:spTree>
    <p:extLst>
      <p:ext uri="{BB962C8B-B14F-4D97-AF65-F5344CB8AC3E}">
        <p14:creationId xmlns:p14="http://schemas.microsoft.com/office/powerpoint/2010/main" val="2480021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dirty="0">
                <a:latin typeface="Arial"/>
                <a:ea typeface="Arial"/>
                <a:cs typeface="Arial"/>
                <a:sym typeface="Arial"/>
              </a:rPr>
              <a:t>Progress report is made halfway through the total investment planning period, which is on the end of second quarter in 2020. </a:t>
            </a:r>
          </a:p>
          <a:p>
            <a:pPr marL="0" lvl="0" indent="0" algn="l" rtl="0">
              <a:lnSpc>
                <a:spcPct val="115000"/>
              </a:lnSpc>
              <a:spcBef>
                <a:spcPts val="0"/>
              </a:spcBef>
              <a:spcAft>
                <a:spcPts val="0"/>
              </a:spcAft>
              <a:buNone/>
            </a:pPr>
            <a:endParaRPr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798124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dirty="0">
                <a:latin typeface="Arial"/>
                <a:ea typeface="Arial"/>
                <a:cs typeface="Arial"/>
                <a:sym typeface="Arial"/>
              </a:rPr>
              <a:t>This table shows the first period result. First period’s total wealth decrease to 9528$.</a:t>
            </a:r>
            <a:endParaRPr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1184926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dirty="0">
                <a:latin typeface="Arial"/>
                <a:ea typeface="Arial"/>
                <a:cs typeface="Arial"/>
                <a:sym typeface="Arial"/>
              </a:rPr>
              <a:t>This table shows the second period result. Second period’s total wealth increases to 9978$.</a:t>
            </a:r>
          </a:p>
          <a:p>
            <a:pPr marL="0" lvl="0" indent="0" algn="l" rtl="0">
              <a:lnSpc>
                <a:spcPct val="115000"/>
              </a:lnSpc>
              <a:spcBef>
                <a:spcPts val="0"/>
              </a:spcBef>
              <a:spcAft>
                <a:spcPts val="0"/>
              </a:spcAft>
              <a:buNone/>
            </a:pPr>
            <a:endParaRPr lang="en-US"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807824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900" dirty="0">
                <a:latin typeface="Arial"/>
                <a:ea typeface="Arial"/>
                <a:cs typeface="Arial"/>
                <a:sym typeface="Arial"/>
              </a:rPr>
              <a:t>The portfolio evaluation is conducted by the time weighted rate of return which is geometric mean return. Until June30, the return is calculated up to -1.13% which shows very poor performance.</a:t>
            </a:r>
          </a:p>
          <a:p>
            <a:pPr marL="0" lvl="0" indent="0" algn="l" rtl="0">
              <a:lnSpc>
                <a:spcPct val="115000"/>
              </a:lnSpc>
              <a:spcBef>
                <a:spcPts val="0"/>
              </a:spcBef>
              <a:spcAft>
                <a:spcPts val="0"/>
              </a:spcAft>
              <a:buNone/>
            </a:pPr>
            <a:r>
              <a:rPr lang="en-US" sz="900" dirty="0">
                <a:latin typeface="Arial"/>
                <a:ea typeface="Arial"/>
                <a:cs typeface="Arial"/>
                <a:sym typeface="Arial"/>
              </a:rPr>
              <a:t>In order to reach our objective which is 6~8% return at the end of 2020, I suggest new strategy to Pension Fund.</a:t>
            </a:r>
          </a:p>
          <a:p>
            <a:pPr marL="0" lvl="0" indent="0" algn="l" rtl="0">
              <a:lnSpc>
                <a:spcPct val="115000"/>
              </a:lnSpc>
              <a:spcBef>
                <a:spcPts val="0"/>
              </a:spcBef>
              <a:spcAft>
                <a:spcPts val="0"/>
              </a:spcAft>
              <a:buNone/>
            </a:pPr>
            <a:r>
              <a:rPr lang="en-US" sz="1100" b="0" i="0" dirty="0">
                <a:solidFill>
                  <a:srgbClr val="000000"/>
                </a:solidFill>
                <a:effectLst/>
                <a:latin typeface="Noto Sans"/>
              </a:rPr>
              <a:t>It is to adjust the weight of stocks and bonds, and we will revise our strategy to give the former a little more weight. If the yield was good in the interim report, it would have taken a less risky strategy, i.e., increased the portion of bonds. However, the interim results are not so, so the I plan to change its aggressive investment strategy to increase its share of stocks.</a:t>
            </a:r>
            <a:endParaRPr lang="en-US" sz="900" dirty="0">
              <a:latin typeface="Arial"/>
              <a:ea typeface="Arial"/>
              <a:cs typeface="Arial"/>
              <a:sym typeface="Arial"/>
            </a:endParaRPr>
          </a:p>
          <a:p>
            <a:pPr marL="0" lvl="0" indent="0" algn="l" rtl="0">
              <a:lnSpc>
                <a:spcPct val="115000"/>
              </a:lnSpc>
              <a:spcBef>
                <a:spcPts val="0"/>
              </a:spcBef>
              <a:spcAft>
                <a:spcPts val="0"/>
              </a:spcAft>
              <a:buNone/>
            </a:pPr>
            <a:endParaRPr lang="en-US"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2609439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dirty="0">
                <a:latin typeface="Arial"/>
                <a:ea typeface="Arial"/>
                <a:cs typeface="Arial"/>
                <a:sym typeface="Arial"/>
              </a:rPr>
              <a:t>This our results for new simulation.</a:t>
            </a:r>
          </a:p>
          <a:p>
            <a:pPr marL="0" lvl="0" indent="0" algn="l" rtl="0">
              <a:lnSpc>
                <a:spcPct val="115000"/>
              </a:lnSpc>
              <a:spcBef>
                <a:spcPts val="0"/>
              </a:spcBef>
              <a:spcAft>
                <a:spcPts val="0"/>
              </a:spcAft>
              <a:buNone/>
            </a:pPr>
            <a:r>
              <a:rPr lang="en-US" sz="1100" dirty="0">
                <a:latin typeface="Arial"/>
                <a:ea typeface="Arial"/>
                <a:cs typeface="Arial"/>
                <a:sym typeface="Arial"/>
              </a:rPr>
              <a:t>I solved out the average expected return and standard deviation for each rebalanced period.</a:t>
            </a:r>
          </a:p>
          <a:p>
            <a:pPr marL="0" lvl="0" indent="0" algn="l" rtl="0">
              <a:lnSpc>
                <a:spcPct val="115000"/>
              </a:lnSpc>
              <a:spcBef>
                <a:spcPts val="0"/>
              </a:spcBef>
              <a:spcAft>
                <a:spcPts val="0"/>
              </a:spcAft>
              <a:buNone/>
            </a:pPr>
            <a:r>
              <a:rPr lang="en-US" sz="1100" dirty="0">
                <a:latin typeface="Arial"/>
                <a:ea typeface="Arial"/>
                <a:cs typeface="Arial"/>
                <a:sym typeface="Arial"/>
              </a:rPr>
              <a:t>Also, I calculated overall average of samples’ total remaining money at the end of 2020, and distribution of it.</a:t>
            </a:r>
          </a:p>
          <a:p>
            <a:pPr marL="0" lvl="0" indent="0" algn="l" rtl="0">
              <a:lnSpc>
                <a:spcPct val="115000"/>
              </a:lnSpc>
              <a:spcBef>
                <a:spcPts val="0"/>
              </a:spcBef>
              <a:spcAft>
                <a:spcPts val="0"/>
              </a:spcAft>
              <a:buNone/>
            </a:pPr>
            <a:r>
              <a:rPr lang="en-US" sz="1100" dirty="0">
                <a:latin typeface="Arial"/>
                <a:ea typeface="Arial"/>
                <a:cs typeface="Arial"/>
                <a:sym typeface="Arial"/>
              </a:rPr>
              <a:t>Investing with $9778 amount, which is total</a:t>
            </a:r>
            <a:r>
              <a:rPr lang="ko-KR" altLang="en-US" sz="1100" dirty="0">
                <a:latin typeface="Arial"/>
                <a:ea typeface="Arial"/>
                <a:cs typeface="Arial"/>
                <a:sym typeface="Arial"/>
              </a:rPr>
              <a:t> </a:t>
            </a:r>
            <a:r>
              <a:rPr lang="en-US" altLang="ko-KR" sz="1100" dirty="0">
                <a:latin typeface="Arial"/>
                <a:ea typeface="Arial"/>
                <a:cs typeface="Arial"/>
                <a:sym typeface="Arial"/>
              </a:rPr>
              <a:t>wealth</a:t>
            </a:r>
            <a:r>
              <a:rPr lang="en-US" sz="1100" dirty="0">
                <a:latin typeface="Arial"/>
                <a:ea typeface="Arial"/>
                <a:cs typeface="Arial"/>
                <a:sym typeface="Arial"/>
              </a:rPr>
              <a:t> amount at the end of second quarter investment, since the proportion of distribution in 10000~11000$ section was the largest, it is highly likely that the amount of money in this section will come out as the expected amount of money. It would be new attractive strategy to Korean Pension Fund.</a:t>
            </a:r>
          </a:p>
          <a:p>
            <a:pPr marL="0" marR="0" lvl="0" indent="0" algn="l" defTabSz="914400" rtl="0" eaLnBrk="1" fontAlgn="auto" latinLnBrk="1" hangingPunct="1">
              <a:lnSpc>
                <a:spcPct val="115000"/>
              </a:lnSpc>
              <a:spcBef>
                <a:spcPts val="0"/>
              </a:spcBef>
              <a:spcAft>
                <a:spcPts val="0"/>
              </a:spcAft>
              <a:buClrTx/>
              <a:buSzTx/>
              <a:buFontTx/>
              <a:buNone/>
              <a:tabLst/>
              <a:defRPr/>
            </a:pPr>
            <a:r>
              <a:rPr lang="en-US" sz="3200" dirty="0"/>
              <a:t>Average of expected amount of money at the end of 2020: $10689</a:t>
            </a:r>
          </a:p>
          <a:p>
            <a:pPr marL="0" lvl="0" indent="0" algn="l" rtl="0">
              <a:lnSpc>
                <a:spcPct val="115000"/>
              </a:lnSpc>
              <a:spcBef>
                <a:spcPts val="0"/>
              </a:spcBef>
              <a:spcAft>
                <a:spcPts val="0"/>
              </a:spcAft>
              <a:buNone/>
            </a:pPr>
            <a:endParaRPr lang="en-US"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3678370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altLang="ko-KR" sz="1100" dirty="0">
                <a:latin typeface="Arial"/>
                <a:ea typeface="Arial"/>
                <a:cs typeface="Arial"/>
                <a:sym typeface="Arial"/>
              </a:rPr>
              <a:t>I did additional works which compare with actual historical data on 2020 with first suggested financial planning. Since I just explained the portfolio evaluation based on second quarter, I’ll now explain portfolio evaluation until at the end of 2002. Total wealth is calculated to $10391 and portfolio evaluation by time weighted return is calculated to -0.02% </a:t>
            </a:r>
            <a:r>
              <a:rPr lang="en-US" altLang="ko-KR" sz="1100">
                <a:latin typeface="Arial"/>
                <a:ea typeface="Arial"/>
                <a:cs typeface="Arial"/>
                <a:sym typeface="Arial"/>
              </a:rPr>
              <a:t>at the end of 2020.</a:t>
            </a:r>
            <a:endParaRPr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2069184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altLang="ko-KR" sz="1100" dirty="0">
                <a:latin typeface="Arial"/>
                <a:ea typeface="Arial"/>
                <a:cs typeface="Arial"/>
                <a:sym typeface="Arial"/>
              </a:rPr>
              <a:t>Even though I tried portfolio optimization, return was not good with that strategy due to COVID-19 in 2020. It arouses financial crisis in all the countries on Earth, it was hard to make good performance. However, I’m curious about how the outcome is comes out if I do not use several assumptions I mentioned and realized them. The results may come out different.</a:t>
            </a: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3332002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listening my presentation.</a:t>
            </a:r>
          </a:p>
        </p:txBody>
      </p:sp>
      <p:sp>
        <p:nvSpPr>
          <p:cNvPr id="4" name="Slide Number Placeholder 3"/>
          <p:cNvSpPr>
            <a:spLocks noGrp="1"/>
          </p:cNvSpPr>
          <p:nvPr>
            <p:ph type="sldNum" sz="quarter" idx="5"/>
          </p:nvPr>
        </p:nvSpPr>
        <p:spPr/>
        <p:txBody>
          <a:bodyPr/>
          <a:lstStyle/>
          <a:p>
            <a:fld id="{3F22A313-D01A-499E-8F75-B2AA5F42AB27}" type="slidenum">
              <a:rPr lang="ko-KR" altLang="en-US" smtClean="0"/>
              <a:t>17</a:t>
            </a:fld>
            <a:endParaRPr lang="ko-KR" altLang="en-US"/>
          </a:p>
        </p:txBody>
      </p:sp>
    </p:spTree>
    <p:extLst>
      <p:ext uri="{BB962C8B-B14F-4D97-AF65-F5344CB8AC3E}">
        <p14:creationId xmlns:p14="http://schemas.microsoft.com/office/powerpoint/2010/main" val="371994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overall contents of presentation. I’ll present the introduction first, then, presentation will be made in order of ‘financial planning’, ‘progress report’, ‘additional works’ and ‘conclusion’.</a:t>
            </a:r>
          </a:p>
        </p:txBody>
      </p:sp>
      <p:sp>
        <p:nvSpPr>
          <p:cNvPr id="4" name="Slide Number Placeholder 3"/>
          <p:cNvSpPr>
            <a:spLocks noGrp="1"/>
          </p:cNvSpPr>
          <p:nvPr>
            <p:ph type="sldNum" sz="quarter" idx="5"/>
          </p:nvPr>
        </p:nvSpPr>
        <p:spPr/>
        <p:txBody>
          <a:bodyPr/>
          <a:lstStyle/>
          <a:p>
            <a:fld id="{3F22A313-D01A-499E-8F75-B2AA5F42AB27}" type="slidenum">
              <a:rPr lang="ko-KR" altLang="en-US" smtClean="0"/>
              <a:t>2</a:t>
            </a:fld>
            <a:endParaRPr lang="ko-KR" altLang="en-US"/>
          </a:p>
        </p:txBody>
      </p:sp>
    </p:spTree>
    <p:extLst>
      <p:ext uri="{BB962C8B-B14F-4D97-AF65-F5344CB8AC3E}">
        <p14:creationId xmlns:p14="http://schemas.microsoft.com/office/powerpoint/2010/main" val="184499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dirty="0">
                <a:latin typeface="Arial"/>
                <a:ea typeface="Arial"/>
                <a:cs typeface="Arial"/>
                <a:sym typeface="Arial"/>
              </a:rPr>
              <a:t>Now, I’m going to talk about basic description of client. Client was selected as Korean Pension Fund which is an institutional investor. </a:t>
            </a:r>
          </a:p>
          <a:p>
            <a:pPr marL="0" lvl="0" indent="0" algn="l" rtl="0">
              <a:lnSpc>
                <a:spcPct val="115000"/>
              </a:lnSpc>
              <a:spcBef>
                <a:spcPts val="0"/>
              </a:spcBef>
              <a:spcAft>
                <a:spcPts val="0"/>
              </a:spcAft>
              <a:buNone/>
            </a:pPr>
            <a:r>
              <a:rPr lang="en-US" sz="1100" dirty="0">
                <a:latin typeface="Arial"/>
                <a:ea typeface="Arial"/>
                <a:cs typeface="Arial"/>
                <a:sym typeface="Arial"/>
              </a:rPr>
              <a:t>To describe client’s problem, compared to the average return of pension funds in other developed countries and South Korea, the return rate for Korean Pension Fund is relatively low. Even considering the different size of each country’s pension fund’s asset management and the proportion of its investment in bonds and stocks, it seems to show poor performances. Also, if you look at the performance of National Pension Fund investment management in 2020 first quarter, it’s been pretty low like the news here. So I thought these were also problems of national funds.</a:t>
            </a:r>
          </a:p>
          <a:p>
            <a:pPr marL="0" lvl="0" indent="0" algn="l" rtl="0">
              <a:lnSpc>
                <a:spcPct val="115000"/>
              </a:lnSpc>
              <a:spcBef>
                <a:spcPts val="0"/>
              </a:spcBef>
              <a:spcAft>
                <a:spcPts val="0"/>
              </a:spcAft>
              <a:buNone/>
            </a:pPr>
            <a:r>
              <a:rPr lang="en-US" sz="1100" dirty="0">
                <a:latin typeface="Arial"/>
                <a:ea typeface="Arial"/>
                <a:cs typeface="Arial"/>
                <a:sym typeface="Arial"/>
              </a:rPr>
              <a:t>So I set client’s objective as making stable profits by investing in stocks up to 6~8% per year in a year (2020). One of the most important pension funds’ roles is to have responsibility for the retirement of the Korean people. Also, in the event of a national economic crisis,  pension fund should contribute to index funds and economic recovery. Thus, it needs to have always charged capital from stable and profitable investment.</a:t>
            </a:r>
            <a:endParaRPr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405163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dirty="0">
                <a:latin typeface="Arial"/>
                <a:ea typeface="Arial"/>
                <a:cs typeface="Arial"/>
                <a:sym typeface="Arial"/>
              </a:rPr>
              <a:t>Now it is the financial planning part. Planning period was set to 2020.01.02 to 2020.12.31 which is a chaotic time when COVID-19 was the most serious. </a:t>
            </a:r>
          </a:p>
          <a:p>
            <a:pPr marL="0" lvl="0" indent="0" algn="l" rtl="0">
              <a:lnSpc>
                <a:spcPct val="115000"/>
              </a:lnSpc>
              <a:spcBef>
                <a:spcPts val="0"/>
              </a:spcBef>
              <a:spcAft>
                <a:spcPts val="0"/>
              </a:spcAft>
              <a:buNone/>
            </a:pPr>
            <a:r>
              <a:rPr lang="en-US" sz="1100" dirty="0">
                <a:latin typeface="Arial"/>
                <a:ea typeface="Arial"/>
                <a:cs typeface="Arial"/>
                <a:sym typeface="Arial"/>
              </a:rPr>
              <a:t>And the rebalancing periods was set every quarter which is April 1, July 1, October 1, also we should also consider first investment on January 1. The investment is based on the historical data from 2018~2019, and every time we rebalance, we invest in consideration of all the new historical data.</a:t>
            </a:r>
          </a:p>
          <a:p>
            <a:pPr marL="0" lvl="0" indent="0" algn="l" rtl="0">
              <a:lnSpc>
                <a:spcPct val="115000"/>
              </a:lnSpc>
              <a:spcBef>
                <a:spcPts val="0"/>
              </a:spcBef>
              <a:spcAft>
                <a:spcPts val="0"/>
              </a:spcAft>
              <a:buNone/>
            </a:pPr>
            <a:r>
              <a:rPr lang="en-US" sz="1100" dirty="0">
                <a:latin typeface="Arial"/>
                <a:ea typeface="Arial"/>
                <a:cs typeface="Arial"/>
                <a:sym typeface="Arial"/>
              </a:rPr>
              <a:t>And there are five main assumptions in financial planning. </a:t>
            </a:r>
          </a:p>
          <a:p>
            <a:r>
              <a:rPr lang="en-US" sz="3200" dirty="0"/>
              <a:t>1) Portfolio manager and investors are now on 2020.01.01. So stock prices since 2020.01.01 are completely unknown</a:t>
            </a:r>
          </a:p>
          <a:p>
            <a:r>
              <a:rPr lang="en-US" sz="3200" dirty="0"/>
              <a:t>2) The National Pension Fund’s investment is a considerable amount of 700 trillion Won, but to put it more </a:t>
            </a:r>
            <a:r>
              <a:rPr lang="en-US" sz="7200" dirty="0"/>
              <a:t>concisely</a:t>
            </a:r>
            <a:r>
              <a:rPr lang="en-US" sz="3200" dirty="0"/>
              <a:t>, the project uses the investment at 1 million won.</a:t>
            </a:r>
          </a:p>
          <a:p>
            <a:r>
              <a:rPr lang="en-US" sz="3200" dirty="0"/>
              <a:t>3) The National Pension Funds actually invests in various products including real estate, bonds, stocks and etc. But in this project, we assume to invest only in bonds and stocks because there is a limit to considering all products</a:t>
            </a:r>
          </a:p>
          <a:p>
            <a:r>
              <a:rPr lang="en-US" sz="3200" dirty="0"/>
              <a:t>4) Considering all domestic and foreign bonds and stocks is practically difficult to handle. Only six domestic stocks and six domestic bonds were used.</a:t>
            </a:r>
          </a:p>
          <a:p>
            <a:r>
              <a:rPr lang="en-US" sz="3200" dirty="0"/>
              <a:t>5) Both stocks and bonds are designated as ETF related products.</a:t>
            </a:r>
          </a:p>
          <a:p>
            <a:r>
              <a:rPr lang="en-US" sz="4400" b="0" i="0" dirty="0">
                <a:solidFill>
                  <a:srgbClr val="000000"/>
                </a:solidFill>
                <a:effectLst/>
                <a:latin typeface="Noto Sans"/>
              </a:rPr>
              <a:t>In addition to the five assumptions I just mentioned, there are many minor assumptions in this project, and I will explain them together as I proceed with the project.</a:t>
            </a:r>
          </a:p>
          <a:p>
            <a:pPr algn="l"/>
            <a:r>
              <a:rPr lang="en-US" sz="4400" b="0" i="0" dirty="0">
                <a:solidFill>
                  <a:srgbClr val="000000"/>
                </a:solidFill>
                <a:effectLst/>
                <a:latin typeface="Noto Sans"/>
              </a:rPr>
              <a:t>And the stocks used in investment are shown here. Six shares, six bonds.</a:t>
            </a:r>
          </a:p>
          <a:p>
            <a:br>
              <a:rPr lang="en-US" sz="4400" dirty="0"/>
            </a:br>
            <a:endParaRPr lang="en-US" sz="3200" dirty="0"/>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106869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1" hangingPunct="1">
              <a:lnSpc>
                <a:spcPct val="115000"/>
              </a:lnSpc>
              <a:spcBef>
                <a:spcPts val="0"/>
              </a:spcBef>
              <a:spcAft>
                <a:spcPts val="0"/>
              </a:spcAft>
              <a:buClrTx/>
              <a:buSzTx/>
              <a:buFontTx/>
              <a:buNone/>
              <a:tabLst/>
              <a:defRPr/>
            </a:pPr>
            <a:r>
              <a:rPr lang="en-US" altLang="ko-KR" sz="1100" b="0" dirty="0" err="1"/>
              <a:t>Makrowitz</a:t>
            </a:r>
            <a:r>
              <a:rPr lang="en-US" altLang="ko-KR" sz="1100" b="0" dirty="0"/>
              <a:t> mean-variance portfolio optimization is utilized to solve out portfolio weights using ‘Robust portfolio selection’ to achieve client’s objective. The reason for choosing this method is that the results of robust optimization have characteristics that are insensitive to small deviations.  Also, among diverse uncertainty set such as ball uncertainty, ellipsoidal uncertainty etc., I only chose ‘box uncertainty’ set on this algorithm.</a:t>
            </a:r>
          </a:p>
          <a:p>
            <a:pPr marL="0" marR="0" lvl="0" indent="0" algn="l" defTabSz="914400" rtl="0" eaLnBrk="1" fontAlgn="auto" latinLnBrk="1" hangingPunct="1">
              <a:lnSpc>
                <a:spcPct val="115000"/>
              </a:lnSpc>
              <a:spcBef>
                <a:spcPts val="0"/>
              </a:spcBef>
              <a:spcAft>
                <a:spcPts val="0"/>
              </a:spcAft>
              <a:buClrTx/>
              <a:buSzTx/>
              <a:buFontTx/>
              <a:buNone/>
              <a:tabLst/>
              <a:defRPr/>
            </a:pPr>
            <a:r>
              <a:rPr lang="en-US" altLang="ko-KR" sz="1100" b="0" dirty="0"/>
              <a:t>Thus, we can optimize optimal portfolio weights under worst case. Set the financial plans considering worst case would be well and it is a lot like the investment situation in COVID-19.</a:t>
            </a:r>
          </a:p>
          <a:p>
            <a:pPr marL="0" lvl="0" indent="0" algn="l" rtl="0">
              <a:lnSpc>
                <a:spcPct val="115000"/>
              </a:lnSpc>
              <a:spcBef>
                <a:spcPts val="0"/>
              </a:spcBef>
              <a:spcAft>
                <a:spcPts val="0"/>
              </a:spcAft>
              <a:buNone/>
            </a:pPr>
            <a:endParaRPr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2662660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dirty="0">
                <a:latin typeface="Arial"/>
                <a:ea typeface="Arial"/>
                <a:cs typeface="Arial"/>
                <a:sym typeface="Arial"/>
              </a:rPr>
              <a:t>Before, entering simulation, we should specify how much the National Pension Fund’s portfolio is constructed on Domestic products. The left table indicates domestic stocks amount of investment, and the right table indicates domestic bonds amount of investment.</a:t>
            </a:r>
          </a:p>
          <a:p>
            <a:pPr marL="0" lvl="0" indent="0" algn="l" rtl="0">
              <a:lnSpc>
                <a:spcPct val="115000"/>
              </a:lnSpc>
              <a:spcBef>
                <a:spcPts val="0"/>
              </a:spcBef>
              <a:spcAft>
                <a:spcPts val="0"/>
              </a:spcAft>
              <a:buNone/>
            </a:pPr>
            <a:r>
              <a:rPr lang="en-US" sz="1600" b="0" i="0" dirty="0">
                <a:solidFill>
                  <a:srgbClr val="000000"/>
                </a:solidFill>
                <a:effectLst/>
                <a:latin typeface="Noto Sans"/>
              </a:rPr>
              <a:t>Domestic stock investment is approximately 178 trillion won and domestic bond investment is 332 trillion won, which tends to invest 1.7 times more in relatively stable bond products from a risk perspective. To show realistic results in our financial planning as well, we will proceed by adding the above conditions to the constraint on  robust optimization.</a:t>
            </a:r>
            <a:endParaRPr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56531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dirty="0">
                <a:latin typeface="Arial"/>
                <a:ea typeface="Arial"/>
                <a:cs typeface="Arial"/>
                <a:sym typeface="Arial"/>
              </a:rPr>
              <a:t>Steps for simulation is followed as 4 steps.</a:t>
            </a:r>
          </a:p>
          <a:p>
            <a:pPr marL="0" indent="0">
              <a:buNone/>
            </a:pPr>
            <a:r>
              <a:rPr lang="en-US" sz="3200" dirty="0"/>
              <a:t>1) Generate random 1000 samples return by using multi-variate normal distribution</a:t>
            </a:r>
          </a:p>
          <a:p>
            <a:pPr marL="0" indent="0">
              <a:buNone/>
            </a:pPr>
            <a:r>
              <a:rPr lang="en-US" sz="3200" dirty="0"/>
              <a:t>2) Run robust optimization on each sample by rebalancing on each quarter.</a:t>
            </a:r>
          </a:p>
          <a:p>
            <a:pPr marL="0" indent="0">
              <a:buNone/>
            </a:pPr>
            <a:r>
              <a:rPr lang="en-US" sz="3200" dirty="0"/>
              <a:t>3) Update each expected return while rebalancing on one iteration which refers to one sample</a:t>
            </a:r>
          </a:p>
          <a:p>
            <a:pPr marL="0" indent="0">
              <a:buNone/>
            </a:pPr>
            <a:r>
              <a:rPr lang="en-US" sz="3200" dirty="0"/>
              <a:t>4) Save each sample wealth, calculated by multiplying weights from optimization and amount of investment</a:t>
            </a:r>
          </a:p>
          <a:p>
            <a:pPr marL="0" lvl="0" indent="0" algn="l" rtl="0">
              <a:lnSpc>
                <a:spcPct val="115000"/>
              </a:lnSpc>
              <a:spcBef>
                <a:spcPts val="0"/>
              </a:spcBef>
              <a:spcAft>
                <a:spcPts val="0"/>
              </a:spcAft>
              <a:buNone/>
            </a:pPr>
            <a:endParaRPr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104526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dirty="0">
                <a:latin typeface="Arial"/>
                <a:ea typeface="Arial"/>
                <a:cs typeface="Arial"/>
                <a:sym typeface="Arial"/>
              </a:rPr>
              <a:t>This is overview of simulation investment. First, we calculate estimate parameters based on 2018~2019 historical data. Then, we solve out weights by using robust optimization. That is first investment in 2020.01.01. With buy-and-hold method, we assume to keep our money to stocks and bonds that period, and selling all of them on the last day of first quarter which means change products into cash again .</a:t>
            </a:r>
          </a:p>
          <a:p>
            <a:pPr marL="0" lvl="0" indent="0" algn="l" rtl="0">
              <a:lnSpc>
                <a:spcPct val="115000"/>
              </a:lnSpc>
              <a:spcBef>
                <a:spcPts val="0"/>
              </a:spcBef>
              <a:spcAft>
                <a:spcPts val="0"/>
              </a:spcAft>
              <a:buNone/>
            </a:pPr>
            <a:r>
              <a:rPr lang="en-US" sz="1100" dirty="0">
                <a:latin typeface="Arial"/>
                <a:ea typeface="Arial"/>
                <a:cs typeface="Arial"/>
                <a:sym typeface="Arial"/>
              </a:rPr>
              <a:t>Second, we  solve out new estimate parameters based on first quarter history data and calculate new weights by robust optimization. Then, we reinvest products with money taken into account from past investments to returns. The important assumption in here is that, the period which is considered while calculating new estimators, we do not only consider first quarter since it has small numbers of data. I used ‘moving window’ method to keep same length of period, which means needing 2 years historical data to calculate parameters.</a:t>
            </a:r>
          </a:p>
          <a:p>
            <a:pPr marL="0" lvl="0" indent="0" algn="l" rtl="0">
              <a:lnSpc>
                <a:spcPct val="115000"/>
              </a:lnSpc>
              <a:spcBef>
                <a:spcPts val="0"/>
              </a:spcBef>
              <a:spcAft>
                <a:spcPts val="0"/>
              </a:spcAft>
              <a:buNone/>
            </a:pPr>
            <a:r>
              <a:rPr lang="en-US" sz="1100" dirty="0">
                <a:latin typeface="Arial"/>
                <a:ea typeface="Arial"/>
                <a:cs typeface="Arial"/>
                <a:sym typeface="Arial"/>
              </a:rPr>
              <a:t>I did this same procedure for each quarter. And it is one simulation. </a:t>
            </a:r>
          </a:p>
          <a:p>
            <a:pPr marL="0" lvl="0" indent="0" algn="l" rtl="0">
              <a:lnSpc>
                <a:spcPct val="115000"/>
              </a:lnSpc>
              <a:spcBef>
                <a:spcPts val="0"/>
              </a:spcBef>
              <a:spcAft>
                <a:spcPts val="0"/>
              </a:spcAft>
              <a:buNone/>
            </a:pPr>
            <a:r>
              <a:rPr lang="en-US" sz="1100" dirty="0">
                <a:latin typeface="Arial"/>
                <a:ea typeface="Arial"/>
                <a:cs typeface="Arial"/>
                <a:sym typeface="Arial"/>
              </a:rPr>
              <a:t>I did this whole same process for 1000 times to make diverse kinds of simulations.</a:t>
            </a:r>
            <a:endParaRPr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028220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23443a6c_0_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123443a6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dirty="0">
                <a:latin typeface="Arial"/>
                <a:ea typeface="Arial"/>
                <a:cs typeface="Arial"/>
                <a:sym typeface="Arial"/>
              </a:rPr>
              <a:t>This our results for simulation.</a:t>
            </a:r>
          </a:p>
          <a:p>
            <a:pPr marL="0" lvl="0" indent="0" algn="l" rtl="0">
              <a:lnSpc>
                <a:spcPct val="115000"/>
              </a:lnSpc>
              <a:spcBef>
                <a:spcPts val="0"/>
              </a:spcBef>
              <a:spcAft>
                <a:spcPts val="0"/>
              </a:spcAft>
              <a:buNone/>
            </a:pPr>
            <a:r>
              <a:rPr lang="en-US" sz="1100" dirty="0">
                <a:latin typeface="Arial"/>
                <a:ea typeface="Arial"/>
                <a:cs typeface="Arial"/>
                <a:sym typeface="Arial"/>
              </a:rPr>
              <a:t>I solved out the average expected return and standard deviation for each rebalanced period.</a:t>
            </a:r>
          </a:p>
          <a:p>
            <a:pPr marL="0" lvl="0" indent="0" algn="l" rtl="0">
              <a:lnSpc>
                <a:spcPct val="115000"/>
              </a:lnSpc>
              <a:spcBef>
                <a:spcPts val="0"/>
              </a:spcBef>
              <a:spcAft>
                <a:spcPts val="0"/>
              </a:spcAft>
              <a:buNone/>
            </a:pPr>
            <a:r>
              <a:rPr lang="en-US" sz="1100" dirty="0">
                <a:latin typeface="Arial"/>
                <a:ea typeface="Arial"/>
                <a:cs typeface="Arial"/>
                <a:sym typeface="Arial"/>
              </a:rPr>
              <a:t>Also, I calculated overall average of samples’ total remaining money at the end of 2020, and distribution of it.</a:t>
            </a:r>
          </a:p>
          <a:p>
            <a:pPr marL="0" lvl="0" indent="0" algn="l" rtl="0">
              <a:lnSpc>
                <a:spcPct val="115000"/>
              </a:lnSpc>
              <a:spcBef>
                <a:spcPts val="0"/>
              </a:spcBef>
              <a:spcAft>
                <a:spcPts val="0"/>
              </a:spcAft>
              <a:buNone/>
            </a:pPr>
            <a:r>
              <a:rPr lang="en-US" sz="1100" dirty="0">
                <a:latin typeface="Arial"/>
                <a:ea typeface="Arial"/>
                <a:cs typeface="Arial"/>
                <a:sym typeface="Arial"/>
              </a:rPr>
              <a:t>Investing with $10000 amount, since the proportion of distribution in 10000~11000$ section was the largest, it is highly likely that the amount of money in this section will come out as the expected amount of money.</a:t>
            </a:r>
          </a:p>
          <a:p>
            <a:pPr marL="0" lvl="0" indent="0" algn="l" rtl="0">
              <a:lnSpc>
                <a:spcPct val="115000"/>
              </a:lnSpc>
              <a:spcBef>
                <a:spcPts val="0"/>
              </a:spcBef>
              <a:spcAft>
                <a:spcPts val="0"/>
              </a:spcAft>
              <a:buNone/>
            </a:pPr>
            <a:endParaRPr lang="en-US" sz="1100" dirty="0">
              <a:latin typeface="Arial"/>
              <a:ea typeface="Arial"/>
              <a:cs typeface="Arial"/>
              <a:sym typeface="Arial"/>
            </a:endParaRPr>
          </a:p>
          <a:p>
            <a:pPr marL="0" lvl="0" indent="0" algn="l" rtl="0">
              <a:lnSpc>
                <a:spcPct val="115000"/>
              </a:lnSpc>
              <a:spcBef>
                <a:spcPts val="0"/>
              </a:spcBef>
              <a:spcAft>
                <a:spcPts val="0"/>
              </a:spcAft>
              <a:buNone/>
            </a:pPr>
            <a:r>
              <a:rPr lang="en-US" sz="1100" dirty="0">
                <a:latin typeface="Arial"/>
                <a:ea typeface="Arial"/>
                <a:cs typeface="Arial"/>
                <a:sym typeface="Arial"/>
              </a:rPr>
              <a:t>And with these simulation results, I will suggest to Korean Pension Fund to invest money on stocks and bonds with following strategy. </a:t>
            </a:r>
          </a:p>
          <a:p>
            <a:pPr marL="0" lvl="0" indent="0" algn="l" rtl="0">
              <a:lnSpc>
                <a:spcPct val="115000"/>
              </a:lnSpc>
              <a:spcBef>
                <a:spcPts val="0"/>
              </a:spcBef>
              <a:spcAft>
                <a:spcPts val="0"/>
              </a:spcAft>
              <a:buNone/>
            </a:pPr>
            <a:endParaRPr lang="en-US" sz="1100" dirty="0">
              <a:latin typeface="Arial"/>
              <a:ea typeface="Arial"/>
              <a:cs typeface="Arial"/>
              <a:sym typeface="Arial"/>
            </a:endParaRPr>
          </a:p>
          <a:p>
            <a:pPr marL="0" lvl="0" indent="0" algn="l" rtl="0">
              <a:lnSpc>
                <a:spcPct val="115000"/>
              </a:lnSpc>
              <a:spcBef>
                <a:spcPts val="0"/>
              </a:spcBef>
              <a:spcAft>
                <a:spcPts val="0"/>
              </a:spcAft>
              <a:buNone/>
            </a:pPr>
            <a:r>
              <a:rPr lang="en-US" sz="1100" dirty="0">
                <a:latin typeface="Arial"/>
                <a:ea typeface="Arial"/>
                <a:cs typeface="Arial"/>
                <a:sym typeface="Arial"/>
              </a:rPr>
              <a:t>I strongly believe that the results on this strategy is attractive strategy to Pension Fund by seeing results from 1000 simulations.</a:t>
            </a:r>
          </a:p>
          <a:p>
            <a:pPr marL="0" marR="0" lvl="0" indent="0" algn="l" defTabSz="914400" rtl="0" eaLnBrk="1" fontAlgn="auto" latinLnBrk="1" hangingPunct="1">
              <a:lnSpc>
                <a:spcPct val="115000"/>
              </a:lnSpc>
              <a:spcBef>
                <a:spcPts val="0"/>
              </a:spcBef>
              <a:spcAft>
                <a:spcPts val="0"/>
              </a:spcAft>
              <a:buClrTx/>
              <a:buSzTx/>
              <a:buFontTx/>
              <a:buNone/>
              <a:tabLst/>
              <a:defRPr/>
            </a:pPr>
            <a:r>
              <a:rPr lang="en-US" sz="3200" dirty="0"/>
              <a:t>Average of expected amount of money at the end of 2020: $10496</a:t>
            </a:r>
          </a:p>
          <a:p>
            <a:pPr marL="0" lvl="0" indent="0" algn="l" rtl="0">
              <a:lnSpc>
                <a:spcPct val="115000"/>
              </a:lnSpc>
              <a:spcBef>
                <a:spcPts val="0"/>
              </a:spcBef>
              <a:spcAft>
                <a:spcPts val="0"/>
              </a:spcAft>
              <a:buNone/>
            </a:pPr>
            <a:endParaRPr sz="1100" dirty="0">
              <a:latin typeface="Arial"/>
              <a:ea typeface="Arial"/>
              <a:cs typeface="Arial"/>
              <a:sym typeface="Arial"/>
            </a:endParaRPr>
          </a:p>
        </p:txBody>
      </p:sp>
      <p:sp>
        <p:nvSpPr>
          <p:cNvPr id="144" name="Google Shape;144;gd123443a6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250117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3047802" y="2244726"/>
            <a:ext cx="18286810" cy="4775200"/>
          </a:xfrm>
        </p:spPr>
        <p:txBody>
          <a:bodyPr anchor="b"/>
          <a:lstStyle>
            <a:lvl1pPr algn="ctr">
              <a:defRPr sz="11999"/>
            </a:lvl1pPr>
          </a:lstStyle>
          <a:p>
            <a:r>
              <a:rPr lang="ko-KR" altLang="en-US"/>
              <a:t>마스터 제목 스타일 편집</a:t>
            </a:r>
            <a:endParaRPr lang="en-US" dirty="0"/>
          </a:p>
        </p:txBody>
      </p:sp>
      <p:sp>
        <p:nvSpPr>
          <p:cNvPr id="3" name="Subtitle 2"/>
          <p:cNvSpPr>
            <a:spLocks noGrp="1"/>
          </p:cNvSpPr>
          <p:nvPr>
            <p:ph type="subTitle" idx="1"/>
          </p:nvPr>
        </p:nvSpPr>
        <p:spPr>
          <a:xfrm>
            <a:off x="3047802" y="7204076"/>
            <a:ext cx="18286810" cy="3311524"/>
          </a:xfrm>
        </p:spPr>
        <p:txBody>
          <a:bodyPr/>
          <a:lstStyle>
            <a:lvl1pPr marL="0" indent="0" algn="ctr">
              <a:buNone/>
              <a:defRPr sz="4800"/>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2021-06-20</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89948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2021-06-20</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28319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8664" y="730250"/>
            <a:ext cx="5257458" cy="11623676"/>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676291" y="730250"/>
            <a:ext cx="15467593" cy="11623676"/>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2021-06-20</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58897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2021-06-20</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5448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663592" y="3419477"/>
            <a:ext cx="21029831" cy="5705474"/>
          </a:xfrm>
        </p:spPr>
        <p:txBody>
          <a:bodyPr anchor="b"/>
          <a:lstStyle>
            <a:lvl1pPr>
              <a:defRPr sz="11999"/>
            </a:lvl1pPr>
          </a:lstStyle>
          <a:p>
            <a:r>
              <a:rPr lang="ko-KR" altLang="en-US"/>
              <a:t>마스터 제목 스타일 편집</a:t>
            </a:r>
            <a:endParaRPr lang="en-US" dirty="0"/>
          </a:p>
        </p:txBody>
      </p:sp>
      <p:sp>
        <p:nvSpPr>
          <p:cNvPr id="3" name="Text Placeholder 2"/>
          <p:cNvSpPr>
            <a:spLocks noGrp="1"/>
          </p:cNvSpPr>
          <p:nvPr>
            <p:ph type="body" idx="1"/>
          </p:nvPr>
        </p:nvSpPr>
        <p:spPr>
          <a:xfrm>
            <a:off x="1663592" y="9178927"/>
            <a:ext cx="21029831" cy="3000374"/>
          </a:xfrm>
        </p:spPr>
        <p:txBody>
          <a:bodyPr/>
          <a:lstStyle>
            <a:lvl1pPr marL="0" indent="0">
              <a:buNone/>
              <a:defRPr sz="4800">
                <a:solidFill>
                  <a:schemeClr val="tx1">
                    <a:tint val="75000"/>
                  </a:schemeClr>
                </a:solidFill>
              </a:defRPr>
            </a:lvl1pPr>
            <a:lvl2pPr marL="914354" indent="0">
              <a:buNone/>
              <a:defRPr sz="4000">
                <a:solidFill>
                  <a:schemeClr val="tx1">
                    <a:tint val="75000"/>
                  </a:schemeClr>
                </a:solidFill>
              </a:defRPr>
            </a:lvl2pPr>
            <a:lvl3pPr marL="1828709" indent="0">
              <a:buNone/>
              <a:defRPr sz="3600">
                <a:solidFill>
                  <a:schemeClr val="tx1">
                    <a:tint val="75000"/>
                  </a:schemeClr>
                </a:solidFill>
              </a:defRPr>
            </a:lvl3pPr>
            <a:lvl4pPr marL="2743063" indent="0">
              <a:buNone/>
              <a:defRPr sz="3200">
                <a:solidFill>
                  <a:schemeClr val="tx1">
                    <a:tint val="75000"/>
                  </a:schemeClr>
                </a:solidFill>
              </a:defRPr>
            </a:lvl4pPr>
            <a:lvl5pPr marL="3657417" indent="0">
              <a:buNone/>
              <a:defRPr sz="3200">
                <a:solidFill>
                  <a:schemeClr val="tx1">
                    <a:tint val="75000"/>
                  </a:schemeClr>
                </a:solidFill>
              </a:defRPr>
            </a:lvl5pPr>
            <a:lvl6pPr marL="4571771" indent="0">
              <a:buNone/>
              <a:defRPr sz="3200">
                <a:solidFill>
                  <a:schemeClr val="tx1">
                    <a:tint val="75000"/>
                  </a:schemeClr>
                </a:solidFill>
              </a:defRPr>
            </a:lvl6pPr>
            <a:lvl7pPr marL="5486126" indent="0">
              <a:buNone/>
              <a:defRPr sz="3200">
                <a:solidFill>
                  <a:schemeClr val="tx1">
                    <a:tint val="75000"/>
                  </a:schemeClr>
                </a:solidFill>
              </a:defRPr>
            </a:lvl7pPr>
            <a:lvl8pPr marL="6400480" indent="0">
              <a:buNone/>
              <a:defRPr sz="3200">
                <a:solidFill>
                  <a:schemeClr val="tx1">
                    <a:tint val="75000"/>
                  </a:schemeClr>
                </a:solidFill>
              </a:defRPr>
            </a:lvl8pPr>
            <a:lvl9pPr marL="7314834" indent="0">
              <a:buNone/>
              <a:defRPr sz="3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A38826B7-21E3-C947-B317-9E30A7CD80BA}" type="datetimeFigureOut">
              <a:rPr kumimoji="1" lang="ko-KR" altLang="en-US" smtClean="0"/>
              <a:t>2021-06-20</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6996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676291" y="3651250"/>
            <a:ext cx="10362526" cy="87026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12343596" y="3651250"/>
            <a:ext cx="10362526" cy="87026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A38826B7-21E3-C947-B317-9E30A7CD80BA}" type="datetimeFigureOut">
              <a:rPr kumimoji="1" lang="ko-KR" altLang="en-US" smtClean="0"/>
              <a:t>2021-06-20</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26929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679467" y="730251"/>
            <a:ext cx="21029831" cy="265112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679467" y="3362326"/>
            <a:ext cx="10314903"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679467" y="5010150"/>
            <a:ext cx="10314903" cy="73691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12343597" y="3362326"/>
            <a:ext cx="10365701" cy="1647824"/>
          </a:xfrm>
        </p:spPr>
        <p:txBody>
          <a:bodyPr anchor="b"/>
          <a:lstStyle>
            <a:lvl1pPr marL="0" indent="0">
              <a:buNone/>
              <a:defRPr sz="4800" b="1"/>
            </a:lvl1pPr>
            <a:lvl2pPr marL="914354" indent="0">
              <a:buNone/>
              <a:defRPr sz="4000" b="1"/>
            </a:lvl2pPr>
            <a:lvl3pPr marL="1828709" indent="0">
              <a:buNone/>
              <a:defRPr sz="3600" b="1"/>
            </a:lvl3pPr>
            <a:lvl4pPr marL="2743063" indent="0">
              <a:buNone/>
              <a:defRPr sz="3200" b="1"/>
            </a:lvl4pPr>
            <a:lvl5pPr marL="3657417" indent="0">
              <a:buNone/>
              <a:defRPr sz="3200" b="1"/>
            </a:lvl5pPr>
            <a:lvl6pPr marL="4571771" indent="0">
              <a:buNone/>
              <a:defRPr sz="3200" b="1"/>
            </a:lvl6pPr>
            <a:lvl7pPr marL="5486126" indent="0">
              <a:buNone/>
              <a:defRPr sz="3200" b="1"/>
            </a:lvl7pPr>
            <a:lvl8pPr marL="6400480" indent="0">
              <a:buNone/>
              <a:defRPr sz="3200" b="1"/>
            </a:lvl8pPr>
            <a:lvl9pPr marL="7314834" indent="0">
              <a:buNone/>
              <a:defRPr sz="3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12343597" y="5010150"/>
            <a:ext cx="10365701" cy="736917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A38826B7-21E3-C947-B317-9E30A7CD80BA}" type="datetimeFigureOut">
              <a:rPr kumimoji="1" lang="ko-KR" altLang="en-US" smtClean="0"/>
              <a:t>2021-06-20</a:t>
            </a:fld>
            <a:endParaRPr kumimoji="1" lang="ko-KR" altLang="en-US"/>
          </a:p>
        </p:txBody>
      </p:sp>
      <p:sp>
        <p:nvSpPr>
          <p:cNvPr id="8" name="Footer Placeholder 7"/>
          <p:cNvSpPr>
            <a:spLocks noGrp="1"/>
          </p:cNvSpPr>
          <p:nvPr>
            <p:ph type="ftr" sz="quarter" idx="11"/>
          </p:nvPr>
        </p:nvSpPr>
        <p:spPr/>
        <p:txBody>
          <a:bodyPr/>
          <a:lstStyle/>
          <a:p>
            <a:endParaRPr kumimoji="1" lang="ko-KR" altLang="en-US"/>
          </a:p>
        </p:txBody>
      </p:sp>
      <p:sp>
        <p:nvSpPr>
          <p:cNvPr id="9" name="Slide Number Placeholder 8"/>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205584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A38826B7-21E3-C947-B317-9E30A7CD80BA}" type="datetimeFigureOut">
              <a:rPr kumimoji="1" lang="ko-KR" altLang="en-US" smtClean="0"/>
              <a:t>2021-06-20</a:t>
            </a:fld>
            <a:endParaRPr kumimoji="1" lang="ko-KR" altLang="en-US"/>
          </a:p>
        </p:txBody>
      </p:sp>
      <p:sp>
        <p:nvSpPr>
          <p:cNvPr id="4" name="Footer Placeholder 3"/>
          <p:cNvSpPr>
            <a:spLocks noGrp="1"/>
          </p:cNvSpPr>
          <p:nvPr>
            <p:ph type="ftr" sz="quarter" idx="11"/>
          </p:nvPr>
        </p:nvSpPr>
        <p:spPr/>
        <p:txBody>
          <a:bodyPr/>
          <a:lstStyle/>
          <a:p>
            <a:endParaRPr kumimoji="1" lang="ko-KR" altLang="en-US"/>
          </a:p>
        </p:txBody>
      </p:sp>
      <p:sp>
        <p:nvSpPr>
          <p:cNvPr id="5" name="Slide Number Placeholder 4"/>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76606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826B7-21E3-C947-B317-9E30A7CD80BA}" type="datetimeFigureOut">
              <a:rPr kumimoji="1" lang="ko-KR" altLang="en-US" smtClean="0"/>
              <a:t>2021-06-20</a:t>
            </a:fld>
            <a:endParaRPr kumimoji="1" lang="ko-KR" altLang="en-US"/>
          </a:p>
        </p:txBody>
      </p:sp>
      <p:sp>
        <p:nvSpPr>
          <p:cNvPr id="3" name="Footer Placeholder 2"/>
          <p:cNvSpPr>
            <a:spLocks noGrp="1"/>
          </p:cNvSpPr>
          <p:nvPr>
            <p:ph type="ftr" sz="quarter" idx="11"/>
          </p:nvPr>
        </p:nvSpPr>
        <p:spPr/>
        <p:txBody>
          <a:bodyPr/>
          <a:lstStyle/>
          <a:p>
            <a:endParaRPr kumimoji="1" lang="ko-KR" altLang="en-US"/>
          </a:p>
        </p:txBody>
      </p:sp>
      <p:sp>
        <p:nvSpPr>
          <p:cNvPr id="4" name="Slide Number Placeholder 3"/>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88891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ko-KR" altLang="en-US"/>
              <a:t>마스터 제목 스타일 편집</a:t>
            </a:r>
            <a:endParaRPr lang="en-US" dirty="0"/>
          </a:p>
        </p:txBody>
      </p:sp>
      <p:sp>
        <p:nvSpPr>
          <p:cNvPr id="3" name="Content Placeholder 2"/>
          <p:cNvSpPr>
            <a:spLocks noGrp="1"/>
          </p:cNvSpPr>
          <p:nvPr>
            <p:ph idx="1"/>
          </p:nvPr>
        </p:nvSpPr>
        <p:spPr>
          <a:xfrm>
            <a:off x="10365701" y="1974851"/>
            <a:ext cx="1234359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38826B7-21E3-C947-B317-9E30A7CD80BA}" type="datetimeFigureOut">
              <a:rPr kumimoji="1" lang="ko-KR" altLang="en-US" smtClean="0"/>
              <a:t>2021-06-20</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81913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679468" y="914400"/>
            <a:ext cx="7863962" cy="3200400"/>
          </a:xfrm>
        </p:spPr>
        <p:txBody>
          <a:bodyPr anchor="b"/>
          <a:lstStyle>
            <a:lvl1pPr>
              <a:defRPr sz="6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0365701" y="1974851"/>
            <a:ext cx="12343597" cy="9747250"/>
          </a:xfrm>
        </p:spPr>
        <p:txBody>
          <a:bodyPr anchor="t"/>
          <a:lstStyle>
            <a:lvl1pPr marL="0" indent="0">
              <a:buNone/>
              <a:defRPr sz="6400"/>
            </a:lvl1pPr>
            <a:lvl2pPr marL="914354" indent="0">
              <a:buNone/>
              <a:defRPr sz="5600"/>
            </a:lvl2pPr>
            <a:lvl3pPr marL="1828709" indent="0">
              <a:buNone/>
              <a:defRPr sz="4800"/>
            </a:lvl3pPr>
            <a:lvl4pPr marL="2743063" indent="0">
              <a:buNone/>
              <a:defRPr sz="4000"/>
            </a:lvl4pPr>
            <a:lvl5pPr marL="3657417" indent="0">
              <a:buNone/>
              <a:defRPr sz="4000"/>
            </a:lvl5pPr>
            <a:lvl6pPr marL="4571771" indent="0">
              <a:buNone/>
              <a:defRPr sz="4000"/>
            </a:lvl6pPr>
            <a:lvl7pPr marL="5486126" indent="0">
              <a:buNone/>
              <a:defRPr sz="4000"/>
            </a:lvl7pPr>
            <a:lvl8pPr marL="6400480" indent="0">
              <a:buNone/>
              <a:defRPr sz="4000"/>
            </a:lvl8pPr>
            <a:lvl9pPr marL="7314834" indent="0">
              <a:buNone/>
              <a:defRPr sz="4000"/>
            </a:lvl9pPr>
          </a:lstStyle>
          <a:p>
            <a:r>
              <a:rPr lang="ko-KR" altLang="en-US"/>
              <a:t>그림을 개체 틀로 끌거나 아이콘을 클릭하여 추가</a:t>
            </a:r>
            <a:endParaRPr lang="en-US" dirty="0"/>
          </a:p>
        </p:txBody>
      </p:sp>
      <p:sp>
        <p:nvSpPr>
          <p:cNvPr id="4" name="Text Placeholder 3"/>
          <p:cNvSpPr>
            <a:spLocks noGrp="1"/>
          </p:cNvSpPr>
          <p:nvPr>
            <p:ph type="body" sz="half" idx="2"/>
          </p:nvPr>
        </p:nvSpPr>
        <p:spPr>
          <a:xfrm>
            <a:off x="1679468" y="4114800"/>
            <a:ext cx="7863962" cy="7623176"/>
          </a:xfrm>
        </p:spPr>
        <p:txBody>
          <a:bodyPr/>
          <a:lstStyle>
            <a:lvl1pPr marL="0" indent="0">
              <a:buNone/>
              <a:defRPr sz="3200"/>
            </a:lvl1pPr>
            <a:lvl2pPr marL="914354" indent="0">
              <a:buNone/>
              <a:defRPr sz="2800"/>
            </a:lvl2pPr>
            <a:lvl3pPr marL="1828709" indent="0">
              <a:buNone/>
              <a:defRPr sz="2400"/>
            </a:lvl3pPr>
            <a:lvl4pPr marL="2743063" indent="0">
              <a:buNone/>
              <a:defRPr sz="2000"/>
            </a:lvl4pPr>
            <a:lvl5pPr marL="3657417" indent="0">
              <a:buNone/>
              <a:defRPr sz="2000"/>
            </a:lvl5pPr>
            <a:lvl6pPr marL="4571771" indent="0">
              <a:buNone/>
              <a:defRPr sz="2000"/>
            </a:lvl6pPr>
            <a:lvl7pPr marL="5486126" indent="0">
              <a:buNone/>
              <a:defRPr sz="2000"/>
            </a:lvl7pPr>
            <a:lvl8pPr marL="6400480" indent="0">
              <a:buNone/>
              <a:defRPr sz="2000"/>
            </a:lvl8pPr>
            <a:lvl9pPr marL="7314834" indent="0">
              <a:buNone/>
              <a:defRPr sz="2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38826B7-21E3-C947-B317-9E30A7CD80BA}" type="datetimeFigureOut">
              <a:rPr kumimoji="1" lang="ko-KR" altLang="en-US" smtClean="0"/>
              <a:t>2021-06-20</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77522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291" y="730251"/>
            <a:ext cx="21029831" cy="265112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676291" y="3651250"/>
            <a:ext cx="21029831" cy="870267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A38826B7-21E3-C947-B317-9E30A7CD80BA}" type="datetimeFigureOut">
              <a:rPr kumimoji="1" lang="ko-KR" altLang="en-US" smtClean="0"/>
              <a:t>2021-06-20</a:t>
            </a:fld>
            <a:endParaRPr kumimoji="1" lang="ko-KR" altLang="en-US"/>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kumimoji="1" lang="ko-KR" altLang="en-US"/>
          </a:p>
        </p:txBody>
      </p:sp>
      <p:sp>
        <p:nvSpPr>
          <p:cNvPr id="6" name="Slide Number Placeholder 5"/>
          <p:cNvSpPr>
            <a:spLocks noGrp="1"/>
          </p:cNvSpPr>
          <p:nvPr>
            <p:ph type="sldNum" sz="quarter" idx="4"/>
          </p:nvPr>
        </p:nvSpPr>
        <p:spPr>
          <a:xfrm>
            <a:off x="17220079" y="12712701"/>
            <a:ext cx="5486043"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1B6D7589-F66E-2345-B4D0-21B08A927088}" type="slidenum">
              <a:rPr kumimoji="1" lang="ko-KR" altLang="en-US" smtClean="0"/>
              <a:t>‹#›</a:t>
            </a:fld>
            <a:endParaRPr kumimoji="1" lang="ko-KR" altLang="en-US"/>
          </a:p>
        </p:txBody>
      </p:sp>
    </p:spTree>
    <p:extLst>
      <p:ext uri="{BB962C8B-B14F-4D97-AF65-F5344CB8AC3E}">
        <p14:creationId xmlns:p14="http://schemas.microsoft.com/office/powerpoint/2010/main" val="1181759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709" rtl="0" eaLnBrk="1" latinLnBrk="1" hangingPunct="1">
        <a:lnSpc>
          <a:spcPct val="90000"/>
        </a:lnSpc>
        <a:spcBef>
          <a:spcPct val="0"/>
        </a:spcBef>
        <a:buNone/>
        <a:defRPr sz="8800" kern="1200">
          <a:solidFill>
            <a:schemeClr val="tx1"/>
          </a:solidFill>
          <a:latin typeface="+mj-lt"/>
          <a:ea typeface="+mj-ea"/>
          <a:cs typeface="+mj-cs"/>
        </a:defRPr>
      </a:lvl1pPr>
    </p:titleStyle>
    <p:bodyStyle>
      <a:lvl1pPr marL="457177" indent="-457177" algn="l" defTabSz="1828709" rtl="0" eaLnBrk="1" latinLnBrk="1"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1"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1"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1"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1" hangingPunct="1">
        <a:defRPr sz="3600" kern="1200">
          <a:solidFill>
            <a:schemeClr val="tx1"/>
          </a:solidFill>
          <a:latin typeface="+mn-lt"/>
          <a:ea typeface="+mn-ea"/>
          <a:cs typeface="+mn-cs"/>
        </a:defRPr>
      </a:lvl1pPr>
      <a:lvl2pPr marL="914354" algn="l" defTabSz="1828709" rtl="0" eaLnBrk="1" latinLnBrk="1" hangingPunct="1">
        <a:defRPr sz="3600" kern="1200">
          <a:solidFill>
            <a:schemeClr val="tx1"/>
          </a:solidFill>
          <a:latin typeface="+mn-lt"/>
          <a:ea typeface="+mn-ea"/>
          <a:cs typeface="+mn-cs"/>
        </a:defRPr>
      </a:lvl2pPr>
      <a:lvl3pPr marL="1828709" algn="l" defTabSz="1828709" rtl="0" eaLnBrk="1" latinLnBrk="1" hangingPunct="1">
        <a:defRPr sz="3600" kern="1200">
          <a:solidFill>
            <a:schemeClr val="tx1"/>
          </a:solidFill>
          <a:latin typeface="+mn-lt"/>
          <a:ea typeface="+mn-ea"/>
          <a:cs typeface="+mn-cs"/>
        </a:defRPr>
      </a:lvl3pPr>
      <a:lvl4pPr marL="2743063" algn="l" defTabSz="1828709" rtl="0" eaLnBrk="1" latinLnBrk="1" hangingPunct="1">
        <a:defRPr sz="3600" kern="1200">
          <a:solidFill>
            <a:schemeClr val="tx1"/>
          </a:solidFill>
          <a:latin typeface="+mn-lt"/>
          <a:ea typeface="+mn-ea"/>
          <a:cs typeface="+mn-cs"/>
        </a:defRPr>
      </a:lvl4pPr>
      <a:lvl5pPr marL="3657417" algn="l" defTabSz="1828709" rtl="0" eaLnBrk="1" latinLnBrk="1" hangingPunct="1">
        <a:defRPr sz="3600" kern="1200">
          <a:solidFill>
            <a:schemeClr val="tx1"/>
          </a:solidFill>
          <a:latin typeface="+mn-lt"/>
          <a:ea typeface="+mn-ea"/>
          <a:cs typeface="+mn-cs"/>
        </a:defRPr>
      </a:lvl5pPr>
      <a:lvl6pPr marL="4571771" algn="l" defTabSz="1828709" rtl="0" eaLnBrk="1" latinLnBrk="1" hangingPunct="1">
        <a:defRPr sz="3600" kern="1200">
          <a:solidFill>
            <a:schemeClr val="tx1"/>
          </a:solidFill>
          <a:latin typeface="+mn-lt"/>
          <a:ea typeface="+mn-ea"/>
          <a:cs typeface="+mn-cs"/>
        </a:defRPr>
      </a:lvl6pPr>
      <a:lvl7pPr marL="5486126" algn="l" defTabSz="1828709" rtl="0" eaLnBrk="1" latinLnBrk="1" hangingPunct="1">
        <a:defRPr sz="3600" kern="1200">
          <a:solidFill>
            <a:schemeClr val="tx1"/>
          </a:solidFill>
          <a:latin typeface="+mn-lt"/>
          <a:ea typeface="+mn-ea"/>
          <a:cs typeface="+mn-cs"/>
        </a:defRPr>
      </a:lvl7pPr>
      <a:lvl8pPr marL="6400480" algn="l" defTabSz="1828709" rtl="0" eaLnBrk="1" latinLnBrk="1" hangingPunct="1">
        <a:defRPr sz="3600" kern="1200">
          <a:solidFill>
            <a:schemeClr val="tx1"/>
          </a:solidFill>
          <a:latin typeface="+mn-lt"/>
          <a:ea typeface="+mn-ea"/>
          <a:cs typeface="+mn-cs"/>
        </a:defRPr>
      </a:lvl8pPr>
      <a:lvl9pPr marL="7314834" algn="l" defTabSz="1828709" rtl="0" eaLnBrk="1" latinLnBrk="1"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gif"/><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gif"/><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gif"/><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3"/>
            <a:ext cx="24382413" cy="13715107"/>
          </a:xfrm>
          <a:prstGeom prst="rect">
            <a:avLst/>
          </a:prstGeom>
        </p:spPr>
      </p:pic>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 y="1066800"/>
            <a:ext cx="2133600" cy="2133600"/>
          </a:xfrm>
          <a:prstGeom prst="rect">
            <a:avLst/>
          </a:prstGeom>
        </p:spPr>
      </p:pic>
      <p:sp>
        <p:nvSpPr>
          <p:cNvPr id="7" name="텍스트 상자 6"/>
          <p:cNvSpPr txBox="1"/>
          <p:nvPr/>
        </p:nvSpPr>
        <p:spPr>
          <a:xfrm>
            <a:off x="516664" y="7255999"/>
            <a:ext cx="11674542" cy="1754326"/>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8800"/>
              <a:buFont typeface="Arial"/>
              <a:buNone/>
            </a:pPr>
            <a:r>
              <a:rPr lang="en-US" altLang="ko-KR" sz="5400" b="1" i="0" u="none" strike="noStrike" cap="none" dirty="0">
                <a:solidFill>
                  <a:srgbClr val="002856"/>
                </a:solidFill>
                <a:latin typeface="Arial"/>
                <a:ea typeface="Arial"/>
                <a:cs typeface="Arial"/>
                <a:sym typeface="Arial"/>
              </a:rPr>
              <a:t>Kore</a:t>
            </a:r>
            <a:r>
              <a:rPr lang="en-US" altLang="ko-KR" sz="5400" b="1" dirty="0">
                <a:solidFill>
                  <a:srgbClr val="002856"/>
                </a:solidFill>
                <a:latin typeface="Arial"/>
                <a:ea typeface="Arial"/>
                <a:cs typeface="Arial"/>
                <a:sym typeface="Arial"/>
              </a:rPr>
              <a:t>an Pension Funds </a:t>
            </a:r>
          </a:p>
          <a:p>
            <a:pPr marL="0" marR="0" lvl="0" indent="0" algn="l" rtl="0">
              <a:lnSpc>
                <a:spcPct val="100000"/>
              </a:lnSpc>
              <a:spcBef>
                <a:spcPts val="0"/>
              </a:spcBef>
              <a:spcAft>
                <a:spcPts val="0"/>
              </a:spcAft>
              <a:buClr>
                <a:srgbClr val="000000"/>
              </a:buClr>
              <a:buSzPts val="8800"/>
              <a:buFont typeface="Arial"/>
              <a:buNone/>
            </a:pPr>
            <a:r>
              <a:rPr lang="en-US" altLang="ko-KR" sz="5400" b="1" dirty="0">
                <a:solidFill>
                  <a:srgbClr val="002856"/>
                </a:solidFill>
                <a:latin typeface="Arial"/>
                <a:ea typeface="Arial"/>
                <a:cs typeface="Arial"/>
                <a:sym typeface="Arial"/>
              </a:rPr>
              <a:t>Portfolio Optimization</a:t>
            </a:r>
            <a:endParaRPr lang="en-US" altLang="ko-KR" sz="5400" b="1" i="0" u="none" strike="noStrike" cap="none" dirty="0">
              <a:solidFill>
                <a:srgbClr val="002856"/>
              </a:solidFill>
              <a:latin typeface="Arial"/>
              <a:ea typeface="Arial"/>
              <a:cs typeface="Arial"/>
              <a:sym typeface="Arial"/>
            </a:endParaRPr>
          </a:p>
        </p:txBody>
      </p:sp>
      <p:sp>
        <p:nvSpPr>
          <p:cNvPr id="8" name="직사각형 7"/>
          <p:cNvSpPr/>
          <p:nvPr/>
        </p:nvSpPr>
        <p:spPr>
          <a:xfrm flipV="1">
            <a:off x="1079827" y="6573914"/>
            <a:ext cx="2568895" cy="58272"/>
          </a:xfrm>
          <a:prstGeom prst="rect">
            <a:avLst/>
          </a:prstGeom>
          <a:solidFill>
            <a:srgbClr val="43C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rgbClr val="002856"/>
              </a:solidFill>
            </a:endParaRPr>
          </a:p>
        </p:txBody>
      </p:sp>
      <p:sp>
        <p:nvSpPr>
          <p:cNvPr id="12" name="직사각형 11"/>
          <p:cNvSpPr/>
          <p:nvPr/>
        </p:nvSpPr>
        <p:spPr>
          <a:xfrm flipV="1">
            <a:off x="1033752" y="11864669"/>
            <a:ext cx="13325074" cy="4571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rgbClr val="002856"/>
              </a:solidFill>
            </a:endParaRPr>
          </a:p>
        </p:txBody>
      </p:sp>
      <p:sp>
        <p:nvSpPr>
          <p:cNvPr id="10" name="Google Shape;104;p1">
            <a:extLst>
              <a:ext uri="{FF2B5EF4-FFF2-40B4-BE49-F238E27FC236}">
                <a16:creationId xmlns:a16="http://schemas.microsoft.com/office/drawing/2014/main" id="{F18B1D75-3264-48FD-A862-870DFCFB6F82}"/>
              </a:ext>
            </a:extLst>
          </p:cNvPr>
          <p:cNvSpPr txBox="1"/>
          <p:nvPr/>
        </p:nvSpPr>
        <p:spPr>
          <a:xfrm>
            <a:off x="978227" y="10516396"/>
            <a:ext cx="126105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US" b="1" dirty="0">
                <a:solidFill>
                  <a:srgbClr val="002856"/>
                </a:solidFill>
                <a:latin typeface="Calibri"/>
                <a:ea typeface="Calibri"/>
                <a:cs typeface="Calibri"/>
                <a:sym typeface="Calibri"/>
              </a:rPr>
              <a:t>20161342 </a:t>
            </a:r>
            <a:r>
              <a:rPr lang="en-US" b="1" dirty="0" err="1">
                <a:solidFill>
                  <a:srgbClr val="002856"/>
                </a:solidFill>
                <a:latin typeface="Calibri"/>
                <a:ea typeface="Calibri"/>
                <a:cs typeface="Calibri"/>
                <a:sym typeface="Calibri"/>
              </a:rPr>
              <a:t>Keonwoo</a:t>
            </a:r>
            <a:r>
              <a:rPr lang="en-US" b="1" dirty="0">
                <a:solidFill>
                  <a:srgbClr val="002856"/>
                </a:solidFill>
                <a:latin typeface="Calibri"/>
                <a:ea typeface="Calibri"/>
                <a:cs typeface="Calibri"/>
                <a:sym typeface="Calibri"/>
              </a:rPr>
              <a:t> Kim</a:t>
            </a:r>
            <a:endParaRPr b="1" dirty="0">
              <a:solidFill>
                <a:srgbClr val="002856"/>
              </a:solidFill>
              <a:latin typeface="Calibri"/>
              <a:ea typeface="Calibri"/>
              <a:cs typeface="Calibri"/>
              <a:sym typeface="Calibri"/>
            </a:endParaRPr>
          </a:p>
        </p:txBody>
      </p:sp>
      <p:sp>
        <p:nvSpPr>
          <p:cNvPr id="2" name="TextBox 1">
            <a:extLst>
              <a:ext uri="{FF2B5EF4-FFF2-40B4-BE49-F238E27FC236}">
                <a16:creationId xmlns:a16="http://schemas.microsoft.com/office/drawing/2014/main" id="{E8C21667-07A7-4401-814E-7E48675FD96B}"/>
              </a:ext>
            </a:extLst>
          </p:cNvPr>
          <p:cNvSpPr txBox="1"/>
          <p:nvPr/>
        </p:nvSpPr>
        <p:spPr>
          <a:xfrm>
            <a:off x="952111" y="5810818"/>
            <a:ext cx="7995946" cy="646331"/>
          </a:xfrm>
          <a:prstGeom prst="rect">
            <a:avLst/>
          </a:prstGeom>
          <a:noFill/>
        </p:spPr>
        <p:txBody>
          <a:bodyPr wrap="square" rtlCol="0">
            <a:spAutoFit/>
          </a:bodyPr>
          <a:lstStyle/>
          <a:p>
            <a:r>
              <a:rPr lang="en-US" altLang="ko-KR" b="1" dirty="0">
                <a:solidFill>
                  <a:srgbClr val="002856"/>
                </a:solidFill>
              </a:rPr>
              <a:t>IE41201 Advanced Investment Science</a:t>
            </a:r>
            <a:endParaRPr lang="ko-KR" altLang="en-US" dirty="0"/>
          </a:p>
        </p:txBody>
      </p:sp>
    </p:spTree>
    <p:extLst>
      <p:ext uri="{BB962C8B-B14F-4D97-AF65-F5344CB8AC3E}">
        <p14:creationId xmlns:p14="http://schemas.microsoft.com/office/powerpoint/2010/main" val="74303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dirty="0">
                <a:solidFill>
                  <a:srgbClr val="002856"/>
                </a:solidFill>
                <a:latin typeface="Arial"/>
                <a:ea typeface="Arial"/>
                <a:cs typeface="Arial"/>
                <a:sym typeface="Arial"/>
              </a:rPr>
              <a:t>3. Progress Report</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sp>
        <p:nvSpPr>
          <p:cNvPr id="8" name="Arrow: Right 7">
            <a:extLst>
              <a:ext uri="{FF2B5EF4-FFF2-40B4-BE49-F238E27FC236}">
                <a16:creationId xmlns:a16="http://schemas.microsoft.com/office/drawing/2014/main" id="{BEB17D45-37A7-4C54-966F-4CB08F713733}"/>
              </a:ext>
            </a:extLst>
          </p:cNvPr>
          <p:cNvSpPr/>
          <p:nvPr/>
        </p:nvSpPr>
        <p:spPr>
          <a:xfrm>
            <a:off x="530512" y="9638058"/>
            <a:ext cx="22751492" cy="917171"/>
          </a:xfrm>
          <a:prstGeom prst="rightArrow">
            <a:avLst>
              <a:gd name="adj1" fmla="val 19216"/>
              <a:gd name="adj2" fmla="val 5392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6055F7-7EA9-4229-8EDC-753B3CB43EB5}"/>
              </a:ext>
            </a:extLst>
          </p:cNvPr>
          <p:cNvSpPr txBox="1"/>
          <p:nvPr/>
        </p:nvSpPr>
        <p:spPr>
          <a:xfrm>
            <a:off x="22485927" y="9060873"/>
            <a:ext cx="1945143" cy="646331"/>
          </a:xfrm>
          <a:prstGeom prst="rect">
            <a:avLst/>
          </a:prstGeom>
          <a:noFill/>
        </p:spPr>
        <p:txBody>
          <a:bodyPr wrap="square" rtlCol="0">
            <a:spAutoFit/>
          </a:bodyPr>
          <a:lstStyle/>
          <a:p>
            <a:r>
              <a:rPr lang="en-US" b="1" dirty="0"/>
              <a:t>Time</a:t>
            </a:r>
          </a:p>
        </p:txBody>
      </p:sp>
      <p:sp>
        <p:nvSpPr>
          <p:cNvPr id="12" name="Rectangle: Rounded Corners 11">
            <a:extLst>
              <a:ext uri="{FF2B5EF4-FFF2-40B4-BE49-F238E27FC236}">
                <a16:creationId xmlns:a16="http://schemas.microsoft.com/office/drawing/2014/main" id="{270FC377-EB53-44A5-B686-1B8A159710CA}"/>
              </a:ext>
            </a:extLst>
          </p:cNvPr>
          <p:cNvSpPr/>
          <p:nvPr/>
        </p:nvSpPr>
        <p:spPr>
          <a:xfrm>
            <a:off x="1034361" y="8592933"/>
            <a:ext cx="3528000" cy="1413164"/>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2018~2019 </a:t>
            </a:r>
          </a:p>
          <a:p>
            <a:pPr algn="ctr"/>
            <a:r>
              <a:rPr lang="en-US" dirty="0"/>
              <a:t>historical data</a:t>
            </a:r>
          </a:p>
        </p:txBody>
      </p:sp>
      <p:grpSp>
        <p:nvGrpSpPr>
          <p:cNvPr id="13" name="Group 12">
            <a:extLst>
              <a:ext uri="{FF2B5EF4-FFF2-40B4-BE49-F238E27FC236}">
                <a16:creationId xmlns:a16="http://schemas.microsoft.com/office/drawing/2014/main" id="{7C4DF515-E47B-411A-B091-E3B4F6F10B49}"/>
              </a:ext>
            </a:extLst>
          </p:cNvPr>
          <p:cNvGrpSpPr/>
          <p:nvPr/>
        </p:nvGrpSpPr>
        <p:grpSpPr>
          <a:xfrm>
            <a:off x="2456476" y="4213876"/>
            <a:ext cx="2345699" cy="4409045"/>
            <a:chOff x="2456476" y="4213876"/>
            <a:chExt cx="2345699" cy="4409045"/>
          </a:xfrm>
        </p:grpSpPr>
        <p:sp>
          <p:nvSpPr>
            <p:cNvPr id="14" name="Arrow: Right 13">
              <a:extLst>
                <a:ext uri="{FF2B5EF4-FFF2-40B4-BE49-F238E27FC236}">
                  <a16:creationId xmlns:a16="http://schemas.microsoft.com/office/drawing/2014/main" id="{F9200521-9022-4E33-8190-A223F04E8644}"/>
                </a:ext>
              </a:extLst>
            </p:cNvPr>
            <p:cNvSpPr/>
            <p:nvPr/>
          </p:nvSpPr>
          <p:spPr>
            <a:xfrm rot="16200000">
              <a:off x="2237705" y="7924522"/>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4C9FE43-75A7-43D9-B28A-9697823D20F6}"/>
                </a:ext>
              </a:extLst>
            </p:cNvPr>
            <p:cNvSpPr/>
            <p:nvPr/>
          </p:nvSpPr>
          <p:spPr>
            <a:xfrm>
              <a:off x="2666548" y="4213876"/>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962EF-08FC-4BA8-A641-85040F15F475}"/>
                </a:ext>
              </a:extLst>
            </p:cNvPr>
            <p:cNvSpPr/>
            <p:nvPr/>
          </p:nvSpPr>
          <p:spPr>
            <a:xfrm>
              <a:off x="2666548" y="4464251"/>
              <a:ext cx="72000" cy="7322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9CB1C46A-EEA3-4A65-91EA-015D424C6366}"/>
                </a:ext>
              </a:extLst>
            </p:cNvPr>
            <p:cNvSpPr/>
            <p:nvPr/>
          </p:nvSpPr>
          <p:spPr>
            <a:xfrm rot="5400000">
              <a:off x="3396766" y="6148654"/>
              <a:ext cx="233119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927DDB-F443-423F-8424-8A27577C6F49}"/>
                  </a:ext>
                </a:extLst>
              </p:cNvPr>
              <p:cNvSpPr txBox="1"/>
              <p:nvPr/>
            </p:nvSpPr>
            <p:spPr>
              <a:xfrm>
                <a:off x="797168" y="5906824"/>
                <a:ext cx="3545073" cy="9999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𝐸𝑠𝑡𝑖𝑚𝑎𝑡𝑒</m:t>
                      </m:r>
                      <m:r>
                        <a:rPr lang="en-US" sz="2800" b="0" i="1" smtClean="0">
                          <a:latin typeface="Cambria Math" panose="02040503050406030204" pitchFamily="18" charset="0"/>
                        </a:rPr>
                        <m:t> </m:t>
                      </m:r>
                      <m:r>
                        <a:rPr lang="en-US" sz="2800" b="0" i="1" smtClean="0">
                          <a:latin typeface="Cambria Math" panose="02040503050406030204" pitchFamily="18" charset="0"/>
                        </a:rPr>
                        <m:t>𝑝𝑎𝑟𝑎𝑚𝑒𝑡𝑒𝑟𝑠</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𝜇</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Σ</m:t>
                          </m:r>
                        </m:e>
                      </m:acc>
                    </m:oMath>
                  </m:oMathPara>
                </a14:m>
                <a:endParaRPr lang="en-US" dirty="0"/>
              </a:p>
            </p:txBody>
          </p:sp>
        </mc:Choice>
        <mc:Fallback xmlns="">
          <p:sp>
            <p:nvSpPr>
              <p:cNvPr id="18" name="TextBox 17">
                <a:extLst>
                  <a:ext uri="{FF2B5EF4-FFF2-40B4-BE49-F238E27FC236}">
                    <a16:creationId xmlns:a16="http://schemas.microsoft.com/office/drawing/2014/main" id="{9A927DDB-F443-423F-8424-8A27577C6F49}"/>
                  </a:ext>
                </a:extLst>
              </p:cNvPr>
              <p:cNvSpPr txBox="1">
                <a:spLocks noRot="1" noChangeAspect="1" noMove="1" noResize="1" noEditPoints="1" noAdjustHandles="1" noChangeArrowheads="1" noChangeShapeType="1" noTextEdit="1"/>
              </p:cNvSpPr>
              <p:nvPr/>
            </p:nvSpPr>
            <p:spPr>
              <a:xfrm>
                <a:off x="797168" y="5906824"/>
                <a:ext cx="3545073" cy="999954"/>
              </a:xfrm>
              <a:prstGeom prst="rect">
                <a:avLst/>
              </a:prstGeom>
              <a:blipFill>
                <a:blip r:embed="rId5"/>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54A57EB7-1C68-4FC5-9BAD-FA9585D46430}"/>
              </a:ext>
            </a:extLst>
          </p:cNvPr>
          <p:cNvSpPr txBox="1"/>
          <p:nvPr/>
        </p:nvSpPr>
        <p:spPr>
          <a:xfrm>
            <a:off x="3931801" y="4106915"/>
            <a:ext cx="3545073" cy="523220"/>
          </a:xfrm>
          <a:prstGeom prst="rect">
            <a:avLst/>
          </a:prstGeom>
          <a:noFill/>
        </p:spPr>
        <p:txBody>
          <a:bodyPr wrap="square" rtlCol="0">
            <a:spAutoFit/>
          </a:bodyPr>
          <a:lstStyle/>
          <a:p>
            <a:r>
              <a:rPr lang="en-US" sz="2800" b="1" dirty="0"/>
              <a:t>Robust optimization</a:t>
            </a:r>
          </a:p>
        </p:txBody>
      </p:sp>
      <p:sp>
        <p:nvSpPr>
          <p:cNvPr id="20" name="Rectangle: Rounded Corners 19">
            <a:extLst>
              <a:ext uri="{FF2B5EF4-FFF2-40B4-BE49-F238E27FC236}">
                <a16:creationId xmlns:a16="http://schemas.microsoft.com/office/drawing/2014/main" id="{8B43669C-4815-4FF3-A064-068BF99E5295}"/>
              </a:ext>
            </a:extLst>
          </p:cNvPr>
          <p:cNvSpPr/>
          <p:nvPr/>
        </p:nvSpPr>
        <p:spPr>
          <a:xfrm>
            <a:off x="6662344" y="8592933"/>
            <a:ext cx="3528000" cy="1413164"/>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2018.01.01 ~</a:t>
            </a:r>
          </a:p>
          <a:p>
            <a:pPr algn="ctr"/>
            <a:r>
              <a:rPr lang="en-US" dirty="0"/>
              <a:t>2020.03.31</a:t>
            </a:r>
          </a:p>
        </p:txBody>
      </p:sp>
      <p:sp>
        <p:nvSpPr>
          <p:cNvPr id="21" name="Rectangle: Rounded Corners 20">
            <a:extLst>
              <a:ext uri="{FF2B5EF4-FFF2-40B4-BE49-F238E27FC236}">
                <a16:creationId xmlns:a16="http://schemas.microsoft.com/office/drawing/2014/main" id="{52A4A7B9-76A4-4D46-817C-80516392928C}"/>
              </a:ext>
            </a:extLst>
          </p:cNvPr>
          <p:cNvSpPr/>
          <p:nvPr/>
        </p:nvSpPr>
        <p:spPr>
          <a:xfrm>
            <a:off x="12290327" y="8592933"/>
            <a:ext cx="3528000" cy="1413164"/>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2018.04.01 ~</a:t>
            </a:r>
          </a:p>
          <a:p>
            <a:pPr algn="ctr"/>
            <a:r>
              <a:rPr lang="en-US" dirty="0"/>
              <a:t>2020.06.30</a:t>
            </a:r>
          </a:p>
        </p:txBody>
      </p:sp>
      <p:grpSp>
        <p:nvGrpSpPr>
          <p:cNvPr id="22" name="Group 21">
            <a:extLst>
              <a:ext uri="{FF2B5EF4-FFF2-40B4-BE49-F238E27FC236}">
                <a16:creationId xmlns:a16="http://schemas.microsoft.com/office/drawing/2014/main" id="{46744D5F-CF56-4A55-A766-6EF6DF439170}"/>
              </a:ext>
            </a:extLst>
          </p:cNvPr>
          <p:cNvGrpSpPr/>
          <p:nvPr/>
        </p:nvGrpSpPr>
        <p:grpSpPr>
          <a:xfrm>
            <a:off x="13654759" y="4146848"/>
            <a:ext cx="2345699" cy="4409045"/>
            <a:chOff x="2456476" y="4213876"/>
            <a:chExt cx="2345699" cy="4409045"/>
          </a:xfrm>
        </p:grpSpPr>
        <p:sp>
          <p:nvSpPr>
            <p:cNvPr id="23" name="Arrow: Right 22">
              <a:extLst>
                <a:ext uri="{FF2B5EF4-FFF2-40B4-BE49-F238E27FC236}">
                  <a16:creationId xmlns:a16="http://schemas.microsoft.com/office/drawing/2014/main" id="{A183BBBF-484C-4FF6-9419-960635CB8675}"/>
                </a:ext>
              </a:extLst>
            </p:cNvPr>
            <p:cNvSpPr/>
            <p:nvPr/>
          </p:nvSpPr>
          <p:spPr>
            <a:xfrm rot="16200000">
              <a:off x="2237705" y="7924522"/>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84A4C37-AF27-44D2-9660-F71EB3E85649}"/>
                </a:ext>
              </a:extLst>
            </p:cNvPr>
            <p:cNvSpPr/>
            <p:nvPr/>
          </p:nvSpPr>
          <p:spPr>
            <a:xfrm>
              <a:off x="2666548" y="4213876"/>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B56CB92-F597-4EF8-9BBF-B9D91F40EBF7}"/>
                </a:ext>
              </a:extLst>
            </p:cNvPr>
            <p:cNvSpPr/>
            <p:nvPr/>
          </p:nvSpPr>
          <p:spPr>
            <a:xfrm>
              <a:off x="2666548" y="4464251"/>
              <a:ext cx="72000" cy="7322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5B06B673-55DC-455C-9D5E-8C61F50CF39A}"/>
                </a:ext>
              </a:extLst>
            </p:cNvPr>
            <p:cNvSpPr/>
            <p:nvPr/>
          </p:nvSpPr>
          <p:spPr>
            <a:xfrm rot="5400000">
              <a:off x="3396766" y="6148654"/>
              <a:ext cx="233119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0F87CC9-E0F0-4E0E-8842-8CA018EA0D36}"/>
              </a:ext>
            </a:extLst>
          </p:cNvPr>
          <p:cNvGrpSpPr/>
          <p:nvPr/>
        </p:nvGrpSpPr>
        <p:grpSpPr>
          <a:xfrm>
            <a:off x="8111972" y="4143865"/>
            <a:ext cx="2345699" cy="4409045"/>
            <a:chOff x="2456476" y="4213876"/>
            <a:chExt cx="2345699" cy="4409045"/>
          </a:xfrm>
        </p:grpSpPr>
        <p:sp>
          <p:nvSpPr>
            <p:cNvPr id="28" name="Arrow: Right 27">
              <a:extLst>
                <a:ext uri="{FF2B5EF4-FFF2-40B4-BE49-F238E27FC236}">
                  <a16:creationId xmlns:a16="http://schemas.microsoft.com/office/drawing/2014/main" id="{6B648550-2C11-4A99-BF2C-FA4570836FE9}"/>
                </a:ext>
              </a:extLst>
            </p:cNvPr>
            <p:cNvSpPr/>
            <p:nvPr/>
          </p:nvSpPr>
          <p:spPr>
            <a:xfrm rot="16200000">
              <a:off x="2237705" y="7924522"/>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01576241-1B01-48AE-B5B8-B5B217FE53A8}"/>
                </a:ext>
              </a:extLst>
            </p:cNvPr>
            <p:cNvSpPr/>
            <p:nvPr/>
          </p:nvSpPr>
          <p:spPr>
            <a:xfrm>
              <a:off x="2666548" y="4213876"/>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AB516B5-1F72-4334-9B70-EEA13A3B2AD9}"/>
                </a:ext>
              </a:extLst>
            </p:cNvPr>
            <p:cNvSpPr/>
            <p:nvPr/>
          </p:nvSpPr>
          <p:spPr>
            <a:xfrm>
              <a:off x="2666548" y="4464251"/>
              <a:ext cx="72000" cy="7322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28144BC8-8632-429C-BA47-7DB9FFCF4BC2}"/>
                </a:ext>
              </a:extLst>
            </p:cNvPr>
            <p:cNvSpPr/>
            <p:nvPr/>
          </p:nvSpPr>
          <p:spPr>
            <a:xfrm rot="5400000">
              <a:off x="3396766" y="6148654"/>
              <a:ext cx="233119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1A23C66-05E3-48D4-9468-770E0D51CF3D}"/>
                  </a:ext>
                </a:extLst>
              </p:cNvPr>
              <p:cNvSpPr txBox="1"/>
              <p:nvPr/>
            </p:nvSpPr>
            <p:spPr>
              <a:xfrm>
                <a:off x="6460066" y="5975863"/>
                <a:ext cx="3545073" cy="9999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𝐸𝑠𝑡𝑖𝑚𝑎𝑡𝑒</m:t>
                      </m:r>
                      <m:r>
                        <a:rPr lang="en-US" sz="2800" b="0" i="1" smtClean="0">
                          <a:latin typeface="Cambria Math" panose="02040503050406030204" pitchFamily="18" charset="0"/>
                        </a:rPr>
                        <m:t> </m:t>
                      </m:r>
                      <m:r>
                        <a:rPr lang="en-US" sz="2800" b="0" i="1" smtClean="0">
                          <a:latin typeface="Cambria Math" panose="02040503050406030204" pitchFamily="18" charset="0"/>
                        </a:rPr>
                        <m:t>𝑝𝑎𝑟𝑎𝑚𝑒𝑡𝑒𝑟𝑠</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𝜇</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Σ</m:t>
                          </m:r>
                        </m:e>
                      </m:acc>
                    </m:oMath>
                  </m:oMathPara>
                </a14:m>
                <a:endParaRPr lang="en-US" dirty="0"/>
              </a:p>
            </p:txBody>
          </p:sp>
        </mc:Choice>
        <mc:Fallback xmlns="">
          <p:sp>
            <p:nvSpPr>
              <p:cNvPr id="32" name="TextBox 31">
                <a:extLst>
                  <a:ext uri="{FF2B5EF4-FFF2-40B4-BE49-F238E27FC236}">
                    <a16:creationId xmlns:a16="http://schemas.microsoft.com/office/drawing/2014/main" id="{A1A23C66-05E3-48D4-9468-770E0D51CF3D}"/>
                  </a:ext>
                </a:extLst>
              </p:cNvPr>
              <p:cNvSpPr txBox="1">
                <a:spLocks noRot="1" noChangeAspect="1" noMove="1" noResize="1" noEditPoints="1" noAdjustHandles="1" noChangeArrowheads="1" noChangeShapeType="1" noTextEdit="1"/>
              </p:cNvSpPr>
              <p:nvPr/>
            </p:nvSpPr>
            <p:spPr>
              <a:xfrm>
                <a:off x="6460066" y="5975863"/>
                <a:ext cx="3545073" cy="9999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BA4A51-7DF6-4276-97DF-B77AADEE6BB7}"/>
                  </a:ext>
                </a:extLst>
              </p:cNvPr>
              <p:cNvSpPr txBox="1"/>
              <p:nvPr/>
            </p:nvSpPr>
            <p:spPr>
              <a:xfrm>
                <a:off x="11975757" y="5986959"/>
                <a:ext cx="3545073" cy="9999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𝐸𝑠𝑡𝑖𝑚𝑎𝑡𝑒</m:t>
                      </m:r>
                      <m:r>
                        <a:rPr lang="en-US" sz="2800" b="0" i="1" smtClean="0">
                          <a:latin typeface="Cambria Math" panose="02040503050406030204" pitchFamily="18" charset="0"/>
                        </a:rPr>
                        <m:t> </m:t>
                      </m:r>
                      <m:r>
                        <a:rPr lang="en-US" sz="2800" b="0" i="1" smtClean="0">
                          <a:latin typeface="Cambria Math" panose="02040503050406030204" pitchFamily="18" charset="0"/>
                        </a:rPr>
                        <m:t>𝑝𝑎𝑟𝑎𝑚𝑒𝑡𝑒𝑟𝑠</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𝜇</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Σ</m:t>
                          </m:r>
                        </m:e>
                      </m:acc>
                    </m:oMath>
                  </m:oMathPara>
                </a14:m>
                <a:endParaRPr lang="en-US" dirty="0"/>
              </a:p>
            </p:txBody>
          </p:sp>
        </mc:Choice>
        <mc:Fallback xmlns="">
          <p:sp>
            <p:nvSpPr>
              <p:cNvPr id="33" name="TextBox 32">
                <a:extLst>
                  <a:ext uri="{FF2B5EF4-FFF2-40B4-BE49-F238E27FC236}">
                    <a16:creationId xmlns:a16="http://schemas.microsoft.com/office/drawing/2014/main" id="{46BA4A51-7DF6-4276-97DF-B77AADEE6BB7}"/>
                  </a:ext>
                </a:extLst>
              </p:cNvPr>
              <p:cNvSpPr txBox="1">
                <a:spLocks noRot="1" noChangeAspect="1" noMove="1" noResize="1" noEditPoints="1" noAdjustHandles="1" noChangeArrowheads="1" noChangeShapeType="1" noTextEdit="1"/>
              </p:cNvSpPr>
              <p:nvPr/>
            </p:nvSpPr>
            <p:spPr>
              <a:xfrm>
                <a:off x="11975757" y="5986959"/>
                <a:ext cx="3545073" cy="999954"/>
              </a:xfrm>
              <a:prstGeom prst="rect">
                <a:avLst/>
              </a:prstGeom>
              <a:blipFill>
                <a:blip r:embed="rId7"/>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E3589666-0B91-4DCA-BCAB-E57102D1360A}"/>
              </a:ext>
            </a:extLst>
          </p:cNvPr>
          <p:cNvSpPr txBox="1"/>
          <p:nvPr/>
        </p:nvSpPr>
        <p:spPr>
          <a:xfrm>
            <a:off x="3931801" y="4106915"/>
            <a:ext cx="3545073" cy="523220"/>
          </a:xfrm>
          <a:prstGeom prst="rect">
            <a:avLst/>
          </a:prstGeom>
          <a:noFill/>
        </p:spPr>
        <p:txBody>
          <a:bodyPr wrap="square" rtlCol="0">
            <a:spAutoFit/>
          </a:bodyPr>
          <a:lstStyle/>
          <a:p>
            <a:r>
              <a:rPr lang="en-US" sz="2800" b="1" dirty="0"/>
              <a:t>Robust optimization</a:t>
            </a:r>
          </a:p>
        </p:txBody>
      </p:sp>
      <p:sp>
        <p:nvSpPr>
          <p:cNvPr id="35" name="TextBox 34">
            <a:extLst>
              <a:ext uri="{FF2B5EF4-FFF2-40B4-BE49-F238E27FC236}">
                <a16:creationId xmlns:a16="http://schemas.microsoft.com/office/drawing/2014/main" id="{F57C26D6-3149-45F1-8EFD-55D20EB26DB2}"/>
              </a:ext>
            </a:extLst>
          </p:cNvPr>
          <p:cNvSpPr txBox="1"/>
          <p:nvPr/>
        </p:nvSpPr>
        <p:spPr>
          <a:xfrm>
            <a:off x="9513612" y="4135463"/>
            <a:ext cx="3545073" cy="523220"/>
          </a:xfrm>
          <a:prstGeom prst="rect">
            <a:avLst/>
          </a:prstGeom>
          <a:noFill/>
        </p:spPr>
        <p:txBody>
          <a:bodyPr wrap="square" rtlCol="0">
            <a:spAutoFit/>
          </a:bodyPr>
          <a:lstStyle/>
          <a:p>
            <a:r>
              <a:rPr lang="en-US" sz="2800" b="1" dirty="0"/>
              <a:t>Robust optimization</a:t>
            </a:r>
          </a:p>
        </p:txBody>
      </p:sp>
      <p:sp>
        <p:nvSpPr>
          <p:cNvPr id="36" name="TextBox 35">
            <a:extLst>
              <a:ext uri="{FF2B5EF4-FFF2-40B4-BE49-F238E27FC236}">
                <a16:creationId xmlns:a16="http://schemas.microsoft.com/office/drawing/2014/main" id="{E763B2C3-C03B-4A4B-959A-365D465C07BB}"/>
              </a:ext>
            </a:extLst>
          </p:cNvPr>
          <p:cNvSpPr txBox="1"/>
          <p:nvPr/>
        </p:nvSpPr>
        <p:spPr>
          <a:xfrm>
            <a:off x="15500386" y="4134505"/>
            <a:ext cx="3545073" cy="523220"/>
          </a:xfrm>
          <a:prstGeom prst="rect">
            <a:avLst/>
          </a:prstGeom>
          <a:noFill/>
        </p:spPr>
        <p:txBody>
          <a:bodyPr wrap="square" rtlCol="0">
            <a:spAutoFit/>
          </a:bodyPr>
          <a:lstStyle/>
          <a:p>
            <a:r>
              <a:rPr lang="en-US" sz="2800" b="1" dirty="0"/>
              <a:t>Robust optimization</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C076C86-75E0-4ECA-B1D4-E45E27A1D56B}"/>
                  </a:ext>
                </a:extLst>
              </p:cNvPr>
              <p:cNvSpPr txBox="1"/>
              <p:nvPr/>
            </p:nvSpPr>
            <p:spPr>
              <a:xfrm>
                <a:off x="3931801" y="7828163"/>
                <a:ext cx="133707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0</m:t>
                          </m:r>
                        </m:sup>
                      </m:sSup>
                    </m:oMath>
                  </m:oMathPara>
                </a14:m>
                <a:endParaRPr lang="en-US" dirty="0"/>
              </a:p>
            </p:txBody>
          </p:sp>
        </mc:Choice>
        <mc:Fallback xmlns="">
          <p:sp>
            <p:nvSpPr>
              <p:cNvPr id="37" name="TextBox 36">
                <a:extLst>
                  <a:ext uri="{FF2B5EF4-FFF2-40B4-BE49-F238E27FC236}">
                    <a16:creationId xmlns:a16="http://schemas.microsoft.com/office/drawing/2014/main" id="{FC076C86-75E0-4ECA-B1D4-E45E27A1D56B}"/>
                  </a:ext>
                </a:extLst>
              </p:cNvPr>
              <p:cNvSpPr txBox="1">
                <a:spLocks noRot="1" noChangeAspect="1" noMove="1" noResize="1" noEditPoints="1" noAdjustHandles="1" noChangeArrowheads="1" noChangeShapeType="1" noTextEdit="1"/>
              </p:cNvSpPr>
              <p:nvPr/>
            </p:nvSpPr>
            <p:spPr>
              <a:xfrm>
                <a:off x="3931801" y="7828163"/>
                <a:ext cx="1337072" cy="6463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A430E60-5795-4DFF-AE0E-1E1970E55A24}"/>
                  </a:ext>
                </a:extLst>
              </p:cNvPr>
              <p:cNvSpPr txBox="1"/>
              <p:nvPr/>
            </p:nvSpPr>
            <p:spPr>
              <a:xfrm>
                <a:off x="15149130" y="7823405"/>
                <a:ext cx="133707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oMath>
                  </m:oMathPara>
                </a14:m>
                <a:endParaRPr lang="en-US" dirty="0"/>
              </a:p>
            </p:txBody>
          </p:sp>
        </mc:Choice>
        <mc:Fallback xmlns="">
          <p:sp>
            <p:nvSpPr>
              <p:cNvPr id="38" name="TextBox 37">
                <a:extLst>
                  <a:ext uri="{FF2B5EF4-FFF2-40B4-BE49-F238E27FC236}">
                    <a16:creationId xmlns:a16="http://schemas.microsoft.com/office/drawing/2014/main" id="{1A430E60-5795-4DFF-AE0E-1E1970E55A24}"/>
                  </a:ext>
                </a:extLst>
              </p:cNvPr>
              <p:cNvSpPr txBox="1">
                <a:spLocks noRot="1" noChangeAspect="1" noMove="1" noResize="1" noEditPoints="1" noAdjustHandles="1" noChangeArrowheads="1" noChangeShapeType="1" noTextEdit="1"/>
              </p:cNvSpPr>
              <p:nvPr/>
            </p:nvSpPr>
            <p:spPr>
              <a:xfrm>
                <a:off x="15149130" y="7823405"/>
                <a:ext cx="1337072" cy="64633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0209E6D-354E-45C6-8EA3-37DCAA895D45}"/>
                  </a:ext>
                </a:extLst>
              </p:cNvPr>
              <p:cNvSpPr txBox="1"/>
              <p:nvPr/>
            </p:nvSpPr>
            <p:spPr>
              <a:xfrm>
                <a:off x="9663496" y="7870621"/>
                <a:ext cx="133707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1</m:t>
                          </m:r>
                        </m:sup>
                      </m:sSup>
                    </m:oMath>
                  </m:oMathPara>
                </a14:m>
                <a:endParaRPr lang="en-US" dirty="0"/>
              </a:p>
            </p:txBody>
          </p:sp>
        </mc:Choice>
        <mc:Fallback xmlns="">
          <p:sp>
            <p:nvSpPr>
              <p:cNvPr id="39" name="TextBox 38">
                <a:extLst>
                  <a:ext uri="{FF2B5EF4-FFF2-40B4-BE49-F238E27FC236}">
                    <a16:creationId xmlns:a16="http://schemas.microsoft.com/office/drawing/2014/main" id="{70209E6D-354E-45C6-8EA3-37DCAA895D45}"/>
                  </a:ext>
                </a:extLst>
              </p:cNvPr>
              <p:cNvSpPr txBox="1">
                <a:spLocks noRot="1" noChangeAspect="1" noMove="1" noResize="1" noEditPoints="1" noAdjustHandles="1" noChangeArrowheads="1" noChangeShapeType="1" noTextEdit="1"/>
              </p:cNvSpPr>
              <p:nvPr/>
            </p:nvSpPr>
            <p:spPr>
              <a:xfrm>
                <a:off x="9663496" y="7870621"/>
                <a:ext cx="1337072" cy="646331"/>
              </a:xfrm>
              <a:prstGeom prst="rect">
                <a:avLst/>
              </a:prstGeom>
              <a:blipFill>
                <a:blip r:embed="rId10"/>
                <a:stretch>
                  <a:fillRect/>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4DAF064D-0C52-4200-A561-5473F4976433}"/>
              </a:ext>
            </a:extLst>
          </p:cNvPr>
          <p:cNvGrpSpPr/>
          <p:nvPr/>
        </p:nvGrpSpPr>
        <p:grpSpPr>
          <a:xfrm>
            <a:off x="4566171" y="10637408"/>
            <a:ext cx="5624173" cy="1332516"/>
            <a:chOff x="4566171" y="10637408"/>
            <a:chExt cx="5624173" cy="1332516"/>
          </a:xfrm>
        </p:grpSpPr>
        <p:sp>
          <p:nvSpPr>
            <p:cNvPr id="41" name="Arrow: Right 40">
              <a:extLst>
                <a:ext uri="{FF2B5EF4-FFF2-40B4-BE49-F238E27FC236}">
                  <a16:creationId xmlns:a16="http://schemas.microsoft.com/office/drawing/2014/main" id="{83D2F649-6AE9-4D71-8CA9-9240BB193200}"/>
                </a:ext>
              </a:extLst>
            </p:cNvPr>
            <p:cNvSpPr/>
            <p:nvPr/>
          </p:nvSpPr>
          <p:spPr>
            <a:xfrm>
              <a:off x="4671060" y="11490296"/>
              <a:ext cx="5519284" cy="479628"/>
            </a:xfrm>
            <a:prstGeom prst="rightArrow">
              <a:avLst>
                <a:gd name="adj1" fmla="val 19216"/>
                <a:gd name="adj2" fmla="val 52260"/>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51FA2AF-31C7-4704-8FA2-6A172CF3031F}"/>
                </a:ext>
              </a:extLst>
            </p:cNvPr>
            <p:cNvSpPr/>
            <p:nvPr/>
          </p:nvSpPr>
          <p:spPr>
            <a:xfrm>
              <a:off x="4566171" y="10637408"/>
              <a:ext cx="104889" cy="1140854"/>
            </a:xfrm>
            <a:prstGeom prst="rect">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1D9663A5-12F2-4400-B98C-3908346B6098}"/>
              </a:ext>
            </a:extLst>
          </p:cNvPr>
          <p:cNvGrpSpPr/>
          <p:nvPr/>
        </p:nvGrpSpPr>
        <p:grpSpPr>
          <a:xfrm>
            <a:off x="10194154" y="10669876"/>
            <a:ext cx="5624173" cy="1332516"/>
            <a:chOff x="4566171" y="10637408"/>
            <a:chExt cx="5624173" cy="1332516"/>
          </a:xfrm>
        </p:grpSpPr>
        <p:sp>
          <p:nvSpPr>
            <p:cNvPr id="44" name="Arrow: Right 43">
              <a:extLst>
                <a:ext uri="{FF2B5EF4-FFF2-40B4-BE49-F238E27FC236}">
                  <a16:creationId xmlns:a16="http://schemas.microsoft.com/office/drawing/2014/main" id="{020CF257-2431-44A0-90CF-01DE37713A8F}"/>
                </a:ext>
              </a:extLst>
            </p:cNvPr>
            <p:cNvSpPr/>
            <p:nvPr/>
          </p:nvSpPr>
          <p:spPr>
            <a:xfrm>
              <a:off x="4671060" y="11490296"/>
              <a:ext cx="5519284" cy="479628"/>
            </a:xfrm>
            <a:prstGeom prst="rightArrow">
              <a:avLst>
                <a:gd name="adj1" fmla="val 19216"/>
                <a:gd name="adj2" fmla="val 52260"/>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B001783-B6F6-41AE-9723-211429961C67}"/>
                </a:ext>
              </a:extLst>
            </p:cNvPr>
            <p:cNvSpPr/>
            <p:nvPr/>
          </p:nvSpPr>
          <p:spPr>
            <a:xfrm>
              <a:off x="4566171" y="10637408"/>
              <a:ext cx="104889" cy="1140854"/>
            </a:xfrm>
            <a:prstGeom prst="rect">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3AB5F44D-17F9-4862-93F5-86F4F0B20B2F}"/>
              </a:ext>
            </a:extLst>
          </p:cNvPr>
          <p:cNvSpPr txBox="1"/>
          <p:nvPr/>
        </p:nvSpPr>
        <p:spPr>
          <a:xfrm>
            <a:off x="5268873" y="10897698"/>
            <a:ext cx="3667309" cy="662317"/>
          </a:xfrm>
          <a:prstGeom prst="rect">
            <a:avLst/>
          </a:prstGeom>
          <a:noFill/>
        </p:spPr>
        <p:txBody>
          <a:bodyPr wrap="square" rtlCol="0">
            <a:spAutoFit/>
          </a:bodyPr>
          <a:lstStyle/>
          <a:p>
            <a:r>
              <a:rPr lang="en-US" dirty="0"/>
              <a:t>Buy-and-hold</a:t>
            </a:r>
          </a:p>
        </p:txBody>
      </p:sp>
      <p:sp>
        <p:nvSpPr>
          <p:cNvPr id="47" name="TextBox 46">
            <a:extLst>
              <a:ext uri="{FF2B5EF4-FFF2-40B4-BE49-F238E27FC236}">
                <a16:creationId xmlns:a16="http://schemas.microsoft.com/office/drawing/2014/main" id="{C4145EAD-4967-4C64-9504-40FD3E1A693E}"/>
              </a:ext>
            </a:extLst>
          </p:cNvPr>
          <p:cNvSpPr txBox="1"/>
          <p:nvPr/>
        </p:nvSpPr>
        <p:spPr>
          <a:xfrm>
            <a:off x="11346892" y="10994659"/>
            <a:ext cx="3667309" cy="662317"/>
          </a:xfrm>
          <a:prstGeom prst="rect">
            <a:avLst/>
          </a:prstGeom>
          <a:noFill/>
        </p:spPr>
        <p:txBody>
          <a:bodyPr wrap="square" rtlCol="0">
            <a:spAutoFit/>
          </a:bodyPr>
          <a:lstStyle/>
          <a:p>
            <a:r>
              <a:rPr lang="en-US" dirty="0"/>
              <a:t>Buy-and-hold</a:t>
            </a:r>
          </a:p>
        </p:txBody>
      </p:sp>
      <p:grpSp>
        <p:nvGrpSpPr>
          <p:cNvPr id="48" name="Group 47">
            <a:extLst>
              <a:ext uri="{FF2B5EF4-FFF2-40B4-BE49-F238E27FC236}">
                <a16:creationId xmlns:a16="http://schemas.microsoft.com/office/drawing/2014/main" id="{67E4FE38-E7F1-42DF-8022-B4CF85CBF903}"/>
              </a:ext>
            </a:extLst>
          </p:cNvPr>
          <p:cNvGrpSpPr/>
          <p:nvPr/>
        </p:nvGrpSpPr>
        <p:grpSpPr>
          <a:xfrm>
            <a:off x="15817666" y="10665352"/>
            <a:ext cx="5624173" cy="1332516"/>
            <a:chOff x="4566171" y="10637408"/>
            <a:chExt cx="5624173" cy="1332516"/>
          </a:xfrm>
        </p:grpSpPr>
        <p:sp>
          <p:nvSpPr>
            <p:cNvPr id="49" name="Arrow: Right 48">
              <a:extLst>
                <a:ext uri="{FF2B5EF4-FFF2-40B4-BE49-F238E27FC236}">
                  <a16:creationId xmlns:a16="http://schemas.microsoft.com/office/drawing/2014/main" id="{AA0A1F72-5867-43B5-87BD-AA2195D0B073}"/>
                </a:ext>
              </a:extLst>
            </p:cNvPr>
            <p:cNvSpPr/>
            <p:nvPr/>
          </p:nvSpPr>
          <p:spPr>
            <a:xfrm>
              <a:off x="4671060" y="11490296"/>
              <a:ext cx="5519284" cy="479628"/>
            </a:xfrm>
            <a:prstGeom prst="rightArrow">
              <a:avLst>
                <a:gd name="adj1" fmla="val 19216"/>
                <a:gd name="adj2" fmla="val 52260"/>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3A3580E-3582-4945-A912-E59197FC36C0}"/>
                </a:ext>
              </a:extLst>
            </p:cNvPr>
            <p:cNvSpPr/>
            <p:nvPr/>
          </p:nvSpPr>
          <p:spPr>
            <a:xfrm>
              <a:off x="4566171" y="10637408"/>
              <a:ext cx="104889" cy="1140854"/>
            </a:xfrm>
            <a:prstGeom prst="rect">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4618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dirty="0">
                <a:solidFill>
                  <a:srgbClr val="002856"/>
                </a:solidFill>
                <a:latin typeface="Arial"/>
                <a:ea typeface="Arial"/>
                <a:cs typeface="Arial"/>
                <a:sym typeface="Arial"/>
              </a:rPr>
              <a:t>3. Progress Report</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graphicFrame>
        <p:nvGraphicFramePr>
          <p:cNvPr id="2" name="Table 2">
            <a:extLst>
              <a:ext uri="{FF2B5EF4-FFF2-40B4-BE49-F238E27FC236}">
                <a16:creationId xmlns:a16="http://schemas.microsoft.com/office/drawing/2014/main" id="{198BB68B-B21D-476E-8D66-2F1A76309D53}"/>
              </a:ext>
            </a:extLst>
          </p:cNvPr>
          <p:cNvGraphicFramePr>
            <a:graphicFrameLocks noGrp="1"/>
          </p:cNvGraphicFramePr>
          <p:nvPr>
            <p:extLst>
              <p:ext uri="{D42A27DB-BD31-4B8C-83A1-F6EECF244321}">
                <p14:modId xmlns:p14="http://schemas.microsoft.com/office/powerpoint/2010/main" val="4085459553"/>
              </p:ext>
            </p:extLst>
          </p:nvPr>
        </p:nvGraphicFramePr>
        <p:xfrm>
          <a:off x="1119188" y="3429001"/>
          <a:ext cx="14908211" cy="7955280"/>
        </p:xfrm>
        <a:graphic>
          <a:graphicData uri="http://schemas.openxmlformats.org/drawingml/2006/table">
            <a:tbl>
              <a:tblPr firstRow="1" bandRow="1">
                <a:tableStyleId>{073A0DAA-6AF3-43AB-8588-CEC1D06C72B9}</a:tableStyleId>
              </a:tblPr>
              <a:tblGrid>
                <a:gridCol w="1920755">
                  <a:extLst>
                    <a:ext uri="{9D8B030D-6E8A-4147-A177-3AD203B41FA5}">
                      <a16:colId xmlns:a16="http://schemas.microsoft.com/office/drawing/2014/main" val="2490876570"/>
                    </a:ext>
                  </a:extLst>
                </a:gridCol>
                <a:gridCol w="9499463">
                  <a:extLst>
                    <a:ext uri="{9D8B030D-6E8A-4147-A177-3AD203B41FA5}">
                      <a16:colId xmlns:a16="http://schemas.microsoft.com/office/drawing/2014/main" val="3904223419"/>
                    </a:ext>
                  </a:extLst>
                </a:gridCol>
                <a:gridCol w="3487993">
                  <a:extLst>
                    <a:ext uri="{9D8B030D-6E8A-4147-A177-3AD203B41FA5}">
                      <a16:colId xmlns:a16="http://schemas.microsoft.com/office/drawing/2014/main" val="2189187385"/>
                    </a:ext>
                  </a:extLst>
                </a:gridCol>
              </a:tblGrid>
              <a:tr h="683496">
                <a:tc>
                  <a:txBody>
                    <a:bodyPr/>
                    <a:lstStyle/>
                    <a:p>
                      <a:r>
                        <a:rPr lang="en-US" sz="4000" dirty="0"/>
                        <a:t>Type</a:t>
                      </a:r>
                    </a:p>
                  </a:txBody>
                  <a:tcPr/>
                </a:tc>
                <a:tc>
                  <a:txBody>
                    <a:bodyPr/>
                    <a:lstStyle/>
                    <a:p>
                      <a:r>
                        <a:rPr lang="en-US" sz="4000" dirty="0"/>
                        <a:t>Period: 2020.01.01~2020.03.31</a:t>
                      </a:r>
                    </a:p>
                  </a:txBody>
                  <a:tcPr/>
                </a:tc>
                <a:tc>
                  <a:txBody>
                    <a:bodyPr/>
                    <a:lstStyle/>
                    <a:p>
                      <a:r>
                        <a:rPr lang="en-US" sz="4000" dirty="0"/>
                        <a:t>Weight </a:t>
                      </a:r>
                    </a:p>
                  </a:txBody>
                  <a:tcPr/>
                </a:tc>
                <a:extLst>
                  <a:ext uri="{0D108BD9-81ED-4DB2-BD59-A6C34878D82A}">
                    <a16:rowId xmlns:a16="http://schemas.microsoft.com/office/drawing/2014/main" val="2439480494"/>
                  </a:ext>
                </a:extLst>
              </a:tr>
              <a:tr h="489168">
                <a:tc rowSpan="6">
                  <a:txBody>
                    <a:bodyPr/>
                    <a:lstStyle/>
                    <a:p>
                      <a:r>
                        <a:rPr lang="en-US" sz="2800" b="1" dirty="0"/>
                        <a:t>Bond</a:t>
                      </a:r>
                    </a:p>
                  </a:txBody>
                  <a:tcPr/>
                </a:tc>
                <a:tc>
                  <a:txBody>
                    <a:bodyPr/>
                    <a:lstStyle/>
                    <a:p>
                      <a:r>
                        <a:rPr lang="en-US" sz="2800" dirty="0"/>
                        <a:t>KODEX 10Y F-LKTB</a:t>
                      </a:r>
                    </a:p>
                  </a:txBody>
                  <a:tcPr/>
                </a:tc>
                <a:tc>
                  <a:txBody>
                    <a:bodyPr/>
                    <a:lstStyle/>
                    <a:p>
                      <a:r>
                        <a:rPr lang="en-US" sz="2800" dirty="0"/>
                        <a:t>0.000</a:t>
                      </a:r>
                    </a:p>
                  </a:txBody>
                  <a:tcPr/>
                </a:tc>
                <a:extLst>
                  <a:ext uri="{0D108BD9-81ED-4DB2-BD59-A6C34878D82A}">
                    <a16:rowId xmlns:a16="http://schemas.microsoft.com/office/drawing/2014/main" val="3549055100"/>
                  </a:ext>
                </a:extLst>
              </a:tr>
              <a:tr h="489168">
                <a:tc vMerge="1">
                  <a:txBody>
                    <a:bodyPr/>
                    <a:lstStyle/>
                    <a:p>
                      <a:endParaRPr lang="en-US" dirty="0"/>
                    </a:p>
                  </a:txBody>
                  <a:tcPr/>
                </a:tc>
                <a:tc>
                  <a:txBody>
                    <a:bodyPr/>
                    <a:lstStyle/>
                    <a:p>
                      <a:r>
                        <a:rPr lang="en-US" sz="2800" dirty="0"/>
                        <a:t>KODEX Treasury Bond 3Y</a:t>
                      </a:r>
                    </a:p>
                  </a:txBody>
                  <a:tcPr/>
                </a:tc>
                <a:tc>
                  <a:txBody>
                    <a:bodyPr/>
                    <a:lstStyle/>
                    <a:p>
                      <a:r>
                        <a:rPr lang="en-US" sz="2800" dirty="0"/>
                        <a:t>0.091</a:t>
                      </a:r>
                    </a:p>
                  </a:txBody>
                  <a:tcPr/>
                </a:tc>
                <a:extLst>
                  <a:ext uri="{0D108BD9-81ED-4DB2-BD59-A6C34878D82A}">
                    <a16:rowId xmlns:a16="http://schemas.microsoft.com/office/drawing/2014/main" val="3462379361"/>
                  </a:ext>
                </a:extLst>
              </a:tr>
              <a:tr h="489168">
                <a:tc vMerge="1">
                  <a:txBody>
                    <a:bodyPr/>
                    <a:lstStyle/>
                    <a:p>
                      <a:endParaRPr lang="en-US" dirty="0"/>
                    </a:p>
                  </a:txBody>
                  <a:tcPr/>
                </a:tc>
                <a:tc>
                  <a:txBody>
                    <a:bodyPr/>
                    <a:lstStyle/>
                    <a:p>
                      <a:r>
                        <a:rPr lang="en-US" sz="2800" dirty="0"/>
                        <a:t>KODEX KRW Cash</a:t>
                      </a:r>
                    </a:p>
                  </a:txBody>
                  <a:tcPr/>
                </a:tc>
                <a:tc>
                  <a:txBody>
                    <a:bodyPr/>
                    <a:lstStyle/>
                    <a:p>
                      <a:r>
                        <a:rPr lang="en-US" sz="2800" dirty="0"/>
                        <a:t>0.311</a:t>
                      </a:r>
                    </a:p>
                  </a:txBody>
                  <a:tcPr/>
                </a:tc>
                <a:extLst>
                  <a:ext uri="{0D108BD9-81ED-4DB2-BD59-A6C34878D82A}">
                    <a16:rowId xmlns:a16="http://schemas.microsoft.com/office/drawing/2014/main" val="390839940"/>
                  </a:ext>
                </a:extLst>
              </a:tr>
              <a:tr h="489168">
                <a:tc vMerge="1">
                  <a:txBody>
                    <a:bodyPr/>
                    <a:lstStyle/>
                    <a:p>
                      <a:endParaRPr lang="en-US" dirty="0"/>
                    </a:p>
                  </a:txBody>
                  <a:tcPr/>
                </a:tc>
                <a:tc>
                  <a:txBody>
                    <a:bodyPr/>
                    <a:lstStyle/>
                    <a:p>
                      <a:r>
                        <a:rPr lang="en-US" sz="2800" dirty="0"/>
                        <a:t>KOSEF Enhance Cash</a:t>
                      </a:r>
                    </a:p>
                  </a:txBody>
                  <a:tcPr/>
                </a:tc>
                <a:tc>
                  <a:txBody>
                    <a:bodyPr/>
                    <a:lstStyle/>
                    <a:p>
                      <a:r>
                        <a:rPr lang="en-US" sz="2800" dirty="0"/>
                        <a:t>-0.050</a:t>
                      </a:r>
                    </a:p>
                  </a:txBody>
                  <a:tcPr/>
                </a:tc>
                <a:extLst>
                  <a:ext uri="{0D108BD9-81ED-4DB2-BD59-A6C34878D82A}">
                    <a16:rowId xmlns:a16="http://schemas.microsoft.com/office/drawing/2014/main" val="3971626814"/>
                  </a:ext>
                </a:extLst>
              </a:tr>
              <a:tr h="489168">
                <a:tc vMerge="1">
                  <a:txBody>
                    <a:bodyPr/>
                    <a:lstStyle/>
                    <a:p>
                      <a:endParaRPr lang="en-US" dirty="0"/>
                    </a:p>
                  </a:txBody>
                  <a:tcPr/>
                </a:tc>
                <a:tc>
                  <a:txBody>
                    <a:bodyPr/>
                    <a:lstStyle/>
                    <a:p>
                      <a:r>
                        <a:rPr lang="en-US" sz="2800" dirty="0"/>
                        <a:t>TIGER Money Market</a:t>
                      </a:r>
                    </a:p>
                  </a:txBody>
                  <a:tcPr/>
                </a:tc>
                <a:tc>
                  <a:txBody>
                    <a:bodyPr/>
                    <a:lstStyle/>
                    <a:p>
                      <a:r>
                        <a:rPr lang="en-US" sz="2800" dirty="0"/>
                        <a:t>-0.049</a:t>
                      </a:r>
                    </a:p>
                  </a:txBody>
                  <a:tcPr/>
                </a:tc>
                <a:extLst>
                  <a:ext uri="{0D108BD9-81ED-4DB2-BD59-A6C34878D82A}">
                    <a16:rowId xmlns:a16="http://schemas.microsoft.com/office/drawing/2014/main" val="1938753100"/>
                  </a:ext>
                </a:extLst>
              </a:tr>
              <a:tr h="489168">
                <a:tc vMerge="1">
                  <a:txBody>
                    <a:bodyPr/>
                    <a:lstStyle/>
                    <a:p>
                      <a:endParaRPr lang="en-US" dirty="0"/>
                    </a:p>
                  </a:txBody>
                  <a:tcPr/>
                </a:tc>
                <a:tc>
                  <a:txBody>
                    <a:bodyPr/>
                    <a:lstStyle/>
                    <a:p>
                      <a:r>
                        <a:rPr lang="en-US" sz="2800" dirty="0"/>
                        <a:t>KOSEF 10Y KTB</a:t>
                      </a:r>
                    </a:p>
                  </a:txBody>
                  <a:tcPr/>
                </a:tc>
                <a:tc>
                  <a:txBody>
                    <a:bodyPr/>
                    <a:lstStyle/>
                    <a:p>
                      <a:r>
                        <a:rPr lang="en-US" sz="2800" dirty="0"/>
                        <a:t>0.365</a:t>
                      </a:r>
                    </a:p>
                  </a:txBody>
                  <a:tcPr/>
                </a:tc>
                <a:extLst>
                  <a:ext uri="{0D108BD9-81ED-4DB2-BD59-A6C34878D82A}">
                    <a16:rowId xmlns:a16="http://schemas.microsoft.com/office/drawing/2014/main" val="2268576681"/>
                  </a:ext>
                </a:extLst>
              </a:tr>
              <a:tr h="489168">
                <a:tc rowSpan="6">
                  <a:txBody>
                    <a:bodyPr/>
                    <a:lstStyle/>
                    <a:p>
                      <a:r>
                        <a:rPr lang="en-US" sz="2800" b="1" dirty="0"/>
                        <a:t>Stock</a:t>
                      </a:r>
                    </a:p>
                  </a:txBody>
                  <a:tcPr/>
                </a:tc>
                <a:tc>
                  <a:txBody>
                    <a:bodyPr/>
                    <a:lstStyle/>
                    <a:p>
                      <a:r>
                        <a:rPr lang="en-US" sz="2800" dirty="0"/>
                        <a:t>KODEX 200</a:t>
                      </a:r>
                    </a:p>
                  </a:txBody>
                  <a:tcPr/>
                </a:tc>
                <a:tc>
                  <a:txBody>
                    <a:bodyPr/>
                    <a:lstStyle/>
                    <a:p>
                      <a:r>
                        <a:rPr lang="en-US" sz="2800" dirty="0"/>
                        <a:t>0.533</a:t>
                      </a:r>
                    </a:p>
                  </a:txBody>
                  <a:tcPr/>
                </a:tc>
                <a:extLst>
                  <a:ext uri="{0D108BD9-81ED-4DB2-BD59-A6C34878D82A}">
                    <a16:rowId xmlns:a16="http://schemas.microsoft.com/office/drawing/2014/main" val="1160973373"/>
                  </a:ext>
                </a:extLst>
              </a:tr>
              <a:tr h="489168">
                <a:tc vMerge="1">
                  <a:txBody>
                    <a:bodyPr/>
                    <a:lstStyle/>
                    <a:p>
                      <a:endParaRPr lang="en-US" dirty="0"/>
                    </a:p>
                  </a:txBody>
                  <a:tcPr/>
                </a:tc>
                <a:tc>
                  <a:txBody>
                    <a:bodyPr/>
                    <a:lstStyle/>
                    <a:p>
                      <a:r>
                        <a:rPr lang="en-US" sz="2800" dirty="0"/>
                        <a:t>KODEX KOSDAQ 150</a:t>
                      </a:r>
                    </a:p>
                  </a:txBody>
                  <a:tcPr/>
                </a:tc>
                <a:tc>
                  <a:txBody>
                    <a:bodyPr/>
                    <a:lstStyle/>
                    <a:p>
                      <a:r>
                        <a:rPr lang="en-US" sz="2800" dirty="0"/>
                        <a:t>0.000</a:t>
                      </a:r>
                    </a:p>
                  </a:txBody>
                  <a:tcPr/>
                </a:tc>
                <a:extLst>
                  <a:ext uri="{0D108BD9-81ED-4DB2-BD59-A6C34878D82A}">
                    <a16:rowId xmlns:a16="http://schemas.microsoft.com/office/drawing/2014/main" val="3516293139"/>
                  </a:ext>
                </a:extLst>
              </a:tr>
              <a:tr h="489168">
                <a:tc vMerge="1">
                  <a:txBody>
                    <a:bodyPr/>
                    <a:lstStyle/>
                    <a:p>
                      <a:endParaRPr lang="en-US" dirty="0"/>
                    </a:p>
                  </a:txBody>
                  <a:tcPr/>
                </a:tc>
                <a:tc>
                  <a:txBody>
                    <a:bodyPr/>
                    <a:lstStyle/>
                    <a:p>
                      <a:r>
                        <a:rPr lang="en-US" sz="2800" dirty="0"/>
                        <a:t>KODEX LEVERAGE</a:t>
                      </a:r>
                    </a:p>
                  </a:txBody>
                  <a:tcPr/>
                </a:tc>
                <a:tc>
                  <a:txBody>
                    <a:bodyPr/>
                    <a:lstStyle/>
                    <a:p>
                      <a:r>
                        <a:rPr lang="en-US" sz="2800" dirty="0"/>
                        <a:t>-0.049</a:t>
                      </a:r>
                    </a:p>
                  </a:txBody>
                  <a:tcPr/>
                </a:tc>
                <a:extLst>
                  <a:ext uri="{0D108BD9-81ED-4DB2-BD59-A6C34878D82A}">
                    <a16:rowId xmlns:a16="http://schemas.microsoft.com/office/drawing/2014/main" val="2768696106"/>
                  </a:ext>
                </a:extLst>
              </a:tr>
              <a:tr h="489168">
                <a:tc vMerge="1">
                  <a:txBody>
                    <a:bodyPr/>
                    <a:lstStyle/>
                    <a:p>
                      <a:endParaRPr lang="en-US" dirty="0"/>
                    </a:p>
                  </a:txBody>
                  <a:tcPr/>
                </a:tc>
                <a:tc>
                  <a:txBody>
                    <a:bodyPr/>
                    <a:lstStyle/>
                    <a:p>
                      <a:r>
                        <a:rPr lang="en-US" sz="2800" dirty="0"/>
                        <a:t>KODEX KOSDAQ LEVERAGE 150</a:t>
                      </a:r>
                    </a:p>
                  </a:txBody>
                  <a:tcPr/>
                </a:tc>
                <a:tc>
                  <a:txBody>
                    <a:bodyPr/>
                    <a:lstStyle/>
                    <a:p>
                      <a:r>
                        <a:rPr lang="en-US" sz="2800" dirty="0"/>
                        <a:t>-0.049</a:t>
                      </a:r>
                    </a:p>
                  </a:txBody>
                  <a:tcPr/>
                </a:tc>
                <a:extLst>
                  <a:ext uri="{0D108BD9-81ED-4DB2-BD59-A6C34878D82A}">
                    <a16:rowId xmlns:a16="http://schemas.microsoft.com/office/drawing/2014/main" val="2825823034"/>
                  </a:ext>
                </a:extLst>
              </a:tr>
              <a:tr h="489168">
                <a:tc vMerge="1">
                  <a:txBody>
                    <a:bodyPr/>
                    <a:lstStyle/>
                    <a:p>
                      <a:endParaRPr lang="en-US" dirty="0"/>
                    </a:p>
                  </a:txBody>
                  <a:tcPr/>
                </a:tc>
                <a:tc>
                  <a:txBody>
                    <a:bodyPr/>
                    <a:lstStyle/>
                    <a:p>
                      <a:r>
                        <a:rPr lang="en-US" sz="2800" dirty="0"/>
                        <a:t>KODEX SAMSUNG</a:t>
                      </a:r>
                    </a:p>
                  </a:txBody>
                  <a:tcPr/>
                </a:tc>
                <a:tc>
                  <a:txBody>
                    <a:bodyPr/>
                    <a:lstStyle/>
                    <a:p>
                      <a:r>
                        <a:rPr lang="en-US" sz="2800" dirty="0"/>
                        <a:t>-0.050</a:t>
                      </a:r>
                    </a:p>
                  </a:txBody>
                  <a:tcPr/>
                </a:tc>
                <a:extLst>
                  <a:ext uri="{0D108BD9-81ED-4DB2-BD59-A6C34878D82A}">
                    <a16:rowId xmlns:a16="http://schemas.microsoft.com/office/drawing/2014/main" val="3644248341"/>
                  </a:ext>
                </a:extLst>
              </a:tr>
              <a:tr h="489168">
                <a:tc vMerge="1">
                  <a:txBody>
                    <a:bodyPr/>
                    <a:lstStyle/>
                    <a:p>
                      <a:endParaRPr lang="en-US" dirty="0"/>
                    </a:p>
                  </a:txBody>
                  <a:tcPr/>
                </a:tc>
                <a:tc>
                  <a:txBody>
                    <a:bodyPr/>
                    <a:lstStyle/>
                    <a:p>
                      <a:r>
                        <a:rPr lang="en-US" sz="2800" dirty="0"/>
                        <a:t>TIGER TOP 10</a:t>
                      </a:r>
                    </a:p>
                  </a:txBody>
                  <a:tcPr/>
                </a:tc>
                <a:tc>
                  <a:txBody>
                    <a:bodyPr/>
                    <a:lstStyle/>
                    <a:p>
                      <a:r>
                        <a:rPr lang="en-US" sz="2800" dirty="0"/>
                        <a:t>-0.049</a:t>
                      </a:r>
                    </a:p>
                  </a:txBody>
                  <a:tcPr/>
                </a:tc>
                <a:extLst>
                  <a:ext uri="{0D108BD9-81ED-4DB2-BD59-A6C34878D82A}">
                    <a16:rowId xmlns:a16="http://schemas.microsoft.com/office/drawing/2014/main" val="327832155"/>
                  </a:ext>
                </a:extLst>
              </a:tr>
              <a:tr h="489168">
                <a:tc>
                  <a:txBody>
                    <a:bodyPr/>
                    <a:lstStyle/>
                    <a:p>
                      <a:endParaRPr lang="en-US" sz="2800" dirty="0"/>
                    </a:p>
                  </a:txBody>
                  <a:tcPr/>
                </a:tc>
                <a:tc>
                  <a:txBody>
                    <a:bodyPr/>
                    <a:lstStyle/>
                    <a:p>
                      <a:r>
                        <a:rPr lang="en-US" sz="2800" dirty="0"/>
                        <a:t>Total bond Weight / Total stock weight</a:t>
                      </a:r>
                    </a:p>
                  </a:txBody>
                  <a:tcPr/>
                </a:tc>
                <a:tc>
                  <a:txBody>
                    <a:bodyPr/>
                    <a:lstStyle/>
                    <a:p>
                      <a:r>
                        <a:rPr lang="en-US" sz="2800" dirty="0"/>
                        <a:t>66.7% / 33.3%</a:t>
                      </a:r>
                    </a:p>
                  </a:txBody>
                  <a:tcPr/>
                </a:tc>
                <a:extLst>
                  <a:ext uri="{0D108BD9-81ED-4DB2-BD59-A6C34878D82A}">
                    <a16:rowId xmlns:a16="http://schemas.microsoft.com/office/drawing/2014/main" val="1362816778"/>
                  </a:ext>
                </a:extLst>
              </a:tr>
              <a:tr h="489168">
                <a:tc>
                  <a:txBody>
                    <a:bodyPr/>
                    <a:lstStyle/>
                    <a:p>
                      <a:endParaRPr lang="en-US" sz="2800" dirty="0"/>
                    </a:p>
                  </a:txBody>
                  <a:tcPr/>
                </a:tc>
                <a:tc>
                  <a:txBody>
                    <a:bodyPr/>
                    <a:lstStyle/>
                    <a:p>
                      <a:r>
                        <a:rPr lang="en-US" sz="2800" dirty="0"/>
                        <a:t>Expected Return / Standard Deviation</a:t>
                      </a:r>
                    </a:p>
                  </a:txBody>
                  <a:tcPr/>
                </a:tc>
                <a:tc>
                  <a:txBody>
                    <a:bodyPr/>
                    <a:lstStyle/>
                    <a:p>
                      <a:r>
                        <a:rPr lang="en-US" sz="2800" dirty="0"/>
                        <a:t>1.77% / 0.03%</a:t>
                      </a:r>
                    </a:p>
                  </a:txBody>
                  <a:tcPr/>
                </a:tc>
                <a:extLst>
                  <a:ext uri="{0D108BD9-81ED-4DB2-BD59-A6C34878D82A}">
                    <a16:rowId xmlns:a16="http://schemas.microsoft.com/office/drawing/2014/main" val="3633259847"/>
                  </a:ext>
                </a:extLst>
              </a:tr>
            </a:tbl>
          </a:graphicData>
        </a:graphic>
      </p:graphicFrame>
      <p:sp>
        <p:nvSpPr>
          <p:cNvPr id="4" name="TextBox 3">
            <a:extLst>
              <a:ext uri="{FF2B5EF4-FFF2-40B4-BE49-F238E27FC236}">
                <a16:creationId xmlns:a16="http://schemas.microsoft.com/office/drawing/2014/main" id="{91E580E6-C6C3-43BD-A1B4-BAEEF345D9AC}"/>
              </a:ext>
            </a:extLst>
          </p:cNvPr>
          <p:cNvSpPr txBox="1"/>
          <p:nvPr/>
        </p:nvSpPr>
        <p:spPr>
          <a:xfrm>
            <a:off x="16655229" y="10183952"/>
            <a:ext cx="7727270" cy="1200329"/>
          </a:xfrm>
          <a:prstGeom prst="rect">
            <a:avLst/>
          </a:prstGeom>
          <a:noFill/>
        </p:spPr>
        <p:txBody>
          <a:bodyPr wrap="square" rtlCol="0">
            <a:spAutoFit/>
          </a:bodyPr>
          <a:lstStyle/>
          <a:p>
            <a:r>
              <a:rPr lang="en-US" b="1" dirty="0"/>
              <a:t>Total Wealth movement</a:t>
            </a:r>
          </a:p>
          <a:p>
            <a:r>
              <a:rPr lang="en-US" b="1" dirty="0"/>
              <a:t>$10000 (Jan 1)-&gt; $9528 (March 31)</a:t>
            </a:r>
          </a:p>
        </p:txBody>
      </p:sp>
    </p:spTree>
    <p:extLst>
      <p:ext uri="{BB962C8B-B14F-4D97-AF65-F5344CB8AC3E}">
        <p14:creationId xmlns:p14="http://schemas.microsoft.com/office/powerpoint/2010/main" val="162052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dirty="0">
                <a:solidFill>
                  <a:srgbClr val="002856"/>
                </a:solidFill>
                <a:latin typeface="Arial"/>
                <a:ea typeface="Arial"/>
                <a:cs typeface="Arial"/>
                <a:sym typeface="Arial"/>
              </a:rPr>
              <a:t>3. Progress Report</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graphicFrame>
        <p:nvGraphicFramePr>
          <p:cNvPr id="2" name="Table 2">
            <a:extLst>
              <a:ext uri="{FF2B5EF4-FFF2-40B4-BE49-F238E27FC236}">
                <a16:creationId xmlns:a16="http://schemas.microsoft.com/office/drawing/2014/main" id="{198BB68B-B21D-476E-8D66-2F1A76309D53}"/>
              </a:ext>
            </a:extLst>
          </p:cNvPr>
          <p:cNvGraphicFramePr>
            <a:graphicFrameLocks noGrp="1"/>
          </p:cNvGraphicFramePr>
          <p:nvPr>
            <p:extLst>
              <p:ext uri="{D42A27DB-BD31-4B8C-83A1-F6EECF244321}">
                <p14:modId xmlns:p14="http://schemas.microsoft.com/office/powerpoint/2010/main" val="3957721925"/>
              </p:ext>
            </p:extLst>
          </p:nvPr>
        </p:nvGraphicFramePr>
        <p:xfrm>
          <a:off x="1119188" y="3429001"/>
          <a:ext cx="14908211" cy="7955280"/>
        </p:xfrm>
        <a:graphic>
          <a:graphicData uri="http://schemas.openxmlformats.org/drawingml/2006/table">
            <a:tbl>
              <a:tblPr firstRow="1" bandRow="1">
                <a:tableStyleId>{073A0DAA-6AF3-43AB-8588-CEC1D06C72B9}</a:tableStyleId>
              </a:tblPr>
              <a:tblGrid>
                <a:gridCol w="1920755">
                  <a:extLst>
                    <a:ext uri="{9D8B030D-6E8A-4147-A177-3AD203B41FA5}">
                      <a16:colId xmlns:a16="http://schemas.microsoft.com/office/drawing/2014/main" val="2490876570"/>
                    </a:ext>
                  </a:extLst>
                </a:gridCol>
                <a:gridCol w="9499463">
                  <a:extLst>
                    <a:ext uri="{9D8B030D-6E8A-4147-A177-3AD203B41FA5}">
                      <a16:colId xmlns:a16="http://schemas.microsoft.com/office/drawing/2014/main" val="3904223419"/>
                    </a:ext>
                  </a:extLst>
                </a:gridCol>
                <a:gridCol w="3487993">
                  <a:extLst>
                    <a:ext uri="{9D8B030D-6E8A-4147-A177-3AD203B41FA5}">
                      <a16:colId xmlns:a16="http://schemas.microsoft.com/office/drawing/2014/main" val="2189187385"/>
                    </a:ext>
                  </a:extLst>
                </a:gridCol>
              </a:tblGrid>
              <a:tr h="683496">
                <a:tc>
                  <a:txBody>
                    <a:bodyPr/>
                    <a:lstStyle/>
                    <a:p>
                      <a:r>
                        <a:rPr lang="en-US" sz="4000" dirty="0"/>
                        <a:t>Type</a:t>
                      </a:r>
                    </a:p>
                  </a:txBody>
                  <a:tcPr/>
                </a:tc>
                <a:tc>
                  <a:txBody>
                    <a:bodyPr/>
                    <a:lstStyle/>
                    <a:p>
                      <a:r>
                        <a:rPr lang="en-US" sz="4000" dirty="0"/>
                        <a:t>Period: 2020.04.01~2020.06.30</a:t>
                      </a:r>
                    </a:p>
                  </a:txBody>
                  <a:tcPr/>
                </a:tc>
                <a:tc>
                  <a:txBody>
                    <a:bodyPr/>
                    <a:lstStyle/>
                    <a:p>
                      <a:r>
                        <a:rPr lang="en-US" sz="4000" dirty="0"/>
                        <a:t>Weight </a:t>
                      </a:r>
                    </a:p>
                  </a:txBody>
                  <a:tcPr/>
                </a:tc>
                <a:extLst>
                  <a:ext uri="{0D108BD9-81ED-4DB2-BD59-A6C34878D82A}">
                    <a16:rowId xmlns:a16="http://schemas.microsoft.com/office/drawing/2014/main" val="2439480494"/>
                  </a:ext>
                </a:extLst>
              </a:tr>
              <a:tr h="489168">
                <a:tc rowSpan="6">
                  <a:txBody>
                    <a:bodyPr/>
                    <a:lstStyle/>
                    <a:p>
                      <a:r>
                        <a:rPr lang="en-US" sz="2800" b="1" dirty="0"/>
                        <a:t>Bond</a:t>
                      </a:r>
                    </a:p>
                  </a:txBody>
                  <a:tcPr/>
                </a:tc>
                <a:tc>
                  <a:txBody>
                    <a:bodyPr/>
                    <a:lstStyle/>
                    <a:p>
                      <a:r>
                        <a:rPr lang="en-US" sz="2800" dirty="0"/>
                        <a:t>KODEX 10Y F-LKTB</a:t>
                      </a:r>
                    </a:p>
                  </a:txBody>
                  <a:tcPr/>
                </a:tc>
                <a:tc>
                  <a:txBody>
                    <a:bodyPr/>
                    <a:lstStyle/>
                    <a:p>
                      <a:r>
                        <a:rPr lang="en-US" sz="2800" dirty="0"/>
                        <a:t>0.000</a:t>
                      </a:r>
                    </a:p>
                  </a:txBody>
                  <a:tcPr/>
                </a:tc>
                <a:extLst>
                  <a:ext uri="{0D108BD9-81ED-4DB2-BD59-A6C34878D82A}">
                    <a16:rowId xmlns:a16="http://schemas.microsoft.com/office/drawing/2014/main" val="3549055100"/>
                  </a:ext>
                </a:extLst>
              </a:tr>
              <a:tr h="489168">
                <a:tc vMerge="1">
                  <a:txBody>
                    <a:bodyPr/>
                    <a:lstStyle/>
                    <a:p>
                      <a:endParaRPr lang="en-US" dirty="0"/>
                    </a:p>
                  </a:txBody>
                  <a:tcPr/>
                </a:tc>
                <a:tc>
                  <a:txBody>
                    <a:bodyPr/>
                    <a:lstStyle/>
                    <a:p>
                      <a:r>
                        <a:rPr lang="en-US" sz="2800" dirty="0"/>
                        <a:t>KODEX Treasury Bond 3Y</a:t>
                      </a:r>
                    </a:p>
                  </a:txBody>
                  <a:tcPr/>
                </a:tc>
                <a:tc>
                  <a:txBody>
                    <a:bodyPr/>
                    <a:lstStyle/>
                    <a:p>
                      <a:r>
                        <a:rPr lang="en-US" sz="2800" dirty="0"/>
                        <a:t>-0.05</a:t>
                      </a:r>
                    </a:p>
                  </a:txBody>
                  <a:tcPr/>
                </a:tc>
                <a:extLst>
                  <a:ext uri="{0D108BD9-81ED-4DB2-BD59-A6C34878D82A}">
                    <a16:rowId xmlns:a16="http://schemas.microsoft.com/office/drawing/2014/main" val="3462379361"/>
                  </a:ext>
                </a:extLst>
              </a:tr>
              <a:tr h="489168">
                <a:tc vMerge="1">
                  <a:txBody>
                    <a:bodyPr/>
                    <a:lstStyle/>
                    <a:p>
                      <a:endParaRPr lang="en-US" dirty="0"/>
                    </a:p>
                  </a:txBody>
                  <a:tcPr/>
                </a:tc>
                <a:tc>
                  <a:txBody>
                    <a:bodyPr/>
                    <a:lstStyle/>
                    <a:p>
                      <a:r>
                        <a:rPr lang="en-US" sz="2800" dirty="0"/>
                        <a:t>KODEX KRW Cash</a:t>
                      </a:r>
                    </a:p>
                  </a:txBody>
                  <a:tcPr/>
                </a:tc>
                <a:tc>
                  <a:txBody>
                    <a:bodyPr/>
                    <a:lstStyle/>
                    <a:p>
                      <a:r>
                        <a:rPr lang="en-US" sz="2800" dirty="0"/>
                        <a:t>0.677</a:t>
                      </a:r>
                    </a:p>
                  </a:txBody>
                  <a:tcPr/>
                </a:tc>
                <a:extLst>
                  <a:ext uri="{0D108BD9-81ED-4DB2-BD59-A6C34878D82A}">
                    <a16:rowId xmlns:a16="http://schemas.microsoft.com/office/drawing/2014/main" val="390839940"/>
                  </a:ext>
                </a:extLst>
              </a:tr>
              <a:tr h="489168">
                <a:tc vMerge="1">
                  <a:txBody>
                    <a:bodyPr/>
                    <a:lstStyle/>
                    <a:p>
                      <a:endParaRPr lang="en-US" dirty="0"/>
                    </a:p>
                  </a:txBody>
                  <a:tcPr/>
                </a:tc>
                <a:tc>
                  <a:txBody>
                    <a:bodyPr/>
                    <a:lstStyle/>
                    <a:p>
                      <a:r>
                        <a:rPr lang="en-US" sz="2800" dirty="0"/>
                        <a:t>KOSEF Enhance Cash</a:t>
                      </a:r>
                    </a:p>
                  </a:txBody>
                  <a:tcPr/>
                </a:tc>
                <a:tc>
                  <a:txBody>
                    <a:bodyPr/>
                    <a:lstStyle/>
                    <a:p>
                      <a:r>
                        <a:rPr lang="en-US" sz="2800" dirty="0"/>
                        <a:t>-0.049</a:t>
                      </a:r>
                    </a:p>
                  </a:txBody>
                  <a:tcPr/>
                </a:tc>
                <a:extLst>
                  <a:ext uri="{0D108BD9-81ED-4DB2-BD59-A6C34878D82A}">
                    <a16:rowId xmlns:a16="http://schemas.microsoft.com/office/drawing/2014/main" val="3971626814"/>
                  </a:ext>
                </a:extLst>
              </a:tr>
              <a:tr h="489168">
                <a:tc vMerge="1">
                  <a:txBody>
                    <a:bodyPr/>
                    <a:lstStyle/>
                    <a:p>
                      <a:endParaRPr lang="en-US" dirty="0"/>
                    </a:p>
                  </a:txBody>
                  <a:tcPr/>
                </a:tc>
                <a:tc>
                  <a:txBody>
                    <a:bodyPr/>
                    <a:lstStyle/>
                    <a:p>
                      <a:r>
                        <a:rPr lang="en-US" sz="2800" dirty="0"/>
                        <a:t>TIGER Money Market</a:t>
                      </a:r>
                    </a:p>
                  </a:txBody>
                  <a:tcPr/>
                </a:tc>
                <a:tc>
                  <a:txBody>
                    <a:bodyPr/>
                    <a:lstStyle/>
                    <a:p>
                      <a:r>
                        <a:rPr lang="en-US" sz="2800" dirty="0"/>
                        <a:t>-0.05</a:t>
                      </a:r>
                    </a:p>
                  </a:txBody>
                  <a:tcPr/>
                </a:tc>
                <a:extLst>
                  <a:ext uri="{0D108BD9-81ED-4DB2-BD59-A6C34878D82A}">
                    <a16:rowId xmlns:a16="http://schemas.microsoft.com/office/drawing/2014/main" val="1938753100"/>
                  </a:ext>
                </a:extLst>
              </a:tr>
              <a:tr h="489168">
                <a:tc vMerge="1">
                  <a:txBody>
                    <a:bodyPr/>
                    <a:lstStyle/>
                    <a:p>
                      <a:endParaRPr lang="en-US" dirty="0"/>
                    </a:p>
                  </a:txBody>
                  <a:tcPr/>
                </a:tc>
                <a:tc>
                  <a:txBody>
                    <a:bodyPr/>
                    <a:lstStyle/>
                    <a:p>
                      <a:r>
                        <a:rPr lang="en-US" sz="2800" dirty="0"/>
                        <a:t>KOSEF 10Y KTB</a:t>
                      </a:r>
                    </a:p>
                  </a:txBody>
                  <a:tcPr/>
                </a:tc>
                <a:tc>
                  <a:txBody>
                    <a:bodyPr/>
                    <a:lstStyle/>
                    <a:p>
                      <a:r>
                        <a:rPr lang="en-US" sz="2800" dirty="0"/>
                        <a:t>0.140</a:t>
                      </a:r>
                    </a:p>
                  </a:txBody>
                  <a:tcPr/>
                </a:tc>
                <a:extLst>
                  <a:ext uri="{0D108BD9-81ED-4DB2-BD59-A6C34878D82A}">
                    <a16:rowId xmlns:a16="http://schemas.microsoft.com/office/drawing/2014/main" val="2268576681"/>
                  </a:ext>
                </a:extLst>
              </a:tr>
              <a:tr h="489168">
                <a:tc rowSpan="6">
                  <a:txBody>
                    <a:bodyPr/>
                    <a:lstStyle/>
                    <a:p>
                      <a:r>
                        <a:rPr lang="en-US" sz="2800" b="1" dirty="0"/>
                        <a:t>Stock</a:t>
                      </a:r>
                    </a:p>
                  </a:txBody>
                  <a:tcPr/>
                </a:tc>
                <a:tc>
                  <a:txBody>
                    <a:bodyPr/>
                    <a:lstStyle/>
                    <a:p>
                      <a:r>
                        <a:rPr lang="en-US" sz="2800" dirty="0"/>
                        <a:t>KODEX 200</a:t>
                      </a:r>
                    </a:p>
                  </a:txBody>
                  <a:tcPr/>
                </a:tc>
                <a:tc>
                  <a:txBody>
                    <a:bodyPr/>
                    <a:lstStyle/>
                    <a:p>
                      <a:r>
                        <a:rPr lang="en-US" sz="2800" dirty="0"/>
                        <a:t>0.533</a:t>
                      </a:r>
                    </a:p>
                  </a:txBody>
                  <a:tcPr/>
                </a:tc>
                <a:extLst>
                  <a:ext uri="{0D108BD9-81ED-4DB2-BD59-A6C34878D82A}">
                    <a16:rowId xmlns:a16="http://schemas.microsoft.com/office/drawing/2014/main" val="1160973373"/>
                  </a:ext>
                </a:extLst>
              </a:tr>
              <a:tr h="489168">
                <a:tc vMerge="1">
                  <a:txBody>
                    <a:bodyPr/>
                    <a:lstStyle/>
                    <a:p>
                      <a:endParaRPr lang="en-US" dirty="0"/>
                    </a:p>
                  </a:txBody>
                  <a:tcPr/>
                </a:tc>
                <a:tc>
                  <a:txBody>
                    <a:bodyPr/>
                    <a:lstStyle/>
                    <a:p>
                      <a:r>
                        <a:rPr lang="en-US" sz="2800" dirty="0"/>
                        <a:t>KODEX KOSDAQ 150</a:t>
                      </a:r>
                    </a:p>
                  </a:txBody>
                  <a:tcPr/>
                </a:tc>
                <a:tc>
                  <a:txBody>
                    <a:bodyPr/>
                    <a:lstStyle/>
                    <a:p>
                      <a:r>
                        <a:rPr lang="en-US" sz="2800" dirty="0"/>
                        <a:t>0.000</a:t>
                      </a:r>
                    </a:p>
                  </a:txBody>
                  <a:tcPr/>
                </a:tc>
                <a:extLst>
                  <a:ext uri="{0D108BD9-81ED-4DB2-BD59-A6C34878D82A}">
                    <a16:rowId xmlns:a16="http://schemas.microsoft.com/office/drawing/2014/main" val="3516293139"/>
                  </a:ext>
                </a:extLst>
              </a:tr>
              <a:tr h="489168">
                <a:tc vMerge="1">
                  <a:txBody>
                    <a:bodyPr/>
                    <a:lstStyle/>
                    <a:p>
                      <a:endParaRPr lang="en-US" dirty="0"/>
                    </a:p>
                  </a:txBody>
                  <a:tcPr/>
                </a:tc>
                <a:tc>
                  <a:txBody>
                    <a:bodyPr/>
                    <a:lstStyle/>
                    <a:p>
                      <a:r>
                        <a:rPr lang="en-US" sz="2800" dirty="0"/>
                        <a:t>KODEX LEVERAGE</a:t>
                      </a:r>
                    </a:p>
                  </a:txBody>
                  <a:tcPr/>
                </a:tc>
                <a:tc>
                  <a:txBody>
                    <a:bodyPr/>
                    <a:lstStyle/>
                    <a:p>
                      <a:r>
                        <a:rPr lang="en-US" sz="2800" dirty="0"/>
                        <a:t>-0.050</a:t>
                      </a:r>
                    </a:p>
                  </a:txBody>
                  <a:tcPr/>
                </a:tc>
                <a:extLst>
                  <a:ext uri="{0D108BD9-81ED-4DB2-BD59-A6C34878D82A}">
                    <a16:rowId xmlns:a16="http://schemas.microsoft.com/office/drawing/2014/main" val="2768696106"/>
                  </a:ext>
                </a:extLst>
              </a:tr>
              <a:tr h="489168">
                <a:tc vMerge="1">
                  <a:txBody>
                    <a:bodyPr/>
                    <a:lstStyle/>
                    <a:p>
                      <a:endParaRPr lang="en-US" dirty="0"/>
                    </a:p>
                  </a:txBody>
                  <a:tcPr/>
                </a:tc>
                <a:tc>
                  <a:txBody>
                    <a:bodyPr/>
                    <a:lstStyle/>
                    <a:p>
                      <a:r>
                        <a:rPr lang="en-US" sz="2800" dirty="0"/>
                        <a:t>KODEX KOSDAQ LEVERAGE 150</a:t>
                      </a:r>
                    </a:p>
                  </a:txBody>
                  <a:tcPr/>
                </a:tc>
                <a:tc>
                  <a:txBody>
                    <a:bodyPr/>
                    <a:lstStyle/>
                    <a:p>
                      <a:r>
                        <a:rPr lang="en-US" sz="2800" dirty="0"/>
                        <a:t>-0.049</a:t>
                      </a:r>
                    </a:p>
                  </a:txBody>
                  <a:tcPr/>
                </a:tc>
                <a:extLst>
                  <a:ext uri="{0D108BD9-81ED-4DB2-BD59-A6C34878D82A}">
                    <a16:rowId xmlns:a16="http://schemas.microsoft.com/office/drawing/2014/main" val="2825823034"/>
                  </a:ext>
                </a:extLst>
              </a:tr>
              <a:tr h="489168">
                <a:tc vMerge="1">
                  <a:txBody>
                    <a:bodyPr/>
                    <a:lstStyle/>
                    <a:p>
                      <a:endParaRPr lang="en-US" dirty="0"/>
                    </a:p>
                  </a:txBody>
                  <a:tcPr/>
                </a:tc>
                <a:tc>
                  <a:txBody>
                    <a:bodyPr/>
                    <a:lstStyle/>
                    <a:p>
                      <a:r>
                        <a:rPr lang="en-US" sz="2800" dirty="0"/>
                        <a:t>KODEX SAMSUNG</a:t>
                      </a:r>
                    </a:p>
                  </a:txBody>
                  <a:tcPr/>
                </a:tc>
                <a:tc>
                  <a:txBody>
                    <a:bodyPr/>
                    <a:lstStyle/>
                    <a:p>
                      <a:r>
                        <a:rPr lang="en-US" sz="2800" dirty="0"/>
                        <a:t>-0.050</a:t>
                      </a:r>
                    </a:p>
                  </a:txBody>
                  <a:tcPr/>
                </a:tc>
                <a:extLst>
                  <a:ext uri="{0D108BD9-81ED-4DB2-BD59-A6C34878D82A}">
                    <a16:rowId xmlns:a16="http://schemas.microsoft.com/office/drawing/2014/main" val="3644248341"/>
                  </a:ext>
                </a:extLst>
              </a:tr>
              <a:tr h="489168">
                <a:tc vMerge="1">
                  <a:txBody>
                    <a:bodyPr/>
                    <a:lstStyle/>
                    <a:p>
                      <a:endParaRPr lang="en-US" dirty="0"/>
                    </a:p>
                  </a:txBody>
                  <a:tcPr/>
                </a:tc>
                <a:tc>
                  <a:txBody>
                    <a:bodyPr/>
                    <a:lstStyle/>
                    <a:p>
                      <a:r>
                        <a:rPr lang="en-US" sz="2800" dirty="0"/>
                        <a:t>TIGER TOP 10</a:t>
                      </a:r>
                    </a:p>
                  </a:txBody>
                  <a:tcPr/>
                </a:tc>
                <a:tc>
                  <a:txBody>
                    <a:bodyPr/>
                    <a:lstStyle/>
                    <a:p>
                      <a:r>
                        <a:rPr lang="en-US" sz="2800" dirty="0"/>
                        <a:t>-0.049</a:t>
                      </a:r>
                    </a:p>
                  </a:txBody>
                  <a:tcPr/>
                </a:tc>
                <a:extLst>
                  <a:ext uri="{0D108BD9-81ED-4DB2-BD59-A6C34878D82A}">
                    <a16:rowId xmlns:a16="http://schemas.microsoft.com/office/drawing/2014/main" val="327832155"/>
                  </a:ext>
                </a:extLst>
              </a:tr>
              <a:tr h="489168">
                <a:tc>
                  <a:txBody>
                    <a:bodyPr/>
                    <a:lstStyle/>
                    <a:p>
                      <a:endParaRPr lang="en-US" sz="2800" dirty="0"/>
                    </a:p>
                  </a:txBody>
                  <a:tcPr/>
                </a:tc>
                <a:tc>
                  <a:txBody>
                    <a:bodyPr/>
                    <a:lstStyle/>
                    <a:p>
                      <a:r>
                        <a:rPr lang="en-US" sz="2800" dirty="0"/>
                        <a:t>Total bond Weight / Total stock weight</a:t>
                      </a:r>
                    </a:p>
                  </a:txBody>
                  <a:tcPr/>
                </a:tc>
                <a:tc>
                  <a:txBody>
                    <a:bodyPr/>
                    <a:lstStyle/>
                    <a:p>
                      <a:r>
                        <a:rPr lang="en-US" sz="2800" dirty="0"/>
                        <a:t>66.7% / 33.3%</a:t>
                      </a:r>
                    </a:p>
                  </a:txBody>
                  <a:tcPr/>
                </a:tc>
                <a:extLst>
                  <a:ext uri="{0D108BD9-81ED-4DB2-BD59-A6C34878D82A}">
                    <a16:rowId xmlns:a16="http://schemas.microsoft.com/office/drawing/2014/main" val="1362816778"/>
                  </a:ext>
                </a:extLst>
              </a:tr>
              <a:tr h="489168">
                <a:tc>
                  <a:txBody>
                    <a:bodyPr/>
                    <a:lstStyle/>
                    <a:p>
                      <a:endParaRPr lang="en-US" sz="2800" dirty="0"/>
                    </a:p>
                  </a:txBody>
                  <a:tcPr/>
                </a:tc>
                <a:tc>
                  <a:txBody>
                    <a:bodyPr/>
                    <a:lstStyle/>
                    <a:p>
                      <a:r>
                        <a:rPr lang="en-US" sz="2800" dirty="0"/>
                        <a:t>Expected Return / Standard Deviation</a:t>
                      </a:r>
                    </a:p>
                  </a:txBody>
                  <a:tcPr/>
                </a:tc>
                <a:tc>
                  <a:txBody>
                    <a:bodyPr/>
                    <a:lstStyle/>
                    <a:p>
                      <a:r>
                        <a:rPr lang="en-US" sz="2800" dirty="0"/>
                        <a:t>2.16% / 0.03%</a:t>
                      </a:r>
                    </a:p>
                  </a:txBody>
                  <a:tcPr/>
                </a:tc>
                <a:extLst>
                  <a:ext uri="{0D108BD9-81ED-4DB2-BD59-A6C34878D82A}">
                    <a16:rowId xmlns:a16="http://schemas.microsoft.com/office/drawing/2014/main" val="3633259847"/>
                  </a:ext>
                </a:extLst>
              </a:tr>
            </a:tbl>
          </a:graphicData>
        </a:graphic>
      </p:graphicFrame>
      <p:sp>
        <p:nvSpPr>
          <p:cNvPr id="4" name="TextBox 3">
            <a:extLst>
              <a:ext uri="{FF2B5EF4-FFF2-40B4-BE49-F238E27FC236}">
                <a16:creationId xmlns:a16="http://schemas.microsoft.com/office/drawing/2014/main" id="{91E580E6-C6C3-43BD-A1B4-BAEEF345D9AC}"/>
              </a:ext>
            </a:extLst>
          </p:cNvPr>
          <p:cNvSpPr txBox="1"/>
          <p:nvPr/>
        </p:nvSpPr>
        <p:spPr>
          <a:xfrm>
            <a:off x="16655229" y="10183952"/>
            <a:ext cx="7727270" cy="1200329"/>
          </a:xfrm>
          <a:prstGeom prst="rect">
            <a:avLst/>
          </a:prstGeom>
          <a:noFill/>
        </p:spPr>
        <p:txBody>
          <a:bodyPr wrap="square" rtlCol="0">
            <a:spAutoFit/>
          </a:bodyPr>
          <a:lstStyle/>
          <a:p>
            <a:r>
              <a:rPr lang="en-US" b="1" dirty="0"/>
              <a:t>Total Wealth movement</a:t>
            </a:r>
          </a:p>
          <a:p>
            <a:r>
              <a:rPr lang="en-US" b="1" dirty="0"/>
              <a:t>$ 9528 (April 1)-&gt; $9978 (June 30)</a:t>
            </a:r>
          </a:p>
        </p:txBody>
      </p:sp>
    </p:spTree>
    <p:extLst>
      <p:ext uri="{BB962C8B-B14F-4D97-AF65-F5344CB8AC3E}">
        <p14:creationId xmlns:p14="http://schemas.microsoft.com/office/powerpoint/2010/main" val="370130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dirty="0">
                <a:solidFill>
                  <a:srgbClr val="002856"/>
                </a:solidFill>
                <a:latin typeface="Arial"/>
                <a:ea typeface="Arial"/>
                <a:cs typeface="Arial"/>
                <a:sym typeface="Arial"/>
              </a:rPr>
              <a:t>4</a:t>
            </a:r>
            <a:r>
              <a:rPr lang="en-US" sz="7200" b="1" i="0" u="none" strike="noStrike" cap="none" dirty="0">
                <a:solidFill>
                  <a:srgbClr val="002856"/>
                </a:solidFill>
                <a:latin typeface="Arial"/>
                <a:ea typeface="Arial"/>
                <a:cs typeface="Arial"/>
                <a:sym typeface="Arial"/>
              </a:rPr>
              <a:t>. Progress Report</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pic>
        <p:nvPicPr>
          <p:cNvPr id="5" name="Picture 4">
            <a:extLst>
              <a:ext uri="{FF2B5EF4-FFF2-40B4-BE49-F238E27FC236}">
                <a16:creationId xmlns:a16="http://schemas.microsoft.com/office/drawing/2014/main" id="{AD950E70-A3CF-43E1-B823-F438292E3C8A}"/>
              </a:ext>
            </a:extLst>
          </p:cNvPr>
          <p:cNvPicPr>
            <a:picLocks noChangeAspect="1"/>
          </p:cNvPicPr>
          <p:nvPr/>
        </p:nvPicPr>
        <p:blipFill>
          <a:blip r:embed="rId5"/>
          <a:stretch>
            <a:fillRect/>
          </a:stretch>
        </p:blipFill>
        <p:spPr>
          <a:xfrm>
            <a:off x="1699116" y="4155427"/>
            <a:ext cx="19671465" cy="2090272"/>
          </a:xfrm>
          <a:prstGeom prst="rect">
            <a:avLst/>
          </a:prstGeom>
        </p:spPr>
      </p:pic>
      <p:sp>
        <p:nvSpPr>
          <p:cNvPr id="9" name="TextBox 8">
            <a:extLst>
              <a:ext uri="{FF2B5EF4-FFF2-40B4-BE49-F238E27FC236}">
                <a16:creationId xmlns:a16="http://schemas.microsoft.com/office/drawing/2014/main" id="{C2556702-08AF-4230-92D2-870D7E2292DD}"/>
              </a:ext>
            </a:extLst>
          </p:cNvPr>
          <p:cNvSpPr txBox="1"/>
          <p:nvPr/>
        </p:nvSpPr>
        <p:spPr>
          <a:xfrm>
            <a:off x="1437859" y="3298371"/>
            <a:ext cx="16196998" cy="646331"/>
          </a:xfrm>
          <a:prstGeom prst="rect">
            <a:avLst/>
          </a:prstGeom>
          <a:noFill/>
        </p:spPr>
        <p:txBody>
          <a:bodyPr wrap="square" rtlCol="0">
            <a:spAutoFit/>
          </a:bodyPr>
          <a:lstStyle/>
          <a:p>
            <a:r>
              <a:rPr lang="en-US" b="1" dirty="0"/>
              <a:t>Portfolio Evaluation – the time weighted rate of return (geometric mean return)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AB2FE77-345A-408D-8F35-BD0353B8B6C1}"/>
                  </a:ext>
                </a:extLst>
              </p:cNvPr>
              <p:cNvSpPr txBox="1"/>
              <p:nvPr/>
            </p:nvSpPr>
            <p:spPr>
              <a:xfrm>
                <a:off x="-728975" y="6011786"/>
                <a:ext cx="10481998" cy="11079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600" i="1" smtClean="0">
                              <a:latin typeface="Cambria Math" panose="02040503050406030204" pitchFamily="18" charset="0"/>
                            </a:rPr>
                          </m:ctrlPr>
                        </m:sSubPr>
                        <m:e>
                          <m:r>
                            <a:rPr lang="en-US" sz="6600" b="0" i="1" smtClean="0">
                              <a:latin typeface="Cambria Math" panose="02040503050406030204" pitchFamily="18" charset="0"/>
                            </a:rPr>
                            <m:t>𝑅</m:t>
                          </m:r>
                        </m:e>
                        <m:sub>
                          <m:r>
                            <a:rPr lang="en-US" sz="6600" b="0" i="1" smtClean="0">
                              <a:latin typeface="Cambria Math" panose="02040503050406030204" pitchFamily="18" charset="0"/>
                            </a:rPr>
                            <m:t>𝑇</m:t>
                          </m:r>
                        </m:sub>
                      </m:sSub>
                      <m:r>
                        <a:rPr lang="en-US" sz="6600" b="0" i="1" smtClean="0">
                          <a:latin typeface="Cambria Math" panose="02040503050406030204" pitchFamily="18" charset="0"/>
                        </a:rPr>
                        <m:t>=−1.13%</m:t>
                      </m:r>
                    </m:oMath>
                  </m:oMathPara>
                </a14:m>
                <a:endParaRPr lang="en-US" sz="6600" dirty="0"/>
              </a:p>
            </p:txBody>
          </p:sp>
        </mc:Choice>
        <mc:Fallback xmlns="">
          <p:sp>
            <p:nvSpPr>
              <p:cNvPr id="10" name="TextBox 9">
                <a:extLst>
                  <a:ext uri="{FF2B5EF4-FFF2-40B4-BE49-F238E27FC236}">
                    <a16:creationId xmlns:a16="http://schemas.microsoft.com/office/drawing/2014/main" id="{DAB2FE77-345A-408D-8F35-BD0353B8B6C1}"/>
                  </a:ext>
                </a:extLst>
              </p:cNvPr>
              <p:cNvSpPr txBox="1">
                <a:spLocks noRot="1" noChangeAspect="1" noMove="1" noResize="1" noEditPoints="1" noAdjustHandles="1" noChangeArrowheads="1" noChangeShapeType="1" noTextEdit="1"/>
              </p:cNvSpPr>
              <p:nvPr/>
            </p:nvSpPr>
            <p:spPr>
              <a:xfrm>
                <a:off x="-728975" y="6011786"/>
                <a:ext cx="10481998" cy="110799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D0A7958-4FBE-4556-A581-7E084655419D}"/>
                  </a:ext>
                </a:extLst>
              </p:cNvPr>
              <p:cNvSpPr txBox="1"/>
              <p:nvPr/>
            </p:nvSpPr>
            <p:spPr>
              <a:xfrm>
                <a:off x="1699115" y="7870371"/>
                <a:ext cx="13192541" cy="1446550"/>
              </a:xfrm>
              <a:prstGeom prst="rect">
                <a:avLst/>
              </a:prstGeom>
              <a:noFill/>
            </p:spPr>
            <p:txBody>
              <a:bodyPr wrap="square" rtlCol="0">
                <a:spAutoFit/>
              </a:bodyPr>
              <a:lstStyle/>
              <a:p>
                <a:r>
                  <a:rPr lang="en-US" sz="4400" dirty="0"/>
                  <a:t>New Strategy Suggestion</a:t>
                </a:r>
              </a:p>
              <a:p>
                <a:r>
                  <a:rPr lang="en-US" sz="4400" dirty="0"/>
                  <a:t>- </a:t>
                </a:r>
                <a14:m>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𝑊</m:t>
                        </m:r>
                      </m:e>
                      <m:sub>
                        <m:r>
                          <a:rPr lang="en-US" sz="4400" b="0" i="1" smtClean="0">
                            <a:latin typeface="Cambria Math" panose="02040503050406030204" pitchFamily="18" charset="0"/>
                          </a:rPr>
                          <m:t>𝑆𝑡𝑜𝑐𝑘</m:t>
                        </m:r>
                      </m:sub>
                    </m:sSub>
                  </m:oMath>
                </a14:m>
                <a:r>
                  <a:rPr lang="en-US" sz="4400" dirty="0"/>
                  <a:t>  :  </a:t>
                </a:r>
                <a14:m>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𝑊</m:t>
                        </m:r>
                      </m:e>
                      <m:sub>
                        <m:r>
                          <a:rPr lang="en-US" sz="4400" i="1">
                            <a:latin typeface="Cambria Math" panose="02040503050406030204" pitchFamily="18" charset="0"/>
                          </a:rPr>
                          <m:t>𝑏𝑜𝑛𝑑</m:t>
                        </m:r>
                      </m:sub>
                    </m:sSub>
                  </m:oMath>
                </a14:m>
                <a:r>
                  <a:rPr lang="en-US" sz="4400" dirty="0"/>
                  <a:t> = 1 : 1.2 ( increase weight on stocks)</a:t>
                </a:r>
              </a:p>
            </p:txBody>
          </p:sp>
        </mc:Choice>
        <mc:Fallback xmlns="">
          <p:sp>
            <p:nvSpPr>
              <p:cNvPr id="11" name="TextBox 10">
                <a:extLst>
                  <a:ext uri="{FF2B5EF4-FFF2-40B4-BE49-F238E27FC236}">
                    <a16:creationId xmlns:a16="http://schemas.microsoft.com/office/drawing/2014/main" id="{ED0A7958-4FBE-4556-A581-7E084655419D}"/>
                  </a:ext>
                </a:extLst>
              </p:cNvPr>
              <p:cNvSpPr txBox="1">
                <a:spLocks noRot="1" noChangeAspect="1" noMove="1" noResize="1" noEditPoints="1" noAdjustHandles="1" noChangeArrowheads="1" noChangeShapeType="1" noTextEdit="1"/>
              </p:cNvSpPr>
              <p:nvPr/>
            </p:nvSpPr>
            <p:spPr>
              <a:xfrm>
                <a:off x="1699115" y="7870371"/>
                <a:ext cx="13192541" cy="1446550"/>
              </a:xfrm>
              <a:prstGeom prst="rect">
                <a:avLst/>
              </a:prstGeom>
              <a:blipFill>
                <a:blip r:embed="rId7"/>
                <a:stretch>
                  <a:fillRect l="-1895" t="-8439" b="-19409"/>
                </a:stretch>
              </a:blipFill>
            </p:spPr>
            <p:txBody>
              <a:bodyPr/>
              <a:lstStyle/>
              <a:p>
                <a:r>
                  <a:rPr lang="en-US">
                    <a:noFill/>
                  </a:rPr>
                  <a:t> </a:t>
                </a:r>
              </a:p>
            </p:txBody>
          </p:sp>
        </mc:Fallback>
      </mc:AlternateContent>
    </p:spTree>
    <p:extLst>
      <p:ext uri="{BB962C8B-B14F-4D97-AF65-F5344CB8AC3E}">
        <p14:creationId xmlns:p14="http://schemas.microsoft.com/office/powerpoint/2010/main" val="322050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dirty="0">
                <a:solidFill>
                  <a:srgbClr val="002856"/>
                </a:solidFill>
                <a:latin typeface="Arial"/>
                <a:ea typeface="Arial"/>
                <a:cs typeface="Arial"/>
                <a:sym typeface="Arial"/>
              </a:rPr>
              <a:t>2</a:t>
            </a:r>
            <a:r>
              <a:rPr lang="en-US" sz="7200" b="1" i="0" u="none" strike="noStrike" cap="none" dirty="0">
                <a:solidFill>
                  <a:srgbClr val="002856"/>
                </a:solidFill>
                <a:latin typeface="Arial"/>
                <a:ea typeface="Arial"/>
                <a:cs typeface="Arial"/>
                <a:sym typeface="Arial"/>
              </a:rPr>
              <a:t>. Financial Planning </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sp>
        <p:nvSpPr>
          <p:cNvPr id="2" name="TextBox 1">
            <a:extLst>
              <a:ext uri="{FF2B5EF4-FFF2-40B4-BE49-F238E27FC236}">
                <a16:creationId xmlns:a16="http://schemas.microsoft.com/office/drawing/2014/main" id="{C82A2266-0EBB-49E8-B782-E0BDD5863611}"/>
              </a:ext>
            </a:extLst>
          </p:cNvPr>
          <p:cNvSpPr txBox="1"/>
          <p:nvPr/>
        </p:nvSpPr>
        <p:spPr>
          <a:xfrm>
            <a:off x="564375" y="2803677"/>
            <a:ext cx="23501025" cy="7909858"/>
          </a:xfrm>
          <a:prstGeom prst="rect">
            <a:avLst/>
          </a:prstGeom>
          <a:noFill/>
        </p:spPr>
        <p:txBody>
          <a:bodyPr wrap="square" rtlCol="0">
            <a:spAutoFit/>
          </a:bodyPr>
          <a:lstStyle/>
          <a:p>
            <a:pPr marL="571500" indent="-571500">
              <a:buFontTx/>
              <a:buChar char="-"/>
            </a:pPr>
            <a:r>
              <a:rPr lang="en-US" sz="4000" b="1" dirty="0"/>
              <a:t>Simulation Results:</a:t>
            </a: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p:txBody>
      </p:sp>
      <p:graphicFrame>
        <p:nvGraphicFramePr>
          <p:cNvPr id="4" name="Table 4">
            <a:extLst>
              <a:ext uri="{FF2B5EF4-FFF2-40B4-BE49-F238E27FC236}">
                <a16:creationId xmlns:a16="http://schemas.microsoft.com/office/drawing/2014/main" id="{7022389C-4060-4D27-985E-129255756C67}"/>
              </a:ext>
            </a:extLst>
          </p:cNvPr>
          <p:cNvGraphicFramePr>
            <a:graphicFrameLocks noGrp="1"/>
          </p:cNvGraphicFramePr>
          <p:nvPr>
            <p:extLst>
              <p:ext uri="{D42A27DB-BD31-4B8C-83A1-F6EECF244321}">
                <p14:modId xmlns:p14="http://schemas.microsoft.com/office/powerpoint/2010/main" val="470248632"/>
              </p:ext>
            </p:extLst>
          </p:nvPr>
        </p:nvGraphicFramePr>
        <p:xfrm>
          <a:off x="564375" y="3596227"/>
          <a:ext cx="16254943" cy="3200400"/>
        </p:xfrm>
        <a:graphic>
          <a:graphicData uri="http://schemas.openxmlformats.org/drawingml/2006/table">
            <a:tbl>
              <a:tblPr firstRow="1" bandRow="1">
                <a:tableStyleId>{073A0DAA-6AF3-43AB-8588-CEC1D06C72B9}</a:tableStyleId>
              </a:tblPr>
              <a:tblGrid>
                <a:gridCol w="4063736">
                  <a:extLst>
                    <a:ext uri="{9D8B030D-6E8A-4147-A177-3AD203B41FA5}">
                      <a16:colId xmlns:a16="http://schemas.microsoft.com/office/drawing/2014/main" val="4259286379"/>
                    </a:ext>
                  </a:extLst>
                </a:gridCol>
                <a:gridCol w="4512964">
                  <a:extLst>
                    <a:ext uri="{9D8B030D-6E8A-4147-A177-3AD203B41FA5}">
                      <a16:colId xmlns:a16="http://schemas.microsoft.com/office/drawing/2014/main" val="2028131229"/>
                    </a:ext>
                  </a:extLst>
                </a:gridCol>
                <a:gridCol w="7678243">
                  <a:extLst>
                    <a:ext uri="{9D8B030D-6E8A-4147-A177-3AD203B41FA5}">
                      <a16:colId xmlns:a16="http://schemas.microsoft.com/office/drawing/2014/main" val="301157483"/>
                    </a:ext>
                  </a:extLst>
                </a:gridCol>
              </a:tblGrid>
              <a:tr h="370840">
                <a:tc gridSpan="2">
                  <a:txBody>
                    <a:bodyPr/>
                    <a:lstStyle/>
                    <a:p>
                      <a:r>
                        <a:rPr lang="en-US" dirty="0"/>
                        <a:t>Rebalanced period</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731451378"/>
                  </a:ext>
                </a:extLst>
              </a:tr>
              <a:tr h="370840">
                <a:tc rowSpan="2">
                  <a:txBody>
                    <a:bodyPr/>
                    <a:lstStyle/>
                    <a:p>
                      <a:r>
                        <a:rPr lang="en-US" sz="3200" dirty="0"/>
                        <a:t>First (07.01~09.30)</a:t>
                      </a:r>
                    </a:p>
                  </a:txBody>
                  <a:tcPr/>
                </a:tc>
                <a:tc>
                  <a:txBody>
                    <a:bodyPr/>
                    <a:lstStyle/>
                    <a:p>
                      <a:r>
                        <a:rPr lang="en-US" sz="3200" dirty="0"/>
                        <a:t>Average expected return</a:t>
                      </a:r>
                    </a:p>
                  </a:txBody>
                  <a:tcPr/>
                </a:tc>
                <a:tc>
                  <a:txBody>
                    <a:bodyPr/>
                    <a:lstStyle/>
                    <a:p>
                      <a:r>
                        <a:rPr lang="en-US" dirty="0"/>
                        <a:t>9.67%</a:t>
                      </a:r>
                    </a:p>
                  </a:txBody>
                  <a:tcPr/>
                </a:tc>
                <a:extLst>
                  <a:ext uri="{0D108BD9-81ED-4DB2-BD59-A6C34878D82A}">
                    <a16:rowId xmlns:a16="http://schemas.microsoft.com/office/drawing/2014/main" val="3535164863"/>
                  </a:ext>
                </a:extLst>
              </a:tr>
              <a:tr h="370840">
                <a:tc vMerge="1">
                  <a:txBody>
                    <a:bodyPr/>
                    <a:lstStyle/>
                    <a:p>
                      <a:endParaRPr lang="en-US" sz="3200" dirty="0"/>
                    </a:p>
                  </a:txBody>
                  <a:tcPr/>
                </a:tc>
                <a:tc>
                  <a:txBody>
                    <a:bodyPr/>
                    <a:lstStyle/>
                    <a:p>
                      <a:r>
                        <a:rPr lang="en-US" sz="3200"/>
                        <a:t>Average expected std</a:t>
                      </a:r>
                      <a:endParaRPr lang="en-US" sz="3200" dirty="0"/>
                    </a:p>
                  </a:txBody>
                  <a:tcPr/>
                </a:tc>
                <a:tc>
                  <a:txBody>
                    <a:bodyPr/>
                    <a:lstStyle/>
                    <a:p>
                      <a:r>
                        <a:rPr lang="en-US" dirty="0"/>
                        <a:t>4.82%</a:t>
                      </a:r>
                    </a:p>
                  </a:txBody>
                  <a:tcPr/>
                </a:tc>
                <a:extLst>
                  <a:ext uri="{0D108BD9-81ED-4DB2-BD59-A6C34878D82A}">
                    <a16:rowId xmlns:a16="http://schemas.microsoft.com/office/drawing/2014/main" val="352221156"/>
                  </a:ext>
                </a:extLst>
              </a:tr>
              <a:tr h="370840">
                <a:tc rowSpan="2">
                  <a:txBody>
                    <a:bodyPr/>
                    <a:lstStyle/>
                    <a:p>
                      <a:r>
                        <a:rPr lang="en-US" sz="3200" dirty="0"/>
                        <a:t>Second (10.01~12.31)</a:t>
                      </a:r>
                    </a:p>
                  </a:txBody>
                  <a:tcPr/>
                </a:tc>
                <a:tc>
                  <a:txBody>
                    <a:bodyPr/>
                    <a:lstStyle/>
                    <a:p>
                      <a:r>
                        <a:rPr lang="en-US" sz="3200" dirty="0"/>
                        <a:t>Average expected return</a:t>
                      </a:r>
                    </a:p>
                  </a:txBody>
                  <a:tcPr/>
                </a:tc>
                <a:tc>
                  <a:txBody>
                    <a:bodyPr/>
                    <a:lstStyle/>
                    <a:p>
                      <a:r>
                        <a:rPr lang="en-US" dirty="0"/>
                        <a:t>-0.28%</a:t>
                      </a:r>
                    </a:p>
                  </a:txBody>
                  <a:tcPr/>
                </a:tc>
                <a:extLst>
                  <a:ext uri="{0D108BD9-81ED-4DB2-BD59-A6C34878D82A}">
                    <a16:rowId xmlns:a16="http://schemas.microsoft.com/office/drawing/2014/main" val="1576674913"/>
                  </a:ext>
                </a:extLst>
              </a:tr>
              <a:tr h="370840">
                <a:tc vMerge="1">
                  <a:txBody>
                    <a:bodyPr/>
                    <a:lstStyle/>
                    <a:p>
                      <a:endParaRPr lang="en-US" sz="3200" dirty="0"/>
                    </a:p>
                  </a:txBody>
                  <a:tcPr/>
                </a:tc>
                <a:tc>
                  <a:txBody>
                    <a:bodyPr/>
                    <a:lstStyle/>
                    <a:p>
                      <a:r>
                        <a:rPr lang="en-US" sz="3200"/>
                        <a:t>Average expected std</a:t>
                      </a:r>
                      <a:endParaRPr lang="en-US" sz="3200" dirty="0"/>
                    </a:p>
                  </a:txBody>
                  <a:tcPr/>
                </a:tc>
                <a:tc>
                  <a:txBody>
                    <a:bodyPr/>
                    <a:lstStyle/>
                    <a:p>
                      <a:r>
                        <a:rPr lang="en-US" dirty="0"/>
                        <a:t>2.44%</a:t>
                      </a:r>
                    </a:p>
                  </a:txBody>
                  <a:tcPr/>
                </a:tc>
                <a:extLst>
                  <a:ext uri="{0D108BD9-81ED-4DB2-BD59-A6C34878D82A}">
                    <a16:rowId xmlns:a16="http://schemas.microsoft.com/office/drawing/2014/main" val="499398383"/>
                  </a:ext>
                </a:extLst>
              </a:tr>
            </a:tbl>
          </a:graphicData>
        </a:graphic>
      </p:graphicFrame>
      <p:sp>
        <p:nvSpPr>
          <p:cNvPr id="13" name="TextBox 12">
            <a:extLst>
              <a:ext uri="{FF2B5EF4-FFF2-40B4-BE49-F238E27FC236}">
                <a16:creationId xmlns:a16="http://schemas.microsoft.com/office/drawing/2014/main" id="{CF346C80-EB3F-43C0-8747-764552BA8B85}"/>
              </a:ext>
            </a:extLst>
          </p:cNvPr>
          <p:cNvSpPr txBox="1"/>
          <p:nvPr/>
        </p:nvSpPr>
        <p:spPr>
          <a:xfrm>
            <a:off x="1119188" y="10713535"/>
            <a:ext cx="13968412" cy="646331"/>
          </a:xfrm>
          <a:prstGeom prst="rect">
            <a:avLst/>
          </a:prstGeom>
          <a:noFill/>
        </p:spPr>
        <p:txBody>
          <a:bodyPr wrap="square" rtlCol="0">
            <a:spAutoFit/>
          </a:bodyPr>
          <a:lstStyle/>
          <a:p>
            <a:r>
              <a:rPr lang="en-US" dirty="0"/>
              <a:t>Average of expected amount of money at the end of 2020: $10689</a:t>
            </a:r>
          </a:p>
        </p:txBody>
      </p:sp>
      <p:pic>
        <p:nvPicPr>
          <p:cNvPr id="7" name="Picture 6">
            <a:extLst>
              <a:ext uri="{FF2B5EF4-FFF2-40B4-BE49-F238E27FC236}">
                <a16:creationId xmlns:a16="http://schemas.microsoft.com/office/drawing/2014/main" id="{FB57B16D-A140-42D9-98DF-996553E1F0E4}"/>
              </a:ext>
            </a:extLst>
          </p:cNvPr>
          <p:cNvPicPr>
            <a:picLocks noChangeAspect="1"/>
          </p:cNvPicPr>
          <p:nvPr/>
        </p:nvPicPr>
        <p:blipFill>
          <a:blip r:embed="rId5"/>
          <a:stretch>
            <a:fillRect/>
          </a:stretch>
        </p:blipFill>
        <p:spPr>
          <a:xfrm>
            <a:off x="14283385" y="5787169"/>
            <a:ext cx="9534653" cy="6534987"/>
          </a:xfrm>
          <a:prstGeom prst="rect">
            <a:avLst/>
          </a:prstGeom>
        </p:spPr>
      </p:pic>
    </p:spTree>
    <p:extLst>
      <p:ext uri="{BB962C8B-B14F-4D97-AF65-F5344CB8AC3E}">
        <p14:creationId xmlns:p14="http://schemas.microsoft.com/office/powerpoint/2010/main" val="377832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i="0" u="none" strike="noStrike" cap="none" dirty="0">
                <a:solidFill>
                  <a:srgbClr val="002856"/>
                </a:solidFill>
                <a:latin typeface="Arial"/>
                <a:ea typeface="Arial"/>
                <a:cs typeface="Arial"/>
                <a:sym typeface="Arial"/>
              </a:rPr>
              <a:t>5. Additional Works</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sp>
        <p:nvSpPr>
          <p:cNvPr id="2" name="TextBox 1">
            <a:extLst>
              <a:ext uri="{FF2B5EF4-FFF2-40B4-BE49-F238E27FC236}">
                <a16:creationId xmlns:a16="http://schemas.microsoft.com/office/drawing/2014/main" id="{7BF21C44-5B0C-4F3D-AB69-D009EC3C9066}"/>
              </a:ext>
            </a:extLst>
          </p:cNvPr>
          <p:cNvSpPr txBox="1"/>
          <p:nvPr/>
        </p:nvSpPr>
        <p:spPr>
          <a:xfrm>
            <a:off x="1119187" y="3684438"/>
            <a:ext cx="22144038" cy="7478970"/>
          </a:xfrm>
          <a:prstGeom prst="rect">
            <a:avLst/>
          </a:prstGeom>
          <a:noFill/>
        </p:spPr>
        <p:txBody>
          <a:bodyPr wrap="square" rtlCol="0">
            <a:spAutoFit/>
          </a:bodyPr>
          <a:lstStyle/>
          <a:p>
            <a:r>
              <a:rPr lang="en-US" sz="4800" b="1" dirty="0"/>
              <a:t>Compare with actual historical data on 2020 with first suggested financial planning</a:t>
            </a:r>
          </a:p>
          <a:p>
            <a:endParaRPr lang="en-US" sz="4800" b="1" dirty="0"/>
          </a:p>
          <a:p>
            <a:endParaRPr lang="en-US" sz="4800" b="1" dirty="0"/>
          </a:p>
          <a:p>
            <a:endParaRPr lang="en-US" sz="4800" b="1" dirty="0"/>
          </a:p>
          <a:p>
            <a:endParaRPr lang="en-US" sz="4800" b="1" dirty="0"/>
          </a:p>
          <a:p>
            <a:pPr marL="571500" indent="-571500">
              <a:buFontTx/>
              <a:buChar char="-"/>
            </a:pPr>
            <a:r>
              <a:rPr lang="en-US" sz="4800" dirty="0"/>
              <a:t>First suggested strategy: total wealth </a:t>
            </a:r>
            <a:r>
              <a:rPr lang="en-US" sz="4800" b="1" dirty="0"/>
              <a:t>$10391 </a:t>
            </a:r>
            <a:r>
              <a:rPr lang="en-US" sz="4800" dirty="0"/>
              <a:t>at the end of 2020.</a:t>
            </a:r>
          </a:p>
          <a:p>
            <a:r>
              <a:rPr lang="en-US" sz="4800" b="1" dirty="0"/>
              <a:t> </a:t>
            </a:r>
          </a:p>
          <a:p>
            <a:endParaRPr lang="en-US" sz="4800" b="1" dirty="0"/>
          </a:p>
          <a:p>
            <a:endParaRPr lang="en-US" sz="4800" b="1" dirty="0"/>
          </a:p>
          <a:p>
            <a:pPr marL="571500" indent="-571500">
              <a:buFontTx/>
              <a:buChar char="-"/>
            </a:pPr>
            <a:r>
              <a:rPr lang="en-US" sz="4800" dirty="0"/>
              <a:t>Portfolio Evaluation by time weighted return: </a:t>
            </a:r>
            <a:r>
              <a:rPr lang="en-US" sz="4800" b="1" dirty="0"/>
              <a:t>-0.02%</a:t>
            </a:r>
          </a:p>
        </p:txBody>
      </p:sp>
    </p:spTree>
    <p:extLst>
      <p:ext uri="{BB962C8B-B14F-4D97-AF65-F5344CB8AC3E}">
        <p14:creationId xmlns:p14="http://schemas.microsoft.com/office/powerpoint/2010/main" val="26703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i="0" u="none" strike="noStrike" cap="none" dirty="0">
                <a:solidFill>
                  <a:srgbClr val="002856"/>
                </a:solidFill>
                <a:latin typeface="Arial"/>
                <a:ea typeface="Arial"/>
                <a:cs typeface="Arial"/>
                <a:sym typeface="Arial"/>
              </a:rPr>
              <a:t>6. Conclusion </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pic>
        <p:nvPicPr>
          <p:cNvPr id="6146" name="Picture 2" descr="Financial Statements: Definition, Limitation of Financial Statement, Videos">
            <a:extLst>
              <a:ext uri="{FF2B5EF4-FFF2-40B4-BE49-F238E27FC236}">
                <a16:creationId xmlns:a16="http://schemas.microsoft.com/office/drawing/2014/main" id="{CCE7423A-072D-4A05-B0FE-CDECA4926A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8401" y="4651736"/>
            <a:ext cx="9970861" cy="560235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OVID-19 pandemic imposes travel limitations - News">
            <a:extLst>
              <a:ext uri="{FF2B5EF4-FFF2-40B4-BE49-F238E27FC236}">
                <a16:creationId xmlns:a16="http://schemas.microsoft.com/office/drawing/2014/main" id="{D9C7F71F-9AB7-4E2A-A685-75D132281D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8567" y="5296724"/>
            <a:ext cx="8852445" cy="4957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30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 y="12595860"/>
            <a:ext cx="24382413" cy="1120139"/>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1" name="직사각형 19"/>
          <p:cNvSpPr>
            <a:spLocks noChangeArrowheads="1"/>
          </p:cNvSpPr>
          <p:nvPr/>
        </p:nvSpPr>
        <p:spPr bwMode="auto">
          <a:xfrm>
            <a:off x="9772340" y="7834222"/>
            <a:ext cx="483773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defTabSz="1139825" eaLnBrk="0" fontAlgn="base" hangingPunct="0">
              <a:spcBef>
                <a:spcPct val="0"/>
              </a:spcBef>
              <a:spcAft>
                <a:spcPct val="0"/>
              </a:spcAft>
              <a:defRPr kumimoji="1">
                <a:solidFill>
                  <a:schemeClr val="tx1"/>
                </a:solidFill>
                <a:latin typeface="굴림" charset="-127"/>
                <a:ea typeface="굴림" charset="-127"/>
              </a:defRPr>
            </a:lvl6pPr>
            <a:lvl7pPr marL="2971800" indent="-228600" defTabSz="1139825" eaLnBrk="0" fontAlgn="base" hangingPunct="0">
              <a:spcBef>
                <a:spcPct val="0"/>
              </a:spcBef>
              <a:spcAft>
                <a:spcPct val="0"/>
              </a:spcAft>
              <a:defRPr kumimoji="1">
                <a:solidFill>
                  <a:schemeClr val="tx1"/>
                </a:solidFill>
                <a:latin typeface="굴림" charset="-127"/>
                <a:ea typeface="굴림" charset="-127"/>
              </a:defRPr>
            </a:lvl7pPr>
            <a:lvl8pPr marL="3429000" indent="-228600" defTabSz="1139825" eaLnBrk="0" fontAlgn="base" hangingPunct="0">
              <a:spcBef>
                <a:spcPct val="0"/>
              </a:spcBef>
              <a:spcAft>
                <a:spcPct val="0"/>
              </a:spcAft>
              <a:defRPr kumimoji="1">
                <a:solidFill>
                  <a:schemeClr val="tx1"/>
                </a:solidFill>
                <a:latin typeface="굴림" charset="-127"/>
                <a:ea typeface="굴림" charset="-127"/>
              </a:defRPr>
            </a:lvl8pPr>
            <a:lvl9pPr marL="3886200" indent="-228600" defTabSz="1139825" eaLnBrk="0" fontAlgn="base" hangingPunct="0">
              <a:spcBef>
                <a:spcPct val="0"/>
              </a:spcBef>
              <a:spcAft>
                <a:spcPct val="0"/>
              </a:spcAft>
              <a:defRPr kumimoji="1">
                <a:solidFill>
                  <a:schemeClr val="tx1"/>
                </a:solidFill>
                <a:latin typeface="굴림" charset="-127"/>
                <a:ea typeface="굴림" charset="-127"/>
              </a:defRPr>
            </a:lvl9pPr>
          </a:lstStyle>
          <a:p>
            <a:pPr algn="ctr" eaLnBrk="1" hangingPunct="1"/>
            <a:r>
              <a:rPr lang="en-US" altLang="ko-KR" sz="6300" b="1" dirty="0">
                <a:solidFill>
                  <a:srgbClr val="002856"/>
                </a:solidFill>
                <a:latin typeface="나눔고딕" panose="020D0604000000000000" pitchFamily="50" charset="-127"/>
                <a:ea typeface="나눔고딕" panose="020D0604000000000000" pitchFamily="50" charset="-127"/>
                <a:cs typeface="Nanum Gothic ExtraBold" charset="-127"/>
              </a:rPr>
              <a:t>THANK YOU</a:t>
            </a:r>
            <a:endParaRPr lang="ko-KR" altLang="en-US" sz="6300" b="1" dirty="0">
              <a:solidFill>
                <a:srgbClr val="002856"/>
              </a:solidFill>
              <a:latin typeface="나눔고딕" panose="020D0604000000000000" pitchFamily="50" charset="-127"/>
              <a:ea typeface="나눔고딕" panose="020D0604000000000000" pitchFamily="50" charset="-127"/>
              <a:cs typeface="Nanum Gothic ExtraBold" charset="-127"/>
            </a:endParaRPr>
          </a:p>
        </p:txBody>
      </p:sp>
      <p:pic>
        <p:nvPicPr>
          <p:cNvPr id="106" name="그림 105"/>
          <p:cNvPicPr>
            <a:picLocks noChangeAspect="1"/>
          </p:cNvPicPr>
          <p:nvPr/>
        </p:nvPicPr>
        <p:blipFill>
          <a:blip r:embed="rId3"/>
          <a:stretch>
            <a:fillRect/>
          </a:stretch>
        </p:blipFill>
        <p:spPr>
          <a:xfrm>
            <a:off x="9950924" y="12918877"/>
            <a:ext cx="4480562" cy="473660"/>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0924" y="2824905"/>
            <a:ext cx="4471124" cy="4471124"/>
          </a:xfrm>
          <a:prstGeom prst="rect">
            <a:avLst/>
          </a:prstGeom>
        </p:spPr>
      </p:pic>
    </p:spTree>
    <p:extLst>
      <p:ext uri="{BB962C8B-B14F-4D97-AF65-F5344CB8AC3E}">
        <p14:creationId xmlns:p14="http://schemas.microsoft.com/office/powerpoint/2010/main" val="162620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R] 10"/>
          <p:cNvCxnSpPr/>
          <p:nvPr/>
        </p:nvCxnSpPr>
        <p:spPr>
          <a:xfrm>
            <a:off x="1119188" y="12595860"/>
            <a:ext cx="22391413" cy="0"/>
          </a:xfrm>
          <a:prstGeom prst="line">
            <a:avLst/>
          </a:prstGeom>
          <a:ln>
            <a:solidFill>
              <a:srgbClr val="43C0C2"/>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9348570" y="1767487"/>
            <a:ext cx="5932651" cy="1446550"/>
          </a:xfrm>
          <a:prstGeom prst="rect">
            <a:avLst/>
          </a:prstGeom>
          <a:effectLst>
            <a:reflection blurRad="6350" stA="45000" endPos="38500" dist="50800" dir="5400000" sy="-100000" algn="bl" rotWithShape="0"/>
          </a:effectLst>
        </p:spPr>
        <p:txBody>
          <a:bodyPr wrap="none">
            <a:spAutoFit/>
          </a:bodyPr>
          <a:lstStyle/>
          <a:p>
            <a:pPr algn="ctr"/>
            <a:r>
              <a:rPr lang="en-US" altLang="ko-KR" sz="8800" b="1" dirty="0">
                <a:solidFill>
                  <a:srgbClr val="002856"/>
                </a:solidFill>
                <a:effectLst>
                  <a:reflection blurRad="6350" stA="45000" endPos="50000" dist="12700" dir="5400000" sy="-100000" algn="bl" rotWithShape="0"/>
                </a:effectLst>
                <a:latin typeface="나눔고딕" panose="020D0604000000000000" pitchFamily="50" charset="-127"/>
                <a:ea typeface="나눔고딕" panose="020D0604000000000000" pitchFamily="50" charset="-127"/>
                <a:cs typeface="Nanum Gothic Bold" charset="-127"/>
              </a:rPr>
              <a:t>CONTENTS</a:t>
            </a:r>
            <a:endParaRPr lang="en-US" altLang="ko-KR" sz="4400" b="1" dirty="0">
              <a:solidFill>
                <a:srgbClr val="002856"/>
              </a:solidFill>
              <a:effectLst>
                <a:reflection blurRad="6350" stA="45000" endPos="50000" dist="12700" dir="5400000" sy="-100000" algn="bl" rotWithShape="0"/>
              </a:effectLst>
              <a:latin typeface="나눔고딕" panose="020D0604000000000000" pitchFamily="50" charset="-127"/>
              <a:ea typeface="나눔고딕" panose="020D0604000000000000" pitchFamily="50" charset="-127"/>
              <a:cs typeface="Nanum Gothic Bold" charset="-127"/>
            </a:endParaRPr>
          </a:p>
        </p:txBody>
      </p:sp>
      <p:sp>
        <p:nvSpPr>
          <p:cNvPr id="101" name="직사각형 100"/>
          <p:cNvSpPr/>
          <p:nvPr/>
        </p:nvSpPr>
        <p:spPr>
          <a:xfrm>
            <a:off x="3079275" y="5487017"/>
            <a:ext cx="5070619" cy="923330"/>
          </a:xfrm>
          <a:prstGeom prst="rect">
            <a:avLst/>
          </a:prstGeom>
        </p:spPr>
        <p:txBody>
          <a:bodyPr wrap="none">
            <a:spAutoFit/>
          </a:bodyPr>
          <a:lstStyle/>
          <a:p>
            <a:r>
              <a:rPr lang="en-US" altLang="ko-KR" sz="5400" b="1" spc="300" dirty="0">
                <a:solidFill>
                  <a:srgbClr val="002856"/>
                </a:solidFill>
                <a:latin typeface="나눔고딕" panose="020D0604000000000000" pitchFamily="50" charset="-127"/>
                <a:ea typeface="나눔고딕" panose="020D0604000000000000" pitchFamily="50" charset="-127"/>
                <a:cs typeface="Nanum Gothic Bold" charset="-127"/>
              </a:rPr>
              <a:t>1. </a:t>
            </a:r>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Introduction</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04" name="직사각형 103"/>
          <p:cNvSpPr/>
          <p:nvPr/>
        </p:nvSpPr>
        <p:spPr>
          <a:xfrm>
            <a:off x="4170266" y="6291666"/>
            <a:ext cx="6503703" cy="707886"/>
          </a:xfrm>
          <a:prstGeom prst="rect">
            <a:avLst/>
          </a:prstGeom>
        </p:spPr>
        <p:txBody>
          <a:bodyPr wrap="none">
            <a:spAutoFit/>
          </a:bodyPr>
          <a:lstStyle/>
          <a:p>
            <a:r>
              <a:rPr lang="en-US" altLang="ko-KR" sz="40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rPr>
              <a:t>- Basic description of client</a:t>
            </a:r>
            <a:endParaRPr lang="en-US" altLang="ko-KR" sz="20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endParaRPr>
          </a:p>
        </p:txBody>
      </p:sp>
      <p:sp>
        <p:nvSpPr>
          <p:cNvPr id="108" name="직사각형 107"/>
          <p:cNvSpPr/>
          <p:nvPr/>
        </p:nvSpPr>
        <p:spPr>
          <a:xfrm>
            <a:off x="3079275" y="7315197"/>
            <a:ext cx="6776214" cy="923330"/>
          </a:xfrm>
          <a:prstGeom prst="rect">
            <a:avLst/>
          </a:prstGeom>
        </p:spPr>
        <p:txBody>
          <a:bodyPr wrap="non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2. Financial Planning</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10" name="직사각형 109"/>
          <p:cNvSpPr/>
          <p:nvPr/>
        </p:nvSpPr>
        <p:spPr>
          <a:xfrm>
            <a:off x="4170266" y="8119846"/>
            <a:ext cx="8108310" cy="707886"/>
          </a:xfrm>
          <a:prstGeom prst="rect">
            <a:avLst/>
          </a:prstGeom>
        </p:spPr>
        <p:txBody>
          <a:bodyPr wrap="none">
            <a:spAutoFit/>
          </a:bodyPr>
          <a:lstStyle/>
          <a:p>
            <a:r>
              <a:rPr lang="en-US" altLang="ko-KR" sz="40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rPr>
              <a:t>- Robust optimization, Simulation</a:t>
            </a:r>
            <a:endParaRPr lang="en-US" altLang="ko-KR" sz="20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endParaRPr>
          </a:p>
        </p:txBody>
      </p:sp>
      <p:sp>
        <p:nvSpPr>
          <p:cNvPr id="121" name="직사각형 120"/>
          <p:cNvSpPr/>
          <p:nvPr/>
        </p:nvSpPr>
        <p:spPr>
          <a:xfrm>
            <a:off x="3079275" y="9143377"/>
            <a:ext cx="6059672" cy="923330"/>
          </a:xfrm>
          <a:prstGeom prst="rect">
            <a:avLst/>
          </a:prstGeom>
        </p:spPr>
        <p:txBody>
          <a:bodyPr wrap="non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3. Progress Report</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22" name="직사각형 121"/>
          <p:cNvSpPr/>
          <p:nvPr/>
        </p:nvSpPr>
        <p:spPr>
          <a:xfrm>
            <a:off x="4170266" y="9948026"/>
            <a:ext cx="11335539" cy="707886"/>
          </a:xfrm>
          <a:prstGeom prst="rect">
            <a:avLst/>
          </a:prstGeom>
        </p:spPr>
        <p:txBody>
          <a:bodyPr wrap="none">
            <a:spAutoFit/>
          </a:bodyPr>
          <a:lstStyle/>
          <a:p>
            <a:r>
              <a:rPr lang="en-US" altLang="ko-KR" sz="40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rPr>
              <a:t>- Portfolio Evaluation, New Strategy suggestion</a:t>
            </a:r>
            <a:endParaRPr lang="en-US" altLang="ko-KR" sz="20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endParaRPr>
          </a:p>
        </p:txBody>
      </p:sp>
      <p:sp>
        <p:nvSpPr>
          <p:cNvPr id="141" name="직사각형 140"/>
          <p:cNvSpPr/>
          <p:nvPr/>
        </p:nvSpPr>
        <p:spPr>
          <a:xfrm>
            <a:off x="13486010" y="5487017"/>
            <a:ext cx="6537431" cy="923330"/>
          </a:xfrm>
          <a:prstGeom prst="rect">
            <a:avLst/>
          </a:prstGeom>
        </p:spPr>
        <p:txBody>
          <a:bodyPr wrap="non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4. Additional Works</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42" name="직사각형 141"/>
          <p:cNvSpPr/>
          <p:nvPr/>
        </p:nvSpPr>
        <p:spPr>
          <a:xfrm>
            <a:off x="14071577" y="6330108"/>
            <a:ext cx="7343677" cy="707886"/>
          </a:xfrm>
          <a:prstGeom prst="rect">
            <a:avLst/>
          </a:prstGeom>
        </p:spPr>
        <p:txBody>
          <a:bodyPr wrap="none">
            <a:spAutoFit/>
          </a:bodyPr>
          <a:lstStyle/>
          <a:p>
            <a:r>
              <a:rPr lang="en-US" altLang="ko-KR" sz="40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rPr>
              <a:t>- Compare with actual values</a:t>
            </a:r>
            <a:endParaRPr lang="en-US" altLang="ko-KR" sz="20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endParaRPr>
          </a:p>
        </p:txBody>
      </p:sp>
      <p:sp>
        <p:nvSpPr>
          <p:cNvPr id="143" name="직사각형 142"/>
          <p:cNvSpPr/>
          <p:nvPr/>
        </p:nvSpPr>
        <p:spPr>
          <a:xfrm>
            <a:off x="13486010" y="7315197"/>
            <a:ext cx="4538422" cy="923330"/>
          </a:xfrm>
          <a:prstGeom prst="rect">
            <a:avLst/>
          </a:prstGeom>
        </p:spPr>
        <p:txBody>
          <a:bodyPr wrap="none">
            <a:spAutoFit/>
          </a:bodyPr>
          <a:lstStyle/>
          <a:p>
            <a:r>
              <a:rPr lang="en-US" altLang="ko-KR" sz="5400" b="1" dirty="0">
                <a:solidFill>
                  <a:srgbClr val="002856"/>
                </a:solidFill>
                <a:latin typeface="나눔고딕" panose="020D0604000000000000" pitchFamily="50" charset="-127"/>
                <a:ea typeface="나눔고딕" panose="020D0604000000000000" pitchFamily="50" charset="-127"/>
                <a:cs typeface="Nanum Gothic Bold" charset="-127"/>
              </a:rPr>
              <a:t>5. Conclusion</a:t>
            </a:r>
            <a:endParaRPr lang="en-US" altLang="ko-KR" sz="3200" b="1" dirty="0">
              <a:solidFill>
                <a:srgbClr val="002856"/>
              </a:solidFill>
              <a:latin typeface="나눔고딕" panose="020D0604000000000000" pitchFamily="50" charset="-127"/>
              <a:ea typeface="나눔고딕" panose="020D0604000000000000" pitchFamily="50" charset="-127"/>
              <a:cs typeface="Nanum Gothic Bold" charset="-127"/>
            </a:endParaRPr>
          </a:p>
        </p:txBody>
      </p:sp>
      <p:sp>
        <p:nvSpPr>
          <p:cNvPr id="144" name="직사각형 143"/>
          <p:cNvSpPr/>
          <p:nvPr/>
        </p:nvSpPr>
        <p:spPr>
          <a:xfrm>
            <a:off x="14364172" y="8119846"/>
            <a:ext cx="6397905" cy="923330"/>
          </a:xfrm>
          <a:prstGeom prst="rect">
            <a:avLst/>
          </a:prstGeom>
        </p:spPr>
        <p:txBody>
          <a:bodyPr wrap="none">
            <a:spAutoFit/>
          </a:bodyPr>
          <a:lstStyle/>
          <a:p>
            <a:r>
              <a:rPr lang="en-US" altLang="ko-KR" sz="36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rPr>
              <a:t>- Limitations and Expectation</a:t>
            </a:r>
            <a:endParaRPr lang="en-US" altLang="ko-KR" sz="18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endParaRPr>
          </a:p>
          <a:p>
            <a:endParaRPr lang="en-US" altLang="ko-KR" sz="1800" b="1" dirty="0">
              <a:solidFill>
                <a:schemeClr val="bg1">
                  <a:lumMod val="65000"/>
                </a:schemeClr>
              </a:solidFill>
              <a:latin typeface="나눔고딕" panose="020D0604000000000000" pitchFamily="50" charset="-127"/>
              <a:ea typeface="나눔고딕" panose="020D0604000000000000" pitchFamily="50" charset="-127"/>
              <a:cs typeface="Nanum Gothic Bold" charset="-127"/>
            </a:endParaRPr>
          </a:p>
        </p:txBody>
      </p:sp>
      <p:grpSp>
        <p:nvGrpSpPr>
          <p:cNvPr id="4" name="그룹 3"/>
          <p:cNvGrpSpPr/>
          <p:nvPr/>
        </p:nvGrpSpPr>
        <p:grpSpPr>
          <a:xfrm>
            <a:off x="-1" y="-1"/>
            <a:ext cx="24382413" cy="1855429"/>
            <a:chOff x="-1" y="-1"/>
            <a:chExt cx="24382413" cy="1855429"/>
          </a:xfrm>
        </p:grpSpPr>
        <p:sp>
          <p:nvSpPr>
            <p:cNvPr id="26" name="직사각형 25"/>
            <p:cNvSpPr/>
            <p:nvPr/>
          </p:nvSpPr>
          <p:spPr>
            <a:xfrm>
              <a:off x="-1" y="-1"/>
              <a:ext cx="24382413" cy="448617"/>
            </a:xfrm>
            <a:prstGeom prst="rect">
              <a:avLst/>
            </a:prstGeom>
            <a:gradFill>
              <a:gsLst>
                <a:gs pos="49000">
                  <a:srgbClr val="002856"/>
                </a:gs>
                <a:gs pos="85000">
                  <a:srgbClr val="1CCFC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27" name="직선 연결선 70"/>
            <p:cNvCxnSpPr/>
            <p:nvPr/>
          </p:nvCxnSpPr>
          <p:spPr>
            <a:xfrm>
              <a:off x="23119760" y="0"/>
              <a:ext cx="0" cy="1460291"/>
            </a:xfrm>
            <a:prstGeom prst="line">
              <a:avLst/>
            </a:prstGeom>
            <a:ln w="41275">
              <a:solidFill>
                <a:srgbClr val="1CCFC9"/>
              </a:solidFill>
            </a:ln>
          </p:spPr>
          <p:style>
            <a:lnRef idx="1">
              <a:schemeClr val="accent1"/>
            </a:lnRef>
            <a:fillRef idx="0">
              <a:schemeClr val="accent1"/>
            </a:fillRef>
            <a:effectRef idx="0">
              <a:schemeClr val="accent1"/>
            </a:effectRef>
            <a:fontRef idx="minor">
              <a:schemeClr val="tx1"/>
            </a:fontRef>
          </p:style>
        </p:cxnSp>
        <p:sp>
          <p:nvSpPr>
            <p:cNvPr id="28" name="타원 27"/>
            <p:cNvSpPr/>
            <p:nvPr/>
          </p:nvSpPr>
          <p:spPr>
            <a:xfrm>
              <a:off x="22728916" y="1078039"/>
              <a:ext cx="781685" cy="777389"/>
            </a:xfrm>
            <a:prstGeom prst="ellipse">
              <a:avLst/>
            </a:prstGeom>
            <a:solidFill>
              <a:srgbClr val="1CCF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b="1" dirty="0">
                  <a:latin typeface="나눔고딕" panose="020D0604000000000000" pitchFamily="50" charset="-127"/>
                  <a:ea typeface="나눔고딕" panose="020D0604000000000000" pitchFamily="50" charset="-127"/>
                  <a:cs typeface="Nanum Gothic ExtraBold" charset="-127"/>
                </a:rPr>
                <a:t>2</a:t>
              </a:r>
              <a:endParaRPr lang="ko-KR" altLang="en-US" b="1" dirty="0">
                <a:latin typeface="나눔고딕" panose="020D0604000000000000" pitchFamily="50" charset="-127"/>
                <a:ea typeface="나눔고딕" panose="020D0604000000000000" pitchFamily="50" charset="-127"/>
                <a:cs typeface="Nanum Gothic ExtraBold" charset="-127"/>
              </a:endParaRPr>
            </a:p>
          </p:txBody>
        </p:sp>
      </p:grpSp>
      <p:pic>
        <p:nvPicPr>
          <p:cNvPr id="30" name="그림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59" y="12845944"/>
            <a:ext cx="1641416" cy="282172"/>
          </a:xfrm>
          <a:prstGeom prst="rect">
            <a:avLst/>
          </a:prstGeom>
        </p:spPr>
      </p:pic>
      <p:pic>
        <p:nvPicPr>
          <p:cNvPr id="31" name="그림 30"/>
          <p:cNvPicPr>
            <a:picLocks noChangeAspect="1"/>
          </p:cNvPicPr>
          <p:nvPr/>
        </p:nvPicPr>
        <p:blipFill>
          <a:blip r:embed="rId4"/>
          <a:stretch>
            <a:fillRect/>
          </a:stretch>
        </p:blipFill>
        <p:spPr>
          <a:xfrm>
            <a:off x="21059690" y="12869565"/>
            <a:ext cx="2222311" cy="234930"/>
          </a:xfrm>
          <a:prstGeom prst="rect">
            <a:avLst/>
          </a:prstGeom>
        </p:spPr>
      </p:pic>
    </p:spTree>
    <p:extLst>
      <p:ext uri="{BB962C8B-B14F-4D97-AF65-F5344CB8AC3E}">
        <p14:creationId xmlns:p14="http://schemas.microsoft.com/office/powerpoint/2010/main" val="423867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028" name="Picture 4" descr="국민연금 소득대체율 인하에 따른 미래세대 예상연금액 비교 - 케미컬뉴스">
            <a:extLst>
              <a:ext uri="{FF2B5EF4-FFF2-40B4-BE49-F238E27FC236}">
                <a16:creationId xmlns:a16="http://schemas.microsoft.com/office/drawing/2014/main" id="{4AE550E8-E5A8-4B0D-B57C-59951C849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6" y="2005408"/>
            <a:ext cx="9476509" cy="5085726"/>
          </a:xfrm>
          <a:prstGeom prst="rect">
            <a:avLst/>
          </a:prstGeom>
          <a:noFill/>
          <a:extLst>
            <a:ext uri="{909E8E84-426E-40DD-AFC4-6F175D3DCCD1}">
              <a14:hiddenFill xmlns:a14="http://schemas.microsoft.com/office/drawing/2010/main">
                <a:solidFill>
                  <a:srgbClr val="FFFFFF"/>
                </a:solidFill>
              </a14:hiddenFill>
            </a:ext>
          </a:extLst>
        </p:spPr>
      </p:pic>
      <p:pic>
        <p:nvPicPr>
          <p:cNvPr id="11" name="그림 7">
            <a:extLst>
              <a:ext uri="{FF2B5EF4-FFF2-40B4-BE49-F238E27FC236}">
                <a16:creationId xmlns:a16="http://schemas.microsoft.com/office/drawing/2014/main" id="{22E45E97-23FC-4681-B5C4-A6511FC0F4E3}"/>
              </a:ext>
            </a:extLst>
          </p:cNvPr>
          <p:cNvPicPr>
            <a:picLocks noChangeAspect="1"/>
          </p:cNvPicPr>
          <p:nvPr/>
        </p:nvPicPr>
        <p:blipFill>
          <a:blip r:embed="rId4"/>
          <a:stretch>
            <a:fillRect/>
          </a:stretch>
        </p:blipFill>
        <p:spPr>
          <a:xfrm>
            <a:off x="1119188" y="6393502"/>
            <a:ext cx="12329745" cy="4357127"/>
          </a:xfrm>
          <a:prstGeom prst="rect">
            <a:avLst/>
          </a:prstGeom>
        </p:spPr>
      </p:pic>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i="0" u="none" strike="noStrike" cap="none" dirty="0">
                <a:solidFill>
                  <a:srgbClr val="002856"/>
                </a:solidFill>
                <a:latin typeface="Arial"/>
                <a:ea typeface="Arial"/>
                <a:cs typeface="Arial"/>
                <a:sym typeface="Arial"/>
              </a:rPr>
              <a:t>1. Introduction </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5">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6">
            <a:alphaModFix/>
          </a:blip>
          <a:srcRect/>
          <a:stretch/>
        </p:blipFill>
        <p:spPr>
          <a:xfrm>
            <a:off x="21059691" y="12869565"/>
            <a:ext cx="2222313" cy="234930"/>
          </a:xfrm>
          <a:prstGeom prst="rect">
            <a:avLst/>
          </a:prstGeom>
          <a:noFill/>
          <a:ln>
            <a:noFill/>
          </a:ln>
        </p:spPr>
      </p:pic>
      <p:sp>
        <p:nvSpPr>
          <p:cNvPr id="3" name="TextBox 2">
            <a:extLst>
              <a:ext uri="{FF2B5EF4-FFF2-40B4-BE49-F238E27FC236}">
                <a16:creationId xmlns:a16="http://schemas.microsoft.com/office/drawing/2014/main" id="{224A4905-EF90-475B-98C8-382E1466089B}"/>
              </a:ext>
            </a:extLst>
          </p:cNvPr>
          <p:cNvSpPr txBox="1"/>
          <p:nvPr/>
        </p:nvSpPr>
        <p:spPr>
          <a:xfrm>
            <a:off x="1187786" y="10965352"/>
            <a:ext cx="11579442" cy="523220"/>
          </a:xfrm>
          <a:prstGeom prst="rect">
            <a:avLst/>
          </a:prstGeom>
          <a:noFill/>
        </p:spPr>
        <p:txBody>
          <a:bodyPr wrap="square" rtlCol="0">
            <a:spAutoFit/>
          </a:bodyPr>
          <a:lstStyle/>
          <a:p>
            <a:r>
              <a:rPr lang="en-US" sz="2800" dirty="0"/>
              <a:t>Table of the current status of return on overseas pension funds (2016~2018)</a:t>
            </a:r>
          </a:p>
        </p:txBody>
      </p:sp>
      <p:pic>
        <p:nvPicPr>
          <p:cNvPr id="1032" name="Picture 8" descr="Where should I invest for high return on short term? - Quora">
            <a:extLst>
              <a:ext uri="{FF2B5EF4-FFF2-40B4-BE49-F238E27FC236}">
                <a16:creationId xmlns:a16="http://schemas.microsoft.com/office/drawing/2014/main" id="{1FE3DFAF-150A-444F-BA69-3DF379C9C0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31899" y="959482"/>
            <a:ext cx="6261846" cy="52650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B555DA-1AAE-4C38-A28F-817BD71F5D97}"/>
              </a:ext>
            </a:extLst>
          </p:cNvPr>
          <p:cNvSpPr txBox="1"/>
          <p:nvPr/>
        </p:nvSpPr>
        <p:spPr>
          <a:xfrm>
            <a:off x="1119188" y="2489038"/>
            <a:ext cx="9853612" cy="646331"/>
          </a:xfrm>
          <a:prstGeom prst="rect">
            <a:avLst/>
          </a:prstGeom>
          <a:noFill/>
        </p:spPr>
        <p:txBody>
          <a:bodyPr wrap="square" rtlCol="0">
            <a:spAutoFit/>
          </a:bodyPr>
          <a:lstStyle/>
          <a:p>
            <a:r>
              <a:rPr lang="en-US" b="1" dirty="0"/>
              <a:t>Client: Korean Pension Fund</a:t>
            </a:r>
          </a:p>
        </p:txBody>
      </p:sp>
      <p:pic>
        <p:nvPicPr>
          <p:cNvPr id="21" name="그림 8">
            <a:extLst>
              <a:ext uri="{FF2B5EF4-FFF2-40B4-BE49-F238E27FC236}">
                <a16:creationId xmlns:a16="http://schemas.microsoft.com/office/drawing/2014/main" id="{98BE3649-CAF9-444C-8D0C-5029967D5E0E}"/>
              </a:ext>
            </a:extLst>
          </p:cNvPr>
          <p:cNvPicPr>
            <a:picLocks noChangeAspect="1"/>
          </p:cNvPicPr>
          <p:nvPr/>
        </p:nvPicPr>
        <p:blipFill>
          <a:blip r:embed="rId8"/>
          <a:stretch>
            <a:fillRect/>
          </a:stretch>
        </p:blipFill>
        <p:spPr>
          <a:xfrm>
            <a:off x="13819243" y="6216816"/>
            <a:ext cx="9375384" cy="1987468"/>
          </a:xfrm>
          <a:prstGeom prst="rect">
            <a:avLst/>
          </a:prstGeom>
        </p:spPr>
      </p:pic>
      <p:pic>
        <p:nvPicPr>
          <p:cNvPr id="22" name="그림 10">
            <a:extLst>
              <a:ext uri="{FF2B5EF4-FFF2-40B4-BE49-F238E27FC236}">
                <a16:creationId xmlns:a16="http://schemas.microsoft.com/office/drawing/2014/main" id="{5C7349A2-BFC4-42B1-82FE-2FCD10F65E7F}"/>
              </a:ext>
            </a:extLst>
          </p:cNvPr>
          <p:cNvPicPr>
            <a:picLocks noChangeAspect="1"/>
          </p:cNvPicPr>
          <p:nvPr/>
        </p:nvPicPr>
        <p:blipFill>
          <a:blip r:embed="rId9"/>
          <a:stretch>
            <a:fillRect/>
          </a:stretch>
        </p:blipFill>
        <p:spPr>
          <a:xfrm>
            <a:off x="13448933" y="9922303"/>
            <a:ext cx="9675398" cy="2015707"/>
          </a:xfrm>
          <a:prstGeom prst="rect">
            <a:avLst/>
          </a:prstGeom>
        </p:spPr>
      </p:pic>
      <p:pic>
        <p:nvPicPr>
          <p:cNvPr id="23" name="그림 12">
            <a:extLst>
              <a:ext uri="{FF2B5EF4-FFF2-40B4-BE49-F238E27FC236}">
                <a16:creationId xmlns:a16="http://schemas.microsoft.com/office/drawing/2014/main" id="{719E5CD0-1CD8-4822-9676-ED46BC76E6CC}"/>
              </a:ext>
            </a:extLst>
          </p:cNvPr>
          <p:cNvPicPr>
            <a:picLocks noChangeAspect="1"/>
          </p:cNvPicPr>
          <p:nvPr/>
        </p:nvPicPr>
        <p:blipFill>
          <a:blip r:embed="rId10"/>
          <a:stretch>
            <a:fillRect/>
          </a:stretch>
        </p:blipFill>
        <p:spPr>
          <a:xfrm>
            <a:off x="13819243" y="8162524"/>
            <a:ext cx="9375384" cy="2051532"/>
          </a:xfrm>
          <a:prstGeom prst="rect">
            <a:avLst/>
          </a:prstGeom>
        </p:spPr>
      </p:pic>
    </p:spTree>
    <p:extLst>
      <p:ext uri="{BB962C8B-B14F-4D97-AF65-F5344CB8AC3E}">
        <p14:creationId xmlns:p14="http://schemas.microsoft.com/office/powerpoint/2010/main" val="73067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dirty="0">
                <a:solidFill>
                  <a:srgbClr val="002856"/>
                </a:solidFill>
                <a:latin typeface="Arial"/>
                <a:ea typeface="Arial"/>
                <a:cs typeface="Arial"/>
                <a:sym typeface="Arial"/>
              </a:rPr>
              <a:t>2</a:t>
            </a:r>
            <a:r>
              <a:rPr lang="en-US" sz="7200" b="1" i="0" u="none" strike="noStrike" cap="none" dirty="0">
                <a:solidFill>
                  <a:srgbClr val="002856"/>
                </a:solidFill>
                <a:latin typeface="Arial"/>
                <a:ea typeface="Arial"/>
                <a:cs typeface="Arial"/>
                <a:sym typeface="Arial"/>
              </a:rPr>
              <a:t>. Financial Planning </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sp>
        <p:nvSpPr>
          <p:cNvPr id="2" name="TextBox 1">
            <a:extLst>
              <a:ext uri="{FF2B5EF4-FFF2-40B4-BE49-F238E27FC236}">
                <a16:creationId xmlns:a16="http://schemas.microsoft.com/office/drawing/2014/main" id="{C82A2266-0EBB-49E8-B782-E0BDD5863611}"/>
              </a:ext>
            </a:extLst>
          </p:cNvPr>
          <p:cNvSpPr txBox="1"/>
          <p:nvPr/>
        </p:nvSpPr>
        <p:spPr>
          <a:xfrm>
            <a:off x="564375" y="2803677"/>
            <a:ext cx="23501025" cy="9756517"/>
          </a:xfrm>
          <a:prstGeom prst="rect">
            <a:avLst/>
          </a:prstGeom>
          <a:noFill/>
        </p:spPr>
        <p:txBody>
          <a:bodyPr wrap="square" rtlCol="0">
            <a:spAutoFit/>
          </a:bodyPr>
          <a:lstStyle/>
          <a:p>
            <a:pPr marL="571500" indent="-571500">
              <a:buFontTx/>
              <a:buChar char="-"/>
            </a:pPr>
            <a:r>
              <a:rPr lang="en-US" sz="4000" b="1" dirty="0"/>
              <a:t>Planning</a:t>
            </a:r>
            <a:r>
              <a:rPr lang="en-US" dirty="0"/>
              <a:t> </a:t>
            </a:r>
            <a:r>
              <a:rPr lang="en-US" sz="4000" b="1" dirty="0"/>
              <a:t>Period</a:t>
            </a:r>
            <a:r>
              <a:rPr lang="en-US" dirty="0"/>
              <a:t>: 2020.01.02 to 2020.12.31, right after the outbreak of COVID-19 based on 2018~2019 historical data.</a:t>
            </a:r>
          </a:p>
          <a:p>
            <a:r>
              <a:rPr lang="en-US" dirty="0"/>
              <a:t>-    </a:t>
            </a:r>
            <a:r>
              <a:rPr lang="en-US" sz="4000" b="1" dirty="0"/>
              <a:t>Rebalancing</a:t>
            </a:r>
            <a:r>
              <a:rPr lang="en-US" dirty="0"/>
              <a:t> </a:t>
            </a:r>
            <a:r>
              <a:rPr lang="en-US" sz="4000" b="1" dirty="0"/>
              <a:t>Periods</a:t>
            </a:r>
            <a:r>
              <a:rPr lang="en-US" dirty="0"/>
              <a:t>: Every quarter 2020.04.01, 2020.07.01, 2020.10.01 (first investment: 2020.01.01)</a:t>
            </a:r>
          </a:p>
          <a:p>
            <a:pPr marL="571500" indent="-571500">
              <a:buFontTx/>
              <a:buChar char="-"/>
            </a:pPr>
            <a:r>
              <a:rPr lang="en-US" sz="4000" b="1" dirty="0"/>
              <a:t>Assumptions</a:t>
            </a:r>
            <a:endParaRPr lang="en-US" b="1" dirty="0"/>
          </a:p>
          <a:p>
            <a:r>
              <a:rPr lang="en-US" dirty="0"/>
              <a:t>	1) Portfolio manager and investors are now on 2020.01.01. So stock prices since 2020.01.01 are completely 	  	unknown</a:t>
            </a:r>
          </a:p>
          <a:p>
            <a:r>
              <a:rPr lang="en-US" dirty="0"/>
              <a:t>	2) The National Pension Fund’s investment is a considerable amount of 700 trillion Won, but to put it more     	concisely, the project uses the investment at 1 million won.</a:t>
            </a:r>
          </a:p>
          <a:p>
            <a:r>
              <a:rPr lang="en-US" dirty="0"/>
              <a:t>	3) The National Pension Funds actually invests in various products including real estate, bonds, stocks and etc.</a:t>
            </a:r>
          </a:p>
          <a:p>
            <a:r>
              <a:rPr lang="en-US" dirty="0"/>
              <a:t>	But in this project, we assume to invest only in bonds and stocks because there is a limit to considering all products</a:t>
            </a:r>
          </a:p>
          <a:p>
            <a:r>
              <a:rPr lang="en-US" dirty="0"/>
              <a:t>	4) Considering all domestic and foreign bonds and stocks is practically difficult to handle. Only six domestic stocks     	and six domestic bonds were used.</a:t>
            </a:r>
          </a:p>
          <a:p>
            <a:r>
              <a:rPr lang="en-US" dirty="0"/>
              <a:t>	5) Both stocks and bonds are designated as ETF related products.</a:t>
            </a:r>
          </a:p>
          <a:p>
            <a:pPr marL="571500" indent="-571500">
              <a:buFontTx/>
              <a:buChar char="-"/>
            </a:pPr>
            <a:r>
              <a:rPr lang="en-US" sz="4000" b="1" dirty="0"/>
              <a:t>Data</a:t>
            </a:r>
            <a:r>
              <a:rPr lang="en-US" dirty="0"/>
              <a:t>:</a:t>
            </a:r>
          </a:p>
          <a:p>
            <a:r>
              <a:rPr lang="en-US" dirty="0"/>
              <a:t>	1) </a:t>
            </a:r>
            <a:r>
              <a:rPr lang="en-US" b="1" dirty="0"/>
              <a:t>Stocks</a:t>
            </a:r>
            <a:r>
              <a:rPr lang="en-US" dirty="0"/>
              <a:t>: KODEX 200, KODEX KOSDAQ 150, KODEX LEVERAGE, KODEX KOSDAQ LEVERAGE 150, </a:t>
            </a:r>
          </a:p>
          <a:p>
            <a:r>
              <a:rPr lang="en-US" dirty="0"/>
              <a:t>	KODEX SAMSUNG,TIGER TOP 10</a:t>
            </a:r>
          </a:p>
          <a:p>
            <a:r>
              <a:rPr lang="en-US" dirty="0"/>
              <a:t>	2) </a:t>
            </a:r>
            <a:r>
              <a:rPr lang="en-US" b="1" dirty="0"/>
              <a:t>Bonds</a:t>
            </a:r>
            <a:r>
              <a:rPr lang="en-US" dirty="0"/>
              <a:t>: KODEX 10Y F-LKTB, KODEX Treasury Bond 3Y, KODEX KRW Cash, KOSEF Enhance Cash,</a:t>
            </a:r>
          </a:p>
          <a:p>
            <a:r>
              <a:rPr lang="en-US" dirty="0"/>
              <a:t>	TIGER Money Market,  KOSEF 10Y KTB</a:t>
            </a:r>
          </a:p>
        </p:txBody>
      </p:sp>
    </p:spTree>
    <p:extLst>
      <p:ext uri="{BB962C8B-B14F-4D97-AF65-F5344CB8AC3E}">
        <p14:creationId xmlns:p14="http://schemas.microsoft.com/office/powerpoint/2010/main" val="208551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dirty="0">
                <a:solidFill>
                  <a:srgbClr val="002856"/>
                </a:solidFill>
                <a:latin typeface="Arial"/>
                <a:ea typeface="Arial"/>
                <a:cs typeface="Arial"/>
                <a:sym typeface="Arial"/>
              </a:rPr>
              <a:t>2</a:t>
            </a:r>
            <a:r>
              <a:rPr lang="en-US" sz="7200" b="1" i="0" u="none" strike="noStrike" cap="none" dirty="0">
                <a:solidFill>
                  <a:srgbClr val="002856"/>
                </a:solidFill>
                <a:latin typeface="Arial"/>
                <a:ea typeface="Arial"/>
                <a:cs typeface="Arial"/>
                <a:sym typeface="Arial"/>
              </a:rPr>
              <a:t>. Financial Planning </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sp>
        <p:nvSpPr>
          <p:cNvPr id="2" name="TextBox 1">
            <a:extLst>
              <a:ext uri="{FF2B5EF4-FFF2-40B4-BE49-F238E27FC236}">
                <a16:creationId xmlns:a16="http://schemas.microsoft.com/office/drawing/2014/main" id="{C82A2266-0EBB-49E8-B782-E0BDD5863611}"/>
              </a:ext>
            </a:extLst>
          </p:cNvPr>
          <p:cNvSpPr txBox="1"/>
          <p:nvPr/>
        </p:nvSpPr>
        <p:spPr>
          <a:xfrm>
            <a:off x="564375" y="2803677"/>
            <a:ext cx="23501025" cy="7909858"/>
          </a:xfrm>
          <a:prstGeom prst="rect">
            <a:avLst/>
          </a:prstGeom>
          <a:noFill/>
        </p:spPr>
        <p:txBody>
          <a:bodyPr wrap="square" rtlCol="0">
            <a:spAutoFit/>
          </a:bodyPr>
          <a:lstStyle/>
          <a:p>
            <a:pPr marL="571500" indent="-571500">
              <a:buFontTx/>
              <a:buChar char="-"/>
            </a:pPr>
            <a:r>
              <a:rPr lang="en-US" sz="4000" b="1" dirty="0"/>
              <a:t>Methods: </a:t>
            </a:r>
            <a:r>
              <a:rPr lang="en-US" dirty="0"/>
              <a:t>Robust Portfolio Selection</a:t>
            </a:r>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p:txBody>
      </p:sp>
      <p:pic>
        <p:nvPicPr>
          <p:cNvPr id="10" name="그림 2">
            <a:extLst>
              <a:ext uri="{FF2B5EF4-FFF2-40B4-BE49-F238E27FC236}">
                <a16:creationId xmlns:a16="http://schemas.microsoft.com/office/drawing/2014/main" id="{B962713C-6D10-4D7E-B864-C887DEC235C7}"/>
              </a:ext>
            </a:extLst>
          </p:cNvPr>
          <p:cNvPicPr>
            <a:picLocks noChangeAspect="1"/>
          </p:cNvPicPr>
          <p:nvPr/>
        </p:nvPicPr>
        <p:blipFill>
          <a:blip r:embed="rId5"/>
          <a:stretch>
            <a:fillRect/>
          </a:stretch>
        </p:blipFill>
        <p:spPr>
          <a:xfrm>
            <a:off x="1187786" y="4844217"/>
            <a:ext cx="12528214" cy="4078271"/>
          </a:xfrm>
          <a:prstGeom prst="rect">
            <a:avLst/>
          </a:prstGeom>
        </p:spPr>
      </p:pic>
      <p:pic>
        <p:nvPicPr>
          <p:cNvPr id="11" name="그림 2">
            <a:extLst>
              <a:ext uri="{FF2B5EF4-FFF2-40B4-BE49-F238E27FC236}">
                <a16:creationId xmlns:a16="http://schemas.microsoft.com/office/drawing/2014/main" id="{961427DB-4306-49F8-9971-75EBB579A1BC}"/>
              </a:ext>
            </a:extLst>
          </p:cNvPr>
          <p:cNvPicPr>
            <a:picLocks noChangeAspect="1"/>
          </p:cNvPicPr>
          <p:nvPr/>
        </p:nvPicPr>
        <p:blipFill>
          <a:blip r:embed="rId6"/>
          <a:stretch>
            <a:fillRect/>
          </a:stretch>
        </p:blipFill>
        <p:spPr>
          <a:xfrm>
            <a:off x="13299499" y="3499946"/>
            <a:ext cx="9895128" cy="4900294"/>
          </a:xfrm>
          <a:prstGeom prst="rect">
            <a:avLst/>
          </a:prstGeom>
        </p:spPr>
      </p:pic>
      <p:sp>
        <p:nvSpPr>
          <p:cNvPr id="3" name="TextBox 2">
            <a:extLst>
              <a:ext uri="{FF2B5EF4-FFF2-40B4-BE49-F238E27FC236}">
                <a16:creationId xmlns:a16="http://schemas.microsoft.com/office/drawing/2014/main" id="{E5CC49AF-E936-4E23-A233-7AB386926DFC}"/>
              </a:ext>
            </a:extLst>
          </p:cNvPr>
          <p:cNvSpPr txBox="1"/>
          <p:nvPr/>
        </p:nvSpPr>
        <p:spPr>
          <a:xfrm>
            <a:off x="13299499" y="8400240"/>
            <a:ext cx="9982505" cy="584775"/>
          </a:xfrm>
          <a:prstGeom prst="rect">
            <a:avLst/>
          </a:prstGeom>
          <a:noFill/>
        </p:spPr>
        <p:txBody>
          <a:bodyPr wrap="square" rtlCol="0">
            <a:spAutoFit/>
          </a:bodyPr>
          <a:lstStyle/>
          <a:p>
            <a:r>
              <a:rPr lang="en-US" sz="3200" dirty="0"/>
              <a:t>-&gt; Robust portfolios under box uncertainty</a:t>
            </a:r>
          </a:p>
        </p:txBody>
      </p:sp>
      <p:pic>
        <p:nvPicPr>
          <p:cNvPr id="13" name="그림 5">
            <a:extLst>
              <a:ext uri="{FF2B5EF4-FFF2-40B4-BE49-F238E27FC236}">
                <a16:creationId xmlns:a16="http://schemas.microsoft.com/office/drawing/2014/main" id="{46A169DA-A525-44C8-A3EA-82B4727676E2}"/>
              </a:ext>
            </a:extLst>
          </p:cNvPr>
          <p:cNvPicPr>
            <a:picLocks noChangeAspect="1"/>
          </p:cNvPicPr>
          <p:nvPr/>
        </p:nvPicPr>
        <p:blipFill>
          <a:blip r:embed="rId7"/>
          <a:stretch>
            <a:fillRect/>
          </a:stretch>
        </p:blipFill>
        <p:spPr>
          <a:xfrm>
            <a:off x="13424106" y="9614292"/>
            <a:ext cx="10641294" cy="860539"/>
          </a:xfrm>
          <a:prstGeom prst="rect">
            <a:avLst/>
          </a:prstGeom>
        </p:spPr>
      </p:pic>
      <p:sp>
        <p:nvSpPr>
          <p:cNvPr id="14" name="TextBox 13">
            <a:extLst>
              <a:ext uri="{FF2B5EF4-FFF2-40B4-BE49-F238E27FC236}">
                <a16:creationId xmlns:a16="http://schemas.microsoft.com/office/drawing/2014/main" id="{5B35A78D-73EC-4B18-B575-E447C9A12452}"/>
              </a:ext>
            </a:extLst>
          </p:cNvPr>
          <p:cNvSpPr txBox="1"/>
          <p:nvPr/>
        </p:nvSpPr>
        <p:spPr>
          <a:xfrm>
            <a:off x="13424106" y="11104108"/>
            <a:ext cx="9982505" cy="584775"/>
          </a:xfrm>
          <a:prstGeom prst="rect">
            <a:avLst/>
          </a:prstGeom>
          <a:noFill/>
        </p:spPr>
        <p:txBody>
          <a:bodyPr wrap="square" rtlCol="0">
            <a:spAutoFit/>
          </a:bodyPr>
          <a:lstStyle/>
          <a:p>
            <a:r>
              <a:rPr lang="en-US" sz="3200" dirty="0"/>
              <a:t>-&gt; Box (interval) uncertainty set</a:t>
            </a:r>
          </a:p>
        </p:txBody>
      </p:sp>
    </p:spTree>
    <p:extLst>
      <p:ext uri="{BB962C8B-B14F-4D97-AF65-F5344CB8AC3E}">
        <p14:creationId xmlns:p14="http://schemas.microsoft.com/office/powerpoint/2010/main" val="324201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dirty="0">
                <a:solidFill>
                  <a:srgbClr val="002856"/>
                </a:solidFill>
                <a:latin typeface="Arial"/>
                <a:ea typeface="Arial"/>
                <a:cs typeface="Arial"/>
                <a:sym typeface="Arial"/>
              </a:rPr>
              <a:t>2</a:t>
            </a:r>
            <a:r>
              <a:rPr lang="en-US" sz="7200" b="1" i="0" u="none" strike="noStrike" cap="none" dirty="0">
                <a:solidFill>
                  <a:srgbClr val="002856"/>
                </a:solidFill>
                <a:latin typeface="Arial"/>
                <a:ea typeface="Arial"/>
                <a:cs typeface="Arial"/>
                <a:sym typeface="Arial"/>
              </a:rPr>
              <a:t>. Financial Planning </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sp>
        <p:nvSpPr>
          <p:cNvPr id="2" name="TextBox 1">
            <a:extLst>
              <a:ext uri="{FF2B5EF4-FFF2-40B4-BE49-F238E27FC236}">
                <a16:creationId xmlns:a16="http://schemas.microsoft.com/office/drawing/2014/main" id="{C82A2266-0EBB-49E8-B782-E0BDD5863611}"/>
              </a:ext>
            </a:extLst>
          </p:cNvPr>
          <p:cNvSpPr txBox="1"/>
          <p:nvPr/>
        </p:nvSpPr>
        <p:spPr>
          <a:xfrm>
            <a:off x="564375" y="2803677"/>
            <a:ext cx="23501025" cy="7909858"/>
          </a:xfrm>
          <a:prstGeom prst="rect">
            <a:avLst/>
          </a:prstGeom>
          <a:noFill/>
        </p:spPr>
        <p:txBody>
          <a:bodyPr wrap="square" rtlCol="0">
            <a:spAutoFit/>
          </a:bodyPr>
          <a:lstStyle/>
          <a:p>
            <a:pPr marL="571500" indent="-571500">
              <a:buFontTx/>
              <a:buChar char="-"/>
            </a:pPr>
            <a:r>
              <a:rPr lang="en-US" sz="4000" b="1" dirty="0"/>
              <a:t>Actual proportion of the National Pension Fund’s domestic Portfolio</a:t>
            </a: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p:txBody>
      </p:sp>
      <p:pic>
        <p:nvPicPr>
          <p:cNvPr id="15" name="내용 개체 틀 4">
            <a:extLst>
              <a:ext uri="{FF2B5EF4-FFF2-40B4-BE49-F238E27FC236}">
                <a16:creationId xmlns:a16="http://schemas.microsoft.com/office/drawing/2014/main" id="{E5525CA1-EF19-48E3-8219-A736ADA6E956}"/>
              </a:ext>
            </a:extLst>
          </p:cNvPr>
          <p:cNvPicPr>
            <a:picLocks noChangeAspect="1"/>
          </p:cNvPicPr>
          <p:nvPr/>
        </p:nvPicPr>
        <p:blipFill>
          <a:blip r:embed="rId5"/>
          <a:stretch>
            <a:fillRect/>
          </a:stretch>
        </p:blipFill>
        <p:spPr>
          <a:xfrm>
            <a:off x="1187775" y="4618980"/>
            <a:ext cx="10286939" cy="6240946"/>
          </a:xfrm>
          <a:prstGeom prst="rect">
            <a:avLst/>
          </a:prstGeom>
        </p:spPr>
      </p:pic>
      <p:pic>
        <p:nvPicPr>
          <p:cNvPr id="16" name="그림 6">
            <a:extLst>
              <a:ext uri="{FF2B5EF4-FFF2-40B4-BE49-F238E27FC236}">
                <a16:creationId xmlns:a16="http://schemas.microsoft.com/office/drawing/2014/main" id="{7157B928-9FC3-4A01-89D7-AB69349A6D0C}"/>
              </a:ext>
            </a:extLst>
          </p:cNvPr>
          <p:cNvPicPr>
            <a:picLocks noChangeAspect="1"/>
          </p:cNvPicPr>
          <p:nvPr/>
        </p:nvPicPr>
        <p:blipFill>
          <a:blip r:embed="rId6"/>
          <a:stretch>
            <a:fillRect/>
          </a:stretch>
        </p:blipFill>
        <p:spPr>
          <a:xfrm>
            <a:off x="12314887" y="4636065"/>
            <a:ext cx="10286939" cy="6276258"/>
          </a:xfrm>
          <a:prstGeom prst="rect">
            <a:avLst/>
          </a:prstGeom>
        </p:spPr>
      </p:pic>
      <p:sp>
        <p:nvSpPr>
          <p:cNvPr id="4" name="TextBox 3">
            <a:extLst>
              <a:ext uri="{FF2B5EF4-FFF2-40B4-BE49-F238E27FC236}">
                <a16:creationId xmlns:a16="http://schemas.microsoft.com/office/drawing/2014/main" id="{0086A052-12E7-4772-8158-D3BAC94B8A9F}"/>
              </a:ext>
            </a:extLst>
          </p:cNvPr>
          <p:cNvSpPr txBox="1"/>
          <p:nvPr/>
        </p:nvSpPr>
        <p:spPr>
          <a:xfrm>
            <a:off x="1187786" y="3910334"/>
            <a:ext cx="10036855" cy="584775"/>
          </a:xfrm>
          <a:prstGeom prst="rect">
            <a:avLst/>
          </a:prstGeom>
          <a:noFill/>
        </p:spPr>
        <p:txBody>
          <a:bodyPr wrap="square" rtlCol="0">
            <a:spAutoFit/>
          </a:bodyPr>
          <a:lstStyle/>
          <a:p>
            <a:r>
              <a:rPr lang="en-US" sz="3200" dirty="0"/>
              <a:t>Domestic stocks amount of investment</a:t>
            </a:r>
          </a:p>
        </p:txBody>
      </p:sp>
      <p:sp>
        <p:nvSpPr>
          <p:cNvPr id="18" name="TextBox 17">
            <a:extLst>
              <a:ext uri="{FF2B5EF4-FFF2-40B4-BE49-F238E27FC236}">
                <a16:creationId xmlns:a16="http://schemas.microsoft.com/office/drawing/2014/main" id="{5C07591B-1723-4187-AAE5-BDF24DD61E15}"/>
              </a:ext>
            </a:extLst>
          </p:cNvPr>
          <p:cNvSpPr txBox="1"/>
          <p:nvPr/>
        </p:nvSpPr>
        <p:spPr>
          <a:xfrm>
            <a:off x="12191206" y="3798997"/>
            <a:ext cx="10036855" cy="584775"/>
          </a:xfrm>
          <a:prstGeom prst="rect">
            <a:avLst/>
          </a:prstGeom>
          <a:noFill/>
        </p:spPr>
        <p:txBody>
          <a:bodyPr wrap="square" rtlCol="0">
            <a:spAutoFit/>
          </a:bodyPr>
          <a:lstStyle/>
          <a:p>
            <a:r>
              <a:rPr lang="en-US" sz="3200" dirty="0"/>
              <a:t>Domestic bonds amount of investment</a:t>
            </a:r>
          </a:p>
        </p:txBody>
      </p:sp>
    </p:spTree>
    <p:extLst>
      <p:ext uri="{BB962C8B-B14F-4D97-AF65-F5344CB8AC3E}">
        <p14:creationId xmlns:p14="http://schemas.microsoft.com/office/powerpoint/2010/main" val="112723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dirty="0">
                <a:solidFill>
                  <a:srgbClr val="002856"/>
                </a:solidFill>
                <a:latin typeface="Arial"/>
                <a:ea typeface="Arial"/>
                <a:cs typeface="Arial"/>
                <a:sym typeface="Arial"/>
              </a:rPr>
              <a:t>2</a:t>
            </a:r>
            <a:r>
              <a:rPr lang="en-US" sz="7200" b="1" i="0" u="none" strike="noStrike" cap="none" dirty="0">
                <a:solidFill>
                  <a:srgbClr val="002856"/>
                </a:solidFill>
                <a:latin typeface="Arial"/>
                <a:ea typeface="Arial"/>
                <a:cs typeface="Arial"/>
                <a:sym typeface="Arial"/>
              </a:rPr>
              <a:t>. Financial Planning </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sp>
        <p:nvSpPr>
          <p:cNvPr id="2" name="TextBox 1">
            <a:extLst>
              <a:ext uri="{FF2B5EF4-FFF2-40B4-BE49-F238E27FC236}">
                <a16:creationId xmlns:a16="http://schemas.microsoft.com/office/drawing/2014/main" id="{C82A2266-0EBB-49E8-B782-E0BDD5863611}"/>
              </a:ext>
            </a:extLst>
          </p:cNvPr>
          <p:cNvSpPr txBox="1"/>
          <p:nvPr/>
        </p:nvSpPr>
        <p:spPr>
          <a:xfrm>
            <a:off x="564375" y="2803677"/>
            <a:ext cx="23501025" cy="7909858"/>
          </a:xfrm>
          <a:prstGeom prst="rect">
            <a:avLst/>
          </a:prstGeom>
          <a:noFill/>
        </p:spPr>
        <p:txBody>
          <a:bodyPr wrap="square" rtlCol="0">
            <a:spAutoFit/>
          </a:bodyPr>
          <a:lstStyle/>
          <a:p>
            <a:pPr marL="571500" indent="-571500">
              <a:buFontTx/>
              <a:buChar char="-"/>
            </a:pPr>
            <a:r>
              <a:rPr lang="en-US" sz="4000" b="1" dirty="0"/>
              <a:t>Simulation:</a:t>
            </a: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p:txBody>
      </p:sp>
      <p:pic>
        <p:nvPicPr>
          <p:cNvPr id="3074" name="Picture 2" descr="Multivariate normal distribution - Wikipedia">
            <a:extLst>
              <a:ext uri="{FF2B5EF4-FFF2-40B4-BE49-F238E27FC236}">
                <a16:creationId xmlns:a16="http://schemas.microsoft.com/office/drawing/2014/main" id="{C15A65F9-3B21-4C3A-B36B-770B9FE22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99" y="7119401"/>
            <a:ext cx="5443755" cy="41075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085476-1CA0-436E-9D36-951160545F76}"/>
              </a:ext>
            </a:extLst>
          </p:cNvPr>
          <p:cNvSpPr txBox="1"/>
          <p:nvPr/>
        </p:nvSpPr>
        <p:spPr>
          <a:xfrm>
            <a:off x="1437859" y="11436102"/>
            <a:ext cx="6718526" cy="584775"/>
          </a:xfrm>
          <a:prstGeom prst="rect">
            <a:avLst/>
          </a:prstGeom>
          <a:noFill/>
        </p:spPr>
        <p:txBody>
          <a:bodyPr wrap="square" rtlCol="0">
            <a:spAutoFit/>
          </a:bodyPr>
          <a:lstStyle/>
          <a:p>
            <a:r>
              <a:rPr lang="en-US" sz="3200" dirty="0"/>
              <a:t>Multi-variate normal distribution</a:t>
            </a:r>
          </a:p>
        </p:txBody>
      </p:sp>
      <p:sp>
        <p:nvSpPr>
          <p:cNvPr id="14" name="TextBox 13">
            <a:extLst>
              <a:ext uri="{FF2B5EF4-FFF2-40B4-BE49-F238E27FC236}">
                <a16:creationId xmlns:a16="http://schemas.microsoft.com/office/drawing/2014/main" id="{4AA4D41B-9F3A-4F76-8CEB-B3B02FC117E3}"/>
              </a:ext>
            </a:extLst>
          </p:cNvPr>
          <p:cNvSpPr txBox="1"/>
          <p:nvPr/>
        </p:nvSpPr>
        <p:spPr>
          <a:xfrm>
            <a:off x="1187785" y="4075845"/>
            <a:ext cx="21508929" cy="3416320"/>
          </a:xfrm>
          <a:prstGeom prst="rect">
            <a:avLst/>
          </a:prstGeom>
          <a:noFill/>
        </p:spPr>
        <p:txBody>
          <a:bodyPr wrap="square" rtlCol="0">
            <a:spAutoFit/>
          </a:bodyPr>
          <a:lstStyle/>
          <a:p>
            <a:r>
              <a:rPr lang="en-US" b="1" dirty="0"/>
              <a:t>Steps</a:t>
            </a:r>
          </a:p>
          <a:p>
            <a:pPr marL="742950" indent="-742950">
              <a:buAutoNum type="arabicParenR"/>
            </a:pPr>
            <a:r>
              <a:rPr lang="en-US" dirty="0"/>
              <a:t>Generate random 1000 samples return by using multi-variate normal distribution</a:t>
            </a:r>
          </a:p>
          <a:p>
            <a:pPr marL="742950" indent="-742950">
              <a:buAutoNum type="arabicParenR"/>
            </a:pPr>
            <a:r>
              <a:rPr lang="en-US" dirty="0"/>
              <a:t>Run robust optimization on each sample by rebalancing on each quarter.</a:t>
            </a:r>
          </a:p>
          <a:p>
            <a:pPr marL="742950" indent="-742950">
              <a:buAutoNum type="arabicParenR"/>
            </a:pPr>
            <a:r>
              <a:rPr lang="en-US" dirty="0"/>
              <a:t>Update each expected return while rebalancing on one iteration which refers to one sample</a:t>
            </a:r>
          </a:p>
          <a:p>
            <a:pPr marL="742950" indent="-742950">
              <a:buAutoNum type="arabicParenR"/>
            </a:pPr>
            <a:r>
              <a:rPr lang="en-US" dirty="0"/>
              <a:t>Save each sample wealth, calculated by multiplying weights from optimization and amount of investment</a:t>
            </a:r>
          </a:p>
          <a:p>
            <a:pPr marL="742950" indent="-742950">
              <a:buAutoNum type="arabicParenR"/>
            </a:pPr>
            <a:endParaRPr lang="en-US" dirty="0"/>
          </a:p>
        </p:txBody>
      </p:sp>
    </p:spTree>
    <p:extLst>
      <p:ext uri="{BB962C8B-B14F-4D97-AF65-F5344CB8AC3E}">
        <p14:creationId xmlns:p14="http://schemas.microsoft.com/office/powerpoint/2010/main" val="1722028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dirty="0">
                <a:solidFill>
                  <a:srgbClr val="002856"/>
                </a:solidFill>
                <a:latin typeface="Arial"/>
                <a:ea typeface="Arial"/>
                <a:cs typeface="Arial"/>
                <a:sym typeface="Arial"/>
              </a:rPr>
              <a:t>2</a:t>
            </a:r>
            <a:r>
              <a:rPr lang="en-US" sz="7200" b="1" i="0" u="none" strike="noStrike" cap="none" dirty="0">
                <a:solidFill>
                  <a:srgbClr val="002856"/>
                </a:solidFill>
                <a:latin typeface="Arial"/>
                <a:ea typeface="Arial"/>
                <a:cs typeface="Arial"/>
                <a:sym typeface="Arial"/>
              </a:rPr>
              <a:t>. Financial Planning </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87786"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sp>
        <p:nvSpPr>
          <p:cNvPr id="4" name="Rectangle: Rounded Corners 3">
            <a:extLst>
              <a:ext uri="{FF2B5EF4-FFF2-40B4-BE49-F238E27FC236}">
                <a16:creationId xmlns:a16="http://schemas.microsoft.com/office/drawing/2014/main" id="{C85E06A0-85C4-4484-BD0A-F639DD7FD7DA}"/>
              </a:ext>
            </a:extLst>
          </p:cNvPr>
          <p:cNvSpPr/>
          <p:nvPr/>
        </p:nvSpPr>
        <p:spPr>
          <a:xfrm>
            <a:off x="6662344" y="8592933"/>
            <a:ext cx="3528000" cy="1413164"/>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2018.04.01 ~</a:t>
            </a:r>
          </a:p>
          <a:p>
            <a:pPr algn="ctr"/>
            <a:r>
              <a:rPr lang="en-US" dirty="0"/>
              <a:t>2020.03.31</a:t>
            </a:r>
          </a:p>
        </p:txBody>
      </p:sp>
      <p:sp>
        <p:nvSpPr>
          <p:cNvPr id="17" name="Rectangle: Rounded Corners 16">
            <a:extLst>
              <a:ext uri="{FF2B5EF4-FFF2-40B4-BE49-F238E27FC236}">
                <a16:creationId xmlns:a16="http://schemas.microsoft.com/office/drawing/2014/main" id="{9E4D2F13-7676-45FE-A696-70D58252B3AB}"/>
              </a:ext>
            </a:extLst>
          </p:cNvPr>
          <p:cNvSpPr/>
          <p:nvPr/>
        </p:nvSpPr>
        <p:spPr>
          <a:xfrm>
            <a:off x="12290327" y="8592933"/>
            <a:ext cx="3528000" cy="1413164"/>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2018.07.01 ~</a:t>
            </a:r>
          </a:p>
          <a:p>
            <a:pPr algn="ctr"/>
            <a:r>
              <a:rPr lang="en-US" dirty="0"/>
              <a:t>2020.06.30</a:t>
            </a:r>
          </a:p>
        </p:txBody>
      </p:sp>
      <p:sp>
        <p:nvSpPr>
          <p:cNvPr id="18" name="Rectangle: Rounded Corners 17">
            <a:extLst>
              <a:ext uri="{FF2B5EF4-FFF2-40B4-BE49-F238E27FC236}">
                <a16:creationId xmlns:a16="http://schemas.microsoft.com/office/drawing/2014/main" id="{9021F97B-E0A4-4E13-8451-9F48690EA8AA}"/>
              </a:ext>
            </a:extLst>
          </p:cNvPr>
          <p:cNvSpPr/>
          <p:nvPr/>
        </p:nvSpPr>
        <p:spPr>
          <a:xfrm>
            <a:off x="17918311" y="8592933"/>
            <a:ext cx="3528000" cy="1413164"/>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2018.10.01 ~</a:t>
            </a:r>
          </a:p>
          <a:p>
            <a:pPr algn="ctr"/>
            <a:r>
              <a:rPr lang="en-US" dirty="0"/>
              <a:t>2020.09.30</a:t>
            </a:r>
          </a:p>
        </p:txBody>
      </p:sp>
      <p:sp>
        <p:nvSpPr>
          <p:cNvPr id="20" name="Rectangle: Rounded Corners 19">
            <a:extLst>
              <a:ext uri="{FF2B5EF4-FFF2-40B4-BE49-F238E27FC236}">
                <a16:creationId xmlns:a16="http://schemas.microsoft.com/office/drawing/2014/main" id="{27C564E5-66C5-4B48-AE42-F145E67E9D37}"/>
              </a:ext>
            </a:extLst>
          </p:cNvPr>
          <p:cNvSpPr/>
          <p:nvPr/>
        </p:nvSpPr>
        <p:spPr>
          <a:xfrm>
            <a:off x="1034361" y="8592933"/>
            <a:ext cx="3528000" cy="1413164"/>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2018~2019 </a:t>
            </a:r>
          </a:p>
          <a:p>
            <a:pPr algn="ctr"/>
            <a:r>
              <a:rPr lang="en-US" dirty="0"/>
              <a:t>historical data</a:t>
            </a:r>
          </a:p>
        </p:txBody>
      </p:sp>
      <p:sp>
        <p:nvSpPr>
          <p:cNvPr id="8" name="Arrow: Right 7">
            <a:extLst>
              <a:ext uri="{FF2B5EF4-FFF2-40B4-BE49-F238E27FC236}">
                <a16:creationId xmlns:a16="http://schemas.microsoft.com/office/drawing/2014/main" id="{53DEF4DC-5253-4B12-BC9A-11550F8850D2}"/>
              </a:ext>
            </a:extLst>
          </p:cNvPr>
          <p:cNvSpPr/>
          <p:nvPr/>
        </p:nvSpPr>
        <p:spPr>
          <a:xfrm>
            <a:off x="530512" y="9638058"/>
            <a:ext cx="22751492" cy="917171"/>
          </a:xfrm>
          <a:prstGeom prst="rightArrow">
            <a:avLst>
              <a:gd name="adj1" fmla="val 19216"/>
              <a:gd name="adj2" fmla="val 5392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D916FEE-4C9A-4682-860E-063A78C42EA6}"/>
              </a:ext>
            </a:extLst>
          </p:cNvPr>
          <p:cNvGrpSpPr/>
          <p:nvPr/>
        </p:nvGrpSpPr>
        <p:grpSpPr>
          <a:xfrm>
            <a:off x="2456476" y="4213876"/>
            <a:ext cx="2345699" cy="4409045"/>
            <a:chOff x="2456476" y="4213876"/>
            <a:chExt cx="2345699" cy="4409045"/>
          </a:xfrm>
        </p:grpSpPr>
        <p:sp>
          <p:nvSpPr>
            <p:cNvPr id="27" name="Arrow: Right 26">
              <a:extLst>
                <a:ext uri="{FF2B5EF4-FFF2-40B4-BE49-F238E27FC236}">
                  <a16:creationId xmlns:a16="http://schemas.microsoft.com/office/drawing/2014/main" id="{D1B4D6DB-EC14-4D86-8C7B-E7334AAF0306}"/>
                </a:ext>
              </a:extLst>
            </p:cNvPr>
            <p:cNvSpPr/>
            <p:nvPr/>
          </p:nvSpPr>
          <p:spPr>
            <a:xfrm rot="16200000">
              <a:off x="2237705" y="7924522"/>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20CC1446-8461-48DC-8B4B-FBE2C765AE40}"/>
                </a:ext>
              </a:extLst>
            </p:cNvPr>
            <p:cNvSpPr/>
            <p:nvPr/>
          </p:nvSpPr>
          <p:spPr>
            <a:xfrm>
              <a:off x="2666548" y="4213876"/>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A54020-34DD-48E2-B036-DF0684AC6C7A}"/>
                </a:ext>
              </a:extLst>
            </p:cNvPr>
            <p:cNvSpPr/>
            <p:nvPr/>
          </p:nvSpPr>
          <p:spPr>
            <a:xfrm>
              <a:off x="2666548" y="4464251"/>
              <a:ext cx="72000" cy="7322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9325EE6F-C1A6-406E-9448-25E6490FB2CE}"/>
                </a:ext>
              </a:extLst>
            </p:cNvPr>
            <p:cNvSpPr/>
            <p:nvPr/>
          </p:nvSpPr>
          <p:spPr>
            <a:xfrm rot="5400000">
              <a:off x="3396766" y="6148654"/>
              <a:ext cx="233119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E95E5826-BC73-4727-95CC-C367712C9267}"/>
              </a:ext>
            </a:extLst>
          </p:cNvPr>
          <p:cNvSpPr/>
          <p:nvPr/>
        </p:nvSpPr>
        <p:spPr>
          <a:xfrm>
            <a:off x="4563020" y="9494520"/>
            <a:ext cx="108040" cy="11408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84F0E0-088C-42F2-AD51-845035C97484}"/>
              </a:ext>
            </a:extLst>
          </p:cNvPr>
          <p:cNvSpPr/>
          <p:nvPr/>
        </p:nvSpPr>
        <p:spPr>
          <a:xfrm>
            <a:off x="10190343" y="9494520"/>
            <a:ext cx="108040" cy="11408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E87FBE-46E0-40CD-A52C-153AC7A52D0F}"/>
              </a:ext>
            </a:extLst>
          </p:cNvPr>
          <p:cNvSpPr/>
          <p:nvPr/>
        </p:nvSpPr>
        <p:spPr>
          <a:xfrm>
            <a:off x="15817666" y="9494520"/>
            <a:ext cx="108040" cy="11408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20F4C03-F0E7-431D-9E49-EB428B72D5A7}"/>
              </a:ext>
            </a:extLst>
          </p:cNvPr>
          <p:cNvSpPr/>
          <p:nvPr/>
        </p:nvSpPr>
        <p:spPr>
          <a:xfrm>
            <a:off x="21444989" y="9494520"/>
            <a:ext cx="108040" cy="11408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55A4C946-2D1D-4959-9DAF-9E6395BC9417}"/>
              </a:ext>
            </a:extLst>
          </p:cNvPr>
          <p:cNvGrpSpPr/>
          <p:nvPr/>
        </p:nvGrpSpPr>
        <p:grpSpPr>
          <a:xfrm>
            <a:off x="4566171" y="10637408"/>
            <a:ext cx="5624173" cy="1332516"/>
            <a:chOff x="4566171" y="10637408"/>
            <a:chExt cx="5624173" cy="1332516"/>
          </a:xfrm>
        </p:grpSpPr>
        <p:sp>
          <p:nvSpPr>
            <p:cNvPr id="35" name="Arrow: Right 34">
              <a:extLst>
                <a:ext uri="{FF2B5EF4-FFF2-40B4-BE49-F238E27FC236}">
                  <a16:creationId xmlns:a16="http://schemas.microsoft.com/office/drawing/2014/main" id="{8EEBCC0D-DCAC-4916-B8BD-C951DA93F1D8}"/>
                </a:ext>
              </a:extLst>
            </p:cNvPr>
            <p:cNvSpPr/>
            <p:nvPr/>
          </p:nvSpPr>
          <p:spPr>
            <a:xfrm>
              <a:off x="4671060" y="11490296"/>
              <a:ext cx="5519284" cy="479628"/>
            </a:xfrm>
            <a:prstGeom prst="rightArrow">
              <a:avLst>
                <a:gd name="adj1" fmla="val 19216"/>
                <a:gd name="adj2" fmla="val 52260"/>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03F4ADE-D258-4EF1-9F8B-7DFC831364EA}"/>
                </a:ext>
              </a:extLst>
            </p:cNvPr>
            <p:cNvSpPr/>
            <p:nvPr/>
          </p:nvSpPr>
          <p:spPr>
            <a:xfrm>
              <a:off x="4566171" y="10637408"/>
              <a:ext cx="104889" cy="1140854"/>
            </a:xfrm>
            <a:prstGeom prst="rect">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4AA602C-7EB5-459C-B69C-10EE6F84E194}"/>
              </a:ext>
            </a:extLst>
          </p:cNvPr>
          <p:cNvGrpSpPr/>
          <p:nvPr/>
        </p:nvGrpSpPr>
        <p:grpSpPr>
          <a:xfrm>
            <a:off x="19403461" y="4183888"/>
            <a:ext cx="2345699" cy="4409045"/>
            <a:chOff x="2456476" y="4213876"/>
            <a:chExt cx="2345699" cy="4409045"/>
          </a:xfrm>
        </p:grpSpPr>
        <p:sp>
          <p:nvSpPr>
            <p:cNvPr id="40" name="Arrow: Right 39">
              <a:extLst>
                <a:ext uri="{FF2B5EF4-FFF2-40B4-BE49-F238E27FC236}">
                  <a16:creationId xmlns:a16="http://schemas.microsoft.com/office/drawing/2014/main" id="{0ABA4A8F-B5C5-4AF2-90D5-474B08271B1C}"/>
                </a:ext>
              </a:extLst>
            </p:cNvPr>
            <p:cNvSpPr/>
            <p:nvPr/>
          </p:nvSpPr>
          <p:spPr>
            <a:xfrm rot="16200000">
              <a:off x="2237705" y="7924522"/>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944A138F-D2CB-4AB0-BA0E-EC485A71CE20}"/>
                </a:ext>
              </a:extLst>
            </p:cNvPr>
            <p:cNvSpPr/>
            <p:nvPr/>
          </p:nvSpPr>
          <p:spPr>
            <a:xfrm>
              <a:off x="2666548" y="4213876"/>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E5D1B7A2-3102-4F64-B454-25FB03919A8F}"/>
                </a:ext>
              </a:extLst>
            </p:cNvPr>
            <p:cNvSpPr/>
            <p:nvPr/>
          </p:nvSpPr>
          <p:spPr>
            <a:xfrm>
              <a:off x="2666548" y="4464251"/>
              <a:ext cx="72000" cy="7322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BD65820F-3B75-4B2D-AC4F-26D7E90CA559}"/>
                </a:ext>
              </a:extLst>
            </p:cNvPr>
            <p:cNvSpPr/>
            <p:nvPr/>
          </p:nvSpPr>
          <p:spPr>
            <a:xfrm rot="5400000">
              <a:off x="3396766" y="6148654"/>
              <a:ext cx="233119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59DED02D-0016-47B2-A854-97F16578F03F}"/>
              </a:ext>
            </a:extLst>
          </p:cNvPr>
          <p:cNvGrpSpPr/>
          <p:nvPr/>
        </p:nvGrpSpPr>
        <p:grpSpPr>
          <a:xfrm>
            <a:off x="13654759" y="4146848"/>
            <a:ext cx="2345699" cy="4409045"/>
            <a:chOff x="2456476" y="4213876"/>
            <a:chExt cx="2345699" cy="4409045"/>
          </a:xfrm>
        </p:grpSpPr>
        <p:sp>
          <p:nvSpPr>
            <p:cNvPr id="45" name="Arrow: Right 44">
              <a:extLst>
                <a:ext uri="{FF2B5EF4-FFF2-40B4-BE49-F238E27FC236}">
                  <a16:creationId xmlns:a16="http://schemas.microsoft.com/office/drawing/2014/main" id="{8DAFB437-B256-4818-82A4-EB436F0FBAEA}"/>
                </a:ext>
              </a:extLst>
            </p:cNvPr>
            <p:cNvSpPr/>
            <p:nvPr/>
          </p:nvSpPr>
          <p:spPr>
            <a:xfrm rot="16200000">
              <a:off x="2237705" y="7924522"/>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966189E6-57F0-4B3C-8C8F-CCAE01B84FB1}"/>
                </a:ext>
              </a:extLst>
            </p:cNvPr>
            <p:cNvSpPr/>
            <p:nvPr/>
          </p:nvSpPr>
          <p:spPr>
            <a:xfrm>
              <a:off x="2666548" y="4213876"/>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983B2038-36D7-4F72-8D1C-77567F7BF21F}"/>
                </a:ext>
              </a:extLst>
            </p:cNvPr>
            <p:cNvSpPr/>
            <p:nvPr/>
          </p:nvSpPr>
          <p:spPr>
            <a:xfrm>
              <a:off x="2666548" y="4464251"/>
              <a:ext cx="72000" cy="7322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875D17C3-2423-4465-8BB9-E595D292B5AF}"/>
                </a:ext>
              </a:extLst>
            </p:cNvPr>
            <p:cNvSpPr/>
            <p:nvPr/>
          </p:nvSpPr>
          <p:spPr>
            <a:xfrm rot="5400000">
              <a:off x="3396766" y="6148654"/>
              <a:ext cx="233119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162258CC-87C1-45C9-8828-7834E21AEE35}"/>
              </a:ext>
            </a:extLst>
          </p:cNvPr>
          <p:cNvGrpSpPr/>
          <p:nvPr/>
        </p:nvGrpSpPr>
        <p:grpSpPr>
          <a:xfrm>
            <a:off x="8111972" y="4143865"/>
            <a:ext cx="2345699" cy="4409045"/>
            <a:chOff x="2456476" y="4213876"/>
            <a:chExt cx="2345699" cy="4409045"/>
          </a:xfrm>
        </p:grpSpPr>
        <p:sp>
          <p:nvSpPr>
            <p:cNvPr id="50" name="Arrow: Right 49">
              <a:extLst>
                <a:ext uri="{FF2B5EF4-FFF2-40B4-BE49-F238E27FC236}">
                  <a16:creationId xmlns:a16="http://schemas.microsoft.com/office/drawing/2014/main" id="{61AFA157-4492-4C16-82F0-EE20BC507248}"/>
                </a:ext>
              </a:extLst>
            </p:cNvPr>
            <p:cNvSpPr/>
            <p:nvPr/>
          </p:nvSpPr>
          <p:spPr>
            <a:xfrm rot="16200000">
              <a:off x="2237705" y="7924522"/>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B69FFC44-CB1F-47BA-9E43-5D6C02F843F5}"/>
                </a:ext>
              </a:extLst>
            </p:cNvPr>
            <p:cNvSpPr/>
            <p:nvPr/>
          </p:nvSpPr>
          <p:spPr>
            <a:xfrm>
              <a:off x="2666548" y="4213876"/>
              <a:ext cx="91717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EFDA359-7772-47A6-BD55-4156B6C4F124}"/>
                </a:ext>
              </a:extLst>
            </p:cNvPr>
            <p:cNvSpPr/>
            <p:nvPr/>
          </p:nvSpPr>
          <p:spPr>
            <a:xfrm>
              <a:off x="2666548" y="4464251"/>
              <a:ext cx="72000" cy="7322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A6C5BFD6-8A85-462C-9EC2-9513FFC61121}"/>
                </a:ext>
              </a:extLst>
            </p:cNvPr>
            <p:cNvSpPr/>
            <p:nvPr/>
          </p:nvSpPr>
          <p:spPr>
            <a:xfrm rot="5400000">
              <a:off x="3396766" y="6148654"/>
              <a:ext cx="2331190" cy="479628"/>
            </a:xfrm>
            <a:prstGeom prst="rightArrow">
              <a:avLst>
                <a:gd name="adj1" fmla="val 19216"/>
                <a:gd name="adj2" fmla="val 522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338B8DBB-9FBE-4D52-A39E-A9D185E22B86}"/>
              </a:ext>
            </a:extLst>
          </p:cNvPr>
          <p:cNvGrpSpPr/>
          <p:nvPr/>
        </p:nvGrpSpPr>
        <p:grpSpPr>
          <a:xfrm>
            <a:off x="15817666" y="10665352"/>
            <a:ext cx="5624173" cy="1332516"/>
            <a:chOff x="4566171" y="10637408"/>
            <a:chExt cx="5624173" cy="1332516"/>
          </a:xfrm>
        </p:grpSpPr>
        <p:sp>
          <p:nvSpPr>
            <p:cNvPr id="57" name="Arrow: Right 56">
              <a:extLst>
                <a:ext uri="{FF2B5EF4-FFF2-40B4-BE49-F238E27FC236}">
                  <a16:creationId xmlns:a16="http://schemas.microsoft.com/office/drawing/2014/main" id="{D12BF1EE-0CA7-4D1E-8CDB-6D53F4223E6C}"/>
                </a:ext>
              </a:extLst>
            </p:cNvPr>
            <p:cNvSpPr/>
            <p:nvPr/>
          </p:nvSpPr>
          <p:spPr>
            <a:xfrm>
              <a:off x="4671060" y="11490296"/>
              <a:ext cx="5519284" cy="479628"/>
            </a:xfrm>
            <a:prstGeom prst="rightArrow">
              <a:avLst>
                <a:gd name="adj1" fmla="val 19216"/>
                <a:gd name="adj2" fmla="val 52260"/>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BBAC7C5-3E0E-421D-982A-BA6C6D895FE1}"/>
                </a:ext>
              </a:extLst>
            </p:cNvPr>
            <p:cNvSpPr/>
            <p:nvPr/>
          </p:nvSpPr>
          <p:spPr>
            <a:xfrm>
              <a:off x="4566171" y="10637408"/>
              <a:ext cx="104889" cy="1140854"/>
            </a:xfrm>
            <a:prstGeom prst="rect">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78924CFB-6A4F-48C5-963C-668BD466B1CD}"/>
              </a:ext>
            </a:extLst>
          </p:cNvPr>
          <p:cNvGrpSpPr/>
          <p:nvPr/>
        </p:nvGrpSpPr>
        <p:grpSpPr>
          <a:xfrm>
            <a:off x="10194154" y="10669876"/>
            <a:ext cx="5624173" cy="1332516"/>
            <a:chOff x="4566171" y="10637408"/>
            <a:chExt cx="5624173" cy="1332516"/>
          </a:xfrm>
        </p:grpSpPr>
        <p:sp>
          <p:nvSpPr>
            <p:cNvPr id="60" name="Arrow: Right 59">
              <a:extLst>
                <a:ext uri="{FF2B5EF4-FFF2-40B4-BE49-F238E27FC236}">
                  <a16:creationId xmlns:a16="http://schemas.microsoft.com/office/drawing/2014/main" id="{04A01870-8258-42C2-BD5F-5DF96CCDC0E5}"/>
                </a:ext>
              </a:extLst>
            </p:cNvPr>
            <p:cNvSpPr/>
            <p:nvPr/>
          </p:nvSpPr>
          <p:spPr>
            <a:xfrm>
              <a:off x="4671060" y="11490296"/>
              <a:ext cx="5519284" cy="479628"/>
            </a:xfrm>
            <a:prstGeom prst="rightArrow">
              <a:avLst>
                <a:gd name="adj1" fmla="val 19216"/>
                <a:gd name="adj2" fmla="val 52260"/>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4F493F8-B1B1-4BA5-AB78-00ADD859D0B5}"/>
                </a:ext>
              </a:extLst>
            </p:cNvPr>
            <p:cNvSpPr/>
            <p:nvPr/>
          </p:nvSpPr>
          <p:spPr>
            <a:xfrm>
              <a:off x="4566171" y="10637408"/>
              <a:ext cx="104889" cy="1140854"/>
            </a:xfrm>
            <a:prstGeom prst="rect">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919F301F-94D9-4FBD-8E87-7A0D7183653C}"/>
              </a:ext>
            </a:extLst>
          </p:cNvPr>
          <p:cNvGrpSpPr/>
          <p:nvPr/>
        </p:nvGrpSpPr>
        <p:grpSpPr>
          <a:xfrm>
            <a:off x="21499009" y="10897698"/>
            <a:ext cx="2358518" cy="1104694"/>
            <a:chOff x="4566171" y="10637408"/>
            <a:chExt cx="5624173" cy="1332516"/>
          </a:xfrm>
        </p:grpSpPr>
        <p:sp>
          <p:nvSpPr>
            <p:cNvPr id="63" name="Arrow: Right 62">
              <a:extLst>
                <a:ext uri="{FF2B5EF4-FFF2-40B4-BE49-F238E27FC236}">
                  <a16:creationId xmlns:a16="http://schemas.microsoft.com/office/drawing/2014/main" id="{4D81EA5A-3610-4D11-87A0-0EF7F0858626}"/>
                </a:ext>
              </a:extLst>
            </p:cNvPr>
            <p:cNvSpPr/>
            <p:nvPr/>
          </p:nvSpPr>
          <p:spPr>
            <a:xfrm>
              <a:off x="4671060" y="11490296"/>
              <a:ext cx="5519284" cy="479628"/>
            </a:xfrm>
            <a:prstGeom prst="rightArrow">
              <a:avLst>
                <a:gd name="adj1" fmla="val 19216"/>
                <a:gd name="adj2" fmla="val 52260"/>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5D7F475-820C-45D7-A7A3-1702CE3A900F}"/>
                </a:ext>
              </a:extLst>
            </p:cNvPr>
            <p:cNvSpPr/>
            <p:nvPr/>
          </p:nvSpPr>
          <p:spPr>
            <a:xfrm>
              <a:off x="4566171" y="10637408"/>
              <a:ext cx="104889" cy="1140854"/>
            </a:xfrm>
            <a:prstGeom prst="rect">
              <a:avLst/>
            </a:prstGeom>
            <a:solidFill>
              <a:schemeClr val="accent6">
                <a:lumMod val="60000"/>
                <a:lumOff val="4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3FCECFE-9B54-4016-BE5F-6685D3430D70}"/>
                  </a:ext>
                </a:extLst>
              </p:cNvPr>
              <p:cNvSpPr txBox="1"/>
              <p:nvPr/>
            </p:nvSpPr>
            <p:spPr>
              <a:xfrm>
                <a:off x="797168" y="5906824"/>
                <a:ext cx="3545073" cy="9999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𝐸𝑠𝑡𝑖𝑚𝑎𝑡𝑒</m:t>
                      </m:r>
                      <m:r>
                        <a:rPr lang="en-US" sz="2800" b="0" i="1" smtClean="0">
                          <a:latin typeface="Cambria Math" panose="02040503050406030204" pitchFamily="18" charset="0"/>
                        </a:rPr>
                        <m:t> </m:t>
                      </m:r>
                      <m:r>
                        <a:rPr lang="en-US" sz="2800" b="0" i="1" smtClean="0">
                          <a:latin typeface="Cambria Math" panose="02040503050406030204" pitchFamily="18" charset="0"/>
                        </a:rPr>
                        <m:t>𝑝𝑎𝑟𝑎𝑚𝑒𝑡𝑒𝑟𝑠</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𝜇</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Σ</m:t>
                          </m:r>
                        </m:e>
                      </m:acc>
                    </m:oMath>
                  </m:oMathPara>
                </a14:m>
                <a:endParaRPr lang="en-US" dirty="0"/>
              </a:p>
            </p:txBody>
          </p:sp>
        </mc:Choice>
        <mc:Fallback xmlns="">
          <p:sp>
            <p:nvSpPr>
              <p:cNvPr id="22" name="TextBox 21">
                <a:extLst>
                  <a:ext uri="{FF2B5EF4-FFF2-40B4-BE49-F238E27FC236}">
                    <a16:creationId xmlns:a16="http://schemas.microsoft.com/office/drawing/2014/main" id="{53FCECFE-9B54-4016-BE5F-6685D3430D70}"/>
                  </a:ext>
                </a:extLst>
              </p:cNvPr>
              <p:cNvSpPr txBox="1">
                <a:spLocks noRot="1" noChangeAspect="1" noMove="1" noResize="1" noEditPoints="1" noAdjustHandles="1" noChangeArrowheads="1" noChangeShapeType="1" noTextEdit="1"/>
              </p:cNvSpPr>
              <p:nvPr/>
            </p:nvSpPr>
            <p:spPr>
              <a:xfrm>
                <a:off x="797168" y="5906824"/>
                <a:ext cx="3545073" cy="9999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3F7D1647-F06C-4B59-91AA-80AB44EF5B70}"/>
                  </a:ext>
                </a:extLst>
              </p:cNvPr>
              <p:cNvSpPr txBox="1"/>
              <p:nvPr/>
            </p:nvSpPr>
            <p:spPr>
              <a:xfrm>
                <a:off x="6460066" y="5975863"/>
                <a:ext cx="3545073" cy="9999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𝐸𝑠𝑡𝑖𝑚𝑎𝑡𝑒</m:t>
                      </m:r>
                      <m:r>
                        <a:rPr lang="en-US" sz="2800" b="0" i="1" smtClean="0">
                          <a:latin typeface="Cambria Math" panose="02040503050406030204" pitchFamily="18" charset="0"/>
                        </a:rPr>
                        <m:t> </m:t>
                      </m:r>
                      <m:r>
                        <a:rPr lang="en-US" sz="2800" b="0" i="1" smtClean="0">
                          <a:latin typeface="Cambria Math" panose="02040503050406030204" pitchFamily="18" charset="0"/>
                        </a:rPr>
                        <m:t>𝑝𝑎𝑟𝑎𝑚𝑒𝑡𝑒𝑟𝑠</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𝜇</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Σ</m:t>
                          </m:r>
                        </m:e>
                      </m:acc>
                    </m:oMath>
                  </m:oMathPara>
                </a14:m>
                <a:endParaRPr lang="en-US" dirty="0"/>
              </a:p>
            </p:txBody>
          </p:sp>
        </mc:Choice>
        <mc:Fallback xmlns="">
          <p:sp>
            <p:nvSpPr>
              <p:cNvPr id="66" name="TextBox 65">
                <a:extLst>
                  <a:ext uri="{FF2B5EF4-FFF2-40B4-BE49-F238E27FC236}">
                    <a16:creationId xmlns:a16="http://schemas.microsoft.com/office/drawing/2014/main" id="{3F7D1647-F06C-4B59-91AA-80AB44EF5B70}"/>
                  </a:ext>
                </a:extLst>
              </p:cNvPr>
              <p:cNvSpPr txBox="1">
                <a:spLocks noRot="1" noChangeAspect="1" noMove="1" noResize="1" noEditPoints="1" noAdjustHandles="1" noChangeArrowheads="1" noChangeShapeType="1" noTextEdit="1"/>
              </p:cNvSpPr>
              <p:nvPr/>
            </p:nvSpPr>
            <p:spPr>
              <a:xfrm>
                <a:off x="6460066" y="5975863"/>
                <a:ext cx="3545073" cy="9999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2C3A4AFC-4819-41E8-A2E4-7F54D15F3751}"/>
                  </a:ext>
                </a:extLst>
              </p:cNvPr>
              <p:cNvSpPr txBox="1"/>
              <p:nvPr/>
            </p:nvSpPr>
            <p:spPr>
              <a:xfrm>
                <a:off x="11975757" y="5986959"/>
                <a:ext cx="3545073" cy="9999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𝐸𝑠𝑡𝑖𝑚𝑎𝑡𝑒</m:t>
                      </m:r>
                      <m:r>
                        <a:rPr lang="en-US" sz="2800" b="0" i="1" smtClean="0">
                          <a:latin typeface="Cambria Math" panose="02040503050406030204" pitchFamily="18" charset="0"/>
                        </a:rPr>
                        <m:t> </m:t>
                      </m:r>
                      <m:r>
                        <a:rPr lang="en-US" sz="2800" b="0" i="1" smtClean="0">
                          <a:latin typeface="Cambria Math" panose="02040503050406030204" pitchFamily="18" charset="0"/>
                        </a:rPr>
                        <m:t>𝑝𝑎𝑟𝑎𝑚𝑒𝑡𝑒𝑟𝑠</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𝜇</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Σ</m:t>
                          </m:r>
                        </m:e>
                      </m:acc>
                    </m:oMath>
                  </m:oMathPara>
                </a14:m>
                <a:endParaRPr lang="en-US" dirty="0"/>
              </a:p>
            </p:txBody>
          </p:sp>
        </mc:Choice>
        <mc:Fallback xmlns="">
          <p:sp>
            <p:nvSpPr>
              <p:cNvPr id="67" name="TextBox 66">
                <a:extLst>
                  <a:ext uri="{FF2B5EF4-FFF2-40B4-BE49-F238E27FC236}">
                    <a16:creationId xmlns:a16="http://schemas.microsoft.com/office/drawing/2014/main" id="{2C3A4AFC-4819-41E8-A2E4-7F54D15F3751}"/>
                  </a:ext>
                </a:extLst>
              </p:cNvPr>
              <p:cNvSpPr txBox="1">
                <a:spLocks noRot="1" noChangeAspect="1" noMove="1" noResize="1" noEditPoints="1" noAdjustHandles="1" noChangeArrowheads="1" noChangeShapeType="1" noTextEdit="1"/>
              </p:cNvSpPr>
              <p:nvPr/>
            </p:nvSpPr>
            <p:spPr>
              <a:xfrm>
                <a:off x="11975757" y="5986959"/>
                <a:ext cx="3545073" cy="9999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D0D35C8-839F-4E7B-9D90-3847E6CA626C}"/>
                  </a:ext>
                </a:extLst>
              </p:cNvPr>
              <p:cNvSpPr txBox="1"/>
              <p:nvPr/>
            </p:nvSpPr>
            <p:spPr>
              <a:xfrm>
                <a:off x="17870738" y="5915586"/>
                <a:ext cx="3545073" cy="9999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𝐸𝑠𝑡𝑖𝑚𝑎𝑡𝑒</m:t>
                      </m:r>
                      <m:r>
                        <a:rPr lang="en-US" sz="2800" b="0" i="1" smtClean="0">
                          <a:latin typeface="Cambria Math" panose="02040503050406030204" pitchFamily="18" charset="0"/>
                        </a:rPr>
                        <m:t> </m:t>
                      </m:r>
                      <m:r>
                        <a:rPr lang="en-US" sz="2800" b="0" i="1" smtClean="0">
                          <a:latin typeface="Cambria Math" panose="02040503050406030204" pitchFamily="18" charset="0"/>
                        </a:rPr>
                        <m:t>𝑝𝑎𝑟𝑎𝑚𝑒𝑡𝑒𝑟𝑠</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𝜇</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Σ</m:t>
                          </m:r>
                        </m:e>
                      </m:acc>
                    </m:oMath>
                  </m:oMathPara>
                </a14:m>
                <a:endParaRPr lang="en-US" dirty="0"/>
              </a:p>
            </p:txBody>
          </p:sp>
        </mc:Choice>
        <mc:Fallback xmlns="">
          <p:sp>
            <p:nvSpPr>
              <p:cNvPr id="68" name="TextBox 67">
                <a:extLst>
                  <a:ext uri="{FF2B5EF4-FFF2-40B4-BE49-F238E27FC236}">
                    <a16:creationId xmlns:a16="http://schemas.microsoft.com/office/drawing/2014/main" id="{6D0D35C8-839F-4E7B-9D90-3847E6CA626C}"/>
                  </a:ext>
                </a:extLst>
              </p:cNvPr>
              <p:cNvSpPr txBox="1">
                <a:spLocks noRot="1" noChangeAspect="1" noMove="1" noResize="1" noEditPoints="1" noAdjustHandles="1" noChangeArrowheads="1" noChangeShapeType="1" noTextEdit="1"/>
              </p:cNvSpPr>
              <p:nvPr/>
            </p:nvSpPr>
            <p:spPr>
              <a:xfrm>
                <a:off x="17870738" y="5915586"/>
                <a:ext cx="3545073" cy="999954"/>
              </a:xfrm>
              <a:prstGeom prst="rect">
                <a:avLst/>
              </a:prstGeom>
              <a:blipFill>
                <a:blip r:embed="rId8"/>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623F55E9-47C7-4266-A0BA-57910037F224}"/>
              </a:ext>
            </a:extLst>
          </p:cNvPr>
          <p:cNvSpPr txBox="1"/>
          <p:nvPr/>
        </p:nvSpPr>
        <p:spPr>
          <a:xfrm>
            <a:off x="3931801" y="4106915"/>
            <a:ext cx="3545073" cy="523220"/>
          </a:xfrm>
          <a:prstGeom prst="rect">
            <a:avLst/>
          </a:prstGeom>
          <a:noFill/>
        </p:spPr>
        <p:txBody>
          <a:bodyPr wrap="square" rtlCol="0">
            <a:spAutoFit/>
          </a:bodyPr>
          <a:lstStyle/>
          <a:p>
            <a:r>
              <a:rPr lang="en-US" sz="2800" b="1" dirty="0"/>
              <a:t>Robust optimization</a:t>
            </a:r>
          </a:p>
        </p:txBody>
      </p:sp>
      <p:sp>
        <p:nvSpPr>
          <p:cNvPr id="70" name="TextBox 69">
            <a:extLst>
              <a:ext uri="{FF2B5EF4-FFF2-40B4-BE49-F238E27FC236}">
                <a16:creationId xmlns:a16="http://schemas.microsoft.com/office/drawing/2014/main" id="{4D2FB30C-FA35-4575-AE7B-D9EAE98BA853}"/>
              </a:ext>
            </a:extLst>
          </p:cNvPr>
          <p:cNvSpPr txBox="1"/>
          <p:nvPr/>
        </p:nvSpPr>
        <p:spPr>
          <a:xfrm>
            <a:off x="9513612" y="4135463"/>
            <a:ext cx="3545073" cy="523220"/>
          </a:xfrm>
          <a:prstGeom prst="rect">
            <a:avLst/>
          </a:prstGeom>
          <a:noFill/>
        </p:spPr>
        <p:txBody>
          <a:bodyPr wrap="square" rtlCol="0">
            <a:spAutoFit/>
          </a:bodyPr>
          <a:lstStyle/>
          <a:p>
            <a:r>
              <a:rPr lang="en-US" sz="2800" b="1" dirty="0"/>
              <a:t>Robust optimization</a:t>
            </a:r>
          </a:p>
        </p:txBody>
      </p:sp>
      <p:sp>
        <p:nvSpPr>
          <p:cNvPr id="71" name="TextBox 70">
            <a:extLst>
              <a:ext uri="{FF2B5EF4-FFF2-40B4-BE49-F238E27FC236}">
                <a16:creationId xmlns:a16="http://schemas.microsoft.com/office/drawing/2014/main" id="{E928138D-E5D1-4A5C-98E0-2E6CC62A2461}"/>
              </a:ext>
            </a:extLst>
          </p:cNvPr>
          <p:cNvSpPr txBox="1"/>
          <p:nvPr/>
        </p:nvSpPr>
        <p:spPr>
          <a:xfrm>
            <a:off x="15500386" y="4134505"/>
            <a:ext cx="3545073" cy="523220"/>
          </a:xfrm>
          <a:prstGeom prst="rect">
            <a:avLst/>
          </a:prstGeom>
          <a:noFill/>
        </p:spPr>
        <p:txBody>
          <a:bodyPr wrap="square" rtlCol="0">
            <a:spAutoFit/>
          </a:bodyPr>
          <a:lstStyle/>
          <a:p>
            <a:r>
              <a:rPr lang="en-US" sz="2800" b="1" dirty="0"/>
              <a:t>Robust optimization</a:t>
            </a:r>
          </a:p>
        </p:txBody>
      </p:sp>
      <p:sp>
        <p:nvSpPr>
          <p:cNvPr id="72" name="TextBox 71">
            <a:extLst>
              <a:ext uri="{FF2B5EF4-FFF2-40B4-BE49-F238E27FC236}">
                <a16:creationId xmlns:a16="http://schemas.microsoft.com/office/drawing/2014/main" id="{5AD5BBB6-FEA1-4402-AD66-98468A36ABF4}"/>
              </a:ext>
            </a:extLst>
          </p:cNvPr>
          <p:cNvSpPr txBox="1"/>
          <p:nvPr/>
        </p:nvSpPr>
        <p:spPr>
          <a:xfrm>
            <a:off x="20885997" y="4052882"/>
            <a:ext cx="3545073" cy="523220"/>
          </a:xfrm>
          <a:prstGeom prst="rect">
            <a:avLst/>
          </a:prstGeom>
          <a:noFill/>
        </p:spPr>
        <p:txBody>
          <a:bodyPr wrap="square" rtlCol="0">
            <a:spAutoFit/>
          </a:bodyPr>
          <a:lstStyle/>
          <a:p>
            <a:r>
              <a:rPr lang="en-US" sz="2800" b="1" dirty="0"/>
              <a:t>Robust optimization</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6EE87E2-DD20-436F-98D1-353DDC9E7C35}"/>
                  </a:ext>
                </a:extLst>
              </p:cNvPr>
              <p:cNvSpPr txBox="1"/>
              <p:nvPr/>
            </p:nvSpPr>
            <p:spPr>
              <a:xfrm>
                <a:off x="3931801" y="7828163"/>
                <a:ext cx="133707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0</m:t>
                          </m:r>
                        </m:sup>
                      </m:sSup>
                    </m:oMath>
                  </m:oMathPara>
                </a14:m>
                <a:endParaRPr lang="en-US" dirty="0"/>
              </a:p>
            </p:txBody>
          </p:sp>
        </mc:Choice>
        <mc:Fallback xmlns="">
          <p:sp>
            <p:nvSpPr>
              <p:cNvPr id="26" name="TextBox 25">
                <a:extLst>
                  <a:ext uri="{FF2B5EF4-FFF2-40B4-BE49-F238E27FC236}">
                    <a16:creationId xmlns:a16="http://schemas.microsoft.com/office/drawing/2014/main" id="{76EE87E2-DD20-436F-98D1-353DDC9E7C35}"/>
                  </a:ext>
                </a:extLst>
              </p:cNvPr>
              <p:cNvSpPr txBox="1">
                <a:spLocks noRot="1" noChangeAspect="1" noMove="1" noResize="1" noEditPoints="1" noAdjustHandles="1" noChangeArrowheads="1" noChangeShapeType="1" noTextEdit="1"/>
              </p:cNvSpPr>
              <p:nvPr/>
            </p:nvSpPr>
            <p:spPr>
              <a:xfrm>
                <a:off x="3931801" y="7828163"/>
                <a:ext cx="1337072" cy="64633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E8DC5D56-B88E-41BA-BD8C-E428603BBD36}"/>
                  </a:ext>
                </a:extLst>
              </p:cNvPr>
              <p:cNvSpPr txBox="1"/>
              <p:nvPr/>
            </p:nvSpPr>
            <p:spPr>
              <a:xfrm>
                <a:off x="20893574" y="7916233"/>
                <a:ext cx="133707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3</m:t>
                          </m:r>
                        </m:sup>
                      </m:sSup>
                    </m:oMath>
                  </m:oMathPara>
                </a14:m>
                <a:endParaRPr lang="en-US" dirty="0"/>
              </a:p>
            </p:txBody>
          </p:sp>
        </mc:Choice>
        <mc:Fallback xmlns="">
          <p:sp>
            <p:nvSpPr>
              <p:cNvPr id="74" name="TextBox 73">
                <a:extLst>
                  <a:ext uri="{FF2B5EF4-FFF2-40B4-BE49-F238E27FC236}">
                    <a16:creationId xmlns:a16="http://schemas.microsoft.com/office/drawing/2014/main" id="{E8DC5D56-B88E-41BA-BD8C-E428603BBD36}"/>
                  </a:ext>
                </a:extLst>
              </p:cNvPr>
              <p:cNvSpPr txBox="1">
                <a:spLocks noRot="1" noChangeAspect="1" noMove="1" noResize="1" noEditPoints="1" noAdjustHandles="1" noChangeArrowheads="1" noChangeShapeType="1" noTextEdit="1"/>
              </p:cNvSpPr>
              <p:nvPr/>
            </p:nvSpPr>
            <p:spPr>
              <a:xfrm>
                <a:off x="20893574" y="7916233"/>
                <a:ext cx="1337072" cy="64633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339A090A-4592-426E-9933-3903D9621575}"/>
                  </a:ext>
                </a:extLst>
              </p:cNvPr>
              <p:cNvSpPr txBox="1"/>
              <p:nvPr/>
            </p:nvSpPr>
            <p:spPr>
              <a:xfrm>
                <a:off x="15149130" y="7823405"/>
                <a:ext cx="133707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oMath>
                  </m:oMathPara>
                </a14:m>
                <a:endParaRPr lang="en-US" dirty="0"/>
              </a:p>
            </p:txBody>
          </p:sp>
        </mc:Choice>
        <mc:Fallback xmlns="">
          <p:sp>
            <p:nvSpPr>
              <p:cNvPr id="75" name="TextBox 74">
                <a:extLst>
                  <a:ext uri="{FF2B5EF4-FFF2-40B4-BE49-F238E27FC236}">
                    <a16:creationId xmlns:a16="http://schemas.microsoft.com/office/drawing/2014/main" id="{339A090A-4592-426E-9933-3903D9621575}"/>
                  </a:ext>
                </a:extLst>
              </p:cNvPr>
              <p:cNvSpPr txBox="1">
                <a:spLocks noRot="1" noChangeAspect="1" noMove="1" noResize="1" noEditPoints="1" noAdjustHandles="1" noChangeArrowheads="1" noChangeShapeType="1" noTextEdit="1"/>
              </p:cNvSpPr>
              <p:nvPr/>
            </p:nvSpPr>
            <p:spPr>
              <a:xfrm>
                <a:off x="15149130" y="7823405"/>
                <a:ext cx="1337072" cy="64633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55C8A694-5131-482E-9111-89197AAD23A3}"/>
                  </a:ext>
                </a:extLst>
              </p:cNvPr>
              <p:cNvSpPr txBox="1"/>
              <p:nvPr/>
            </p:nvSpPr>
            <p:spPr>
              <a:xfrm>
                <a:off x="9663496" y="7870621"/>
                <a:ext cx="133707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1</m:t>
                          </m:r>
                        </m:sup>
                      </m:sSup>
                    </m:oMath>
                  </m:oMathPara>
                </a14:m>
                <a:endParaRPr lang="en-US" dirty="0"/>
              </a:p>
            </p:txBody>
          </p:sp>
        </mc:Choice>
        <mc:Fallback xmlns="">
          <p:sp>
            <p:nvSpPr>
              <p:cNvPr id="76" name="TextBox 75">
                <a:extLst>
                  <a:ext uri="{FF2B5EF4-FFF2-40B4-BE49-F238E27FC236}">
                    <a16:creationId xmlns:a16="http://schemas.microsoft.com/office/drawing/2014/main" id="{55C8A694-5131-482E-9111-89197AAD23A3}"/>
                  </a:ext>
                </a:extLst>
              </p:cNvPr>
              <p:cNvSpPr txBox="1">
                <a:spLocks noRot="1" noChangeAspect="1" noMove="1" noResize="1" noEditPoints="1" noAdjustHandles="1" noChangeArrowheads="1" noChangeShapeType="1" noTextEdit="1"/>
              </p:cNvSpPr>
              <p:nvPr/>
            </p:nvSpPr>
            <p:spPr>
              <a:xfrm>
                <a:off x="9663496" y="7870621"/>
                <a:ext cx="1337072" cy="646331"/>
              </a:xfrm>
              <a:prstGeom prst="rect">
                <a:avLst/>
              </a:prstGeom>
              <a:blipFill>
                <a:blip r:embed="rId12"/>
                <a:stretch>
                  <a:fillRect/>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E1A5E49D-A718-4503-98B7-7E024F225236}"/>
              </a:ext>
            </a:extLst>
          </p:cNvPr>
          <p:cNvSpPr txBox="1"/>
          <p:nvPr/>
        </p:nvSpPr>
        <p:spPr>
          <a:xfrm>
            <a:off x="22485927" y="9060873"/>
            <a:ext cx="1945143" cy="646331"/>
          </a:xfrm>
          <a:prstGeom prst="rect">
            <a:avLst/>
          </a:prstGeom>
          <a:noFill/>
        </p:spPr>
        <p:txBody>
          <a:bodyPr wrap="square" rtlCol="0">
            <a:spAutoFit/>
          </a:bodyPr>
          <a:lstStyle/>
          <a:p>
            <a:r>
              <a:rPr lang="en-US" b="1" dirty="0"/>
              <a:t>Time</a:t>
            </a:r>
          </a:p>
        </p:txBody>
      </p:sp>
      <p:sp>
        <p:nvSpPr>
          <p:cNvPr id="38" name="TextBox 37">
            <a:extLst>
              <a:ext uri="{FF2B5EF4-FFF2-40B4-BE49-F238E27FC236}">
                <a16:creationId xmlns:a16="http://schemas.microsoft.com/office/drawing/2014/main" id="{FFCAAD86-9347-46E8-8EAF-093BAE4FBFBD}"/>
              </a:ext>
            </a:extLst>
          </p:cNvPr>
          <p:cNvSpPr txBox="1"/>
          <p:nvPr/>
        </p:nvSpPr>
        <p:spPr>
          <a:xfrm>
            <a:off x="5268873" y="10897698"/>
            <a:ext cx="3667309" cy="662317"/>
          </a:xfrm>
          <a:prstGeom prst="rect">
            <a:avLst/>
          </a:prstGeom>
          <a:noFill/>
        </p:spPr>
        <p:txBody>
          <a:bodyPr wrap="square" rtlCol="0">
            <a:spAutoFit/>
          </a:bodyPr>
          <a:lstStyle/>
          <a:p>
            <a:r>
              <a:rPr lang="en-US" dirty="0"/>
              <a:t>Buy-and-hold</a:t>
            </a:r>
          </a:p>
        </p:txBody>
      </p:sp>
      <p:sp>
        <p:nvSpPr>
          <p:cNvPr id="79" name="TextBox 78">
            <a:extLst>
              <a:ext uri="{FF2B5EF4-FFF2-40B4-BE49-F238E27FC236}">
                <a16:creationId xmlns:a16="http://schemas.microsoft.com/office/drawing/2014/main" id="{707B4BDE-852A-4988-89FD-AF7319BE8BF4}"/>
              </a:ext>
            </a:extLst>
          </p:cNvPr>
          <p:cNvSpPr txBox="1"/>
          <p:nvPr/>
        </p:nvSpPr>
        <p:spPr>
          <a:xfrm>
            <a:off x="16803093" y="10864853"/>
            <a:ext cx="3667309" cy="662317"/>
          </a:xfrm>
          <a:prstGeom prst="rect">
            <a:avLst/>
          </a:prstGeom>
          <a:noFill/>
        </p:spPr>
        <p:txBody>
          <a:bodyPr wrap="square" rtlCol="0">
            <a:spAutoFit/>
          </a:bodyPr>
          <a:lstStyle/>
          <a:p>
            <a:r>
              <a:rPr lang="en-US" dirty="0"/>
              <a:t>Buy-and-hold</a:t>
            </a:r>
          </a:p>
        </p:txBody>
      </p:sp>
      <p:sp>
        <p:nvSpPr>
          <p:cNvPr id="80" name="TextBox 79">
            <a:extLst>
              <a:ext uri="{FF2B5EF4-FFF2-40B4-BE49-F238E27FC236}">
                <a16:creationId xmlns:a16="http://schemas.microsoft.com/office/drawing/2014/main" id="{210C2F0D-0A61-4C44-8A9B-B35C02A2E37A}"/>
              </a:ext>
            </a:extLst>
          </p:cNvPr>
          <p:cNvSpPr txBox="1"/>
          <p:nvPr/>
        </p:nvSpPr>
        <p:spPr>
          <a:xfrm>
            <a:off x="11346892" y="10994659"/>
            <a:ext cx="3667309" cy="662317"/>
          </a:xfrm>
          <a:prstGeom prst="rect">
            <a:avLst/>
          </a:prstGeom>
          <a:noFill/>
        </p:spPr>
        <p:txBody>
          <a:bodyPr wrap="square" rtlCol="0">
            <a:spAutoFit/>
          </a:bodyPr>
          <a:lstStyle/>
          <a:p>
            <a:r>
              <a:rPr lang="en-US" dirty="0"/>
              <a:t>Buy-and-hold</a:t>
            </a:r>
          </a:p>
        </p:txBody>
      </p:sp>
    </p:spTree>
    <p:extLst>
      <p:ext uri="{BB962C8B-B14F-4D97-AF65-F5344CB8AC3E}">
        <p14:creationId xmlns:p14="http://schemas.microsoft.com/office/powerpoint/2010/main" val="412173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123443a6c_0_16"/>
          <p:cNvSpPr/>
          <p:nvPr/>
        </p:nvSpPr>
        <p:spPr>
          <a:xfrm>
            <a:off x="1187786" y="974100"/>
            <a:ext cx="17456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dirty="0">
                <a:solidFill>
                  <a:srgbClr val="002856"/>
                </a:solidFill>
                <a:latin typeface="Arial"/>
                <a:ea typeface="Arial"/>
                <a:cs typeface="Arial"/>
                <a:sym typeface="Arial"/>
              </a:rPr>
              <a:t>2</a:t>
            </a:r>
            <a:r>
              <a:rPr lang="en-US" sz="7200" b="1" i="0" u="none" strike="noStrike" cap="none" dirty="0">
                <a:solidFill>
                  <a:srgbClr val="002856"/>
                </a:solidFill>
                <a:latin typeface="Arial"/>
                <a:ea typeface="Arial"/>
                <a:cs typeface="Arial"/>
                <a:sym typeface="Arial"/>
              </a:rPr>
              <a:t>. Financial Planning </a:t>
            </a:r>
            <a:endParaRPr sz="7200" b="1" i="0" u="none" strike="noStrike" cap="none" dirty="0">
              <a:solidFill>
                <a:srgbClr val="002856"/>
              </a:solidFill>
              <a:latin typeface="Arial"/>
              <a:ea typeface="Arial"/>
              <a:cs typeface="Arial"/>
              <a:sym typeface="Arial"/>
            </a:endParaRPr>
          </a:p>
        </p:txBody>
      </p:sp>
      <p:cxnSp>
        <p:nvCxnSpPr>
          <p:cNvPr id="147" name="Google Shape;147;gd123443a6c_0_16"/>
          <p:cNvCxnSpPr/>
          <p:nvPr/>
        </p:nvCxnSpPr>
        <p:spPr>
          <a:xfrm>
            <a:off x="1187775" y="2489038"/>
            <a:ext cx="3784200" cy="0"/>
          </a:xfrm>
          <a:prstGeom prst="straightConnector1">
            <a:avLst/>
          </a:prstGeom>
          <a:noFill/>
          <a:ln w="57150" cap="flat" cmpd="sng">
            <a:solidFill>
              <a:srgbClr val="43C0C2"/>
            </a:solidFill>
            <a:prstDash val="solid"/>
            <a:miter lim="800000"/>
            <a:headEnd type="none" w="sm" len="sm"/>
            <a:tailEnd type="none" w="sm" len="sm"/>
          </a:ln>
        </p:spPr>
      </p:cxnSp>
      <p:cxnSp>
        <p:nvCxnSpPr>
          <p:cNvPr id="148" name="Google Shape;148;gd123443a6c_0_16"/>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49" name="Google Shape;149;gd123443a6c_0_16"/>
          <p:cNvPicPr preferRelativeResize="0"/>
          <p:nvPr/>
        </p:nvPicPr>
        <p:blipFill rotWithShape="1">
          <a:blip r:embed="rId3">
            <a:alphaModFix/>
          </a:blip>
          <a:srcRect/>
          <a:stretch/>
        </p:blipFill>
        <p:spPr>
          <a:xfrm>
            <a:off x="1437859" y="12845944"/>
            <a:ext cx="1641417" cy="282172"/>
          </a:xfrm>
          <a:prstGeom prst="rect">
            <a:avLst/>
          </a:prstGeom>
          <a:noFill/>
          <a:ln>
            <a:noFill/>
          </a:ln>
        </p:spPr>
      </p:pic>
      <p:sp>
        <p:nvSpPr>
          <p:cNvPr id="150" name="Google Shape;150;gd123443a6c_0_16"/>
          <p:cNvSpPr/>
          <p:nvPr/>
        </p:nvSpPr>
        <p:spPr>
          <a:xfrm>
            <a:off x="-1" y="-1"/>
            <a:ext cx="24382500" cy="448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pic>
        <p:nvPicPr>
          <p:cNvPr id="151" name="Google Shape;151;gd123443a6c_0_16"/>
          <p:cNvPicPr preferRelativeResize="0"/>
          <p:nvPr/>
        </p:nvPicPr>
        <p:blipFill rotWithShape="1">
          <a:blip r:embed="rId4">
            <a:alphaModFix/>
          </a:blip>
          <a:srcRect/>
          <a:stretch/>
        </p:blipFill>
        <p:spPr>
          <a:xfrm>
            <a:off x="21059691" y="12869565"/>
            <a:ext cx="2222313" cy="234930"/>
          </a:xfrm>
          <a:prstGeom prst="rect">
            <a:avLst/>
          </a:prstGeom>
          <a:noFill/>
          <a:ln>
            <a:noFill/>
          </a:ln>
        </p:spPr>
      </p:pic>
      <p:sp>
        <p:nvSpPr>
          <p:cNvPr id="2" name="TextBox 1">
            <a:extLst>
              <a:ext uri="{FF2B5EF4-FFF2-40B4-BE49-F238E27FC236}">
                <a16:creationId xmlns:a16="http://schemas.microsoft.com/office/drawing/2014/main" id="{C82A2266-0EBB-49E8-B782-E0BDD5863611}"/>
              </a:ext>
            </a:extLst>
          </p:cNvPr>
          <p:cNvSpPr txBox="1"/>
          <p:nvPr/>
        </p:nvSpPr>
        <p:spPr>
          <a:xfrm>
            <a:off x="564375" y="2803677"/>
            <a:ext cx="23501025" cy="7909858"/>
          </a:xfrm>
          <a:prstGeom prst="rect">
            <a:avLst/>
          </a:prstGeom>
          <a:noFill/>
        </p:spPr>
        <p:txBody>
          <a:bodyPr wrap="square" rtlCol="0">
            <a:spAutoFit/>
          </a:bodyPr>
          <a:lstStyle/>
          <a:p>
            <a:pPr marL="571500" indent="-571500">
              <a:buFontTx/>
              <a:buChar char="-"/>
            </a:pPr>
            <a:r>
              <a:rPr lang="en-US" sz="4000" b="1" dirty="0"/>
              <a:t>Simulation Results:</a:t>
            </a: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a:p>
            <a:pPr marL="571500" indent="-571500">
              <a:buFontTx/>
              <a:buChar char="-"/>
            </a:pPr>
            <a:endParaRPr lang="en-US" dirty="0"/>
          </a:p>
        </p:txBody>
      </p:sp>
      <p:graphicFrame>
        <p:nvGraphicFramePr>
          <p:cNvPr id="4" name="Table 4">
            <a:extLst>
              <a:ext uri="{FF2B5EF4-FFF2-40B4-BE49-F238E27FC236}">
                <a16:creationId xmlns:a16="http://schemas.microsoft.com/office/drawing/2014/main" id="{7022389C-4060-4D27-985E-129255756C67}"/>
              </a:ext>
            </a:extLst>
          </p:cNvPr>
          <p:cNvGraphicFramePr>
            <a:graphicFrameLocks noGrp="1"/>
          </p:cNvGraphicFramePr>
          <p:nvPr>
            <p:extLst>
              <p:ext uri="{D42A27DB-BD31-4B8C-83A1-F6EECF244321}">
                <p14:modId xmlns:p14="http://schemas.microsoft.com/office/powerpoint/2010/main" val="82215692"/>
              </p:ext>
            </p:extLst>
          </p:nvPr>
        </p:nvGraphicFramePr>
        <p:xfrm>
          <a:off x="564375" y="3596227"/>
          <a:ext cx="16254943" cy="5760720"/>
        </p:xfrm>
        <a:graphic>
          <a:graphicData uri="http://schemas.openxmlformats.org/drawingml/2006/table">
            <a:tbl>
              <a:tblPr firstRow="1" bandRow="1">
                <a:tableStyleId>{073A0DAA-6AF3-43AB-8588-CEC1D06C72B9}</a:tableStyleId>
              </a:tblPr>
              <a:tblGrid>
                <a:gridCol w="4063736">
                  <a:extLst>
                    <a:ext uri="{9D8B030D-6E8A-4147-A177-3AD203B41FA5}">
                      <a16:colId xmlns:a16="http://schemas.microsoft.com/office/drawing/2014/main" val="4259286379"/>
                    </a:ext>
                  </a:extLst>
                </a:gridCol>
                <a:gridCol w="4512964">
                  <a:extLst>
                    <a:ext uri="{9D8B030D-6E8A-4147-A177-3AD203B41FA5}">
                      <a16:colId xmlns:a16="http://schemas.microsoft.com/office/drawing/2014/main" val="2028131229"/>
                    </a:ext>
                  </a:extLst>
                </a:gridCol>
                <a:gridCol w="7678243">
                  <a:extLst>
                    <a:ext uri="{9D8B030D-6E8A-4147-A177-3AD203B41FA5}">
                      <a16:colId xmlns:a16="http://schemas.microsoft.com/office/drawing/2014/main" val="301157483"/>
                    </a:ext>
                  </a:extLst>
                </a:gridCol>
              </a:tblGrid>
              <a:tr h="370840">
                <a:tc gridSpan="2">
                  <a:txBody>
                    <a:bodyPr/>
                    <a:lstStyle/>
                    <a:p>
                      <a:r>
                        <a:rPr lang="en-US" dirty="0"/>
                        <a:t>Rebalanced period</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731451378"/>
                  </a:ext>
                </a:extLst>
              </a:tr>
              <a:tr h="370840">
                <a:tc rowSpan="2">
                  <a:txBody>
                    <a:bodyPr/>
                    <a:lstStyle/>
                    <a:p>
                      <a:r>
                        <a:rPr lang="en-US" sz="3200" dirty="0"/>
                        <a:t>First (01.01~03.31)</a:t>
                      </a:r>
                    </a:p>
                  </a:txBody>
                  <a:tcPr/>
                </a:tc>
                <a:tc>
                  <a:txBody>
                    <a:bodyPr/>
                    <a:lstStyle/>
                    <a:p>
                      <a:r>
                        <a:rPr lang="en-US" sz="3200" dirty="0"/>
                        <a:t>Average expected return</a:t>
                      </a:r>
                    </a:p>
                  </a:txBody>
                  <a:tcPr/>
                </a:tc>
                <a:tc>
                  <a:txBody>
                    <a:bodyPr/>
                    <a:lstStyle/>
                    <a:p>
                      <a:r>
                        <a:rPr lang="en-US" dirty="0"/>
                        <a:t>5.79%</a:t>
                      </a:r>
                    </a:p>
                  </a:txBody>
                  <a:tcPr/>
                </a:tc>
                <a:extLst>
                  <a:ext uri="{0D108BD9-81ED-4DB2-BD59-A6C34878D82A}">
                    <a16:rowId xmlns:a16="http://schemas.microsoft.com/office/drawing/2014/main" val="3535164863"/>
                  </a:ext>
                </a:extLst>
              </a:tr>
              <a:tr h="370840">
                <a:tc vMerge="1">
                  <a:txBody>
                    <a:bodyPr/>
                    <a:lstStyle/>
                    <a:p>
                      <a:endParaRPr lang="en-US" sz="3200" dirty="0"/>
                    </a:p>
                  </a:txBody>
                  <a:tcPr/>
                </a:tc>
                <a:tc>
                  <a:txBody>
                    <a:bodyPr/>
                    <a:lstStyle/>
                    <a:p>
                      <a:r>
                        <a:rPr lang="en-US" sz="3200"/>
                        <a:t>Average expected std</a:t>
                      </a:r>
                      <a:endParaRPr lang="en-US" sz="3200" dirty="0"/>
                    </a:p>
                  </a:txBody>
                  <a:tcPr/>
                </a:tc>
                <a:tc>
                  <a:txBody>
                    <a:bodyPr/>
                    <a:lstStyle/>
                    <a:p>
                      <a:r>
                        <a:rPr lang="en-US" dirty="0"/>
                        <a:t>3.62%</a:t>
                      </a:r>
                    </a:p>
                  </a:txBody>
                  <a:tcPr/>
                </a:tc>
                <a:extLst>
                  <a:ext uri="{0D108BD9-81ED-4DB2-BD59-A6C34878D82A}">
                    <a16:rowId xmlns:a16="http://schemas.microsoft.com/office/drawing/2014/main" val="352221156"/>
                  </a:ext>
                </a:extLst>
              </a:tr>
              <a:tr h="370840">
                <a:tc rowSpan="2">
                  <a:txBody>
                    <a:bodyPr/>
                    <a:lstStyle/>
                    <a:p>
                      <a:r>
                        <a:rPr lang="en-US" sz="3200" dirty="0"/>
                        <a:t>Second (04.01~06.30)</a:t>
                      </a:r>
                    </a:p>
                  </a:txBody>
                  <a:tcPr/>
                </a:tc>
                <a:tc>
                  <a:txBody>
                    <a:bodyPr/>
                    <a:lstStyle/>
                    <a:p>
                      <a:r>
                        <a:rPr lang="en-US" sz="3200" dirty="0"/>
                        <a:t>Average expected return</a:t>
                      </a:r>
                    </a:p>
                  </a:txBody>
                  <a:tcPr/>
                </a:tc>
                <a:tc>
                  <a:txBody>
                    <a:bodyPr/>
                    <a:lstStyle/>
                    <a:p>
                      <a:r>
                        <a:rPr lang="en-US" dirty="0"/>
                        <a:t>-0.04%</a:t>
                      </a:r>
                    </a:p>
                  </a:txBody>
                  <a:tcPr/>
                </a:tc>
                <a:extLst>
                  <a:ext uri="{0D108BD9-81ED-4DB2-BD59-A6C34878D82A}">
                    <a16:rowId xmlns:a16="http://schemas.microsoft.com/office/drawing/2014/main" val="1576674913"/>
                  </a:ext>
                </a:extLst>
              </a:tr>
              <a:tr h="370840">
                <a:tc vMerge="1">
                  <a:txBody>
                    <a:bodyPr/>
                    <a:lstStyle/>
                    <a:p>
                      <a:endParaRPr lang="en-US" sz="3200" dirty="0"/>
                    </a:p>
                  </a:txBody>
                  <a:tcPr/>
                </a:tc>
                <a:tc>
                  <a:txBody>
                    <a:bodyPr/>
                    <a:lstStyle/>
                    <a:p>
                      <a:r>
                        <a:rPr lang="en-US" sz="3200"/>
                        <a:t>Average expected std</a:t>
                      </a:r>
                      <a:endParaRPr lang="en-US" sz="3200" dirty="0"/>
                    </a:p>
                  </a:txBody>
                  <a:tcPr/>
                </a:tc>
                <a:tc>
                  <a:txBody>
                    <a:bodyPr/>
                    <a:lstStyle/>
                    <a:p>
                      <a:r>
                        <a:rPr lang="en-US" dirty="0"/>
                        <a:t>1.72%</a:t>
                      </a:r>
                    </a:p>
                  </a:txBody>
                  <a:tcPr/>
                </a:tc>
                <a:extLst>
                  <a:ext uri="{0D108BD9-81ED-4DB2-BD59-A6C34878D82A}">
                    <a16:rowId xmlns:a16="http://schemas.microsoft.com/office/drawing/2014/main" val="499398383"/>
                  </a:ext>
                </a:extLst>
              </a:tr>
              <a:tr h="370840">
                <a:tc rowSpan="2">
                  <a:txBody>
                    <a:bodyPr/>
                    <a:lstStyle/>
                    <a:p>
                      <a:r>
                        <a:rPr lang="en-US" sz="3200" dirty="0"/>
                        <a:t>Third (07.01~9.30)</a:t>
                      </a:r>
                    </a:p>
                  </a:txBody>
                  <a:tcPr/>
                </a:tc>
                <a:tc>
                  <a:txBody>
                    <a:bodyPr/>
                    <a:lstStyle/>
                    <a:p>
                      <a:r>
                        <a:rPr lang="en-US" sz="3200" dirty="0"/>
                        <a:t>Average expected return</a:t>
                      </a:r>
                    </a:p>
                  </a:txBody>
                  <a:tcPr/>
                </a:tc>
                <a:tc>
                  <a:txBody>
                    <a:bodyPr/>
                    <a:lstStyle/>
                    <a:p>
                      <a:r>
                        <a:rPr lang="en-US" dirty="0"/>
                        <a:t>-0.26%</a:t>
                      </a:r>
                    </a:p>
                  </a:txBody>
                  <a:tcPr/>
                </a:tc>
                <a:extLst>
                  <a:ext uri="{0D108BD9-81ED-4DB2-BD59-A6C34878D82A}">
                    <a16:rowId xmlns:a16="http://schemas.microsoft.com/office/drawing/2014/main" val="3794232379"/>
                  </a:ext>
                </a:extLst>
              </a:tr>
              <a:tr h="370840">
                <a:tc vMerge="1">
                  <a:txBody>
                    <a:bodyPr/>
                    <a:lstStyle/>
                    <a:p>
                      <a:endParaRPr lang="en-US" sz="3200" dirty="0"/>
                    </a:p>
                  </a:txBody>
                  <a:tcPr/>
                </a:tc>
                <a:tc>
                  <a:txBody>
                    <a:bodyPr/>
                    <a:lstStyle/>
                    <a:p>
                      <a:r>
                        <a:rPr lang="en-US" sz="3200" dirty="0"/>
                        <a:t>Average expected std</a:t>
                      </a:r>
                    </a:p>
                  </a:txBody>
                  <a:tcPr/>
                </a:tc>
                <a:tc>
                  <a:txBody>
                    <a:bodyPr/>
                    <a:lstStyle/>
                    <a:p>
                      <a:r>
                        <a:rPr lang="en-US" dirty="0"/>
                        <a:t>1.72%</a:t>
                      </a:r>
                    </a:p>
                  </a:txBody>
                  <a:tcPr/>
                </a:tc>
                <a:extLst>
                  <a:ext uri="{0D108BD9-81ED-4DB2-BD59-A6C34878D82A}">
                    <a16:rowId xmlns:a16="http://schemas.microsoft.com/office/drawing/2014/main" val="3405548276"/>
                  </a:ext>
                </a:extLst>
              </a:tr>
              <a:tr h="370840">
                <a:tc rowSpan="2">
                  <a:txBody>
                    <a:bodyPr/>
                    <a:lstStyle/>
                    <a:p>
                      <a:r>
                        <a:rPr lang="en-US" sz="3200" dirty="0"/>
                        <a:t>Fourth (10.01~12.31)</a:t>
                      </a:r>
                    </a:p>
                  </a:txBody>
                  <a:tcPr/>
                </a:tc>
                <a:tc>
                  <a:txBody>
                    <a:bodyPr/>
                    <a:lstStyle/>
                    <a:p>
                      <a:r>
                        <a:rPr lang="en-US" sz="3200" dirty="0"/>
                        <a:t>Average expected return</a:t>
                      </a:r>
                    </a:p>
                  </a:txBody>
                  <a:tcPr/>
                </a:tc>
                <a:tc>
                  <a:txBody>
                    <a:bodyPr/>
                    <a:lstStyle/>
                    <a:p>
                      <a:r>
                        <a:rPr lang="en-US" dirty="0"/>
                        <a:t>-0.02</a:t>
                      </a:r>
                    </a:p>
                  </a:txBody>
                  <a:tcPr/>
                </a:tc>
                <a:extLst>
                  <a:ext uri="{0D108BD9-81ED-4DB2-BD59-A6C34878D82A}">
                    <a16:rowId xmlns:a16="http://schemas.microsoft.com/office/drawing/2014/main" val="3493402697"/>
                  </a:ext>
                </a:extLst>
              </a:tr>
              <a:tr h="370840">
                <a:tc vMerge="1">
                  <a:txBody>
                    <a:bodyPr/>
                    <a:lstStyle/>
                    <a:p>
                      <a:endParaRPr lang="en-US" sz="3200" dirty="0"/>
                    </a:p>
                  </a:txBody>
                  <a:tcPr/>
                </a:tc>
                <a:tc>
                  <a:txBody>
                    <a:bodyPr/>
                    <a:lstStyle/>
                    <a:p>
                      <a:r>
                        <a:rPr lang="en-US" sz="3200" dirty="0"/>
                        <a:t>Average expected std</a:t>
                      </a:r>
                    </a:p>
                  </a:txBody>
                  <a:tcPr/>
                </a:tc>
                <a:tc>
                  <a:txBody>
                    <a:bodyPr/>
                    <a:lstStyle/>
                    <a:p>
                      <a:pPr marL="0" marR="0" lvl="0" indent="0" algn="l" defTabSz="1828709" rtl="0" eaLnBrk="1" fontAlgn="auto" latinLnBrk="1" hangingPunct="1">
                        <a:lnSpc>
                          <a:spcPct val="100000"/>
                        </a:lnSpc>
                        <a:spcBef>
                          <a:spcPts val="0"/>
                        </a:spcBef>
                        <a:spcAft>
                          <a:spcPts val="0"/>
                        </a:spcAft>
                        <a:buClrTx/>
                        <a:buSzTx/>
                        <a:buFontTx/>
                        <a:buNone/>
                        <a:tabLst/>
                        <a:defRPr/>
                      </a:pPr>
                      <a:r>
                        <a:rPr lang="en-US" dirty="0"/>
                        <a:t>1.72%</a:t>
                      </a:r>
                    </a:p>
                  </a:txBody>
                  <a:tcPr/>
                </a:tc>
                <a:extLst>
                  <a:ext uri="{0D108BD9-81ED-4DB2-BD59-A6C34878D82A}">
                    <a16:rowId xmlns:a16="http://schemas.microsoft.com/office/drawing/2014/main" val="2015060750"/>
                  </a:ext>
                </a:extLst>
              </a:tr>
            </a:tbl>
          </a:graphicData>
        </a:graphic>
      </p:graphicFrame>
      <p:pic>
        <p:nvPicPr>
          <p:cNvPr id="8" name="Picture 7">
            <a:extLst>
              <a:ext uri="{FF2B5EF4-FFF2-40B4-BE49-F238E27FC236}">
                <a16:creationId xmlns:a16="http://schemas.microsoft.com/office/drawing/2014/main" id="{95975A7F-E008-4CDF-9F59-42761F222041}"/>
              </a:ext>
            </a:extLst>
          </p:cNvPr>
          <p:cNvPicPr>
            <a:picLocks noChangeAspect="1"/>
          </p:cNvPicPr>
          <p:nvPr/>
        </p:nvPicPr>
        <p:blipFill>
          <a:blip r:embed="rId5"/>
          <a:stretch>
            <a:fillRect/>
          </a:stretch>
        </p:blipFill>
        <p:spPr>
          <a:xfrm>
            <a:off x="13696521" y="5849439"/>
            <a:ext cx="9327947" cy="6472717"/>
          </a:xfrm>
          <a:prstGeom prst="rect">
            <a:avLst/>
          </a:prstGeom>
        </p:spPr>
      </p:pic>
      <p:sp>
        <p:nvSpPr>
          <p:cNvPr id="9" name="TextBox 8">
            <a:extLst>
              <a:ext uri="{FF2B5EF4-FFF2-40B4-BE49-F238E27FC236}">
                <a16:creationId xmlns:a16="http://schemas.microsoft.com/office/drawing/2014/main" id="{7D07E09A-6F26-487D-81F9-747616333652}"/>
              </a:ext>
            </a:extLst>
          </p:cNvPr>
          <p:cNvSpPr txBox="1"/>
          <p:nvPr/>
        </p:nvSpPr>
        <p:spPr>
          <a:xfrm>
            <a:off x="1119188" y="10713535"/>
            <a:ext cx="13968412" cy="646331"/>
          </a:xfrm>
          <a:prstGeom prst="rect">
            <a:avLst/>
          </a:prstGeom>
          <a:noFill/>
        </p:spPr>
        <p:txBody>
          <a:bodyPr wrap="square" rtlCol="0">
            <a:spAutoFit/>
          </a:bodyPr>
          <a:lstStyle/>
          <a:p>
            <a:r>
              <a:rPr lang="en-US" dirty="0"/>
              <a:t>Average of expected amount of money at the end of 2020: $10496</a:t>
            </a:r>
          </a:p>
        </p:txBody>
      </p:sp>
    </p:spTree>
    <p:extLst>
      <p:ext uri="{BB962C8B-B14F-4D97-AF65-F5344CB8AC3E}">
        <p14:creationId xmlns:p14="http://schemas.microsoft.com/office/powerpoint/2010/main" val="3369773604"/>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2049</TotalTime>
  <Words>2601</Words>
  <Application>Microsoft Office PowerPoint</Application>
  <PresentationFormat>Custom</PresentationFormat>
  <Paragraphs>354</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Noto Sans</vt:lpstr>
      <vt:lpstr>나눔고딕</vt:lpstr>
      <vt:lpstr>맑은 고딕</vt:lpstr>
      <vt:lpstr>Arial</vt:lpstr>
      <vt:lpstr>Calibri</vt:lpstr>
      <vt:lpstr>Calibri Light</vt:lpstr>
      <vt:lpstr>Cambria Math</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(학생) 김건우 (경영공학부)</cp:lastModifiedBy>
  <cp:revision>227</cp:revision>
  <dcterms:created xsi:type="dcterms:W3CDTF">2017-02-16T07:20:56Z</dcterms:created>
  <dcterms:modified xsi:type="dcterms:W3CDTF">2021-06-20T02:56:58Z</dcterms:modified>
</cp:coreProperties>
</file>