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71" r:id="rId2"/>
    <p:sldId id="267" r:id="rId3"/>
    <p:sldId id="285" r:id="rId4"/>
    <p:sldId id="284" r:id="rId5"/>
    <p:sldId id="286" r:id="rId6"/>
    <p:sldId id="288" r:id="rId7"/>
    <p:sldId id="289" r:id="rId8"/>
    <p:sldId id="290" r:id="rId9"/>
    <p:sldId id="269" r:id="rId10"/>
    <p:sldId id="272" r:id="rId11"/>
    <p:sldId id="273" r:id="rId12"/>
    <p:sldId id="279" r:id="rId13"/>
    <p:sldId id="280" r:id="rId14"/>
    <p:sldId id="274" r:id="rId15"/>
    <p:sldId id="278" r:id="rId16"/>
    <p:sldId id="277" r:id="rId17"/>
    <p:sldId id="275" r:id="rId18"/>
    <p:sldId id="281" r:id="rId19"/>
    <p:sldId id="276" r:id="rId20"/>
    <p:sldId id="293" r:id="rId21"/>
    <p:sldId id="292" r:id="rId22"/>
    <p:sldId id="265" r:id="rId23"/>
  </p:sldIdLst>
  <p:sldSz cx="24382413" cy="13716000"/>
  <p:notesSz cx="6858000" cy="9144000"/>
  <p:defaultTextStyle>
    <a:defPPr>
      <a:defRPr lang="ko-KR"/>
    </a:defPPr>
    <a:lvl1pPr marL="0" algn="l" defTabSz="1828709" rtl="0" eaLnBrk="1" latinLnBrk="1" hangingPunct="1">
      <a:defRPr sz="3600" kern="1200">
        <a:solidFill>
          <a:schemeClr val="tx1"/>
        </a:solidFill>
        <a:latin typeface="+mn-lt"/>
        <a:ea typeface="+mn-ea"/>
        <a:cs typeface="+mn-cs"/>
      </a:defRPr>
    </a:lvl1pPr>
    <a:lvl2pPr marL="914354" algn="l" defTabSz="1828709" rtl="0" eaLnBrk="1" latinLnBrk="1" hangingPunct="1">
      <a:defRPr sz="3600" kern="1200">
        <a:solidFill>
          <a:schemeClr val="tx1"/>
        </a:solidFill>
        <a:latin typeface="+mn-lt"/>
        <a:ea typeface="+mn-ea"/>
        <a:cs typeface="+mn-cs"/>
      </a:defRPr>
    </a:lvl2pPr>
    <a:lvl3pPr marL="1828709" algn="l" defTabSz="1828709" rtl="0" eaLnBrk="1" latinLnBrk="1" hangingPunct="1">
      <a:defRPr sz="3600" kern="1200">
        <a:solidFill>
          <a:schemeClr val="tx1"/>
        </a:solidFill>
        <a:latin typeface="+mn-lt"/>
        <a:ea typeface="+mn-ea"/>
        <a:cs typeface="+mn-cs"/>
      </a:defRPr>
    </a:lvl3pPr>
    <a:lvl4pPr marL="2743063" algn="l" defTabSz="1828709" rtl="0" eaLnBrk="1" latinLnBrk="1" hangingPunct="1">
      <a:defRPr sz="3600" kern="1200">
        <a:solidFill>
          <a:schemeClr val="tx1"/>
        </a:solidFill>
        <a:latin typeface="+mn-lt"/>
        <a:ea typeface="+mn-ea"/>
        <a:cs typeface="+mn-cs"/>
      </a:defRPr>
    </a:lvl4pPr>
    <a:lvl5pPr marL="3657417" algn="l" defTabSz="1828709" rtl="0" eaLnBrk="1" latinLnBrk="1" hangingPunct="1">
      <a:defRPr sz="3600" kern="1200">
        <a:solidFill>
          <a:schemeClr val="tx1"/>
        </a:solidFill>
        <a:latin typeface="+mn-lt"/>
        <a:ea typeface="+mn-ea"/>
        <a:cs typeface="+mn-cs"/>
      </a:defRPr>
    </a:lvl5pPr>
    <a:lvl6pPr marL="4571771" algn="l" defTabSz="1828709" rtl="0" eaLnBrk="1" latinLnBrk="1" hangingPunct="1">
      <a:defRPr sz="3600" kern="1200">
        <a:solidFill>
          <a:schemeClr val="tx1"/>
        </a:solidFill>
        <a:latin typeface="+mn-lt"/>
        <a:ea typeface="+mn-ea"/>
        <a:cs typeface="+mn-cs"/>
      </a:defRPr>
    </a:lvl6pPr>
    <a:lvl7pPr marL="5486126" algn="l" defTabSz="1828709" rtl="0" eaLnBrk="1" latinLnBrk="1" hangingPunct="1">
      <a:defRPr sz="3600" kern="1200">
        <a:solidFill>
          <a:schemeClr val="tx1"/>
        </a:solidFill>
        <a:latin typeface="+mn-lt"/>
        <a:ea typeface="+mn-ea"/>
        <a:cs typeface="+mn-cs"/>
      </a:defRPr>
    </a:lvl7pPr>
    <a:lvl8pPr marL="6400480" algn="l" defTabSz="1828709" rtl="0" eaLnBrk="1" latinLnBrk="1" hangingPunct="1">
      <a:defRPr sz="3600" kern="1200">
        <a:solidFill>
          <a:schemeClr val="tx1"/>
        </a:solidFill>
        <a:latin typeface="+mn-lt"/>
        <a:ea typeface="+mn-ea"/>
        <a:cs typeface="+mn-cs"/>
      </a:defRPr>
    </a:lvl8pPr>
    <a:lvl9pPr marL="7314834" algn="l" defTabSz="1828709" rtl="0" eaLnBrk="1" latinLnBrk="1"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C0C2"/>
    <a:srgbClr val="1CCFC9"/>
    <a:srgbClr val="002856"/>
    <a:srgbClr val="DAF2F4"/>
    <a:srgbClr val="A2E0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29" autoAdjust="0"/>
    <p:restoredTop sz="78212" autoAdjust="0"/>
  </p:normalViewPr>
  <p:slideViewPr>
    <p:cSldViewPr snapToGrid="0" snapToObjects="1">
      <p:cViewPr varScale="1">
        <p:scale>
          <a:sx n="21" d="100"/>
          <a:sy n="21" d="100"/>
        </p:scale>
        <p:origin x="86" y="5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84B957-0CBB-4FFD-A89F-3916DEB3F66B}" type="datetimeFigureOut">
              <a:rPr lang="ko-KR" altLang="en-US" smtClean="0"/>
              <a:t>2021-06-07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2A313-D01A-499E-8F75-B2AA5F42AB27}" type="slidenum">
              <a:rPr lang="ko-KR" altLang="en-US" smtClean="0"/>
              <a:t>‹#›</a:t>
            </a:fld>
            <a:endParaRPr lang="ko-KR" altLang="en-US"/>
          </a:p>
        </p:txBody>
      </p:sp>
    </p:spTree>
    <p:extLst>
      <p:ext uri="{BB962C8B-B14F-4D97-AF65-F5344CB8AC3E}">
        <p14:creationId xmlns:p14="http://schemas.microsoft.com/office/powerpoint/2010/main" val="389304819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F22A313-D01A-499E-8F75-B2AA5F42AB27}" type="slidenum">
              <a:rPr lang="ko-KR" altLang="en-US" smtClean="0"/>
              <a:t>1</a:t>
            </a:fld>
            <a:endParaRPr lang="ko-KR" altLang="en-US"/>
          </a:p>
        </p:txBody>
      </p:sp>
    </p:spTree>
    <p:extLst>
      <p:ext uri="{BB962C8B-B14F-4D97-AF65-F5344CB8AC3E}">
        <p14:creationId xmlns:p14="http://schemas.microsoft.com/office/powerpoint/2010/main" val="1538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shape of original data has 33 features. We used feature extraction method by using ‘PCA’ dimension reduction method, then, the posterior number of features comes to be 4.</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ko-KR" altLang="en-US" dirty="0"/>
          </a:p>
        </p:txBody>
      </p:sp>
      <p:sp>
        <p:nvSpPr>
          <p:cNvPr id="4" name="슬라이드 번호 개체 틀 3"/>
          <p:cNvSpPr>
            <a:spLocks noGrp="1"/>
          </p:cNvSpPr>
          <p:nvPr>
            <p:ph type="sldNum" sz="quarter" idx="5"/>
          </p:nvPr>
        </p:nvSpPr>
        <p:spPr/>
        <p:txBody>
          <a:bodyPr/>
          <a:lstStyle/>
          <a:p>
            <a:fld id="{3F22A313-D01A-499E-8F75-B2AA5F42AB27}" type="slidenum">
              <a:rPr lang="ko-KR" altLang="en-US" smtClean="0"/>
              <a:t>10</a:t>
            </a:fld>
            <a:endParaRPr lang="ko-KR" altLang="en-US"/>
          </a:p>
        </p:txBody>
      </p:sp>
    </p:spTree>
    <p:extLst>
      <p:ext uri="{BB962C8B-B14F-4D97-AF65-F5344CB8AC3E}">
        <p14:creationId xmlns:p14="http://schemas.microsoft.com/office/powerpoint/2010/main" val="2750760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To maintain the original data information as much as possible, we should select axis with having large variance. So we extracted ‘PC1, PC2, PC3, and PC4’ features.</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ko-KR" altLang="en-US" dirty="0"/>
          </a:p>
        </p:txBody>
      </p:sp>
      <p:sp>
        <p:nvSpPr>
          <p:cNvPr id="4" name="슬라이드 번호 개체 틀 3"/>
          <p:cNvSpPr>
            <a:spLocks noGrp="1"/>
          </p:cNvSpPr>
          <p:nvPr>
            <p:ph type="sldNum" sz="quarter" idx="5"/>
          </p:nvPr>
        </p:nvSpPr>
        <p:spPr/>
        <p:txBody>
          <a:bodyPr/>
          <a:lstStyle/>
          <a:p>
            <a:fld id="{3F22A313-D01A-499E-8F75-B2AA5F42AB27}" type="slidenum">
              <a:rPr lang="ko-KR" altLang="en-US" smtClean="0"/>
              <a:t>11</a:t>
            </a:fld>
            <a:endParaRPr lang="ko-KR" altLang="en-US"/>
          </a:p>
        </p:txBody>
      </p:sp>
    </p:spTree>
    <p:extLst>
      <p:ext uri="{BB962C8B-B14F-4D97-AF65-F5344CB8AC3E}">
        <p14:creationId xmlns:p14="http://schemas.microsoft.com/office/powerpoint/2010/main" val="884951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latinLnBrk="1">
              <a:lnSpc>
                <a:spcPct val="107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Input data after PCA is used on several ensemble classification models. The first one is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XGBoost</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(‘Extreme Gradient Boosting) method.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XGBoost</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is one of the strongest ensemble models which can be utilized both on ‘classification and regression tree problems’ based on boosting methods. The representative feature is its learning algorithm makes ‘gradient boosting method’ as parallel learning. Also, unlike GBM, it has its own overfitting regularization method itself. Even though there are a lot of hyperparameters on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XGBoost</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we only chose 9 hyperparameters on our problem.</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tabLst>
                <a:tab pos="4023360" algn="l"/>
              </a:tabLs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Let me briefly talk about them. Since we solve multi class classification problems, we select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muli:sofmax</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as objective and 5 number of classes. And we set the number of estimator which is ‘weak learner’ from 100 to 500 on 100 size step. Also, we set the maximum depth of each tree as 4 or 6, if its value is very large there will be overfitting problem. Then, we set the gamma which decides additional split on leaf node as 0 or 1, when its value is large enough it controls overfitting problem.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Min_child_weight</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works similar to GBM’s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min_samples_leaf</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which refers to minimum summation value of observed data’s weight and we set it as 1 or 3 or 5.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Sub_sample</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controls data sampling ratio which controls overfitting as 0.6 or 0.8. </a:t>
            </a:r>
          </a:p>
          <a:p>
            <a:pPr algn="just" latinLnBrk="1">
              <a:lnSpc>
                <a:spcPct val="107000"/>
              </a:lnSpc>
              <a:spcAft>
                <a:spcPts val="800"/>
              </a:spcAft>
              <a:tabLst>
                <a:tab pos="4023360" algn="l"/>
              </a:tabLst>
            </a:pP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Colsample_bytree</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works in feature sampling when making tree and set it as 0.6 or 0.8. </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ko-KR" altLang="en-US" dirty="0"/>
          </a:p>
        </p:txBody>
      </p:sp>
      <p:sp>
        <p:nvSpPr>
          <p:cNvPr id="4" name="슬라이드 번호 개체 틀 3"/>
          <p:cNvSpPr>
            <a:spLocks noGrp="1"/>
          </p:cNvSpPr>
          <p:nvPr>
            <p:ph type="sldNum" sz="quarter" idx="5"/>
          </p:nvPr>
        </p:nvSpPr>
        <p:spPr/>
        <p:txBody>
          <a:bodyPr/>
          <a:lstStyle/>
          <a:p>
            <a:fld id="{3F22A313-D01A-499E-8F75-B2AA5F42AB27}" type="slidenum">
              <a:rPr lang="ko-KR" altLang="en-US" smtClean="0"/>
              <a:t>12</a:t>
            </a:fld>
            <a:endParaRPr lang="ko-KR" altLang="en-US"/>
          </a:p>
        </p:txBody>
      </p:sp>
    </p:spTree>
    <p:extLst>
      <p:ext uri="{BB962C8B-B14F-4D97-AF65-F5344CB8AC3E}">
        <p14:creationId xmlns:p14="http://schemas.microsoft.com/office/powerpoint/2010/main" val="3561126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50" charset="-127"/>
                <a:cs typeface="Times New Roman" panose="02020603050405020304" pitchFamily="18" charset="0"/>
              </a:rPr>
              <a:t>Second ensemble model is </a:t>
            </a:r>
            <a:r>
              <a:rPr lang="en-US" altLang="ko-KR" sz="1800" dirty="0" err="1">
                <a:effectLst/>
                <a:latin typeface="맑은 고딕" panose="020B0503020000020004" pitchFamily="50" charset="-127"/>
                <a:cs typeface="Times New Roman" panose="02020603050405020304" pitchFamily="18" charset="0"/>
              </a:rPr>
              <a:t>LightGBM</a:t>
            </a:r>
            <a:r>
              <a:rPr lang="en-US" altLang="ko-KR" sz="1800" dirty="0">
                <a:effectLst/>
                <a:latin typeface="맑은 고딕" panose="020B0503020000020004" pitchFamily="50" charset="-127"/>
                <a:cs typeface="Times New Roman" panose="02020603050405020304" pitchFamily="18" charset="0"/>
              </a:rPr>
              <a:t> (Light Gradient Boosting Method) which is also one of boosting methods. It takes less time consumed and lower number of hyperparameter compared to </a:t>
            </a:r>
            <a:r>
              <a:rPr lang="en-US" altLang="ko-KR" sz="1800" dirty="0" err="1">
                <a:effectLst/>
                <a:latin typeface="맑은 고딕" panose="020B0503020000020004" pitchFamily="50" charset="-127"/>
                <a:cs typeface="Times New Roman" panose="02020603050405020304" pitchFamily="18" charset="0"/>
              </a:rPr>
              <a:t>XGBoost</a:t>
            </a:r>
            <a:r>
              <a:rPr lang="en-US" altLang="ko-KR" sz="1800" dirty="0">
                <a:effectLst/>
                <a:latin typeface="맑은 고딕" panose="020B0503020000020004" pitchFamily="50" charset="-127"/>
                <a:cs typeface="Times New Roman" panose="02020603050405020304" pitchFamily="18" charset="0"/>
              </a:rPr>
              <a:t>. Unlike </a:t>
            </a:r>
            <a:r>
              <a:rPr lang="en-US" altLang="ko-KR" sz="1800" dirty="0" err="1">
                <a:effectLst/>
                <a:latin typeface="맑은 고딕" panose="020B0503020000020004" pitchFamily="50" charset="-127"/>
                <a:cs typeface="Times New Roman" panose="02020603050405020304" pitchFamily="18" charset="0"/>
              </a:rPr>
              <a:t>XGBoost</a:t>
            </a:r>
            <a:r>
              <a:rPr lang="en-US" altLang="ko-KR" sz="1800" dirty="0">
                <a:effectLst/>
                <a:latin typeface="맑은 고딕" panose="020B0503020000020004" pitchFamily="50" charset="-127"/>
                <a:cs typeface="Times New Roman" panose="02020603050405020304" pitchFamily="18" charset="0"/>
              </a:rPr>
              <a:t>, it can process large amounts of data and is faster using less memory than other models. Also, unlike conventional boosting models which use ‘level-wise’ stretching method of trees, </a:t>
            </a:r>
            <a:r>
              <a:rPr lang="en-US" altLang="ko-KR" sz="1800" dirty="0" err="1">
                <a:effectLst/>
                <a:latin typeface="맑은 고딕" panose="020B0503020000020004" pitchFamily="50" charset="-127"/>
                <a:cs typeface="Times New Roman" panose="02020603050405020304" pitchFamily="18" charset="0"/>
              </a:rPr>
              <a:t>LightGBM</a:t>
            </a:r>
            <a:r>
              <a:rPr lang="en-US" altLang="ko-KR" sz="1800" dirty="0">
                <a:effectLst/>
                <a:latin typeface="맑은 고딕" panose="020B0503020000020004" pitchFamily="50" charset="-127"/>
                <a:cs typeface="Times New Roman" panose="02020603050405020304" pitchFamily="18" charset="0"/>
              </a:rPr>
              <a:t>’ splits tree based on ‘leaf-wise’ method. </a:t>
            </a:r>
          </a:p>
          <a:p>
            <a:r>
              <a:rPr lang="en-US" altLang="ko-KR" sz="1800" dirty="0">
                <a:effectLst/>
                <a:latin typeface="맑은 고딕" panose="020B0503020000020004" pitchFamily="50" charset="-127"/>
                <a:cs typeface="Times New Roman" panose="02020603050405020304" pitchFamily="18" charset="0"/>
              </a:rPr>
              <a:t>It is one of the representative features on LGBM.  and hyperparameters were framed similar to </a:t>
            </a:r>
            <a:r>
              <a:rPr lang="en-US" altLang="ko-KR" sz="1800" dirty="0" err="1">
                <a:effectLst/>
                <a:latin typeface="맑은 고딕" panose="020B0503020000020004" pitchFamily="50" charset="-127"/>
                <a:cs typeface="Times New Roman" panose="02020603050405020304" pitchFamily="18" charset="0"/>
              </a:rPr>
              <a:t>XGBoost</a:t>
            </a:r>
            <a:r>
              <a:rPr lang="en-US" altLang="ko-KR" sz="1800" dirty="0">
                <a:effectLst/>
                <a:latin typeface="맑은 고딕" panose="020B0503020000020004" pitchFamily="50" charset="-127"/>
                <a:cs typeface="Times New Roman" panose="02020603050405020304" pitchFamily="18" charset="0"/>
              </a:rPr>
              <a:t> above which I talked about before this page.</a:t>
            </a:r>
            <a:endParaRPr lang="ko-KR" altLang="en-US" dirty="0"/>
          </a:p>
        </p:txBody>
      </p:sp>
      <p:sp>
        <p:nvSpPr>
          <p:cNvPr id="4" name="슬라이드 번호 개체 틀 3"/>
          <p:cNvSpPr>
            <a:spLocks noGrp="1"/>
          </p:cNvSpPr>
          <p:nvPr>
            <p:ph type="sldNum" sz="quarter" idx="5"/>
          </p:nvPr>
        </p:nvSpPr>
        <p:spPr/>
        <p:txBody>
          <a:bodyPr/>
          <a:lstStyle/>
          <a:p>
            <a:fld id="{3F22A313-D01A-499E-8F75-B2AA5F42AB27}" type="slidenum">
              <a:rPr lang="ko-KR" altLang="en-US" smtClean="0"/>
              <a:t>13</a:t>
            </a:fld>
            <a:endParaRPr lang="ko-KR" altLang="en-US"/>
          </a:p>
        </p:txBody>
      </p:sp>
    </p:spTree>
    <p:extLst>
      <p:ext uri="{BB962C8B-B14F-4D97-AF65-F5344CB8AC3E}">
        <p14:creationId xmlns:p14="http://schemas.microsoft.com/office/powerpoint/2010/main" val="2542461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latinLnBrk="1">
              <a:lnSpc>
                <a:spcPct val="107000"/>
              </a:lnSpc>
              <a:spcAft>
                <a:spcPts val="800"/>
              </a:spcAft>
              <a:tabLst>
                <a:tab pos="4023360" algn="l"/>
              </a:tabLst>
            </a:pPr>
            <a:r>
              <a:rPr lang="en-US" alt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rPr>
              <a:t>The last two ensembles which are parallel ensemble learning by bagging method are ‘random forest’ and ‘extra trees classifiers’. Random forest forms multiple decision trees and the result of vote in each tree classifier will be selected to final result. By creating a large number of trees, it can prevent overfitting from having a significant impact on prediction.</a:t>
            </a:r>
            <a:endParaRPr lang="ko-KR" alt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r>
              <a:rPr lang="en-US" altLang="ko-KR" sz="1200" b="1" dirty="0">
                <a:effectLst/>
                <a:latin typeface="맑은 고딕" panose="020B0503020000020004" pitchFamily="50" charset="-127"/>
                <a:cs typeface="Times New Roman" panose="02020603050405020304" pitchFamily="18" charset="0"/>
              </a:rPr>
              <a:t>The next one is ‘extra trees classifier’ which is a variant of random fores</a:t>
            </a:r>
            <a:r>
              <a:rPr lang="en-US" altLang="ko-KR" sz="1200" dirty="0">
                <a:effectLst/>
                <a:latin typeface="맑은 고딕" panose="020B0503020000020004" pitchFamily="50" charset="-127"/>
                <a:cs typeface="Times New Roman" panose="02020603050405020304" pitchFamily="18" charset="0"/>
              </a:rPr>
              <a:t>t. It increases randomness by randomly splitting each candidate characteristic of the forest tree. Both random forest and extra trees classifier share same hyperparameters which are ‘</a:t>
            </a:r>
            <a:r>
              <a:rPr lang="en-US" altLang="ko-KR" sz="1200" dirty="0" err="1">
                <a:effectLst/>
                <a:latin typeface="맑은 고딕" panose="020B0503020000020004" pitchFamily="50" charset="-127"/>
                <a:cs typeface="Times New Roman" panose="02020603050405020304" pitchFamily="18" charset="0"/>
              </a:rPr>
              <a:t>n_estimators</a:t>
            </a:r>
            <a:r>
              <a:rPr lang="en-US" altLang="ko-KR" sz="1200" dirty="0">
                <a:effectLst/>
                <a:latin typeface="맑은 고딕" panose="020B0503020000020004" pitchFamily="50" charset="-127"/>
                <a:cs typeface="Times New Roman" panose="02020603050405020304" pitchFamily="18" charset="0"/>
              </a:rPr>
              <a:t>’, ‘</a:t>
            </a:r>
            <a:r>
              <a:rPr lang="en-US" altLang="ko-KR" sz="1200" dirty="0" err="1">
                <a:effectLst/>
                <a:latin typeface="맑은 고딕" panose="020B0503020000020004" pitchFamily="50" charset="-127"/>
                <a:cs typeface="Times New Roman" panose="02020603050405020304" pitchFamily="18" charset="0"/>
              </a:rPr>
              <a:t>max_depth</a:t>
            </a:r>
            <a:r>
              <a:rPr lang="en-US" altLang="ko-KR" sz="1200" dirty="0">
                <a:effectLst/>
                <a:latin typeface="맑은 고딕" panose="020B0503020000020004" pitchFamily="50" charset="-127"/>
                <a:cs typeface="Times New Roman" panose="02020603050405020304" pitchFamily="18" charset="0"/>
              </a:rPr>
              <a:t>’, ‘</a:t>
            </a:r>
            <a:r>
              <a:rPr lang="en-US" altLang="ko-KR" sz="1200" dirty="0" err="1">
                <a:effectLst/>
                <a:latin typeface="맑은 고딕" panose="020B0503020000020004" pitchFamily="50" charset="-127"/>
                <a:cs typeface="Times New Roman" panose="02020603050405020304" pitchFamily="18" charset="0"/>
              </a:rPr>
              <a:t>min_sample_leaf</a:t>
            </a:r>
            <a:r>
              <a:rPr lang="en-US" altLang="ko-KR" sz="1200" dirty="0">
                <a:effectLst/>
                <a:latin typeface="맑은 고딕" panose="020B0503020000020004" pitchFamily="50" charset="-127"/>
                <a:cs typeface="Times New Roman" panose="02020603050405020304" pitchFamily="18" charset="0"/>
              </a:rPr>
              <a:t>’ and ‘</a:t>
            </a:r>
            <a:r>
              <a:rPr lang="en-US" altLang="ko-KR" sz="1200" dirty="0" err="1">
                <a:effectLst/>
                <a:latin typeface="맑은 고딕" panose="020B0503020000020004" pitchFamily="50" charset="-127"/>
                <a:cs typeface="Times New Roman" panose="02020603050405020304" pitchFamily="18" charset="0"/>
              </a:rPr>
              <a:t>min_samples_split</a:t>
            </a:r>
            <a:r>
              <a:rPr lang="en-US" altLang="ko-KR" sz="1200" dirty="0">
                <a:effectLst/>
                <a:latin typeface="맑은 고딕" panose="020B0503020000020004" pitchFamily="50" charset="-127"/>
                <a:cs typeface="Times New Roman" panose="02020603050405020304" pitchFamily="18" charset="0"/>
              </a:rPr>
              <a:t>’.</a:t>
            </a:r>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fld id="{3F22A313-D01A-499E-8F75-B2AA5F42AB27}" type="slidenum">
              <a:rPr lang="ko-KR" altLang="en-US" smtClean="0"/>
              <a:t>14</a:t>
            </a:fld>
            <a:endParaRPr lang="ko-KR" altLang="en-US"/>
          </a:p>
        </p:txBody>
      </p:sp>
    </p:spTree>
    <p:extLst>
      <p:ext uri="{BB962C8B-B14F-4D97-AF65-F5344CB8AC3E}">
        <p14:creationId xmlns:p14="http://schemas.microsoft.com/office/powerpoint/2010/main" val="1107914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just" defTabSz="914400" rtl="0" eaLnBrk="1" fontAlgn="auto" latinLnBrk="1" hangingPunct="1">
              <a:lnSpc>
                <a:spcPct val="107000"/>
              </a:lnSpc>
              <a:spcBef>
                <a:spcPts val="0"/>
              </a:spcBef>
              <a:spcAft>
                <a:spcPts val="800"/>
              </a:spcAft>
              <a:buClrTx/>
              <a:buSzTx/>
              <a:buFontTx/>
              <a:buNone/>
              <a:tabLst>
                <a:tab pos="4023360" algn="l"/>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I used ‘Grid Search’ method to find out best hyperparameters on each ensemble models. It works by checking the performance by putting hyperparameter form the set one by one. Also, the important thing on here is that we should consider the characteristic of stock data which has ‘time series consecutive data’. Thus, we use Grid Search with using time series cross validation which uses the trained earlier continuously next process.</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tabLst>
                <a:tab pos="4023360" algn="l"/>
              </a:tabLst>
            </a:pPr>
            <a:endParaRPr lang="ko-KR" altLang="en-US" dirty="0"/>
          </a:p>
        </p:txBody>
      </p:sp>
      <p:sp>
        <p:nvSpPr>
          <p:cNvPr id="4" name="슬라이드 번호 개체 틀 3"/>
          <p:cNvSpPr>
            <a:spLocks noGrp="1"/>
          </p:cNvSpPr>
          <p:nvPr>
            <p:ph type="sldNum" sz="quarter" idx="5"/>
          </p:nvPr>
        </p:nvSpPr>
        <p:spPr/>
        <p:txBody>
          <a:bodyPr/>
          <a:lstStyle/>
          <a:p>
            <a:fld id="{3F22A313-D01A-499E-8F75-B2AA5F42AB27}" type="slidenum">
              <a:rPr lang="ko-KR" altLang="en-US" smtClean="0"/>
              <a:t>15</a:t>
            </a:fld>
            <a:endParaRPr lang="ko-KR" altLang="en-US"/>
          </a:p>
        </p:txBody>
      </p:sp>
    </p:spTree>
    <p:extLst>
      <p:ext uri="{BB962C8B-B14F-4D97-AF65-F5344CB8AC3E}">
        <p14:creationId xmlns:p14="http://schemas.microsoft.com/office/powerpoint/2010/main" val="2332280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When finding out best performance, we only set evaluation metrics as ‘accuracy’. Since the label ratios on train set and test set is balanced, only concentrating on accuracy rather than using other metrics such as ‘precision, recall, f1 score’, would work simpler.</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ko-KR" altLang="en-US" dirty="0"/>
          </a:p>
        </p:txBody>
      </p:sp>
      <p:sp>
        <p:nvSpPr>
          <p:cNvPr id="4" name="슬라이드 번호 개체 틀 3"/>
          <p:cNvSpPr>
            <a:spLocks noGrp="1"/>
          </p:cNvSpPr>
          <p:nvPr>
            <p:ph type="sldNum" sz="quarter" idx="5"/>
          </p:nvPr>
        </p:nvSpPr>
        <p:spPr/>
        <p:txBody>
          <a:bodyPr/>
          <a:lstStyle/>
          <a:p>
            <a:fld id="{3F22A313-D01A-499E-8F75-B2AA5F42AB27}" type="slidenum">
              <a:rPr lang="ko-KR" altLang="en-US" smtClean="0"/>
              <a:t>16</a:t>
            </a:fld>
            <a:endParaRPr lang="ko-KR" altLang="en-US"/>
          </a:p>
        </p:txBody>
      </p:sp>
    </p:spTree>
    <p:extLst>
      <p:ext uri="{BB962C8B-B14F-4D97-AF65-F5344CB8AC3E}">
        <p14:creationId xmlns:p14="http://schemas.microsoft.com/office/powerpoint/2010/main" val="1843334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Stacking learning is a method which utilizes prediction data from each classifier model as training set. Thus, the prediction results on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XGBoost</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LightGBM</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RandomForest</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and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ExtraTreesClassifier</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will be utilized as training set on meta-learner. We set meta-learner with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XGBoost</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then find out final-prediction outcomes.</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ko-KR" altLang="en-US" dirty="0"/>
          </a:p>
        </p:txBody>
      </p:sp>
      <p:sp>
        <p:nvSpPr>
          <p:cNvPr id="4" name="슬라이드 번호 개체 틀 3"/>
          <p:cNvSpPr>
            <a:spLocks noGrp="1"/>
          </p:cNvSpPr>
          <p:nvPr>
            <p:ph type="sldNum" sz="quarter" idx="5"/>
          </p:nvPr>
        </p:nvSpPr>
        <p:spPr/>
        <p:txBody>
          <a:bodyPr/>
          <a:lstStyle/>
          <a:p>
            <a:fld id="{3F22A313-D01A-499E-8F75-B2AA5F42AB27}" type="slidenum">
              <a:rPr lang="ko-KR" altLang="en-US" smtClean="0"/>
              <a:t>17</a:t>
            </a:fld>
            <a:endParaRPr lang="ko-KR" altLang="en-US"/>
          </a:p>
        </p:txBody>
      </p:sp>
    </p:spTree>
    <p:extLst>
      <p:ext uri="{BB962C8B-B14F-4D97-AF65-F5344CB8AC3E}">
        <p14:creationId xmlns:p14="http://schemas.microsoft.com/office/powerpoint/2010/main" val="4263597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This is the result of ensembles’ learning accuracy on test set without feature extraction (PCA). The one with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LightGBM+RandomForest</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and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XGBoost+LightGBM+ExtraTreesClassifier</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show the best accuracy higher than stacking all ensemble models over 0.1%.</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ko-KR" altLang="en-US" dirty="0"/>
          </a:p>
        </p:txBody>
      </p:sp>
      <p:sp>
        <p:nvSpPr>
          <p:cNvPr id="4" name="슬라이드 번호 개체 틀 3"/>
          <p:cNvSpPr>
            <a:spLocks noGrp="1"/>
          </p:cNvSpPr>
          <p:nvPr>
            <p:ph type="sldNum" sz="quarter" idx="5"/>
          </p:nvPr>
        </p:nvSpPr>
        <p:spPr/>
        <p:txBody>
          <a:bodyPr/>
          <a:lstStyle/>
          <a:p>
            <a:fld id="{3F22A313-D01A-499E-8F75-B2AA5F42AB27}" type="slidenum">
              <a:rPr lang="ko-KR" altLang="en-US" smtClean="0"/>
              <a:t>18</a:t>
            </a:fld>
            <a:endParaRPr lang="ko-KR" altLang="en-US"/>
          </a:p>
        </p:txBody>
      </p:sp>
    </p:spTree>
    <p:extLst>
      <p:ext uri="{BB962C8B-B14F-4D97-AF65-F5344CB8AC3E}">
        <p14:creationId xmlns:p14="http://schemas.microsoft.com/office/powerpoint/2010/main" val="850695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This is the result of ensembles’ learning accuracy on test set with feature extraction (PCA). The one with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XGBoost+LightGBM+ExtraTreesClassifier</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show the best accuracy higher than stacking all ensemble models over 0.3%. </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ko-KR" altLang="en-US" dirty="0"/>
          </a:p>
        </p:txBody>
      </p:sp>
      <p:sp>
        <p:nvSpPr>
          <p:cNvPr id="4" name="슬라이드 번호 개체 틀 3"/>
          <p:cNvSpPr>
            <a:spLocks noGrp="1"/>
          </p:cNvSpPr>
          <p:nvPr>
            <p:ph type="sldNum" sz="quarter" idx="5"/>
          </p:nvPr>
        </p:nvSpPr>
        <p:spPr/>
        <p:txBody>
          <a:bodyPr/>
          <a:lstStyle/>
          <a:p>
            <a:fld id="{3F22A313-D01A-499E-8F75-B2AA5F42AB27}" type="slidenum">
              <a:rPr lang="ko-KR" altLang="en-US" smtClean="0"/>
              <a:t>19</a:t>
            </a:fld>
            <a:endParaRPr lang="ko-KR" altLang="en-US"/>
          </a:p>
        </p:txBody>
      </p:sp>
    </p:spTree>
    <p:extLst>
      <p:ext uri="{BB962C8B-B14F-4D97-AF65-F5344CB8AC3E}">
        <p14:creationId xmlns:p14="http://schemas.microsoft.com/office/powerpoint/2010/main" val="502792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a:t>This is the outline of our contents.</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a:t>For the first</a:t>
            </a:r>
            <a:r>
              <a:rPr lang="en-US" altLang="ko-KR" baseline="0" dirty="0"/>
              <a:t> half of our presentation, l</a:t>
            </a:r>
            <a:r>
              <a:rPr lang="en-US" altLang="ko-KR" dirty="0"/>
              <a:t>et</a:t>
            </a:r>
            <a:r>
              <a:rPr lang="en-US" altLang="ko-KR" baseline="0" dirty="0"/>
              <a:t> me briefly talk about why we do, how we do, and what we do.</a:t>
            </a:r>
          </a:p>
          <a:p>
            <a:endParaRPr lang="ko-KR" altLang="en-US" dirty="0"/>
          </a:p>
        </p:txBody>
      </p:sp>
      <p:sp>
        <p:nvSpPr>
          <p:cNvPr id="4" name="슬라이드 번호 개체 틀 3"/>
          <p:cNvSpPr>
            <a:spLocks noGrp="1"/>
          </p:cNvSpPr>
          <p:nvPr>
            <p:ph type="sldNum" sz="quarter" idx="10"/>
          </p:nvPr>
        </p:nvSpPr>
        <p:spPr/>
        <p:txBody>
          <a:bodyPr/>
          <a:lstStyle/>
          <a:p>
            <a:fld id="{3F22A313-D01A-499E-8F75-B2AA5F42AB27}" type="slidenum">
              <a:rPr lang="ko-KR" altLang="en-US" smtClean="0"/>
              <a:t>2</a:t>
            </a:fld>
            <a:endParaRPr lang="ko-KR" altLang="en-US"/>
          </a:p>
        </p:txBody>
      </p:sp>
    </p:spTree>
    <p:extLst>
      <p:ext uri="{BB962C8B-B14F-4D97-AF65-F5344CB8AC3E}">
        <p14:creationId xmlns:p14="http://schemas.microsoft.com/office/powerpoint/2010/main" val="2765579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Also, unlike our intention, the input data without feature extraction works better than other over 0.4%.</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ko-KR" altLang="en-US" dirty="0"/>
          </a:p>
        </p:txBody>
      </p:sp>
      <p:sp>
        <p:nvSpPr>
          <p:cNvPr id="4" name="슬라이드 번호 개체 틀 3"/>
          <p:cNvSpPr>
            <a:spLocks noGrp="1"/>
          </p:cNvSpPr>
          <p:nvPr>
            <p:ph type="sldNum" sz="quarter" idx="5"/>
          </p:nvPr>
        </p:nvSpPr>
        <p:spPr/>
        <p:txBody>
          <a:bodyPr/>
          <a:lstStyle/>
          <a:p>
            <a:fld id="{3F22A313-D01A-499E-8F75-B2AA5F42AB27}" type="slidenum">
              <a:rPr lang="ko-KR" altLang="en-US" smtClean="0"/>
              <a:t>20</a:t>
            </a:fld>
            <a:endParaRPr lang="ko-KR" altLang="en-US"/>
          </a:p>
        </p:txBody>
      </p:sp>
    </p:spTree>
    <p:extLst>
      <p:ext uri="{BB962C8B-B14F-4D97-AF65-F5344CB8AC3E}">
        <p14:creationId xmlns:p14="http://schemas.microsoft.com/office/powerpoint/2010/main" val="1070930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So far, we assumed that the market is not efficient. So under that assumption, we applied technical indicators, fundamental indicators, and other macro factors. However, although we increase the predictive accuracy using various ensemble models and stacking methods, the result seems not so good. Thus, we conclude that even though the market could be temporarily inefficient due to some anomalies and behavioral psychology, eventually the market is efficient on average so it is hard to predict future returns of any securities.</a:t>
            </a:r>
          </a:p>
        </p:txBody>
      </p:sp>
      <p:sp>
        <p:nvSpPr>
          <p:cNvPr id="4" name="슬라이드 번호 개체 틀 3"/>
          <p:cNvSpPr>
            <a:spLocks noGrp="1"/>
          </p:cNvSpPr>
          <p:nvPr>
            <p:ph type="sldNum" sz="quarter" idx="5"/>
          </p:nvPr>
        </p:nvSpPr>
        <p:spPr/>
        <p:txBody>
          <a:bodyPr/>
          <a:lstStyle/>
          <a:p>
            <a:fld id="{3F22A313-D01A-499E-8F75-B2AA5F42AB27}" type="slidenum">
              <a:rPr lang="ko-KR" altLang="en-US" smtClean="0"/>
              <a:t>21</a:t>
            </a:fld>
            <a:endParaRPr lang="ko-KR" altLang="en-US"/>
          </a:p>
        </p:txBody>
      </p:sp>
    </p:spTree>
    <p:extLst>
      <p:ext uri="{BB962C8B-B14F-4D97-AF65-F5344CB8AC3E}">
        <p14:creationId xmlns:p14="http://schemas.microsoft.com/office/powerpoint/2010/main" val="2437055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Before going into deep, we cannot help but consider one of the most famous hypotheses in the financial economics area, the Efficient Market Hypothesis.</a:t>
            </a:r>
          </a:p>
          <a:p>
            <a:r>
              <a:rPr lang="en-US" altLang="ko-KR" dirty="0"/>
              <a:t>The EMH states that asset prices reflect all available information. So the asset price moves like a random walk and thus it is impossible to “beat the market” consistently.</a:t>
            </a:r>
          </a:p>
          <a:p>
            <a:endParaRPr lang="en-US" altLang="ko-KR" dirty="0"/>
          </a:p>
          <a:p>
            <a:r>
              <a:rPr lang="en-US" altLang="ko-KR" dirty="0"/>
              <a:t>In Eugene </a:t>
            </a:r>
            <a:r>
              <a:rPr lang="en-US" altLang="ko-KR" dirty="0" err="1"/>
              <a:t>Fama’s</a:t>
            </a:r>
            <a:r>
              <a:rPr lang="en-US" altLang="ko-KR" dirty="0"/>
              <a:t> influential review paper, he categorized empirical tests of market efficiency into “weak-form”, “semi-strong-form”, and “strong-form” tests.</a:t>
            </a:r>
          </a:p>
          <a:p>
            <a:r>
              <a:rPr lang="en-US" altLang="ko-KR" dirty="0"/>
              <a:t>These categories of tests refer to the information set used in the statement "prices reflect all available information." </a:t>
            </a:r>
          </a:p>
          <a:p>
            <a:r>
              <a:rPr lang="en-US" altLang="ko-KR" dirty="0"/>
              <a:t>Weak-form tests study the information contained in historical prices. Semi-strong form tests study information which is publicly available. And Strong-form tests regard private information.</a:t>
            </a:r>
          </a:p>
          <a:p>
            <a:r>
              <a:rPr lang="en-US" altLang="ko-KR" dirty="0"/>
              <a:t>Generally, most of the empirical research supports the semi-strong form of EMH.</a:t>
            </a:r>
          </a:p>
          <a:p>
            <a:endParaRPr lang="en-US" altLang="ko-KR" dirty="0"/>
          </a:p>
          <a:p>
            <a:r>
              <a:rPr lang="en-US" altLang="ko-KR" dirty="0"/>
              <a:t>However, there also exist criticisms against EMH. Investors, including the likes of Warren Buffet, George Soros, and researchers have disputed the efficient-market hypothesis both empirically and theoretically.</a:t>
            </a:r>
          </a:p>
          <a:p>
            <a:r>
              <a:rPr lang="en-US" altLang="ko-KR" dirty="0"/>
              <a:t>Behavioral economists attribute the imperfections in financial markets to a combination of cognitive biases such as overconfidence, overreaction, representative bias, information bias, and various other predictable human errors in reasons and information processing.</a:t>
            </a:r>
          </a:p>
          <a:p>
            <a:r>
              <a:rPr lang="en-US" altLang="ko-KR" dirty="0"/>
              <a:t>Anomalies are another ground for EMH critics. There are well-known EMH anomalies such as “Small-minus-big” factor, “High-minus low” factor, Momentum factor, and so on. These factors disprove the state of EMH that all available information is reflected to the stock prices.</a:t>
            </a:r>
          </a:p>
          <a:p>
            <a:endParaRPr lang="en-US" altLang="ko-KR" dirty="0"/>
          </a:p>
          <a:p>
            <a:endParaRPr lang="en-US" altLang="ko-KR" dirty="0"/>
          </a:p>
        </p:txBody>
      </p:sp>
      <p:sp>
        <p:nvSpPr>
          <p:cNvPr id="4" name="슬라이드 번호 개체 틀 3"/>
          <p:cNvSpPr>
            <a:spLocks noGrp="1"/>
          </p:cNvSpPr>
          <p:nvPr>
            <p:ph type="sldNum" sz="quarter" idx="10"/>
          </p:nvPr>
        </p:nvSpPr>
        <p:spPr/>
        <p:txBody>
          <a:bodyPr/>
          <a:lstStyle/>
          <a:p>
            <a:fld id="{3F22A313-D01A-499E-8F75-B2AA5F42AB27}" type="slidenum">
              <a:rPr lang="ko-KR" altLang="en-US" smtClean="0"/>
              <a:t>3</a:t>
            </a:fld>
            <a:endParaRPr lang="ko-KR" altLang="en-US"/>
          </a:p>
        </p:txBody>
      </p:sp>
    </p:spTree>
    <p:extLst>
      <p:ext uri="{BB962C8B-B14F-4D97-AF65-F5344CB8AC3E}">
        <p14:creationId xmlns:p14="http://schemas.microsoft.com/office/powerpoint/2010/main" val="3122673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a:t>the subject of our study is predicting stock price using stacking-based ensemble learning. We use a variety of ensemble methods and stack those methods to achieve better performance.</a:t>
            </a:r>
          </a:p>
          <a:p>
            <a:r>
              <a:rPr lang="en-US" altLang="ko-KR" baseline="0" dirty="0"/>
              <a:t>And we aim to predict the stock price of Samsung Electronics using Open, High, Low, Close price, volume, Fundamental indicators, and other macro factors from 2011 to 2020.</a:t>
            </a:r>
          </a:p>
          <a:p>
            <a:endParaRPr lang="en-US" altLang="ko-KR" baseline="0" dirty="0"/>
          </a:p>
          <a:p>
            <a:r>
              <a:rPr lang="en-US" altLang="ko-KR" baseline="0" dirty="0"/>
              <a:t>With these data, we try to build an Ensemble learning model such as </a:t>
            </a:r>
            <a:r>
              <a:rPr lang="en-US" altLang="ko-KR" baseline="0" dirty="0" err="1"/>
              <a:t>Xgboost</a:t>
            </a:r>
            <a:r>
              <a:rPr lang="en-US" altLang="ko-KR" baseline="0" dirty="0"/>
              <a:t>, </a:t>
            </a:r>
            <a:r>
              <a:rPr lang="en-US" altLang="ko-KR" baseline="0" dirty="0" err="1"/>
              <a:t>LightGBM</a:t>
            </a:r>
            <a:r>
              <a:rPr lang="en-US" altLang="ko-KR" baseline="0" dirty="0"/>
              <a:t>, Random Forest, </a:t>
            </a:r>
            <a:r>
              <a:rPr lang="en-US" altLang="ko-KR" baseline="0" dirty="0" err="1"/>
              <a:t>ExtraTreesClassifier</a:t>
            </a:r>
            <a:r>
              <a:rPr lang="en-US" altLang="ko-KR" baseline="0" dirty="0"/>
              <a:t>, and stacked ensemble learning model.</a:t>
            </a:r>
          </a:p>
        </p:txBody>
      </p:sp>
      <p:sp>
        <p:nvSpPr>
          <p:cNvPr id="4" name="슬라이드 번호 개체 틀 3"/>
          <p:cNvSpPr>
            <a:spLocks noGrp="1"/>
          </p:cNvSpPr>
          <p:nvPr>
            <p:ph type="sldNum" sz="quarter" idx="10"/>
          </p:nvPr>
        </p:nvSpPr>
        <p:spPr/>
        <p:txBody>
          <a:bodyPr/>
          <a:lstStyle/>
          <a:p>
            <a:fld id="{3F22A313-D01A-499E-8F75-B2AA5F42AB27}" type="slidenum">
              <a:rPr lang="ko-KR" altLang="en-US" smtClean="0"/>
              <a:t>4</a:t>
            </a:fld>
            <a:endParaRPr lang="ko-KR" altLang="en-US"/>
          </a:p>
        </p:txBody>
      </p:sp>
    </p:spTree>
    <p:extLst>
      <p:ext uri="{BB962C8B-B14F-4D97-AF65-F5344CB8AC3E}">
        <p14:creationId xmlns:p14="http://schemas.microsoft.com/office/powerpoint/2010/main" val="2704967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a:t>In this slide, let me explain our predictor variables and target variable in more detail.</a:t>
            </a:r>
          </a:p>
          <a:p>
            <a:r>
              <a:rPr lang="en-US" altLang="ko-KR" baseline="0" dirty="0"/>
              <a:t>based on the background I explained before, we would try to predict stock prices under machine learning frameworks.</a:t>
            </a:r>
          </a:p>
          <a:p>
            <a:r>
              <a:rPr lang="en-US" altLang="ko-KR" baseline="0" dirty="0"/>
              <a:t>if EMH does not hold, then we can predict the future stock price using various information related to it.</a:t>
            </a:r>
          </a:p>
          <a:p>
            <a:r>
              <a:rPr lang="en-US" altLang="ko-KR" baseline="0" dirty="0"/>
              <a:t>More specific, if weak-form EMH does not hold, future stock prices will be affected by past stock prices and technical indicators. </a:t>
            </a:r>
          </a:p>
          <a:p>
            <a:endParaRPr lang="en-US" altLang="ko-KR" baseline="0" dirty="0"/>
          </a:p>
          <a:p>
            <a:r>
              <a:rPr lang="en-US" altLang="ko-KR" baseline="0" dirty="0"/>
              <a:t>A technical indicator is a mathematical calculation based on historical price, volume, open interest information that aims to forecast financial market direction.</a:t>
            </a:r>
          </a:p>
          <a:p>
            <a:endParaRPr lang="en-US" altLang="ko-KR" baseline="0" dirty="0"/>
          </a:p>
          <a:p>
            <a:r>
              <a:rPr lang="en-US" altLang="ko-KR" baseline="0" dirty="0"/>
              <a:t>we can make these derived variables with given open, high, low, close price, and trading volumes.</a:t>
            </a:r>
          </a:p>
          <a:p>
            <a:endParaRPr lang="en-US" altLang="ko-KR" baseline="0" dirty="0"/>
          </a:p>
        </p:txBody>
      </p:sp>
      <p:sp>
        <p:nvSpPr>
          <p:cNvPr id="4" name="슬라이드 번호 개체 틀 3"/>
          <p:cNvSpPr>
            <a:spLocks noGrp="1"/>
          </p:cNvSpPr>
          <p:nvPr>
            <p:ph type="sldNum" sz="quarter" idx="10"/>
          </p:nvPr>
        </p:nvSpPr>
        <p:spPr/>
        <p:txBody>
          <a:bodyPr/>
          <a:lstStyle/>
          <a:p>
            <a:fld id="{3F22A313-D01A-499E-8F75-B2AA5F42AB27}" type="slidenum">
              <a:rPr lang="ko-KR" altLang="en-US" smtClean="0"/>
              <a:t>5</a:t>
            </a:fld>
            <a:endParaRPr lang="ko-KR" altLang="en-US"/>
          </a:p>
        </p:txBody>
      </p:sp>
    </p:spTree>
    <p:extLst>
      <p:ext uri="{BB962C8B-B14F-4D97-AF65-F5344CB8AC3E}">
        <p14:creationId xmlns:p14="http://schemas.microsoft.com/office/powerpoint/2010/main" val="531640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aseline="0" dirty="0"/>
              <a:t>Next is Fundamental indicators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aseline="0" dirty="0"/>
              <a:t>If</a:t>
            </a:r>
            <a:r>
              <a:rPr lang="ko-KR" altLang="en-US" baseline="0" dirty="0"/>
              <a:t> </a:t>
            </a:r>
            <a:r>
              <a:rPr lang="en-US" altLang="ko-KR" baseline="0" dirty="0"/>
              <a:t>semi-strong-form EMH does not hold, future stock prices will be affected by publicly available information such as published accounting statements and information found in annual reports. These data are so-called fundamental indicators and we selected some representative financial data about the firm.</a:t>
            </a:r>
          </a:p>
        </p:txBody>
      </p:sp>
      <p:sp>
        <p:nvSpPr>
          <p:cNvPr id="4" name="슬라이드 번호 개체 틀 3"/>
          <p:cNvSpPr>
            <a:spLocks noGrp="1"/>
          </p:cNvSpPr>
          <p:nvPr>
            <p:ph type="sldNum" sz="quarter" idx="10"/>
          </p:nvPr>
        </p:nvSpPr>
        <p:spPr/>
        <p:txBody>
          <a:bodyPr/>
          <a:lstStyle/>
          <a:p>
            <a:fld id="{3F22A313-D01A-499E-8F75-B2AA5F42AB27}" type="slidenum">
              <a:rPr lang="ko-KR" altLang="en-US" smtClean="0"/>
              <a:t>6</a:t>
            </a:fld>
            <a:endParaRPr lang="ko-KR" altLang="en-US"/>
          </a:p>
        </p:txBody>
      </p:sp>
    </p:spTree>
    <p:extLst>
      <p:ext uri="{BB962C8B-B14F-4D97-AF65-F5344CB8AC3E}">
        <p14:creationId xmlns:p14="http://schemas.microsoft.com/office/powerpoint/2010/main" val="226598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Finally, if the strong form of EMH does not hold, security prices would be affected by private information. However, it is hard to get data about such private information. Instead, we added other factors that would affect to the stock price. Global market index, commodity future price data, Foreign Exchange rate, and so on. We used various macro factors as our predictor variables.</a:t>
            </a:r>
          </a:p>
          <a:p>
            <a:endParaRPr lang="en-US" altLang="ko-KR" dirty="0"/>
          </a:p>
        </p:txBody>
      </p:sp>
      <p:sp>
        <p:nvSpPr>
          <p:cNvPr id="4" name="슬라이드 번호 개체 틀 3"/>
          <p:cNvSpPr>
            <a:spLocks noGrp="1"/>
          </p:cNvSpPr>
          <p:nvPr>
            <p:ph type="sldNum" sz="quarter" idx="10"/>
          </p:nvPr>
        </p:nvSpPr>
        <p:spPr/>
        <p:txBody>
          <a:bodyPr/>
          <a:lstStyle/>
          <a:p>
            <a:fld id="{3F22A313-D01A-499E-8F75-B2AA5F42AB27}" type="slidenum">
              <a:rPr lang="ko-KR" altLang="en-US" smtClean="0"/>
              <a:t>7</a:t>
            </a:fld>
            <a:endParaRPr lang="ko-KR" altLang="en-US"/>
          </a:p>
        </p:txBody>
      </p:sp>
    </p:spTree>
    <p:extLst>
      <p:ext uri="{BB962C8B-B14F-4D97-AF65-F5344CB8AC3E}">
        <p14:creationId xmlns:p14="http://schemas.microsoft.com/office/powerpoint/2010/main" val="3171931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With the previous predictor variables, we are going to predict the 1-month later cumulative returns. Using the adjusted close prices, we created a target variable and categorized them as multi-classification labels</a:t>
            </a:r>
          </a:p>
        </p:txBody>
      </p:sp>
      <p:sp>
        <p:nvSpPr>
          <p:cNvPr id="4" name="슬라이드 번호 개체 틀 3"/>
          <p:cNvSpPr>
            <a:spLocks noGrp="1"/>
          </p:cNvSpPr>
          <p:nvPr>
            <p:ph type="sldNum" sz="quarter" idx="10"/>
          </p:nvPr>
        </p:nvSpPr>
        <p:spPr/>
        <p:txBody>
          <a:bodyPr/>
          <a:lstStyle/>
          <a:p>
            <a:fld id="{3F22A313-D01A-499E-8F75-B2AA5F42AB27}" type="slidenum">
              <a:rPr lang="ko-KR" altLang="en-US" smtClean="0"/>
              <a:t>8</a:t>
            </a:fld>
            <a:endParaRPr lang="ko-KR" altLang="en-US"/>
          </a:p>
        </p:txBody>
      </p:sp>
    </p:spTree>
    <p:extLst>
      <p:ext uri="{BB962C8B-B14F-4D97-AF65-F5344CB8AC3E}">
        <p14:creationId xmlns:p14="http://schemas.microsoft.com/office/powerpoint/2010/main" val="769820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This is the overall content of our machine learning methods. First of all, we used ‘feature extraction’ with ‘PCA’ dimension reduction method to make dimension of input data simpler. Then, we used Ensembles learning to solve out classification methods.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Both ‘parallel ensemble learning’ which reduces the bias and ‘sequential ensemble learning’ which decreases variance are utilized. After making several models, we stacked those models to improve predictions.</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ko-KR" altLang="en-US" dirty="0"/>
          </a:p>
        </p:txBody>
      </p:sp>
      <p:sp>
        <p:nvSpPr>
          <p:cNvPr id="4" name="슬라이드 번호 개체 틀 3"/>
          <p:cNvSpPr>
            <a:spLocks noGrp="1"/>
          </p:cNvSpPr>
          <p:nvPr>
            <p:ph type="sldNum" sz="quarter" idx="5"/>
          </p:nvPr>
        </p:nvSpPr>
        <p:spPr/>
        <p:txBody>
          <a:bodyPr/>
          <a:lstStyle/>
          <a:p>
            <a:fld id="{3F22A313-D01A-499E-8F75-B2AA5F42AB27}" type="slidenum">
              <a:rPr lang="ko-KR" altLang="en-US" smtClean="0"/>
              <a:t>9</a:t>
            </a:fld>
            <a:endParaRPr lang="ko-KR" altLang="en-US"/>
          </a:p>
        </p:txBody>
      </p:sp>
    </p:spTree>
    <p:extLst>
      <p:ext uri="{BB962C8B-B14F-4D97-AF65-F5344CB8AC3E}">
        <p14:creationId xmlns:p14="http://schemas.microsoft.com/office/powerpoint/2010/main" val="263423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3047802" y="2244726"/>
            <a:ext cx="18286810" cy="4775200"/>
          </a:xfrm>
        </p:spPr>
        <p:txBody>
          <a:bodyPr anchor="b"/>
          <a:lstStyle>
            <a:lvl1pPr algn="ctr">
              <a:defRPr sz="11999"/>
            </a:lvl1pPr>
          </a:lstStyle>
          <a:p>
            <a:r>
              <a:rPr lang="ko-KR" altLang="en-US"/>
              <a:t>마스터 제목 스타일 편집</a:t>
            </a:r>
            <a:endParaRPr lang="en-US" dirty="0"/>
          </a:p>
        </p:txBody>
      </p:sp>
      <p:sp>
        <p:nvSpPr>
          <p:cNvPr id="3" name="Subtitle 2"/>
          <p:cNvSpPr>
            <a:spLocks noGrp="1"/>
          </p:cNvSpPr>
          <p:nvPr>
            <p:ph type="subTitle" idx="1"/>
          </p:nvPr>
        </p:nvSpPr>
        <p:spPr>
          <a:xfrm>
            <a:off x="3047802" y="7204076"/>
            <a:ext cx="18286810" cy="3311524"/>
          </a:xfrm>
        </p:spPr>
        <p:txBody>
          <a:bodyPr/>
          <a:lstStyle>
            <a:lvl1pPr marL="0" indent="0" algn="ctr">
              <a:buNone/>
              <a:defRPr sz="4800"/>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ko-KR" altLang="en-US"/>
              <a:t>마스터 부제목 스타일 편집</a:t>
            </a:r>
            <a:endParaRPr lang="en-US" dirty="0"/>
          </a:p>
        </p:txBody>
      </p:sp>
      <p:sp>
        <p:nvSpPr>
          <p:cNvPr id="4" name="Date Placeholder 3"/>
          <p:cNvSpPr>
            <a:spLocks noGrp="1"/>
          </p:cNvSpPr>
          <p:nvPr>
            <p:ph type="dt" sz="half" idx="10"/>
          </p:nvPr>
        </p:nvSpPr>
        <p:spPr/>
        <p:txBody>
          <a:bodyPr/>
          <a:lstStyle/>
          <a:p>
            <a:fld id="{A38826B7-21E3-C947-B317-9E30A7CD80BA}" type="datetimeFigureOut">
              <a:rPr kumimoji="1" lang="ko-KR" altLang="en-US" smtClean="0"/>
              <a:t>2021-06-07</a:t>
            </a:fld>
            <a:endParaRPr kumimoji="1" lang="ko-KR" altLang="en-US"/>
          </a:p>
        </p:txBody>
      </p:sp>
      <p:sp>
        <p:nvSpPr>
          <p:cNvPr id="5" name="Footer Placeholder 4"/>
          <p:cNvSpPr>
            <a:spLocks noGrp="1"/>
          </p:cNvSpPr>
          <p:nvPr>
            <p:ph type="ftr" sz="quarter" idx="11"/>
          </p:nvPr>
        </p:nvSpPr>
        <p:spPr/>
        <p:txBody>
          <a:bodyPr/>
          <a:lstStyle/>
          <a:p>
            <a:endParaRPr kumimoji="1" lang="ko-KR" altLang="en-US"/>
          </a:p>
        </p:txBody>
      </p:sp>
      <p:sp>
        <p:nvSpPr>
          <p:cNvPr id="6" name="Slide Number Placeholder 5"/>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1899485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A38826B7-21E3-C947-B317-9E30A7CD80BA}" type="datetimeFigureOut">
              <a:rPr kumimoji="1" lang="ko-KR" altLang="en-US" smtClean="0"/>
              <a:t>2021-06-07</a:t>
            </a:fld>
            <a:endParaRPr kumimoji="1" lang="ko-KR" altLang="en-US"/>
          </a:p>
        </p:txBody>
      </p:sp>
      <p:sp>
        <p:nvSpPr>
          <p:cNvPr id="5" name="Footer Placeholder 4"/>
          <p:cNvSpPr>
            <a:spLocks noGrp="1"/>
          </p:cNvSpPr>
          <p:nvPr>
            <p:ph type="ftr" sz="quarter" idx="11"/>
          </p:nvPr>
        </p:nvSpPr>
        <p:spPr/>
        <p:txBody>
          <a:bodyPr/>
          <a:lstStyle/>
          <a:p>
            <a:endParaRPr kumimoji="1" lang="ko-KR" altLang="en-US"/>
          </a:p>
        </p:txBody>
      </p:sp>
      <p:sp>
        <p:nvSpPr>
          <p:cNvPr id="6" name="Slide Number Placeholder 5"/>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128319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8664" y="730250"/>
            <a:ext cx="5257458" cy="11623676"/>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676291" y="730250"/>
            <a:ext cx="15467593" cy="11623676"/>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A38826B7-21E3-C947-B317-9E30A7CD80BA}" type="datetimeFigureOut">
              <a:rPr kumimoji="1" lang="ko-KR" altLang="en-US" smtClean="0"/>
              <a:t>2021-06-07</a:t>
            </a:fld>
            <a:endParaRPr kumimoji="1" lang="ko-KR" altLang="en-US"/>
          </a:p>
        </p:txBody>
      </p:sp>
      <p:sp>
        <p:nvSpPr>
          <p:cNvPr id="5" name="Footer Placeholder 4"/>
          <p:cNvSpPr>
            <a:spLocks noGrp="1"/>
          </p:cNvSpPr>
          <p:nvPr>
            <p:ph type="ftr" sz="quarter" idx="11"/>
          </p:nvPr>
        </p:nvSpPr>
        <p:spPr/>
        <p:txBody>
          <a:bodyPr/>
          <a:lstStyle/>
          <a:p>
            <a:endParaRPr kumimoji="1" lang="ko-KR" altLang="en-US"/>
          </a:p>
        </p:txBody>
      </p:sp>
      <p:sp>
        <p:nvSpPr>
          <p:cNvPr id="6" name="Slide Number Placeholder 5"/>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1588976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A38826B7-21E3-C947-B317-9E30A7CD80BA}" type="datetimeFigureOut">
              <a:rPr kumimoji="1" lang="ko-KR" altLang="en-US" smtClean="0"/>
              <a:t>2021-06-07</a:t>
            </a:fld>
            <a:endParaRPr kumimoji="1" lang="ko-KR" altLang="en-US"/>
          </a:p>
        </p:txBody>
      </p:sp>
      <p:sp>
        <p:nvSpPr>
          <p:cNvPr id="5" name="Footer Placeholder 4"/>
          <p:cNvSpPr>
            <a:spLocks noGrp="1"/>
          </p:cNvSpPr>
          <p:nvPr>
            <p:ph type="ftr" sz="quarter" idx="11"/>
          </p:nvPr>
        </p:nvSpPr>
        <p:spPr/>
        <p:txBody>
          <a:bodyPr/>
          <a:lstStyle/>
          <a:p>
            <a:endParaRPr kumimoji="1" lang="ko-KR" altLang="en-US"/>
          </a:p>
        </p:txBody>
      </p:sp>
      <p:sp>
        <p:nvSpPr>
          <p:cNvPr id="6" name="Slide Number Placeholder 5"/>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15448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1663592" y="3419477"/>
            <a:ext cx="21029831" cy="5705474"/>
          </a:xfrm>
        </p:spPr>
        <p:txBody>
          <a:bodyPr anchor="b"/>
          <a:lstStyle>
            <a:lvl1pPr>
              <a:defRPr sz="11999"/>
            </a:lvl1pPr>
          </a:lstStyle>
          <a:p>
            <a:r>
              <a:rPr lang="ko-KR" altLang="en-US"/>
              <a:t>마스터 제목 스타일 편집</a:t>
            </a:r>
            <a:endParaRPr lang="en-US" dirty="0"/>
          </a:p>
        </p:txBody>
      </p:sp>
      <p:sp>
        <p:nvSpPr>
          <p:cNvPr id="3" name="Text Placeholder 2"/>
          <p:cNvSpPr>
            <a:spLocks noGrp="1"/>
          </p:cNvSpPr>
          <p:nvPr>
            <p:ph type="body" idx="1"/>
          </p:nvPr>
        </p:nvSpPr>
        <p:spPr>
          <a:xfrm>
            <a:off x="1663592" y="9178927"/>
            <a:ext cx="21029831" cy="3000374"/>
          </a:xfrm>
        </p:spPr>
        <p:txBody>
          <a:bodyPr/>
          <a:lstStyle>
            <a:lvl1pPr marL="0" indent="0">
              <a:buNone/>
              <a:defRPr sz="4800">
                <a:solidFill>
                  <a:schemeClr val="tx1">
                    <a:tint val="75000"/>
                  </a:schemeClr>
                </a:solidFill>
              </a:defRPr>
            </a:lvl1pPr>
            <a:lvl2pPr marL="914354" indent="0">
              <a:buNone/>
              <a:defRPr sz="4000">
                <a:solidFill>
                  <a:schemeClr val="tx1">
                    <a:tint val="75000"/>
                  </a:schemeClr>
                </a:solidFill>
              </a:defRPr>
            </a:lvl2pPr>
            <a:lvl3pPr marL="1828709" indent="0">
              <a:buNone/>
              <a:defRPr sz="3600">
                <a:solidFill>
                  <a:schemeClr val="tx1">
                    <a:tint val="75000"/>
                  </a:schemeClr>
                </a:solidFill>
              </a:defRPr>
            </a:lvl3pPr>
            <a:lvl4pPr marL="2743063" indent="0">
              <a:buNone/>
              <a:defRPr sz="3200">
                <a:solidFill>
                  <a:schemeClr val="tx1">
                    <a:tint val="75000"/>
                  </a:schemeClr>
                </a:solidFill>
              </a:defRPr>
            </a:lvl4pPr>
            <a:lvl5pPr marL="3657417" indent="0">
              <a:buNone/>
              <a:defRPr sz="3200">
                <a:solidFill>
                  <a:schemeClr val="tx1">
                    <a:tint val="75000"/>
                  </a:schemeClr>
                </a:solidFill>
              </a:defRPr>
            </a:lvl5pPr>
            <a:lvl6pPr marL="4571771" indent="0">
              <a:buNone/>
              <a:defRPr sz="3200">
                <a:solidFill>
                  <a:schemeClr val="tx1">
                    <a:tint val="75000"/>
                  </a:schemeClr>
                </a:solidFill>
              </a:defRPr>
            </a:lvl6pPr>
            <a:lvl7pPr marL="5486126" indent="0">
              <a:buNone/>
              <a:defRPr sz="3200">
                <a:solidFill>
                  <a:schemeClr val="tx1">
                    <a:tint val="75000"/>
                  </a:schemeClr>
                </a:solidFill>
              </a:defRPr>
            </a:lvl7pPr>
            <a:lvl8pPr marL="6400480" indent="0">
              <a:buNone/>
              <a:defRPr sz="3200">
                <a:solidFill>
                  <a:schemeClr val="tx1">
                    <a:tint val="75000"/>
                  </a:schemeClr>
                </a:solidFill>
              </a:defRPr>
            </a:lvl8pPr>
            <a:lvl9pPr marL="7314834" indent="0">
              <a:buNone/>
              <a:defRPr sz="32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A38826B7-21E3-C947-B317-9E30A7CD80BA}" type="datetimeFigureOut">
              <a:rPr kumimoji="1" lang="ko-KR" altLang="en-US" smtClean="0"/>
              <a:t>2021-06-07</a:t>
            </a:fld>
            <a:endParaRPr kumimoji="1" lang="ko-KR" altLang="en-US"/>
          </a:p>
        </p:txBody>
      </p:sp>
      <p:sp>
        <p:nvSpPr>
          <p:cNvPr id="5" name="Footer Placeholder 4"/>
          <p:cNvSpPr>
            <a:spLocks noGrp="1"/>
          </p:cNvSpPr>
          <p:nvPr>
            <p:ph type="ftr" sz="quarter" idx="11"/>
          </p:nvPr>
        </p:nvSpPr>
        <p:spPr/>
        <p:txBody>
          <a:bodyPr/>
          <a:lstStyle/>
          <a:p>
            <a:endParaRPr kumimoji="1" lang="ko-KR" altLang="en-US"/>
          </a:p>
        </p:txBody>
      </p:sp>
      <p:sp>
        <p:nvSpPr>
          <p:cNvPr id="6" name="Slide Number Placeholder 5"/>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69967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1676291" y="3651250"/>
            <a:ext cx="10362526" cy="870267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12343596" y="3651250"/>
            <a:ext cx="10362526" cy="870267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A38826B7-21E3-C947-B317-9E30A7CD80BA}" type="datetimeFigureOut">
              <a:rPr kumimoji="1" lang="ko-KR" altLang="en-US" smtClean="0"/>
              <a:t>2021-06-07</a:t>
            </a:fld>
            <a:endParaRPr kumimoji="1" lang="ko-KR" altLang="en-US"/>
          </a:p>
        </p:txBody>
      </p:sp>
      <p:sp>
        <p:nvSpPr>
          <p:cNvPr id="6" name="Footer Placeholder 5"/>
          <p:cNvSpPr>
            <a:spLocks noGrp="1"/>
          </p:cNvSpPr>
          <p:nvPr>
            <p:ph type="ftr" sz="quarter" idx="11"/>
          </p:nvPr>
        </p:nvSpPr>
        <p:spPr/>
        <p:txBody>
          <a:bodyPr/>
          <a:lstStyle/>
          <a:p>
            <a:endParaRPr kumimoji="1" lang="ko-KR" altLang="en-US"/>
          </a:p>
        </p:txBody>
      </p:sp>
      <p:sp>
        <p:nvSpPr>
          <p:cNvPr id="7" name="Slide Number Placeholder 6"/>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1269293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1679467" y="730251"/>
            <a:ext cx="21029831" cy="2651126"/>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1679467" y="3362326"/>
            <a:ext cx="10314903" cy="1647824"/>
          </a:xfrm>
        </p:spPr>
        <p:txBody>
          <a:bodyPr anchor="b"/>
          <a:lstStyle>
            <a:lvl1pPr marL="0" indent="0">
              <a:buNone/>
              <a:defRPr sz="4800" b="1"/>
            </a:lvl1pPr>
            <a:lvl2pPr marL="914354" indent="0">
              <a:buNone/>
              <a:defRPr sz="4000" b="1"/>
            </a:lvl2pPr>
            <a:lvl3pPr marL="1828709" indent="0">
              <a:buNone/>
              <a:defRPr sz="3600" b="1"/>
            </a:lvl3pPr>
            <a:lvl4pPr marL="2743063" indent="0">
              <a:buNone/>
              <a:defRPr sz="3200" b="1"/>
            </a:lvl4pPr>
            <a:lvl5pPr marL="3657417" indent="0">
              <a:buNone/>
              <a:defRPr sz="3200" b="1"/>
            </a:lvl5pPr>
            <a:lvl6pPr marL="4571771" indent="0">
              <a:buNone/>
              <a:defRPr sz="3200" b="1"/>
            </a:lvl6pPr>
            <a:lvl7pPr marL="5486126" indent="0">
              <a:buNone/>
              <a:defRPr sz="3200" b="1"/>
            </a:lvl7pPr>
            <a:lvl8pPr marL="6400480" indent="0">
              <a:buNone/>
              <a:defRPr sz="3200" b="1"/>
            </a:lvl8pPr>
            <a:lvl9pPr marL="7314834" indent="0">
              <a:buNone/>
              <a:defRPr sz="32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1679467" y="5010150"/>
            <a:ext cx="10314903" cy="736917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12343597" y="3362326"/>
            <a:ext cx="10365701" cy="1647824"/>
          </a:xfrm>
        </p:spPr>
        <p:txBody>
          <a:bodyPr anchor="b"/>
          <a:lstStyle>
            <a:lvl1pPr marL="0" indent="0">
              <a:buNone/>
              <a:defRPr sz="4800" b="1"/>
            </a:lvl1pPr>
            <a:lvl2pPr marL="914354" indent="0">
              <a:buNone/>
              <a:defRPr sz="4000" b="1"/>
            </a:lvl2pPr>
            <a:lvl3pPr marL="1828709" indent="0">
              <a:buNone/>
              <a:defRPr sz="3600" b="1"/>
            </a:lvl3pPr>
            <a:lvl4pPr marL="2743063" indent="0">
              <a:buNone/>
              <a:defRPr sz="3200" b="1"/>
            </a:lvl4pPr>
            <a:lvl5pPr marL="3657417" indent="0">
              <a:buNone/>
              <a:defRPr sz="3200" b="1"/>
            </a:lvl5pPr>
            <a:lvl6pPr marL="4571771" indent="0">
              <a:buNone/>
              <a:defRPr sz="3200" b="1"/>
            </a:lvl6pPr>
            <a:lvl7pPr marL="5486126" indent="0">
              <a:buNone/>
              <a:defRPr sz="3200" b="1"/>
            </a:lvl7pPr>
            <a:lvl8pPr marL="6400480" indent="0">
              <a:buNone/>
              <a:defRPr sz="3200" b="1"/>
            </a:lvl8pPr>
            <a:lvl9pPr marL="7314834" indent="0">
              <a:buNone/>
              <a:defRPr sz="32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12343597" y="5010150"/>
            <a:ext cx="10365701" cy="736917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A38826B7-21E3-C947-B317-9E30A7CD80BA}" type="datetimeFigureOut">
              <a:rPr kumimoji="1" lang="ko-KR" altLang="en-US" smtClean="0"/>
              <a:t>2021-06-07</a:t>
            </a:fld>
            <a:endParaRPr kumimoji="1" lang="ko-KR" altLang="en-US"/>
          </a:p>
        </p:txBody>
      </p:sp>
      <p:sp>
        <p:nvSpPr>
          <p:cNvPr id="8" name="Footer Placeholder 7"/>
          <p:cNvSpPr>
            <a:spLocks noGrp="1"/>
          </p:cNvSpPr>
          <p:nvPr>
            <p:ph type="ftr" sz="quarter" idx="11"/>
          </p:nvPr>
        </p:nvSpPr>
        <p:spPr/>
        <p:txBody>
          <a:bodyPr/>
          <a:lstStyle/>
          <a:p>
            <a:endParaRPr kumimoji="1" lang="ko-KR" altLang="en-US"/>
          </a:p>
        </p:txBody>
      </p:sp>
      <p:sp>
        <p:nvSpPr>
          <p:cNvPr id="9" name="Slide Number Placeholder 8"/>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2055847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A38826B7-21E3-C947-B317-9E30A7CD80BA}" type="datetimeFigureOut">
              <a:rPr kumimoji="1" lang="ko-KR" altLang="en-US" smtClean="0"/>
              <a:t>2021-06-07</a:t>
            </a:fld>
            <a:endParaRPr kumimoji="1" lang="ko-KR" altLang="en-US"/>
          </a:p>
        </p:txBody>
      </p:sp>
      <p:sp>
        <p:nvSpPr>
          <p:cNvPr id="4" name="Footer Placeholder 3"/>
          <p:cNvSpPr>
            <a:spLocks noGrp="1"/>
          </p:cNvSpPr>
          <p:nvPr>
            <p:ph type="ftr" sz="quarter" idx="11"/>
          </p:nvPr>
        </p:nvSpPr>
        <p:spPr/>
        <p:txBody>
          <a:bodyPr/>
          <a:lstStyle/>
          <a:p>
            <a:endParaRPr kumimoji="1" lang="ko-KR" altLang="en-US"/>
          </a:p>
        </p:txBody>
      </p:sp>
      <p:sp>
        <p:nvSpPr>
          <p:cNvPr id="5" name="Slide Number Placeholder 4"/>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176606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백지">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826B7-21E3-C947-B317-9E30A7CD80BA}" type="datetimeFigureOut">
              <a:rPr kumimoji="1" lang="ko-KR" altLang="en-US" smtClean="0"/>
              <a:t>2021-06-07</a:t>
            </a:fld>
            <a:endParaRPr kumimoji="1" lang="ko-KR" altLang="en-US"/>
          </a:p>
        </p:txBody>
      </p:sp>
      <p:sp>
        <p:nvSpPr>
          <p:cNvPr id="3" name="Footer Placeholder 2"/>
          <p:cNvSpPr>
            <a:spLocks noGrp="1"/>
          </p:cNvSpPr>
          <p:nvPr>
            <p:ph type="ftr" sz="quarter" idx="11"/>
          </p:nvPr>
        </p:nvSpPr>
        <p:spPr/>
        <p:txBody>
          <a:bodyPr/>
          <a:lstStyle/>
          <a:p>
            <a:endParaRPr kumimoji="1" lang="ko-KR" altLang="en-US"/>
          </a:p>
        </p:txBody>
      </p:sp>
      <p:sp>
        <p:nvSpPr>
          <p:cNvPr id="4" name="Slide Number Placeholder 3"/>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1888919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1679468" y="914400"/>
            <a:ext cx="7863962" cy="3200400"/>
          </a:xfrm>
        </p:spPr>
        <p:txBody>
          <a:bodyPr anchor="b"/>
          <a:lstStyle>
            <a:lvl1pPr>
              <a:defRPr sz="6400"/>
            </a:lvl1pPr>
          </a:lstStyle>
          <a:p>
            <a:r>
              <a:rPr lang="ko-KR" altLang="en-US"/>
              <a:t>마스터 제목 스타일 편집</a:t>
            </a:r>
            <a:endParaRPr lang="en-US" dirty="0"/>
          </a:p>
        </p:txBody>
      </p:sp>
      <p:sp>
        <p:nvSpPr>
          <p:cNvPr id="3" name="Content Placeholder 2"/>
          <p:cNvSpPr>
            <a:spLocks noGrp="1"/>
          </p:cNvSpPr>
          <p:nvPr>
            <p:ph idx="1"/>
          </p:nvPr>
        </p:nvSpPr>
        <p:spPr>
          <a:xfrm>
            <a:off x="10365701" y="1974851"/>
            <a:ext cx="12343597"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1679468" y="4114800"/>
            <a:ext cx="7863962" cy="7623176"/>
          </a:xfrm>
        </p:spPr>
        <p:txBody>
          <a:bodyPr/>
          <a:lstStyle>
            <a:lvl1pPr marL="0" indent="0">
              <a:buNone/>
              <a:defRPr sz="3200"/>
            </a:lvl1pPr>
            <a:lvl2pPr marL="914354" indent="0">
              <a:buNone/>
              <a:defRPr sz="2800"/>
            </a:lvl2pPr>
            <a:lvl3pPr marL="1828709" indent="0">
              <a:buNone/>
              <a:defRPr sz="2400"/>
            </a:lvl3pPr>
            <a:lvl4pPr marL="2743063" indent="0">
              <a:buNone/>
              <a:defRPr sz="2000"/>
            </a:lvl4pPr>
            <a:lvl5pPr marL="3657417" indent="0">
              <a:buNone/>
              <a:defRPr sz="2000"/>
            </a:lvl5pPr>
            <a:lvl6pPr marL="4571771" indent="0">
              <a:buNone/>
              <a:defRPr sz="2000"/>
            </a:lvl6pPr>
            <a:lvl7pPr marL="5486126" indent="0">
              <a:buNone/>
              <a:defRPr sz="2000"/>
            </a:lvl7pPr>
            <a:lvl8pPr marL="6400480" indent="0">
              <a:buNone/>
              <a:defRPr sz="2000"/>
            </a:lvl8pPr>
            <a:lvl9pPr marL="7314834" indent="0">
              <a:buNone/>
              <a:defRPr sz="2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A38826B7-21E3-C947-B317-9E30A7CD80BA}" type="datetimeFigureOut">
              <a:rPr kumimoji="1" lang="ko-KR" altLang="en-US" smtClean="0"/>
              <a:t>2021-06-07</a:t>
            </a:fld>
            <a:endParaRPr kumimoji="1" lang="ko-KR" altLang="en-US"/>
          </a:p>
        </p:txBody>
      </p:sp>
      <p:sp>
        <p:nvSpPr>
          <p:cNvPr id="6" name="Footer Placeholder 5"/>
          <p:cNvSpPr>
            <a:spLocks noGrp="1"/>
          </p:cNvSpPr>
          <p:nvPr>
            <p:ph type="ftr" sz="quarter" idx="11"/>
          </p:nvPr>
        </p:nvSpPr>
        <p:spPr/>
        <p:txBody>
          <a:bodyPr/>
          <a:lstStyle/>
          <a:p>
            <a:endParaRPr kumimoji="1" lang="ko-KR" altLang="en-US"/>
          </a:p>
        </p:txBody>
      </p:sp>
      <p:sp>
        <p:nvSpPr>
          <p:cNvPr id="7" name="Slide Number Placeholder 6"/>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81913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679468" y="914400"/>
            <a:ext cx="7863962" cy="3200400"/>
          </a:xfrm>
        </p:spPr>
        <p:txBody>
          <a:bodyPr anchor="b"/>
          <a:lstStyle>
            <a:lvl1pPr>
              <a:defRPr sz="64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0365701" y="1974851"/>
            <a:ext cx="12343597" cy="9747250"/>
          </a:xfrm>
        </p:spPr>
        <p:txBody>
          <a:bodyPr anchor="t"/>
          <a:lstStyle>
            <a:lvl1pPr marL="0" indent="0">
              <a:buNone/>
              <a:defRPr sz="6400"/>
            </a:lvl1pPr>
            <a:lvl2pPr marL="914354" indent="0">
              <a:buNone/>
              <a:defRPr sz="5600"/>
            </a:lvl2pPr>
            <a:lvl3pPr marL="1828709" indent="0">
              <a:buNone/>
              <a:defRPr sz="4800"/>
            </a:lvl3pPr>
            <a:lvl4pPr marL="2743063" indent="0">
              <a:buNone/>
              <a:defRPr sz="4000"/>
            </a:lvl4pPr>
            <a:lvl5pPr marL="3657417" indent="0">
              <a:buNone/>
              <a:defRPr sz="4000"/>
            </a:lvl5pPr>
            <a:lvl6pPr marL="4571771" indent="0">
              <a:buNone/>
              <a:defRPr sz="4000"/>
            </a:lvl6pPr>
            <a:lvl7pPr marL="5486126" indent="0">
              <a:buNone/>
              <a:defRPr sz="4000"/>
            </a:lvl7pPr>
            <a:lvl8pPr marL="6400480" indent="0">
              <a:buNone/>
              <a:defRPr sz="4000"/>
            </a:lvl8pPr>
            <a:lvl9pPr marL="7314834" indent="0">
              <a:buNone/>
              <a:defRPr sz="4000"/>
            </a:lvl9pPr>
          </a:lstStyle>
          <a:p>
            <a:r>
              <a:rPr lang="ko-KR" altLang="en-US"/>
              <a:t>그림을 개체 틀로 끌거나 아이콘을 클릭하여 추가</a:t>
            </a:r>
            <a:endParaRPr lang="en-US" dirty="0"/>
          </a:p>
        </p:txBody>
      </p:sp>
      <p:sp>
        <p:nvSpPr>
          <p:cNvPr id="4" name="Text Placeholder 3"/>
          <p:cNvSpPr>
            <a:spLocks noGrp="1"/>
          </p:cNvSpPr>
          <p:nvPr>
            <p:ph type="body" sz="half" idx="2"/>
          </p:nvPr>
        </p:nvSpPr>
        <p:spPr>
          <a:xfrm>
            <a:off x="1679468" y="4114800"/>
            <a:ext cx="7863962" cy="7623176"/>
          </a:xfrm>
        </p:spPr>
        <p:txBody>
          <a:bodyPr/>
          <a:lstStyle>
            <a:lvl1pPr marL="0" indent="0">
              <a:buNone/>
              <a:defRPr sz="3200"/>
            </a:lvl1pPr>
            <a:lvl2pPr marL="914354" indent="0">
              <a:buNone/>
              <a:defRPr sz="2800"/>
            </a:lvl2pPr>
            <a:lvl3pPr marL="1828709" indent="0">
              <a:buNone/>
              <a:defRPr sz="2400"/>
            </a:lvl3pPr>
            <a:lvl4pPr marL="2743063" indent="0">
              <a:buNone/>
              <a:defRPr sz="2000"/>
            </a:lvl4pPr>
            <a:lvl5pPr marL="3657417" indent="0">
              <a:buNone/>
              <a:defRPr sz="2000"/>
            </a:lvl5pPr>
            <a:lvl6pPr marL="4571771" indent="0">
              <a:buNone/>
              <a:defRPr sz="2000"/>
            </a:lvl6pPr>
            <a:lvl7pPr marL="5486126" indent="0">
              <a:buNone/>
              <a:defRPr sz="2000"/>
            </a:lvl7pPr>
            <a:lvl8pPr marL="6400480" indent="0">
              <a:buNone/>
              <a:defRPr sz="2000"/>
            </a:lvl8pPr>
            <a:lvl9pPr marL="7314834" indent="0">
              <a:buNone/>
              <a:defRPr sz="2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A38826B7-21E3-C947-B317-9E30A7CD80BA}" type="datetimeFigureOut">
              <a:rPr kumimoji="1" lang="ko-KR" altLang="en-US" smtClean="0"/>
              <a:t>2021-06-07</a:t>
            </a:fld>
            <a:endParaRPr kumimoji="1" lang="ko-KR" altLang="en-US"/>
          </a:p>
        </p:txBody>
      </p:sp>
      <p:sp>
        <p:nvSpPr>
          <p:cNvPr id="6" name="Footer Placeholder 5"/>
          <p:cNvSpPr>
            <a:spLocks noGrp="1"/>
          </p:cNvSpPr>
          <p:nvPr>
            <p:ph type="ftr" sz="quarter" idx="11"/>
          </p:nvPr>
        </p:nvSpPr>
        <p:spPr/>
        <p:txBody>
          <a:bodyPr/>
          <a:lstStyle/>
          <a:p>
            <a:endParaRPr kumimoji="1" lang="ko-KR" altLang="en-US"/>
          </a:p>
        </p:txBody>
      </p:sp>
      <p:sp>
        <p:nvSpPr>
          <p:cNvPr id="7" name="Slide Number Placeholder 6"/>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177522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291" y="730251"/>
            <a:ext cx="21029831" cy="2651126"/>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676291" y="3651250"/>
            <a:ext cx="21029831" cy="8702676"/>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1676291" y="12712701"/>
            <a:ext cx="5486043"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A38826B7-21E3-C947-B317-9E30A7CD80BA}" type="datetimeFigureOut">
              <a:rPr kumimoji="1" lang="ko-KR" altLang="en-US" smtClean="0"/>
              <a:t>2021-06-07</a:t>
            </a:fld>
            <a:endParaRPr kumimoji="1" lang="ko-KR" altLang="en-US"/>
          </a:p>
        </p:txBody>
      </p:sp>
      <p:sp>
        <p:nvSpPr>
          <p:cNvPr id="5" name="Footer Placeholder 4"/>
          <p:cNvSpPr>
            <a:spLocks noGrp="1"/>
          </p:cNvSpPr>
          <p:nvPr>
            <p:ph type="ftr" sz="quarter" idx="3"/>
          </p:nvPr>
        </p:nvSpPr>
        <p:spPr>
          <a:xfrm>
            <a:off x="8076675" y="12712701"/>
            <a:ext cx="8229064"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kumimoji="1" lang="ko-KR" altLang="en-US"/>
          </a:p>
        </p:txBody>
      </p:sp>
      <p:sp>
        <p:nvSpPr>
          <p:cNvPr id="6" name="Slide Number Placeholder 5"/>
          <p:cNvSpPr>
            <a:spLocks noGrp="1"/>
          </p:cNvSpPr>
          <p:nvPr>
            <p:ph type="sldNum" sz="quarter" idx="4"/>
          </p:nvPr>
        </p:nvSpPr>
        <p:spPr>
          <a:xfrm>
            <a:off x="17220079" y="12712701"/>
            <a:ext cx="5486043"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1181759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709" rtl="0" eaLnBrk="1" latinLnBrk="1" hangingPunct="1">
        <a:lnSpc>
          <a:spcPct val="90000"/>
        </a:lnSpc>
        <a:spcBef>
          <a:spcPct val="0"/>
        </a:spcBef>
        <a:buNone/>
        <a:defRPr sz="8800" kern="1200">
          <a:solidFill>
            <a:schemeClr val="tx1"/>
          </a:solidFill>
          <a:latin typeface="+mj-lt"/>
          <a:ea typeface="+mj-ea"/>
          <a:cs typeface="+mj-cs"/>
        </a:defRPr>
      </a:lvl1pPr>
    </p:titleStyle>
    <p:bodyStyle>
      <a:lvl1pPr marL="457177" indent="-457177" algn="l" defTabSz="1828709" rtl="0" eaLnBrk="1" latinLnBrk="1"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1"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1"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1"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1"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1"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1"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1"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1"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09" rtl="0" eaLnBrk="1" latinLnBrk="1" hangingPunct="1">
        <a:defRPr sz="3600" kern="1200">
          <a:solidFill>
            <a:schemeClr val="tx1"/>
          </a:solidFill>
          <a:latin typeface="+mn-lt"/>
          <a:ea typeface="+mn-ea"/>
          <a:cs typeface="+mn-cs"/>
        </a:defRPr>
      </a:lvl1pPr>
      <a:lvl2pPr marL="914354" algn="l" defTabSz="1828709" rtl="0" eaLnBrk="1" latinLnBrk="1" hangingPunct="1">
        <a:defRPr sz="3600" kern="1200">
          <a:solidFill>
            <a:schemeClr val="tx1"/>
          </a:solidFill>
          <a:latin typeface="+mn-lt"/>
          <a:ea typeface="+mn-ea"/>
          <a:cs typeface="+mn-cs"/>
        </a:defRPr>
      </a:lvl2pPr>
      <a:lvl3pPr marL="1828709" algn="l" defTabSz="1828709" rtl="0" eaLnBrk="1" latinLnBrk="1" hangingPunct="1">
        <a:defRPr sz="3600" kern="1200">
          <a:solidFill>
            <a:schemeClr val="tx1"/>
          </a:solidFill>
          <a:latin typeface="+mn-lt"/>
          <a:ea typeface="+mn-ea"/>
          <a:cs typeface="+mn-cs"/>
        </a:defRPr>
      </a:lvl3pPr>
      <a:lvl4pPr marL="2743063" algn="l" defTabSz="1828709" rtl="0" eaLnBrk="1" latinLnBrk="1" hangingPunct="1">
        <a:defRPr sz="3600" kern="1200">
          <a:solidFill>
            <a:schemeClr val="tx1"/>
          </a:solidFill>
          <a:latin typeface="+mn-lt"/>
          <a:ea typeface="+mn-ea"/>
          <a:cs typeface="+mn-cs"/>
        </a:defRPr>
      </a:lvl4pPr>
      <a:lvl5pPr marL="3657417" algn="l" defTabSz="1828709" rtl="0" eaLnBrk="1" latinLnBrk="1" hangingPunct="1">
        <a:defRPr sz="3600" kern="1200">
          <a:solidFill>
            <a:schemeClr val="tx1"/>
          </a:solidFill>
          <a:latin typeface="+mn-lt"/>
          <a:ea typeface="+mn-ea"/>
          <a:cs typeface="+mn-cs"/>
        </a:defRPr>
      </a:lvl5pPr>
      <a:lvl6pPr marL="4571771" algn="l" defTabSz="1828709" rtl="0" eaLnBrk="1" latinLnBrk="1" hangingPunct="1">
        <a:defRPr sz="3600" kern="1200">
          <a:solidFill>
            <a:schemeClr val="tx1"/>
          </a:solidFill>
          <a:latin typeface="+mn-lt"/>
          <a:ea typeface="+mn-ea"/>
          <a:cs typeface="+mn-cs"/>
        </a:defRPr>
      </a:lvl6pPr>
      <a:lvl7pPr marL="5486126" algn="l" defTabSz="1828709" rtl="0" eaLnBrk="1" latinLnBrk="1" hangingPunct="1">
        <a:defRPr sz="3600" kern="1200">
          <a:solidFill>
            <a:schemeClr val="tx1"/>
          </a:solidFill>
          <a:latin typeface="+mn-lt"/>
          <a:ea typeface="+mn-ea"/>
          <a:cs typeface="+mn-cs"/>
        </a:defRPr>
      </a:lvl7pPr>
      <a:lvl8pPr marL="6400480" algn="l" defTabSz="1828709" rtl="0" eaLnBrk="1" latinLnBrk="1" hangingPunct="1">
        <a:defRPr sz="3600" kern="1200">
          <a:solidFill>
            <a:schemeClr val="tx1"/>
          </a:solidFill>
          <a:latin typeface="+mn-lt"/>
          <a:ea typeface="+mn-ea"/>
          <a:cs typeface="+mn-cs"/>
        </a:defRPr>
      </a:lvl8pPr>
      <a:lvl9pPr marL="7314834" algn="l" defTabSz="1828709" rtl="0" eaLnBrk="1" latinLnBrk="1"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gif"/><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4.emf"/><Relationship Id="rId4" Type="http://schemas.openxmlformats.org/officeDocument/2006/relationships/image" Target="../media/image3.gif"/></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gif"/><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4.emf"/><Relationship Id="rId4" Type="http://schemas.openxmlformats.org/officeDocument/2006/relationships/image" Target="../media/image3.gif"/></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gif"/><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7" Type="http://schemas.openxmlformats.org/officeDocument/2006/relationships/image" Target="../media/image28.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2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2413" cy="13715107"/>
          </a:xfrm>
          <a:prstGeom prst="rect">
            <a:avLst/>
          </a:prstGeom>
        </p:spPr>
      </p:pic>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700" y="1066800"/>
            <a:ext cx="2133600" cy="2133600"/>
          </a:xfrm>
          <a:prstGeom prst="rect">
            <a:avLst/>
          </a:prstGeom>
        </p:spPr>
      </p:pic>
      <p:sp>
        <p:nvSpPr>
          <p:cNvPr id="7" name="텍스트 상자 6"/>
          <p:cNvSpPr txBox="1"/>
          <p:nvPr/>
        </p:nvSpPr>
        <p:spPr>
          <a:xfrm>
            <a:off x="978227" y="5722826"/>
            <a:ext cx="8892178" cy="800219"/>
          </a:xfrm>
          <a:prstGeom prst="rect">
            <a:avLst/>
          </a:prstGeom>
          <a:noFill/>
        </p:spPr>
        <p:txBody>
          <a:bodyPr wrap="none" rtlCol="0">
            <a:spAutoFit/>
          </a:bodyPr>
          <a:lstStyle/>
          <a:p>
            <a:r>
              <a:rPr kumimoji="1" lang="en-US" altLang="ko-KR" sz="2800" b="1" dirty="0">
                <a:solidFill>
                  <a:srgbClr val="002856"/>
                </a:solidFill>
                <a:latin typeface="나눔고딕" panose="020D0604000000000000" pitchFamily="50" charset="-127"/>
                <a:ea typeface="나눔고딕" panose="020D0604000000000000" pitchFamily="50" charset="-127"/>
                <a:cs typeface="Nanum Gothic Bold" charset="-127"/>
              </a:rPr>
              <a:t>IE40601</a:t>
            </a:r>
            <a:r>
              <a:rPr kumimoji="1" lang="en-US" altLang="ko-KR" sz="4600" b="1" dirty="0">
                <a:solidFill>
                  <a:srgbClr val="002856"/>
                </a:solidFill>
                <a:latin typeface="나눔고딕" panose="020D0604000000000000" pitchFamily="50" charset="-127"/>
                <a:ea typeface="나눔고딕" panose="020D0604000000000000" pitchFamily="50" charset="-127"/>
                <a:cs typeface="Nanum Gothic Bold" charset="-127"/>
              </a:rPr>
              <a:t> Applied Machine Learning</a:t>
            </a:r>
            <a:endParaRPr kumimoji="1" lang="ko-KR" altLang="en-US" sz="4600" b="1" dirty="0">
              <a:solidFill>
                <a:srgbClr val="002856"/>
              </a:solidFill>
              <a:latin typeface="나눔고딕" panose="020D0604000000000000" pitchFamily="50" charset="-127"/>
              <a:ea typeface="나눔고딕" panose="020D0604000000000000" pitchFamily="50" charset="-127"/>
              <a:cs typeface="Nanum Gothic Bold" charset="-127"/>
            </a:endParaRPr>
          </a:p>
        </p:txBody>
      </p:sp>
      <p:sp>
        <p:nvSpPr>
          <p:cNvPr id="8" name="직사각형 7"/>
          <p:cNvSpPr/>
          <p:nvPr/>
        </p:nvSpPr>
        <p:spPr>
          <a:xfrm flipV="1">
            <a:off x="1079827" y="6573914"/>
            <a:ext cx="2568895" cy="58272"/>
          </a:xfrm>
          <a:prstGeom prst="rect">
            <a:avLst/>
          </a:prstGeom>
          <a:solidFill>
            <a:srgbClr val="43C0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solidFill>
                <a:srgbClr val="002856"/>
              </a:solidFill>
            </a:endParaRPr>
          </a:p>
        </p:txBody>
      </p:sp>
      <p:sp>
        <p:nvSpPr>
          <p:cNvPr id="9" name="텍스트 상자 8"/>
          <p:cNvSpPr txBox="1"/>
          <p:nvPr/>
        </p:nvSpPr>
        <p:spPr>
          <a:xfrm>
            <a:off x="1028668" y="6733786"/>
            <a:ext cx="4661854" cy="1015663"/>
          </a:xfrm>
          <a:prstGeom prst="rect">
            <a:avLst/>
          </a:prstGeom>
          <a:noFill/>
        </p:spPr>
        <p:txBody>
          <a:bodyPr wrap="none" rtlCol="0">
            <a:spAutoFit/>
          </a:bodyPr>
          <a:lstStyle/>
          <a:p>
            <a:r>
              <a:rPr kumimoji="1" lang="en-US" altLang="ko-KR" sz="3000" b="1" dirty="0">
                <a:solidFill>
                  <a:srgbClr val="43C0C2"/>
                </a:solidFill>
                <a:latin typeface="나눔고딕" panose="020D0604000000000000" pitchFamily="50" charset="-127"/>
                <a:ea typeface="나눔고딕" panose="020D0604000000000000" pitchFamily="50" charset="-127"/>
                <a:cs typeface="Nanum Gothic Bold" charset="-127"/>
              </a:rPr>
              <a:t>20161342 </a:t>
            </a:r>
            <a:r>
              <a:rPr kumimoji="1" lang="en-US" altLang="ko-KR" sz="3000" b="1" dirty="0" err="1">
                <a:solidFill>
                  <a:srgbClr val="43C0C2"/>
                </a:solidFill>
                <a:latin typeface="나눔고딕" panose="020D0604000000000000" pitchFamily="50" charset="-127"/>
                <a:ea typeface="나눔고딕" panose="020D0604000000000000" pitchFamily="50" charset="-127"/>
                <a:cs typeface="Nanum Gothic Bold" charset="-127"/>
              </a:rPr>
              <a:t>Keonwoo</a:t>
            </a:r>
            <a:r>
              <a:rPr kumimoji="1" lang="en-US" altLang="ko-KR" sz="3000" b="1" dirty="0">
                <a:solidFill>
                  <a:srgbClr val="43C0C2"/>
                </a:solidFill>
                <a:latin typeface="나눔고딕" panose="020D0604000000000000" pitchFamily="50" charset="-127"/>
                <a:ea typeface="나눔고딕" panose="020D0604000000000000" pitchFamily="50" charset="-127"/>
                <a:cs typeface="Nanum Gothic Bold" charset="-127"/>
              </a:rPr>
              <a:t> Kim</a:t>
            </a:r>
          </a:p>
          <a:p>
            <a:r>
              <a:rPr kumimoji="1" lang="en-US" altLang="ko-KR" sz="3000" b="1" dirty="0">
                <a:solidFill>
                  <a:srgbClr val="43C0C2"/>
                </a:solidFill>
                <a:latin typeface="나눔고딕" panose="020D0604000000000000" pitchFamily="50" charset="-127"/>
                <a:ea typeface="나눔고딕" panose="020D0604000000000000" pitchFamily="50" charset="-127"/>
                <a:cs typeface="Nanum Gothic Bold" charset="-127"/>
              </a:rPr>
              <a:t>20161345 </a:t>
            </a:r>
            <a:r>
              <a:rPr kumimoji="1" lang="en-US" altLang="ko-KR" sz="3000" b="1" dirty="0" err="1">
                <a:solidFill>
                  <a:srgbClr val="43C0C2"/>
                </a:solidFill>
                <a:latin typeface="나눔고딕" panose="020D0604000000000000" pitchFamily="50" charset="-127"/>
                <a:ea typeface="나눔고딕" panose="020D0604000000000000" pitchFamily="50" charset="-127"/>
                <a:cs typeface="Nanum Gothic Bold" charset="-127"/>
              </a:rPr>
              <a:t>Minki</a:t>
            </a:r>
            <a:r>
              <a:rPr kumimoji="1" lang="en-US" altLang="ko-KR" sz="3000" b="1" dirty="0">
                <a:solidFill>
                  <a:srgbClr val="43C0C2"/>
                </a:solidFill>
                <a:latin typeface="나눔고딕" panose="020D0604000000000000" pitchFamily="50" charset="-127"/>
                <a:ea typeface="나눔고딕" panose="020D0604000000000000" pitchFamily="50" charset="-127"/>
                <a:cs typeface="Nanum Gothic Bold" charset="-127"/>
              </a:rPr>
              <a:t> Kim</a:t>
            </a:r>
            <a:endParaRPr kumimoji="1" lang="ko-KR" altLang="en-US" sz="3000" b="1" dirty="0">
              <a:solidFill>
                <a:srgbClr val="43C0C2"/>
              </a:solidFill>
              <a:latin typeface="나눔고딕" panose="020D0604000000000000" pitchFamily="50" charset="-127"/>
              <a:ea typeface="나눔고딕" panose="020D0604000000000000" pitchFamily="50" charset="-127"/>
              <a:cs typeface="Nanum Gothic Bold" charset="-127"/>
            </a:endParaRPr>
          </a:p>
        </p:txBody>
      </p:sp>
      <p:sp>
        <p:nvSpPr>
          <p:cNvPr id="12" name="직사각형 11"/>
          <p:cNvSpPr/>
          <p:nvPr/>
        </p:nvSpPr>
        <p:spPr>
          <a:xfrm flipV="1">
            <a:off x="1033752" y="11864669"/>
            <a:ext cx="13325074" cy="45719"/>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solidFill>
                <a:srgbClr val="002856"/>
              </a:solidFill>
            </a:endParaRPr>
          </a:p>
        </p:txBody>
      </p:sp>
    </p:spTree>
    <p:extLst>
      <p:ext uri="{BB962C8B-B14F-4D97-AF65-F5344CB8AC3E}">
        <p14:creationId xmlns:p14="http://schemas.microsoft.com/office/powerpoint/2010/main" val="74303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1119188" y="2350751"/>
            <a:ext cx="9797628" cy="784830"/>
          </a:xfrm>
          <a:prstGeom prst="rect">
            <a:avLst/>
          </a:prstGeom>
        </p:spPr>
        <p:txBody>
          <a:bodyPr wrap="square">
            <a:spAutoFit/>
          </a:bodyPr>
          <a:lstStyle/>
          <a:p>
            <a:pPr>
              <a:defRPr/>
            </a:pPr>
            <a:r>
              <a:rPr lang="en-US" altLang="ko-KR" sz="4500" b="1" dirty="0">
                <a:solidFill>
                  <a:srgbClr val="002856"/>
                </a:solidFill>
                <a:latin typeface="나눔고딕" panose="020D0604000000000000" pitchFamily="50" charset="-127"/>
                <a:ea typeface="나눔고딕" panose="020D0604000000000000" pitchFamily="50" charset="-127"/>
                <a:cs typeface="Nanum Gothic ExtraBold" charset="-127"/>
              </a:rPr>
              <a:t>Feature Extraction</a:t>
            </a:r>
            <a:endParaRPr lang="ko-KR" altLang="en-US" sz="45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cxnSp>
        <p:nvCxnSpPr>
          <p:cNvPr id="21" name="직선 연결선 41"/>
          <p:cNvCxnSpPr/>
          <p:nvPr/>
        </p:nvCxnSpPr>
        <p:spPr>
          <a:xfrm>
            <a:off x="1187768" y="3205431"/>
            <a:ext cx="1331913" cy="0"/>
          </a:xfrm>
          <a:prstGeom prst="line">
            <a:avLst/>
          </a:prstGeom>
          <a:ln w="57150">
            <a:solidFill>
              <a:srgbClr val="43C0C2"/>
            </a:solidFill>
          </a:ln>
        </p:spPr>
        <p:style>
          <a:lnRef idx="1">
            <a:schemeClr val="accent1"/>
          </a:lnRef>
          <a:fillRef idx="0">
            <a:schemeClr val="accent1"/>
          </a:fillRef>
          <a:effectRef idx="0">
            <a:schemeClr val="accent1"/>
          </a:effectRef>
          <a:fontRef idx="minor">
            <a:schemeClr val="tx1"/>
          </a:fontRef>
        </p:style>
      </p:cxnSp>
      <p:cxnSp>
        <p:nvCxnSpPr>
          <p:cNvPr id="11" name="직선 연결선[R] 1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grpSp>
        <p:nvGrpSpPr>
          <p:cNvPr id="9" name="그룹 8"/>
          <p:cNvGrpSpPr/>
          <p:nvPr/>
        </p:nvGrpSpPr>
        <p:grpSpPr>
          <a:xfrm>
            <a:off x="-1" y="-1"/>
            <a:ext cx="24382413" cy="1855429"/>
            <a:chOff x="-1" y="-1"/>
            <a:chExt cx="24382413" cy="1855429"/>
          </a:xfrm>
        </p:grpSpPr>
        <p:sp>
          <p:nvSpPr>
            <p:cNvPr id="10" name="직사각형 9"/>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13"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14" name="타원 13"/>
            <p:cNvSpPr/>
            <p:nvPr/>
          </p:nvSpPr>
          <p:spPr>
            <a:xfrm>
              <a:off x="22728916" y="1078039"/>
              <a:ext cx="7816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4</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pic>
        <p:nvPicPr>
          <p:cNvPr id="15" name="그림 14"/>
          <p:cNvPicPr>
            <a:picLocks noChangeAspect="1"/>
          </p:cNvPicPr>
          <p:nvPr/>
        </p:nvPicPr>
        <p:blipFill>
          <a:blip r:embed="rId4"/>
          <a:stretch>
            <a:fillRect/>
          </a:stretch>
        </p:blipFill>
        <p:spPr>
          <a:xfrm>
            <a:off x="21059690" y="12869565"/>
            <a:ext cx="2222311" cy="234930"/>
          </a:xfrm>
          <a:prstGeom prst="rect">
            <a:avLst/>
          </a:prstGeom>
        </p:spPr>
      </p:pic>
      <p:pic>
        <p:nvPicPr>
          <p:cNvPr id="3" name="그림 2">
            <a:extLst>
              <a:ext uri="{FF2B5EF4-FFF2-40B4-BE49-F238E27FC236}">
                <a16:creationId xmlns:a16="http://schemas.microsoft.com/office/drawing/2014/main" id="{EB8619C9-2494-4825-A114-C81A93C79125}"/>
              </a:ext>
            </a:extLst>
          </p:cNvPr>
          <p:cNvPicPr>
            <a:picLocks noChangeAspect="1"/>
          </p:cNvPicPr>
          <p:nvPr/>
        </p:nvPicPr>
        <p:blipFill>
          <a:blip r:embed="rId5"/>
          <a:stretch>
            <a:fillRect/>
          </a:stretch>
        </p:blipFill>
        <p:spPr>
          <a:xfrm>
            <a:off x="1119188" y="4175465"/>
            <a:ext cx="4444205" cy="1182129"/>
          </a:xfrm>
          <a:prstGeom prst="rect">
            <a:avLst/>
          </a:prstGeom>
        </p:spPr>
      </p:pic>
      <p:pic>
        <p:nvPicPr>
          <p:cNvPr id="5" name="그림 4">
            <a:extLst>
              <a:ext uri="{FF2B5EF4-FFF2-40B4-BE49-F238E27FC236}">
                <a16:creationId xmlns:a16="http://schemas.microsoft.com/office/drawing/2014/main" id="{BB80AE7F-58C2-4BF7-BB9B-7A4FE62E1AAB}"/>
              </a:ext>
            </a:extLst>
          </p:cNvPr>
          <p:cNvPicPr>
            <a:picLocks noChangeAspect="1"/>
          </p:cNvPicPr>
          <p:nvPr/>
        </p:nvPicPr>
        <p:blipFill>
          <a:blip r:embed="rId6"/>
          <a:stretch>
            <a:fillRect/>
          </a:stretch>
        </p:blipFill>
        <p:spPr>
          <a:xfrm>
            <a:off x="14680718" y="4175465"/>
            <a:ext cx="3961846" cy="1125524"/>
          </a:xfrm>
          <a:prstGeom prst="rect">
            <a:avLst/>
          </a:prstGeom>
        </p:spPr>
      </p:pic>
      <p:pic>
        <p:nvPicPr>
          <p:cNvPr id="18" name="그림 17">
            <a:extLst>
              <a:ext uri="{FF2B5EF4-FFF2-40B4-BE49-F238E27FC236}">
                <a16:creationId xmlns:a16="http://schemas.microsoft.com/office/drawing/2014/main" id="{BDF71845-15F1-4CCB-AB71-0A26F6DA0316}"/>
              </a:ext>
            </a:extLst>
          </p:cNvPr>
          <p:cNvPicPr>
            <a:picLocks noChangeAspect="1"/>
          </p:cNvPicPr>
          <p:nvPr/>
        </p:nvPicPr>
        <p:blipFill>
          <a:blip r:embed="rId7"/>
          <a:stretch>
            <a:fillRect/>
          </a:stretch>
        </p:blipFill>
        <p:spPr>
          <a:xfrm>
            <a:off x="14440075" y="5940337"/>
            <a:ext cx="8907602" cy="3987434"/>
          </a:xfrm>
          <a:prstGeom prst="rect">
            <a:avLst/>
          </a:prstGeom>
        </p:spPr>
      </p:pic>
      <p:pic>
        <p:nvPicPr>
          <p:cNvPr id="24" name="그림 23">
            <a:extLst>
              <a:ext uri="{FF2B5EF4-FFF2-40B4-BE49-F238E27FC236}">
                <a16:creationId xmlns:a16="http://schemas.microsoft.com/office/drawing/2014/main" id="{8BF67B5A-D472-41CF-A97E-E3662CB9B328}"/>
              </a:ext>
            </a:extLst>
          </p:cNvPr>
          <p:cNvPicPr>
            <a:picLocks noChangeAspect="1"/>
          </p:cNvPicPr>
          <p:nvPr/>
        </p:nvPicPr>
        <p:blipFill>
          <a:blip r:embed="rId8"/>
          <a:stretch>
            <a:fillRect/>
          </a:stretch>
        </p:blipFill>
        <p:spPr>
          <a:xfrm>
            <a:off x="1187768" y="5940337"/>
            <a:ext cx="12268720" cy="3850766"/>
          </a:xfrm>
          <a:prstGeom prst="rect">
            <a:avLst/>
          </a:prstGeom>
        </p:spPr>
      </p:pic>
      <p:sp>
        <p:nvSpPr>
          <p:cNvPr id="27" name="TextBox 26">
            <a:extLst>
              <a:ext uri="{FF2B5EF4-FFF2-40B4-BE49-F238E27FC236}">
                <a16:creationId xmlns:a16="http://schemas.microsoft.com/office/drawing/2014/main" id="{326A42CA-2B96-42F5-8977-CCE5A26204A3}"/>
              </a:ext>
            </a:extLst>
          </p:cNvPr>
          <p:cNvSpPr txBox="1"/>
          <p:nvPr/>
        </p:nvSpPr>
        <p:spPr>
          <a:xfrm>
            <a:off x="1679510" y="10058400"/>
            <a:ext cx="21440250" cy="1200329"/>
          </a:xfrm>
          <a:prstGeom prst="rect">
            <a:avLst/>
          </a:prstGeom>
          <a:noFill/>
        </p:spPr>
        <p:txBody>
          <a:bodyPr wrap="square" rtlCol="0">
            <a:spAutoFit/>
          </a:bodyPr>
          <a:lstStyle/>
          <a:p>
            <a:r>
              <a:rPr lang="en-US" altLang="ko-KR" dirty="0"/>
              <a:t>Reducing dimensions from 33 to 4 by using PCA (Principal Component Analysis) dimension reduction method. Not just selecting features on original data, by having linear combinations among features, we just chose 4 features. </a:t>
            </a:r>
            <a:endParaRPr lang="ko-KR" altLang="en-US" dirty="0"/>
          </a:p>
        </p:txBody>
      </p:sp>
    </p:spTree>
    <p:extLst>
      <p:ext uri="{BB962C8B-B14F-4D97-AF65-F5344CB8AC3E}">
        <p14:creationId xmlns:p14="http://schemas.microsoft.com/office/powerpoint/2010/main" val="466481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1119188" y="2350751"/>
            <a:ext cx="9797628" cy="784830"/>
          </a:xfrm>
          <a:prstGeom prst="rect">
            <a:avLst/>
          </a:prstGeom>
        </p:spPr>
        <p:txBody>
          <a:bodyPr wrap="square">
            <a:spAutoFit/>
          </a:bodyPr>
          <a:lstStyle/>
          <a:p>
            <a:pPr>
              <a:defRPr/>
            </a:pPr>
            <a:r>
              <a:rPr lang="en-US" altLang="ko-KR" sz="4500" b="1" dirty="0">
                <a:solidFill>
                  <a:srgbClr val="002856"/>
                </a:solidFill>
                <a:latin typeface="나눔고딕" panose="020D0604000000000000" pitchFamily="50" charset="-127"/>
                <a:ea typeface="나눔고딕" panose="020D0604000000000000" pitchFamily="50" charset="-127"/>
                <a:cs typeface="Nanum Gothic ExtraBold" charset="-127"/>
              </a:rPr>
              <a:t>Feature Extraction</a:t>
            </a:r>
            <a:endParaRPr lang="ko-KR" altLang="en-US" sz="45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cxnSp>
        <p:nvCxnSpPr>
          <p:cNvPr id="21" name="직선 연결선 41"/>
          <p:cNvCxnSpPr/>
          <p:nvPr/>
        </p:nvCxnSpPr>
        <p:spPr>
          <a:xfrm>
            <a:off x="1187768" y="3205431"/>
            <a:ext cx="1331913" cy="0"/>
          </a:xfrm>
          <a:prstGeom prst="line">
            <a:avLst/>
          </a:prstGeom>
          <a:ln w="57150">
            <a:solidFill>
              <a:srgbClr val="43C0C2"/>
            </a:solidFill>
          </a:ln>
        </p:spPr>
        <p:style>
          <a:lnRef idx="1">
            <a:schemeClr val="accent1"/>
          </a:lnRef>
          <a:fillRef idx="0">
            <a:schemeClr val="accent1"/>
          </a:fillRef>
          <a:effectRef idx="0">
            <a:schemeClr val="accent1"/>
          </a:effectRef>
          <a:fontRef idx="minor">
            <a:schemeClr val="tx1"/>
          </a:fontRef>
        </p:style>
      </p:cxnSp>
      <p:cxnSp>
        <p:nvCxnSpPr>
          <p:cNvPr id="11" name="직선 연결선[R] 1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grpSp>
        <p:nvGrpSpPr>
          <p:cNvPr id="9" name="그룹 8"/>
          <p:cNvGrpSpPr/>
          <p:nvPr/>
        </p:nvGrpSpPr>
        <p:grpSpPr>
          <a:xfrm>
            <a:off x="-1" y="-1"/>
            <a:ext cx="24382413" cy="1855429"/>
            <a:chOff x="-1" y="-1"/>
            <a:chExt cx="24382413" cy="1855429"/>
          </a:xfrm>
        </p:grpSpPr>
        <p:sp>
          <p:nvSpPr>
            <p:cNvPr id="10" name="직사각형 9"/>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13"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14" name="타원 13"/>
            <p:cNvSpPr/>
            <p:nvPr/>
          </p:nvSpPr>
          <p:spPr>
            <a:xfrm>
              <a:off x="22728916" y="1078039"/>
              <a:ext cx="7816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4</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pic>
        <p:nvPicPr>
          <p:cNvPr id="15" name="그림 14"/>
          <p:cNvPicPr>
            <a:picLocks noChangeAspect="1"/>
          </p:cNvPicPr>
          <p:nvPr/>
        </p:nvPicPr>
        <p:blipFill>
          <a:blip r:embed="rId4"/>
          <a:stretch>
            <a:fillRect/>
          </a:stretch>
        </p:blipFill>
        <p:spPr>
          <a:xfrm>
            <a:off x="21059690" y="12869565"/>
            <a:ext cx="2222311" cy="234930"/>
          </a:xfrm>
          <a:prstGeom prst="rect">
            <a:avLst/>
          </a:prstGeom>
        </p:spPr>
      </p:pic>
      <p:sp>
        <p:nvSpPr>
          <p:cNvPr id="27" name="TextBox 26">
            <a:extLst>
              <a:ext uri="{FF2B5EF4-FFF2-40B4-BE49-F238E27FC236}">
                <a16:creationId xmlns:a16="http://schemas.microsoft.com/office/drawing/2014/main" id="{326A42CA-2B96-42F5-8977-CCE5A26204A3}"/>
              </a:ext>
            </a:extLst>
          </p:cNvPr>
          <p:cNvSpPr txBox="1"/>
          <p:nvPr/>
        </p:nvSpPr>
        <p:spPr>
          <a:xfrm>
            <a:off x="728347" y="9797148"/>
            <a:ext cx="22782254" cy="1754326"/>
          </a:xfrm>
          <a:prstGeom prst="rect">
            <a:avLst/>
          </a:prstGeom>
          <a:noFill/>
        </p:spPr>
        <p:txBody>
          <a:bodyPr wrap="square" rtlCol="0">
            <a:spAutoFit/>
          </a:bodyPr>
          <a:lstStyle/>
          <a:p>
            <a:r>
              <a:rPr lang="en-US" altLang="ko-KR" dirty="0"/>
              <a:t>- If we project the data to lower dimension, which vector should we project the data to best maintain the original data structure?</a:t>
            </a:r>
          </a:p>
          <a:p>
            <a:r>
              <a:rPr lang="en-US" altLang="ko-KR" dirty="0"/>
              <a:t>- When data is projected to one axis, the axis with the largest variance is ‘PC1’, and the second largest variance is ‘PC2’ etc.</a:t>
            </a:r>
            <a:endParaRPr lang="ko-KR" altLang="en-US" dirty="0"/>
          </a:p>
        </p:txBody>
      </p:sp>
      <p:pic>
        <p:nvPicPr>
          <p:cNvPr id="4" name="그림 3">
            <a:extLst>
              <a:ext uri="{FF2B5EF4-FFF2-40B4-BE49-F238E27FC236}">
                <a16:creationId xmlns:a16="http://schemas.microsoft.com/office/drawing/2014/main" id="{0DEBBEC6-A7B3-4B97-A0A6-8CB896A58679}"/>
              </a:ext>
            </a:extLst>
          </p:cNvPr>
          <p:cNvPicPr>
            <a:picLocks noChangeAspect="1"/>
          </p:cNvPicPr>
          <p:nvPr/>
        </p:nvPicPr>
        <p:blipFill>
          <a:blip r:embed="rId5"/>
          <a:stretch>
            <a:fillRect/>
          </a:stretch>
        </p:blipFill>
        <p:spPr>
          <a:xfrm>
            <a:off x="1119188" y="3455515"/>
            <a:ext cx="10925778" cy="5840963"/>
          </a:xfrm>
          <a:prstGeom prst="rect">
            <a:avLst/>
          </a:prstGeom>
        </p:spPr>
      </p:pic>
      <p:pic>
        <p:nvPicPr>
          <p:cNvPr id="6" name="그림 5">
            <a:extLst>
              <a:ext uri="{FF2B5EF4-FFF2-40B4-BE49-F238E27FC236}">
                <a16:creationId xmlns:a16="http://schemas.microsoft.com/office/drawing/2014/main" id="{B7E5F664-DF82-4846-91E0-A2EB18885485}"/>
              </a:ext>
            </a:extLst>
          </p:cNvPr>
          <p:cNvPicPr>
            <a:picLocks noChangeAspect="1"/>
          </p:cNvPicPr>
          <p:nvPr/>
        </p:nvPicPr>
        <p:blipFill>
          <a:blip r:embed="rId6"/>
          <a:stretch>
            <a:fillRect/>
          </a:stretch>
        </p:blipFill>
        <p:spPr>
          <a:xfrm>
            <a:off x="14108445" y="4649520"/>
            <a:ext cx="7770566" cy="4365645"/>
          </a:xfrm>
          <a:prstGeom prst="rect">
            <a:avLst/>
          </a:prstGeom>
        </p:spPr>
      </p:pic>
    </p:spTree>
    <p:extLst>
      <p:ext uri="{BB962C8B-B14F-4D97-AF65-F5344CB8AC3E}">
        <p14:creationId xmlns:p14="http://schemas.microsoft.com/office/powerpoint/2010/main" val="2705224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DF2D9E97-11DE-46A5-A072-1E822B5FFF6B}"/>
              </a:ext>
            </a:extLst>
          </p:cNvPr>
          <p:cNvPicPr>
            <a:picLocks noChangeAspect="1"/>
          </p:cNvPicPr>
          <p:nvPr/>
        </p:nvPicPr>
        <p:blipFill>
          <a:blip r:embed="rId3"/>
          <a:stretch>
            <a:fillRect/>
          </a:stretch>
        </p:blipFill>
        <p:spPr>
          <a:xfrm>
            <a:off x="15327933" y="2743166"/>
            <a:ext cx="7400983" cy="7806012"/>
          </a:xfrm>
          <a:prstGeom prst="rect">
            <a:avLst/>
          </a:prstGeom>
        </p:spPr>
      </p:pic>
      <p:sp>
        <p:nvSpPr>
          <p:cNvPr id="16" name="직사각형 15"/>
          <p:cNvSpPr/>
          <p:nvPr/>
        </p:nvSpPr>
        <p:spPr>
          <a:xfrm>
            <a:off x="1119188" y="2350751"/>
            <a:ext cx="11462956" cy="784830"/>
          </a:xfrm>
          <a:prstGeom prst="rect">
            <a:avLst/>
          </a:prstGeom>
        </p:spPr>
        <p:txBody>
          <a:bodyPr wrap="square">
            <a:spAutoFit/>
          </a:bodyPr>
          <a:lstStyle/>
          <a:p>
            <a:pPr>
              <a:defRPr/>
            </a:pPr>
            <a:r>
              <a:rPr lang="en-US" altLang="ko-KR" sz="4500" b="1" dirty="0">
                <a:solidFill>
                  <a:srgbClr val="002856"/>
                </a:solidFill>
                <a:latin typeface="나눔고딕" panose="020D0604000000000000" pitchFamily="50" charset="-127"/>
                <a:ea typeface="나눔고딕" panose="020D0604000000000000" pitchFamily="50" charset="-127"/>
                <a:cs typeface="Nanum Gothic ExtraBold" charset="-127"/>
              </a:rPr>
              <a:t>Ensembles </a:t>
            </a:r>
            <a:r>
              <a:rPr lang="en-US" altLang="ko-KR" sz="3200" b="1" dirty="0">
                <a:solidFill>
                  <a:srgbClr val="002856"/>
                </a:solidFill>
                <a:latin typeface="나눔고딕" panose="020D0604000000000000" pitchFamily="50" charset="-127"/>
                <a:ea typeface="나눔고딕" panose="020D0604000000000000" pitchFamily="50" charset="-127"/>
                <a:cs typeface="Nanum Gothic ExtraBold" charset="-127"/>
              </a:rPr>
              <a:t>(Sequential Ensemble Learning - Boosting)</a:t>
            </a:r>
            <a:endParaRPr lang="ko-KR" altLang="en-US" sz="45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cxnSp>
        <p:nvCxnSpPr>
          <p:cNvPr id="21" name="직선 연결선 41"/>
          <p:cNvCxnSpPr/>
          <p:nvPr/>
        </p:nvCxnSpPr>
        <p:spPr>
          <a:xfrm>
            <a:off x="1187768" y="3205431"/>
            <a:ext cx="1331913" cy="0"/>
          </a:xfrm>
          <a:prstGeom prst="line">
            <a:avLst/>
          </a:prstGeom>
          <a:ln w="57150">
            <a:solidFill>
              <a:srgbClr val="43C0C2"/>
            </a:solidFill>
          </a:ln>
        </p:spPr>
        <p:style>
          <a:lnRef idx="1">
            <a:schemeClr val="accent1"/>
          </a:lnRef>
          <a:fillRef idx="0">
            <a:schemeClr val="accent1"/>
          </a:fillRef>
          <a:effectRef idx="0">
            <a:schemeClr val="accent1"/>
          </a:effectRef>
          <a:fontRef idx="minor">
            <a:schemeClr val="tx1"/>
          </a:fontRef>
        </p:style>
      </p:cxnSp>
      <p:cxnSp>
        <p:nvCxnSpPr>
          <p:cNvPr id="11" name="직선 연결선[R] 1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grpSp>
        <p:nvGrpSpPr>
          <p:cNvPr id="9" name="그룹 8"/>
          <p:cNvGrpSpPr/>
          <p:nvPr/>
        </p:nvGrpSpPr>
        <p:grpSpPr>
          <a:xfrm>
            <a:off x="-1" y="-1"/>
            <a:ext cx="24382413" cy="1855429"/>
            <a:chOff x="-1" y="-1"/>
            <a:chExt cx="24382413" cy="1855429"/>
          </a:xfrm>
        </p:grpSpPr>
        <p:sp>
          <p:nvSpPr>
            <p:cNvPr id="10" name="직사각형 9"/>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13"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14" name="타원 13"/>
            <p:cNvSpPr/>
            <p:nvPr/>
          </p:nvSpPr>
          <p:spPr>
            <a:xfrm>
              <a:off x="22728916" y="1078039"/>
              <a:ext cx="7816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5</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pic>
        <p:nvPicPr>
          <p:cNvPr id="15" name="그림 14"/>
          <p:cNvPicPr>
            <a:picLocks noChangeAspect="1"/>
          </p:cNvPicPr>
          <p:nvPr/>
        </p:nvPicPr>
        <p:blipFill>
          <a:blip r:embed="rId5"/>
          <a:stretch>
            <a:fillRect/>
          </a:stretch>
        </p:blipFill>
        <p:spPr>
          <a:xfrm>
            <a:off x="21059690" y="12869565"/>
            <a:ext cx="2222311" cy="234930"/>
          </a:xfrm>
          <a:prstGeom prst="rect">
            <a:avLst/>
          </a:prstGeom>
        </p:spPr>
      </p:pic>
      <p:sp>
        <p:nvSpPr>
          <p:cNvPr id="2" name="TextBox 1">
            <a:extLst>
              <a:ext uri="{FF2B5EF4-FFF2-40B4-BE49-F238E27FC236}">
                <a16:creationId xmlns:a16="http://schemas.microsoft.com/office/drawing/2014/main" id="{0B0F5499-9805-4C15-BBBF-8B76F43C2D9C}"/>
              </a:ext>
            </a:extLst>
          </p:cNvPr>
          <p:cNvSpPr txBox="1"/>
          <p:nvPr/>
        </p:nvSpPr>
        <p:spPr>
          <a:xfrm>
            <a:off x="1119188" y="3385664"/>
            <a:ext cx="22075457" cy="3970318"/>
          </a:xfrm>
          <a:prstGeom prst="rect">
            <a:avLst/>
          </a:prstGeom>
          <a:noFill/>
        </p:spPr>
        <p:txBody>
          <a:bodyPr wrap="square" rtlCol="0">
            <a:spAutoFit/>
          </a:bodyPr>
          <a:lstStyle/>
          <a:p>
            <a:r>
              <a:rPr lang="en-US" altLang="ko-KR" b="1" dirty="0" err="1"/>
              <a:t>XGBoost</a:t>
            </a:r>
            <a:r>
              <a:rPr lang="en-US" altLang="ko-KR" dirty="0"/>
              <a:t> (Extreme Gradient Boosting)</a:t>
            </a:r>
          </a:p>
          <a:p>
            <a:pPr marL="571500" indent="-571500">
              <a:buFontTx/>
              <a:buChar char="-"/>
            </a:pPr>
            <a:r>
              <a:rPr lang="en-US" altLang="ko-KR" dirty="0"/>
              <a:t>One of the strongest ensemble models based on Boosting method.</a:t>
            </a:r>
          </a:p>
          <a:p>
            <a:pPr marL="571500" indent="-571500">
              <a:buFontTx/>
              <a:buChar char="-"/>
            </a:pPr>
            <a:r>
              <a:rPr lang="en-US" altLang="ko-KR" dirty="0"/>
              <a:t>Ensemble technique implemented to make GBM parallel learning.</a:t>
            </a:r>
          </a:p>
          <a:p>
            <a:pPr marL="571500" indent="-571500">
              <a:buFontTx/>
              <a:buChar char="-"/>
            </a:pPr>
            <a:r>
              <a:rPr lang="en-US" altLang="ko-KR" dirty="0"/>
              <a:t>Unlike GBM, </a:t>
            </a:r>
            <a:r>
              <a:rPr lang="en-US" altLang="ko-KR" dirty="0" err="1"/>
              <a:t>XGBoost</a:t>
            </a:r>
            <a:r>
              <a:rPr lang="en-US" altLang="ko-KR" dirty="0"/>
              <a:t> has its own overfitting regularization method.</a:t>
            </a:r>
          </a:p>
          <a:p>
            <a:pPr marL="571500" indent="-571500">
              <a:buFontTx/>
              <a:buChar char="-"/>
            </a:pPr>
            <a:r>
              <a:rPr lang="en-US" altLang="ko-KR" dirty="0"/>
              <a:t>CART (Classification and Regression tree) ensemble model </a:t>
            </a:r>
          </a:p>
          <a:p>
            <a:endParaRPr lang="en-US" altLang="ko-KR" dirty="0"/>
          </a:p>
          <a:p>
            <a:endParaRPr lang="en-US" altLang="ko-KR" dirty="0"/>
          </a:p>
        </p:txBody>
      </p:sp>
      <p:pic>
        <p:nvPicPr>
          <p:cNvPr id="8" name="그림 7">
            <a:extLst>
              <a:ext uri="{FF2B5EF4-FFF2-40B4-BE49-F238E27FC236}">
                <a16:creationId xmlns:a16="http://schemas.microsoft.com/office/drawing/2014/main" id="{203E5C1F-E8DF-44A9-B815-B58D45BE3847}"/>
              </a:ext>
            </a:extLst>
          </p:cNvPr>
          <p:cNvPicPr>
            <a:picLocks noChangeAspect="1"/>
          </p:cNvPicPr>
          <p:nvPr/>
        </p:nvPicPr>
        <p:blipFill rotWithShape="1">
          <a:blip r:embed="rId6"/>
          <a:srcRect l="1076" t="16338" r="1896" b="1060"/>
          <a:stretch/>
        </p:blipFill>
        <p:spPr>
          <a:xfrm>
            <a:off x="1187768" y="6858000"/>
            <a:ext cx="6188585" cy="4620040"/>
          </a:xfrm>
          <a:prstGeom prst="rect">
            <a:avLst/>
          </a:prstGeom>
        </p:spPr>
      </p:pic>
      <p:sp>
        <p:nvSpPr>
          <p:cNvPr id="18" name="TextBox 17">
            <a:extLst>
              <a:ext uri="{FF2B5EF4-FFF2-40B4-BE49-F238E27FC236}">
                <a16:creationId xmlns:a16="http://schemas.microsoft.com/office/drawing/2014/main" id="{269A3EE4-2950-4E63-958B-6167B05B70B1}"/>
              </a:ext>
            </a:extLst>
          </p:cNvPr>
          <p:cNvSpPr txBox="1"/>
          <p:nvPr/>
        </p:nvSpPr>
        <p:spPr>
          <a:xfrm>
            <a:off x="1119188" y="11675825"/>
            <a:ext cx="10954139" cy="646331"/>
          </a:xfrm>
          <a:prstGeom prst="rect">
            <a:avLst/>
          </a:prstGeom>
          <a:noFill/>
        </p:spPr>
        <p:txBody>
          <a:bodyPr wrap="square" rtlCol="0">
            <a:spAutoFit/>
          </a:bodyPr>
          <a:lstStyle/>
          <a:p>
            <a:r>
              <a:rPr lang="en-US" altLang="ko-KR" dirty="0"/>
              <a:t> Hyperparameters sets used in Grid Search</a:t>
            </a:r>
            <a:endParaRPr lang="ko-KR" altLang="en-US" dirty="0"/>
          </a:p>
        </p:txBody>
      </p:sp>
    </p:spTree>
    <p:extLst>
      <p:ext uri="{BB962C8B-B14F-4D97-AF65-F5344CB8AC3E}">
        <p14:creationId xmlns:p14="http://schemas.microsoft.com/office/powerpoint/2010/main" val="2925079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43520001-AA21-4B1D-B3E2-52B061EC923D}"/>
              </a:ext>
            </a:extLst>
          </p:cNvPr>
          <p:cNvPicPr>
            <a:picLocks noChangeAspect="1"/>
          </p:cNvPicPr>
          <p:nvPr/>
        </p:nvPicPr>
        <p:blipFill>
          <a:blip r:embed="rId3"/>
          <a:stretch>
            <a:fillRect/>
          </a:stretch>
        </p:blipFill>
        <p:spPr>
          <a:xfrm>
            <a:off x="1187768" y="7877360"/>
            <a:ext cx="4678075" cy="3947127"/>
          </a:xfrm>
          <a:prstGeom prst="rect">
            <a:avLst/>
          </a:prstGeom>
        </p:spPr>
      </p:pic>
      <p:pic>
        <p:nvPicPr>
          <p:cNvPr id="17" name="그림 16">
            <a:extLst>
              <a:ext uri="{FF2B5EF4-FFF2-40B4-BE49-F238E27FC236}">
                <a16:creationId xmlns:a16="http://schemas.microsoft.com/office/drawing/2014/main" id="{D1E75D30-39A1-413B-B6BB-ABE34D33F11E}"/>
              </a:ext>
            </a:extLst>
          </p:cNvPr>
          <p:cNvPicPr>
            <a:picLocks noChangeAspect="1"/>
          </p:cNvPicPr>
          <p:nvPr/>
        </p:nvPicPr>
        <p:blipFill>
          <a:blip r:embed="rId4"/>
          <a:stretch>
            <a:fillRect/>
          </a:stretch>
        </p:blipFill>
        <p:spPr>
          <a:xfrm>
            <a:off x="14419386" y="7432857"/>
            <a:ext cx="9963027" cy="5037961"/>
          </a:xfrm>
          <a:prstGeom prst="rect">
            <a:avLst/>
          </a:prstGeom>
        </p:spPr>
      </p:pic>
      <p:sp>
        <p:nvSpPr>
          <p:cNvPr id="16" name="직사각형 15"/>
          <p:cNvSpPr/>
          <p:nvPr/>
        </p:nvSpPr>
        <p:spPr>
          <a:xfrm>
            <a:off x="1119188" y="2350751"/>
            <a:ext cx="11462956" cy="784830"/>
          </a:xfrm>
          <a:prstGeom prst="rect">
            <a:avLst/>
          </a:prstGeom>
        </p:spPr>
        <p:txBody>
          <a:bodyPr wrap="square">
            <a:spAutoFit/>
          </a:bodyPr>
          <a:lstStyle/>
          <a:p>
            <a:pPr>
              <a:defRPr/>
            </a:pPr>
            <a:r>
              <a:rPr lang="en-US" altLang="ko-KR" sz="4500" b="1" dirty="0">
                <a:solidFill>
                  <a:srgbClr val="002856"/>
                </a:solidFill>
                <a:latin typeface="나눔고딕" panose="020D0604000000000000" pitchFamily="50" charset="-127"/>
                <a:ea typeface="나눔고딕" panose="020D0604000000000000" pitchFamily="50" charset="-127"/>
                <a:cs typeface="Nanum Gothic ExtraBold" charset="-127"/>
              </a:rPr>
              <a:t>Ensembles </a:t>
            </a:r>
            <a:r>
              <a:rPr lang="en-US" altLang="ko-KR" sz="3200" b="1" dirty="0">
                <a:solidFill>
                  <a:srgbClr val="002856"/>
                </a:solidFill>
                <a:latin typeface="나눔고딕" panose="020D0604000000000000" pitchFamily="50" charset="-127"/>
                <a:ea typeface="나눔고딕" panose="020D0604000000000000" pitchFamily="50" charset="-127"/>
                <a:cs typeface="Nanum Gothic ExtraBold" charset="-127"/>
              </a:rPr>
              <a:t>(Sequential Ensemble Learning - Boosting)</a:t>
            </a:r>
            <a:endParaRPr lang="ko-KR" altLang="en-US" sz="45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cxnSp>
        <p:nvCxnSpPr>
          <p:cNvPr id="21" name="직선 연결선 41"/>
          <p:cNvCxnSpPr/>
          <p:nvPr/>
        </p:nvCxnSpPr>
        <p:spPr>
          <a:xfrm>
            <a:off x="1187768" y="3205431"/>
            <a:ext cx="1331913" cy="0"/>
          </a:xfrm>
          <a:prstGeom prst="line">
            <a:avLst/>
          </a:prstGeom>
          <a:ln w="57150">
            <a:solidFill>
              <a:srgbClr val="43C0C2"/>
            </a:solidFill>
          </a:ln>
        </p:spPr>
        <p:style>
          <a:lnRef idx="1">
            <a:schemeClr val="accent1"/>
          </a:lnRef>
          <a:fillRef idx="0">
            <a:schemeClr val="accent1"/>
          </a:fillRef>
          <a:effectRef idx="0">
            <a:schemeClr val="accent1"/>
          </a:effectRef>
          <a:fontRef idx="minor">
            <a:schemeClr val="tx1"/>
          </a:fontRef>
        </p:style>
      </p:cxnSp>
      <p:cxnSp>
        <p:nvCxnSpPr>
          <p:cNvPr id="11" name="직선 연결선[R] 1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grpSp>
        <p:nvGrpSpPr>
          <p:cNvPr id="9" name="그룹 8"/>
          <p:cNvGrpSpPr/>
          <p:nvPr/>
        </p:nvGrpSpPr>
        <p:grpSpPr>
          <a:xfrm>
            <a:off x="-1" y="-1"/>
            <a:ext cx="24382413" cy="1855429"/>
            <a:chOff x="-1" y="-1"/>
            <a:chExt cx="24382413" cy="1855429"/>
          </a:xfrm>
        </p:grpSpPr>
        <p:sp>
          <p:nvSpPr>
            <p:cNvPr id="10" name="직사각형 9"/>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13"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14" name="타원 13"/>
            <p:cNvSpPr/>
            <p:nvPr/>
          </p:nvSpPr>
          <p:spPr>
            <a:xfrm>
              <a:off x="22728916" y="1078039"/>
              <a:ext cx="7816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5</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pic>
        <p:nvPicPr>
          <p:cNvPr id="15" name="그림 14"/>
          <p:cNvPicPr>
            <a:picLocks noChangeAspect="1"/>
          </p:cNvPicPr>
          <p:nvPr/>
        </p:nvPicPr>
        <p:blipFill>
          <a:blip r:embed="rId6"/>
          <a:stretch>
            <a:fillRect/>
          </a:stretch>
        </p:blipFill>
        <p:spPr>
          <a:xfrm>
            <a:off x="21059690" y="12869565"/>
            <a:ext cx="2222311" cy="234930"/>
          </a:xfrm>
          <a:prstGeom prst="rect">
            <a:avLst/>
          </a:prstGeom>
        </p:spPr>
      </p:pic>
      <p:sp>
        <p:nvSpPr>
          <p:cNvPr id="2" name="TextBox 1">
            <a:extLst>
              <a:ext uri="{FF2B5EF4-FFF2-40B4-BE49-F238E27FC236}">
                <a16:creationId xmlns:a16="http://schemas.microsoft.com/office/drawing/2014/main" id="{0B0F5499-9805-4C15-BBBF-8B76F43C2D9C}"/>
              </a:ext>
            </a:extLst>
          </p:cNvPr>
          <p:cNvSpPr txBox="1"/>
          <p:nvPr/>
        </p:nvSpPr>
        <p:spPr>
          <a:xfrm>
            <a:off x="1187768" y="3364408"/>
            <a:ext cx="22075457" cy="5139869"/>
          </a:xfrm>
          <a:prstGeom prst="rect">
            <a:avLst/>
          </a:prstGeom>
          <a:noFill/>
        </p:spPr>
        <p:txBody>
          <a:bodyPr wrap="square" rtlCol="0">
            <a:spAutoFit/>
          </a:bodyPr>
          <a:lstStyle/>
          <a:p>
            <a:r>
              <a:rPr lang="en-US" altLang="ko-KR" b="1" dirty="0" err="1"/>
              <a:t>LightGBM</a:t>
            </a:r>
            <a:r>
              <a:rPr lang="en-US" altLang="ko-KR" b="1" dirty="0"/>
              <a:t>  </a:t>
            </a:r>
            <a:r>
              <a:rPr lang="en-US" altLang="ko-KR" dirty="0"/>
              <a:t>(Light Gradient Boosting Method)</a:t>
            </a:r>
            <a:endParaRPr lang="en-US" altLang="ko-KR" b="1" dirty="0"/>
          </a:p>
          <a:p>
            <a:pPr marL="571500" indent="-571500">
              <a:buFontTx/>
              <a:buChar char="-"/>
            </a:pPr>
            <a:r>
              <a:rPr lang="en-US" altLang="ko-KR" dirty="0"/>
              <a:t>Less time consumed and lower number of hyperparameter compared to </a:t>
            </a:r>
            <a:r>
              <a:rPr lang="en-US" altLang="ko-KR" dirty="0" err="1"/>
              <a:t>XGBoost</a:t>
            </a:r>
            <a:r>
              <a:rPr lang="en-US" altLang="ko-KR" dirty="0"/>
              <a:t>.</a:t>
            </a:r>
          </a:p>
          <a:p>
            <a:pPr marL="571500" indent="-571500">
              <a:buFontTx/>
              <a:buChar char="-"/>
            </a:pPr>
            <a:r>
              <a:rPr lang="en-US" altLang="ko-KR" dirty="0"/>
              <a:t>Unlike </a:t>
            </a:r>
            <a:r>
              <a:rPr lang="en-US" altLang="ko-KR" dirty="0" err="1"/>
              <a:t>XGBoost</a:t>
            </a:r>
            <a:r>
              <a:rPr lang="en-US" altLang="ko-KR" dirty="0"/>
              <a:t>, </a:t>
            </a:r>
            <a:r>
              <a:rPr lang="en-US" altLang="ko-KR" dirty="0" err="1"/>
              <a:t>LightGBM</a:t>
            </a:r>
            <a:r>
              <a:rPr lang="en-US" altLang="ko-KR" dirty="0"/>
              <a:t> can process large amounts of data and is faster using less memory than other models.</a:t>
            </a:r>
          </a:p>
          <a:p>
            <a:pPr marL="571500" indent="-571500">
              <a:buFontTx/>
              <a:buChar char="-"/>
            </a:pPr>
            <a:r>
              <a:rPr lang="en-US" altLang="ko-KR" dirty="0"/>
              <a:t>Unlike conventional boosting models that use a ‘level-wise’ stretching method of trees, </a:t>
            </a:r>
            <a:r>
              <a:rPr lang="en-US" altLang="ko-KR" dirty="0" err="1"/>
              <a:t>LightGBM</a:t>
            </a:r>
            <a:r>
              <a:rPr lang="en-US" altLang="ko-KR" dirty="0"/>
              <a:t> splits trees based on ‘leaf-wise’ method.</a:t>
            </a:r>
          </a:p>
          <a:p>
            <a:pPr marL="1485854" lvl="1" indent="-571500">
              <a:buFontTx/>
              <a:buChar char="-"/>
            </a:pPr>
            <a:r>
              <a:rPr lang="en-US" altLang="ko-KR" sz="2800" dirty="0"/>
              <a:t>‘level-wise’ : A structure that is strong against overfitting by maintaining the most balanced tree and minimizing the depth of the</a:t>
            </a:r>
            <a:r>
              <a:rPr lang="ko-KR" altLang="en-US" sz="2800" dirty="0"/>
              <a:t> </a:t>
            </a:r>
            <a:r>
              <a:rPr lang="en-US" altLang="ko-KR" sz="2800" dirty="0"/>
              <a:t>tree, but requires a lot of time to balance</a:t>
            </a:r>
          </a:p>
          <a:p>
            <a:pPr marL="1485854" lvl="1" indent="-571500">
              <a:buFontTx/>
              <a:buChar char="-"/>
            </a:pPr>
            <a:r>
              <a:rPr lang="en-US" altLang="ko-KR" sz="2800" dirty="0"/>
              <a:t>‘leaf-wise’ : A structure where trees are deepened and asymmetrically generated while continuously splitting leaf nodes with maximum loss values. Minimize the loss of predictive error.</a:t>
            </a:r>
          </a:p>
          <a:p>
            <a:pPr lvl="1"/>
            <a:endParaRPr lang="en-US" altLang="ko-KR" dirty="0"/>
          </a:p>
        </p:txBody>
      </p:sp>
      <p:sp>
        <p:nvSpPr>
          <p:cNvPr id="20" name="TextBox 19">
            <a:extLst>
              <a:ext uri="{FF2B5EF4-FFF2-40B4-BE49-F238E27FC236}">
                <a16:creationId xmlns:a16="http://schemas.microsoft.com/office/drawing/2014/main" id="{2B0B3339-07D0-4FBE-B6BD-E23F9460C246}"/>
              </a:ext>
            </a:extLst>
          </p:cNvPr>
          <p:cNvSpPr txBox="1"/>
          <p:nvPr/>
        </p:nvSpPr>
        <p:spPr>
          <a:xfrm>
            <a:off x="1119188" y="11824487"/>
            <a:ext cx="10954139" cy="646331"/>
          </a:xfrm>
          <a:prstGeom prst="rect">
            <a:avLst/>
          </a:prstGeom>
          <a:noFill/>
        </p:spPr>
        <p:txBody>
          <a:bodyPr wrap="square" rtlCol="0">
            <a:spAutoFit/>
          </a:bodyPr>
          <a:lstStyle/>
          <a:p>
            <a:r>
              <a:rPr lang="en-US" altLang="ko-KR" dirty="0"/>
              <a:t> Hyperparameters sets used in Grid Search</a:t>
            </a:r>
            <a:endParaRPr lang="ko-KR" altLang="en-US" dirty="0"/>
          </a:p>
        </p:txBody>
      </p:sp>
    </p:spTree>
    <p:extLst>
      <p:ext uri="{BB962C8B-B14F-4D97-AF65-F5344CB8AC3E}">
        <p14:creationId xmlns:p14="http://schemas.microsoft.com/office/powerpoint/2010/main" val="2302354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7DB12163-73BA-4328-B0B6-5779A0DFD260}"/>
              </a:ext>
            </a:extLst>
          </p:cNvPr>
          <p:cNvPicPr>
            <a:picLocks noChangeAspect="1"/>
          </p:cNvPicPr>
          <p:nvPr/>
        </p:nvPicPr>
        <p:blipFill>
          <a:blip r:embed="rId3"/>
          <a:stretch>
            <a:fillRect/>
          </a:stretch>
        </p:blipFill>
        <p:spPr>
          <a:xfrm>
            <a:off x="16084061" y="6838801"/>
            <a:ext cx="8298351" cy="5893912"/>
          </a:xfrm>
          <a:prstGeom prst="rect">
            <a:avLst/>
          </a:prstGeom>
        </p:spPr>
      </p:pic>
      <p:sp>
        <p:nvSpPr>
          <p:cNvPr id="16" name="직사각형 15"/>
          <p:cNvSpPr/>
          <p:nvPr/>
        </p:nvSpPr>
        <p:spPr>
          <a:xfrm>
            <a:off x="1119187" y="2350751"/>
            <a:ext cx="11421155" cy="784830"/>
          </a:xfrm>
          <a:prstGeom prst="rect">
            <a:avLst/>
          </a:prstGeom>
        </p:spPr>
        <p:txBody>
          <a:bodyPr wrap="square">
            <a:spAutoFit/>
          </a:bodyPr>
          <a:lstStyle/>
          <a:p>
            <a:pPr>
              <a:defRPr/>
            </a:pPr>
            <a:r>
              <a:rPr lang="en-US" altLang="ko-KR" sz="4500" b="1" dirty="0">
                <a:solidFill>
                  <a:srgbClr val="002856"/>
                </a:solidFill>
                <a:latin typeface="나눔고딕" panose="020D0604000000000000" pitchFamily="50" charset="-127"/>
                <a:ea typeface="나눔고딕" panose="020D0604000000000000" pitchFamily="50" charset="-127"/>
                <a:cs typeface="Nanum Gothic ExtraBold" charset="-127"/>
              </a:rPr>
              <a:t>Ensembles </a:t>
            </a:r>
            <a:r>
              <a:rPr lang="en-US" altLang="ko-KR" sz="3200" b="1" dirty="0">
                <a:solidFill>
                  <a:srgbClr val="002856"/>
                </a:solidFill>
                <a:latin typeface="나눔고딕" panose="020D0604000000000000" pitchFamily="50" charset="-127"/>
                <a:ea typeface="나눔고딕" panose="020D0604000000000000" pitchFamily="50" charset="-127"/>
                <a:cs typeface="Nanum Gothic ExtraBold" charset="-127"/>
              </a:rPr>
              <a:t>(Parallel Ensemble Learning) - Bagging</a:t>
            </a:r>
            <a:endParaRPr lang="ko-KR" altLang="en-US" sz="45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cxnSp>
        <p:nvCxnSpPr>
          <p:cNvPr id="21" name="직선 연결선 41"/>
          <p:cNvCxnSpPr/>
          <p:nvPr/>
        </p:nvCxnSpPr>
        <p:spPr>
          <a:xfrm>
            <a:off x="1187768" y="3205431"/>
            <a:ext cx="1331913" cy="0"/>
          </a:xfrm>
          <a:prstGeom prst="line">
            <a:avLst/>
          </a:prstGeom>
          <a:ln w="57150">
            <a:solidFill>
              <a:srgbClr val="43C0C2"/>
            </a:solidFill>
          </a:ln>
        </p:spPr>
        <p:style>
          <a:lnRef idx="1">
            <a:schemeClr val="accent1"/>
          </a:lnRef>
          <a:fillRef idx="0">
            <a:schemeClr val="accent1"/>
          </a:fillRef>
          <a:effectRef idx="0">
            <a:schemeClr val="accent1"/>
          </a:effectRef>
          <a:fontRef idx="minor">
            <a:schemeClr val="tx1"/>
          </a:fontRef>
        </p:style>
      </p:cxnSp>
      <p:cxnSp>
        <p:nvCxnSpPr>
          <p:cNvPr id="11" name="직선 연결선[R] 1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grpSp>
        <p:nvGrpSpPr>
          <p:cNvPr id="9" name="그룹 8"/>
          <p:cNvGrpSpPr/>
          <p:nvPr/>
        </p:nvGrpSpPr>
        <p:grpSpPr>
          <a:xfrm>
            <a:off x="-1" y="-1"/>
            <a:ext cx="24382413" cy="1855429"/>
            <a:chOff x="-1" y="-1"/>
            <a:chExt cx="24382413" cy="1855429"/>
          </a:xfrm>
        </p:grpSpPr>
        <p:sp>
          <p:nvSpPr>
            <p:cNvPr id="10" name="직사각형 9"/>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13"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14" name="타원 13"/>
            <p:cNvSpPr/>
            <p:nvPr/>
          </p:nvSpPr>
          <p:spPr>
            <a:xfrm>
              <a:off x="22728916" y="1078039"/>
              <a:ext cx="7816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5</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pic>
        <p:nvPicPr>
          <p:cNvPr id="15" name="그림 14"/>
          <p:cNvPicPr>
            <a:picLocks noChangeAspect="1"/>
          </p:cNvPicPr>
          <p:nvPr/>
        </p:nvPicPr>
        <p:blipFill>
          <a:blip r:embed="rId5"/>
          <a:stretch>
            <a:fillRect/>
          </a:stretch>
        </p:blipFill>
        <p:spPr>
          <a:xfrm>
            <a:off x="21059690" y="12869565"/>
            <a:ext cx="2222311" cy="234930"/>
          </a:xfrm>
          <a:prstGeom prst="rect">
            <a:avLst/>
          </a:prstGeom>
        </p:spPr>
      </p:pic>
      <p:sp>
        <p:nvSpPr>
          <p:cNvPr id="2" name="TextBox 1">
            <a:extLst>
              <a:ext uri="{FF2B5EF4-FFF2-40B4-BE49-F238E27FC236}">
                <a16:creationId xmlns:a16="http://schemas.microsoft.com/office/drawing/2014/main" id="{0B0F5499-9805-4C15-BBBF-8B76F43C2D9C}"/>
              </a:ext>
            </a:extLst>
          </p:cNvPr>
          <p:cNvSpPr txBox="1"/>
          <p:nvPr/>
        </p:nvSpPr>
        <p:spPr>
          <a:xfrm>
            <a:off x="1187768" y="3474281"/>
            <a:ext cx="22075457" cy="4524315"/>
          </a:xfrm>
          <a:prstGeom prst="rect">
            <a:avLst/>
          </a:prstGeom>
          <a:noFill/>
        </p:spPr>
        <p:txBody>
          <a:bodyPr wrap="square" rtlCol="0">
            <a:spAutoFit/>
          </a:bodyPr>
          <a:lstStyle/>
          <a:p>
            <a:r>
              <a:rPr lang="en-US" altLang="ko-KR" b="1" dirty="0"/>
              <a:t>Random Forest</a:t>
            </a:r>
          </a:p>
          <a:p>
            <a:pPr marL="571500" indent="-571500">
              <a:buFontTx/>
              <a:buChar char="-"/>
            </a:pPr>
            <a:r>
              <a:rPr lang="en-US" altLang="ko-KR" dirty="0"/>
              <a:t>Forming multiple decision trees, the result of vote in each tree classifier will be selected to final result.</a:t>
            </a:r>
          </a:p>
          <a:p>
            <a:pPr marL="571500" indent="-571500">
              <a:buFontTx/>
              <a:buChar char="-"/>
            </a:pPr>
            <a:r>
              <a:rPr lang="en-US" altLang="ko-KR" dirty="0"/>
              <a:t>By creating a large number of trees, it can prevent overfitting from having a significant impact on prediction.</a:t>
            </a:r>
          </a:p>
          <a:p>
            <a:r>
              <a:rPr lang="en-US" altLang="ko-KR" b="1" dirty="0"/>
              <a:t>Extra Trees Classifier</a:t>
            </a:r>
          </a:p>
          <a:p>
            <a:pPr marL="571500" indent="-571500">
              <a:buFontTx/>
              <a:buChar char="-"/>
            </a:pPr>
            <a:r>
              <a:rPr lang="en-US" altLang="ko-KR" dirty="0"/>
              <a:t>A variant of the Random Forest</a:t>
            </a:r>
          </a:p>
          <a:p>
            <a:pPr marL="571500" indent="-571500">
              <a:buFontTx/>
              <a:buChar char="-"/>
            </a:pPr>
            <a:r>
              <a:rPr lang="en-US" altLang="ko-KR" dirty="0"/>
              <a:t>Extra trees increase randomness by randomly splitting each candidate characteristic of the forest tree.</a:t>
            </a:r>
          </a:p>
          <a:p>
            <a:r>
              <a:rPr lang="en-US" altLang="ko-KR" dirty="0"/>
              <a:t>Both Random Forest and Extra Trees share same Hyperparameters. </a:t>
            </a:r>
          </a:p>
          <a:p>
            <a:r>
              <a:rPr lang="en-US" altLang="ko-KR" dirty="0"/>
              <a:t>They both utilize bagging method which forms a tree by using a subset of the training set.</a:t>
            </a:r>
          </a:p>
        </p:txBody>
      </p:sp>
      <p:pic>
        <p:nvPicPr>
          <p:cNvPr id="6" name="그림 5">
            <a:extLst>
              <a:ext uri="{FF2B5EF4-FFF2-40B4-BE49-F238E27FC236}">
                <a16:creationId xmlns:a16="http://schemas.microsoft.com/office/drawing/2014/main" id="{1563DF2E-CDE0-4A82-A1FC-4937B4773CA6}"/>
              </a:ext>
            </a:extLst>
          </p:cNvPr>
          <p:cNvPicPr>
            <a:picLocks noChangeAspect="1"/>
          </p:cNvPicPr>
          <p:nvPr/>
        </p:nvPicPr>
        <p:blipFill>
          <a:blip r:embed="rId6"/>
          <a:stretch>
            <a:fillRect/>
          </a:stretch>
        </p:blipFill>
        <p:spPr>
          <a:xfrm>
            <a:off x="1437859" y="8507891"/>
            <a:ext cx="6064168" cy="3246745"/>
          </a:xfrm>
          <a:prstGeom prst="rect">
            <a:avLst/>
          </a:prstGeom>
        </p:spPr>
      </p:pic>
      <p:sp>
        <p:nvSpPr>
          <p:cNvPr id="17" name="TextBox 16">
            <a:extLst>
              <a:ext uri="{FF2B5EF4-FFF2-40B4-BE49-F238E27FC236}">
                <a16:creationId xmlns:a16="http://schemas.microsoft.com/office/drawing/2014/main" id="{1951B4BA-0404-45D5-86EF-C93359E5A7E4}"/>
              </a:ext>
            </a:extLst>
          </p:cNvPr>
          <p:cNvSpPr txBox="1"/>
          <p:nvPr/>
        </p:nvSpPr>
        <p:spPr>
          <a:xfrm>
            <a:off x="1365935" y="11824487"/>
            <a:ext cx="10954139" cy="646331"/>
          </a:xfrm>
          <a:prstGeom prst="rect">
            <a:avLst/>
          </a:prstGeom>
          <a:noFill/>
        </p:spPr>
        <p:txBody>
          <a:bodyPr wrap="square" rtlCol="0">
            <a:spAutoFit/>
          </a:bodyPr>
          <a:lstStyle/>
          <a:p>
            <a:r>
              <a:rPr lang="en-US" altLang="ko-KR" dirty="0"/>
              <a:t> Hyperparameters sets used in Grid Search</a:t>
            </a:r>
            <a:endParaRPr lang="ko-KR" altLang="en-US" dirty="0"/>
          </a:p>
        </p:txBody>
      </p:sp>
    </p:spTree>
    <p:extLst>
      <p:ext uri="{BB962C8B-B14F-4D97-AF65-F5344CB8AC3E}">
        <p14:creationId xmlns:p14="http://schemas.microsoft.com/office/powerpoint/2010/main" val="2205320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1119187" y="2350751"/>
            <a:ext cx="11999654" cy="784830"/>
          </a:xfrm>
          <a:prstGeom prst="rect">
            <a:avLst/>
          </a:prstGeom>
        </p:spPr>
        <p:txBody>
          <a:bodyPr wrap="square">
            <a:spAutoFit/>
          </a:bodyPr>
          <a:lstStyle/>
          <a:p>
            <a:pPr>
              <a:defRPr/>
            </a:pPr>
            <a:r>
              <a:rPr lang="en-US" altLang="ko-KR" sz="4500" b="1" dirty="0">
                <a:solidFill>
                  <a:srgbClr val="002856"/>
                </a:solidFill>
                <a:latin typeface="나눔고딕" panose="020D0604000000000000" pitchFamily="50" charset="-127"/>
                <a:ea typeface="나눔고딕" panose="020D0604000000000000" pitchFamily="50" charset="-127"/>
                <a:cs typeface="Nanum Gothic ExtraBold" charset="-127"/>
              </a:rPr>
              <a:t>Hyperparameter Tuning</a:t>
            </a:r>
            <a:endParaRPr lang="ko-KR" altLang="en-US" sz="45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cxnSp>
        <p:nvCxnSpPr>
          <p:cNvPr id="21" name="직선 연결선 41"/>
          <p:cNvCxnSpPr/>
          <p:nvPr/>
        </p:nvCxnSpPr>
        <p:spPr>
          <a:xfrm>
            <a:off x="1187768" y="3205431"/>
            <a:ext cx="1331913" cy="0"/>
          </a:xfrm>
          <a:prstGeom prst="line">
            <a:avLst/>
          </a:prstGeom>
          <a:ln w="57150">
            <a:solidFill>
              <a:srgbClr val="43C0C2"/>
            </a:solidFill>
          </a:ln>
        </p:spPr>
        <p:style>
          <a:lnRef idx="1">
            <a:schemeClr val="accent1"/>
          </a:lnRef>
          <a:fillRef idx="0">
            <a:schemeClr val="accent1"/>
          </a:fillRef>
          <a:effectRef idx="0">
            <a:schemeClr val="accent1"/>
          </a:effectRef>
          <a:fontRef idx="minor">
            <a:schemeClr val="tx1"/>
          </a:fontRef>
        </p:style>
      </p:cxnSp>
      <p:cxnSp>
        <p:nvCxnSpPr>
          <p:cNvPr id="11" name="직선 연결선[R] 1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grpSp>
        <p:nvGrpSpPr>
          <p:cNvPr id="9" name="그룹 8"/>
          <p:cNvGrpSpPr/>
          <p:nvPr/>
        </p:nvGrpSpPr>
        <p:grpSpPr>
          <a:xfrm>
            <a:off x="-1" y="-1"/>
            <a:ext cx="24382413" cy="1855429"/>
            <a:chOff x="-1" y="-1"/>
            <a:chExt cx="24382413" cy="1855429"/>
          </a:xfrm>
        </p:grpSpPr>
        <p:sp>
          <p:nvSpPr>
            <p:cNvPr id="10" name="직사각형 9"/>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13"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14" name="타원 13"/>
            <p:cNvSpPr/>
            <p:nvPr/>
          </p:nvSpPr>
          <p:spPr>
            <a:xfrm>
              <a:off x="22728916" y="1078039"/>
              <a:ext cx="7816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5</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pic>
        <p:nvPicPr>
          <p:cNvPr id="15" name="그림 14"/>
          <p:cNvPicPr>
            <a:picLocks noChangeAspect="1"/>
          </p:cNvPicPr>
          <p:nvPr/>
        </p:nvPicPr>
        <p:blipFill>
          <a:blip r:embed="rId4"/>
          <a:stretch>
            <a:fillRect/>
          </a:stretch>
        </p:blipFill>
        <p:spPr>
          <a:xfrm>
            <a:off x="21059690" y="12869565"/>
            <a:ext cx="2222311" cy="234930"/>
          </a:xfrm>
          <a:prstGeom prst="rect">
            <a:avLst/>
          </a:prstGeom>
        </p:spPr>
      </p:pic>
      <p:sp>
        <p:nvSpPr>
          <p:cNvPr id="2" name="TextBox 1">
            <a:extLst>
              <a:ext uri="{FF2B5EF4-FFF2-40B4-BE49-F238E27FC236}">
                <a16:creationId xmlns:a16="http://schemas.microsoft.com/office/drawing/2014/main" id="{0B0F5499-9805-4C15-BBBF-8B76F43C2D9C}"/>
              </a:ext>
            </a:extLst>
          </p:cNvPr>
          <p:cNvSpPr txBox="1"/>
          <p:nvPr/>
        </p:nvSpPr>
        <p:spPr>
          <a:xfrm>
            <a:off x="875669" y="3861865"/>
            <a:ext cx="22075457" cy="6186309"/>
          </a:xfrm>
          <a:prstGeom prst="rect">
            <a:avLst/>
          </a:prstGeom>
          <a:noFill/>
        </p:spPr>
        <p:txBody>
          <a:bodyPr wrap="square" rtlCol="0">
            <a:spAutoFit/>
          </a:bodyPr>
          <a:lstStyle/>
          <a:p>
            <a:pPr marL="571500" indent="-571500">
              <a:buFontTx/>
              <a:buChar char="-"/>
            </a:pPr>
            <a:r>
              <a:rPr lang="en-US" altLang="ko-KR" b="1" dirty="0"/>
              <a:t>Time series Cross Validation </a:t>
            </a:r>
            <a:r>
              <a:rPr lang="en-US" altLang="ko-KR" dirty="0"/>
              <a:t>(</a:t>
            </a:r>
            <a:r>
              <a:rPr lang="en-US" altLang="ko-KR" dirty="0" err="1"/>
              <a:t>n_splits</a:t>
            </a:r>
            <a:r>
              <a:rPr lang="en-US" altLang="ko-KR" dirty="0"/>
              <a:t> = 5)</a:t>
            </a:r>
          </a:p>
          <a:p>
            <a:r>
              <a:rPr lang="en-US" altLang="ko-KR" dirty="0"/>
              <a:t>Stock data is time series data so it should maintain consecutive data.</a:t>
            </a:r>
          </a:p>
          <a:p>
            <a:r>
              <a:rPr lang="en-US" altLang="ko-KR" dirty="0"/>
              <a:t>It uses the data trained earlier continuously next process.</a:t>
            </a:r>
          </a:p>
          <a:p>
            <a:r>
              <a:rPr lang="en-US" altLang="ko-KR" dirty="0"/>
              <a:t>Proceeding by growing the scale of the train data.</a:t>
            </a:r>
          </a:p>
          <a:p>
            <a:endParaRPr lang="en-US" altLang="ko-KR" dirty="0"/>
          </a:p>
          <a:p>
            <a:endParaRPr lang="en-US" altLang="ko-KR" dirty="0"/>
          </a:p>
          <a:p>
            <a:pPr marL="571500" indent="-571500">
              <a:buFontTx/>
              <a:buChar char="-"/>
            </a:pPr>
            <a:r>
              <a:rPr lang="en-US" altLang="ko-KR" b="1" dirty="0"/>
              <a:t>Grid Search </a:t>
            </a:r>
            <a:r>
              <a:rPr lang="en-US" altLang="ko-KR" dirty="0"/>
              <a:t>(Hyperparameter Tuning Method)</a:t>
            </a:r>
          </a:p>
          <a:p>
            <a:r>
              <a:rPr lang="en-US" altLang="ko-KR" dirty="0"/>
              <a:t>Use Time series split as cross validation .</a:t>
            </a:r>
          </a:p>
          <a:p>
            <a:r>
              <a:rPr lang="en-US" altLang="ko-KR" dirty="0"/>
              <a:t>Find out optimal hyperparameter from user-designated sets on each ensemble models</a:t>
            </a:r>
          </a:p>
          <a:p>
            <a:r>
              <a:rPr lang="en-US" altLang="ko-KR" dirty="0"/>
              <a:t>by checking the performance by putting hyperparameter from the set one by one.</a:t>
            </a:r>
          </a:p>
          <a:p>
            <a:endParaRPr lang="en-US" altLang="ko-KR" dirty="0"/>
          </a:p>
        </p:txBody>
      </p:sp>
      <p:pic>
        <p:nvPicPr>
          <p:cNvPr id="4" name="그림 3">
            <a:extLst>
              <a:ext uri="{FF2B5EF4-FFF2-40B4-BE49-F238E27FC236}">
                <a16:creationId xmlns:a16="http://schemas.microsoft.com/office/drawing/2014/main" id="{D79F6699-47CC-459C-B747-465B4D5A7F41}"/>
              </a:ext>
            </a:extLst>
          </p:cNvPr>
          <p:cNvPicPr>
            <a:picLocks noChangeAspect="1"/>
          </p:cNvPicPr>
          <p:nvPr/>
        </p:nvPicPr>
        <p:blipFill>
          <a:blip r:embed="rId5"/>
          <a:stretch>
            <a:fillRect/>
          </a:stretch>
        </p:blipFill>
        <p:spPr>
          <a:xfrm>
            <a:off x="15539800" y="1977009"/>
            <a:ext cx="8189957" cy="4427308"/>
          </a:xfrm>
          <a:prstGeom prst="rect">
            <a:avLst/>
          </a:prstGeom>
        </p:spPr>
      </p:pic>
      <p:pic>
        <p:nvPicPr>
          <p:cNvPr id="3076" name="Picture 4" descr="Hyperparameter tuning using Grid Search and Random Search: A Conceptual  Guide | by Jack Stalfort | Medium">
            <a:extLst>
              <a:ext uri="{FF2B5EF4-FFF2-40B4-BE49-F238E27FC236}">
                <a16:creationId xmlns:a16="http://schemas.microsoft.com/office/drawing/2014/main" id="{D5D36F41-CB57-425F-BB5D-30F89368994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52891" b="-3556"/>
          <a:stretch/>
        </p:blipFill>
        <p:spPr bwMode="auto">
          <a:xfrm>
            <a:off x="17762111" y="6525898"/>
            <a:ext cx="5519890" cy="6048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951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1119188" y="2350751"/>
            <a:ext cx="9797628" cy="784830"/>
          </a:xfrm>
          <a:prstGeom prst="rect">
            <a:avLst/>
          </a:prstGeom>
        </p:spPr>
        <p:txBody>
          <a:bodyPr wrap="square">
            <a:spAutoFit/>
          </a:bodyPr>
          <a:lstStyle/>
          <a:p>
            <a:pPr>
              <a:defRPr/>
            </a:pPr>
            <a:r>
              <a:rPr lang="en-US" altLang="ko-KR" sz="4500" b="1" dirty="0">
                <a:solidFill>
                  <a:srgbClr val="002856"/>
                </a:solidFill>
                <a:latin typeface="나눔고딕" panose="020D0604000000000000" pitchFamily="50" charset="-127"/>
                <a:ea typeface="나눔고딕" panose="020D0604000000000000" pitchFamily="50" charset="-127"/>
                <a:cs typeface="Nanum Gothic ExtraBold" charset="-127"/>
              </a:rPr>
              <a:t>Evaluation Metrics </a:t>
            </a:r>
            <a:r>
              <a:rPr lang="en-US" altLang="ko-KR" sz="3200" b="1" dirty="0">
                <a:solidFill>
                  <a:srgbClr val="002856"/>
                </a:solidFill>
                <a:latin typeface="나눔고딕" panose="020D0604000000000000" pitchFamily="50" charset="-127"/>
                <a:ea typeface="나눔고딕" panose="020D0604000000000000" pitchFamily="50" charset="-127"/>
                <a:cs typeface="Nanum Gothic ExtraBold" charset="-127"/>
              </a:rPr>
              <a:t>(Accuracy)</a:t>
            </a:r>
            <a:endParaRPr lang="ko-KR" altLang="en-US" sz="45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cxnSp>
        <p:nvCxnSpPr>
          <p:cNvPr id="21" name="직선 연결선 41"/>
          <p:cNvCxnSpPr/>
          <p:nvPr/>
        </p:nvCxnSpPr>
        <p:spPr>
          <a:xfrm>
            <a:off x="1187768" y="3205431"/>
            <a:ext cx="1331913" cy="0"/>
          </a:xfrm>
          <a:prstGeom prst="line">
            <a:avLst/>
          </a:prstGeom>
          <a:ln w="57150">
            <a:solidFill>
              <a:srgbClr val="43C0C2"/>
            </a:solidFill>
          </a:ln>
        </p:spPr>
        <p:style>
          <a:lnRef idx="1">
            <a:schemeClr val="accent1"/>
          </a:lnRef>
          <a:fillRef idx="0">
            <a:schemeClr val="accent1"/>
          </a:fillRef>
          <a:effectRef idx="0">
            <a:schemeClr val="accent1"/>
          </a:effectRef>
          <a:fontRef idx="minor">
            <a:schemeClr val="tx1"/>
          </a:fontRef>
        </p:style>
      </p:cxnSp>
      <p:cxnSp>
        <p:nvCxnSpPr>
          <p:cNvPr id="11" name="직선 연결선[R] 1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grpSp>
        <p:nvGrpSpPr>
          <p:cNvPr id="9" name="그룹 8"/>
          <p:cNvGrpSpPr/>
          <p:nvPr/>
        </p:nvGrpSpPr>
        <p:grpSpPr>
          <a:xfrm>
            <a:off x="-1" y="-1"/>
            <a:ext cx="24382413" cy="1855429"/>
            <a:chOff x="-1" y="-1"/>
            <a:chExt cx="24382413" cy="1855429"/>
          </a:xfrm>
        </p:grpSpPr>
        <p:sp>
          <p:nvSpPr>
            <p:cNvPr id="10" name="직사각형 9"/>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13"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14" name="타원 13"/>
            <p:cNvSpPr/>
            <p:nvPr/>
          </p:nvSpPr>
          <p:spPr>
            <a:xfrm>
              <a:off x="22728916" y="1078039"/>
              <a:ext cx="7816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5</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pic>
        <p:nvPicPr>
          <p:cNvPr id="15" name="그림 14"/>
          <p:cNvPicPr>
            <a:picLocks noChangeAspect="1"/>
          </p:cNvPicPr>
          <p:nvPr/>
        </p:nvPicPr>
        <p:blipFill>
          <a:blip r:embed="rId4"/>
          <a:stretch>
            <a:fillRect/>
          </a:stretch>
        </p:blipFill>
        <p:spPr>
          <a:xfrm>
            <a:off x="21059690" y="12869565"/>
            <a:ext cx="2222311" cy="234930"/>
          </a:xfrm>
          <a:prstGeom prst="rect">
            <a:avLst/>
          </a:prstGeom>
        </p:spPr>
      </p:pic>
      <p:pic>
        <p:nvPicPr>
          <p:cNvPr id="4" name="그림 3">
            <a:extLst>
              <a:ext uri="{FF2B5EF4-FFF2-40B4-BE49-F238E27FC236}">
                <a16:creationId xmlns:a16="http://schemas.microsoft.com/office/drawing/2014/main" id="{8C22DE3C-61FD-48D0-93AB-C3E3886C0E65}"/>
              </a:ext>
            </a:extLst>
          </p:cNvPr>
          <p:cNvPicPr>
            <a:picLocks noChangeAspect="1"/>
          </p:cNvPicPr>
          <p:nvPr/>
        </p:nvPicPr>
        <p:blipFill>
          <a:blip r:embed="rId5"/>
          <a:stretch>
            <a:fillRect/>
          </a:stretch>
        </p:blipFill>
        <p:spPr>
          <a:xfrm>
            <a:off x="1187768" y="4382670"/>
            <a:ext cx="10228609" cy="2671273"/>
          </a:xfrm>
          <a:prstGeom prst="rect">
            <a:avLst/>
          </a:prstGeom>
        </p:spPr>
      </p:pic>
      <p:pic>
        <p:nvPicPr>
          <p:cNvPr id="2050" name="Picture 2" descr="5 Classification Evaluation Metrics Data Scientist know | Experfy Insights">
            <a:extLst>
              <a:ext uri="{FF2B5EF4-FFF2-40B4-BE49-F238E27FC236}">
                <a16:creationId xmlns:a16="http://schemas.microsoft.com/office/drawing/2014/main" id="{E55C6B2D-12C1-4256-98D6-6E8165C2AC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58574" y="3417351"/>
            <a:ext cx="9994358" cy="36365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4B0A758-D9B4-48FC-91FE-6272AADEBAD6}"/>
              </a:ext>
            </a:extLst>
          </p:cNvPr>
          <p:cNvSpPr txBox="1"/>
          <p:nvPr/>
        </p:nvSpPr>
        <p:spPr>
          <a:xfrm>
            <a:off x="11780657" y="8849767"/>
            <a:ext cx="12012403" cy="1754326"/>
          </a:xfrm>
          <a:prstGeom prst="rect">
            <a:avLst/>
          </a:prstGeom>
          <a:noFill/>
        </p:spPr>
        <p:txBody>
          <a:bodyPr wrap="square" rtlCol="0">
            <a:spAutoFit/>
          </a:bodyPr>
          <a:lstStyle/>
          <a:p>
            <a:r>
              <a:rPr lang="en-US" altLang="ko-KR" dirty="0"/>
              <a:t>- Since the data itself is not imbalanced, considering other metrics such as ‘Precision, Recall, F1 Score’ is not important but only ‘Accuracy’.</a:t>
            </a:r>
            <a:endParaRPr lang="ko-KR" altLang="en-US" dirty="0"/>
          </a:p>
        </p:txBody>
      </p:sp>
      <p:pic>
        <p:nvPicPr>
          <p:cNvPr id="7" name="그림 6">
            <a:extLst>
              <a:ext uri="{FF2B5EF4-FFF2-40B4-BE49-F238E27FC236}">
                <a16:creationId xmlns:a16="http://schemas.microsoft.com/office/drawing/2014/main" id="{E26D2CF4-9113-45F4-ADE1-1DC98D4F421D}"/>
              </a:ext>
            </a:extLst>
          </p:cNvPr>
          <p:cNvPicPr>
            <a:picLocks noChangeAspect="1"/>
          </p:cNvPicPr>
          <p:nvPr/>
        </p:nvPicPr>
        <p:blipFill>
          <a:blip r:embed="rId7"/>
          <a:stretch>
            <a:fillRect/>
          </a:stretch>
        </p:blipFill>
        <p:spPr>
          <a:xfrm>
            <a:off x="1187768" y="7206799"/>
            <a:ext cx="3949342" cy="1817951"/>
          </a:xfrm>
          <a:prstGeom prst="rect">
            <a:avLst/>
          </a:prstGeom>
        </p:spPr>
      </p:pic>
      <p:pic>
        <p:nvPicPr>
          <p:cNvPr id="17" name="그림 16">
            <a:extLst>
              <a:ext uri="{FF2B5EF4-FFF2-40B4-BE49-F238E27FC236}">
                <a16:creationId xmlns:a16="http://schemas.microsoft.com/office/drawing/2014/main" id="{363CA31C-F7AA-4968-A3D2-556620210EDB}"/>
              </a:ext>
            </a:extLst>
          </p:cNvPr>
          <p:cNvPicPr>
            <a:picLocks noChangeAspect="1"/>
          </p:cNvPicPr>
          <p:nvPr/>
        </p:nvPicPr>
        <p:blipFill>
          <a:blip r:embed="rId8"/>
          <a:stretch>
            <a:fillRect/>
          </a:stretch>
        </p:blipFill>
        <p:spPr>
          <a:xfrm>
            <a:off x="4845912" y="7166627"/>
            <a:ext cx="3612971" cy="1806486"/>
          </a:xfrm>
          <a:prstGeom prst="rect">
            <a:avLst/>
          </a:prstGeom>
        </p:spPr>
      </p:pic>
      <p:sp>
        <p:nvSpPr>
          <p:cNvPr id="18" name="TextBox 17">
            <a:extLst>
              <a:ext uri="{FF2B5EF4-FFF2-40B4-BE49-F238E27FC236}">
                <a16:creationId xmlns:a16="http://schemas.microsoft.com/office/drawing/2014/main" id="{1FF38308-4547-4359-AF91-664FD6B43B5A}"/>
              </a:ext>
            </a:extLst>
          </p:cNvPr>
          <p:cNvSpPr txBox="1"/>
          <p:nvPr/>
        </p:nvSpPr>
        <p:spPr>
          <a:xfrm>
            <a:off x="1119188" y="9431841"/>
            <a:ext cx="8844476" cy="954107"/>
          </a:xfrm>
          <a:prstGeom prst="rect">
            <a:avLst/>
          </a:prstGeom>
          <a:noFill/>
        </p:spPr>
        <p:txBody>
          <a:bodyPr wrap="square" rtlCol="0">
            <a:spAutoFit/>
          </a:bodyPr>
          <a:lstStyle/>
          <a:p>
            <a:r>
              <a:rPr lang="en-US" altLang="ko-KR" sz="2800" dirty="0"/>
              <a:t>- Balanced ratio among labels (-2, -1, 0, 1, 2) on both train and test data.</a:t>
            </a:r>
            <a:endParaRPr lang="ko-KR" altLang="en-US" sz="2800" dirty="0"/>
          </a:p>
        </p:txBody>
      </p:sp>
    </p:spTree>
    <p:extLst>
      <p:ext uri="{BB962C8B-B14F-4D97-AF65-F5344CB8AC3E}">
        <p14:creationId xmlns:p14="http://schemas.microsoft.com/office/powerpoint/2010/main" val="4223164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1119188" y="2350751"/>
            <a:ext cx="9797628" cy="784830"/>
          </a:xfrm>
          <a:prstGeom prst="rect">
            <a:avLst/>
          </a:prstGeom>
        </p:spPr>
        <p:txBody>
          <a:bodyPr wrap="square">
            <a:spAutoFit/>
          </a:bodyPr>
          <a:lstStyle/>
          <a:p>
            <a:pPr>
              <a:defRPr/>
            </a:pPr>
            <a:r>
              <a:rPr lang="en-US" altLang="ko-KR" sz="4500" b="1" dirty="0">
                <a:solidFill>
                  <a:srgbClr val="002856"/>
                </a:solidFill>
                <a:latin typeface="나눔고딕" panose="020D0604000000000000" pitchFamily="50" charset="-127"/>
                <a:ea typeface="나눔고딕" panose="020D0604000000000000" pitchFamily="50" charset="-127"/>
                <a:cs typeface="Nanum Gothic ExtraBold" charset="-127"/>
              </a:rPr>
              <a:t>Ensembles </a:t>
            </a:r>
            <a:r>
              <a:rPr lang="en-US" altLang="ko-KR" sz="3200" b="1" dirty="0">
                <a:solidFill>
                  <a:srgbClr val="002856"/>
                </a:solidFill>
                <a:latin typeface="나눔고딕" panose="020D0604000000000000" pitchFamily="50" charset="-127"/>
                <a:ea typeface="나눔고딕" panose="020D0604000000000000" pitchFamily="50" charset="-127"/>
                <a:cs typeface="Nanum Gothic ExtraBold" charset="-127"/>
              </a:rPr>
              <a:t>(Stacking)</a:t>
            </a:r>
            <a:endParaRPr lang="ko-KR" altLang="en-US" sz="45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cxnSp>
        <p:nvCxnSpPr>
          <p:cNvPr id="21" name="직선 연결선 41"/>
          <p:cNvCxnSpPr/>
          <p:nvPr/>
        </p:nvCxnSpPr>
        <p:spPr>
          <a:xfrm>
            <a:off x="1187768" y="3205431"/>
            <a:ext cx="1331913" cy="0"/>
          </a:xfrm>
          <a:prstGeom prst="line">
            <a:avLst/>
          </a:prstGeom>
          <a:ln w="57150">
            <a:solidFill>
              <a:srgbClr val="43C0C2"/>
            </a:solidFill>
          </a:ln>
        </p:spPr>
        <p:style>
          <a:lnRef idx="1">
            <a:schemeClr val="accent1"/>
          </a:lnRef>
          <a:fillRef idx="0">
            <a:schemeClr val="accent1"/>
          </a:fillRef>
          <a:effectRef idx="0">
            <a:schemeClr val="accent1"/>
          </a:effectRef>
          <a:fontRef idx="minor">
            <a:schemeClr val="tx1"/>
          </a:fontRef>
        </p:style>
      </p:cxnSp>
      <p:cxnSp>
        <p:nvCxnSpPr>
          <p:cNvPr id="11" name="직선 연결선[R] 1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grpSp>
        <p:nvGrpSpPr>
          <p:cNvPr id="9" name="그룹 8"/>
          <p:cNvGrpSpPr/>
          <p:nvPr/>
        </p:nvGrpSpPr>
        <p:grpSpPr>
          <a:xfrm>
            <a:off x="-1" y="-1"/>
            <a:ext cx="24382413" cy="1855429"/>
            <a:chOff x="-1" y="-1"/>
            <a:chExt cx="24382413" cy="1855429"/>
          </a:xfrm>
        </p:grpSpPr>
        <p:sp>
          <p:nvSpPr>
            <p:cNvPr id="10" name="직사각형 9"/>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13"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14" name="타원 13"/>
            <p:cNvSpPr/>
            <p:nvPr/>
          </p:nvSpPr>
          <p:spPr>
            <a:xfrm>
              <a:off x="22728916" y="1078039"/>
              <a:ext cx="7816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5</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pic>
        <p:nvPicPr>
          <p:cNvPr id="15" name="그림 14"/>
          <p:cNvPicPr>
            <a:picLocks noChangeAspect="1"/>
          </p:cNvPicPr>
          <p:nvPr/>
        </p:nvPicPr>
        <p:blipFill>
          <a:blip r:embed="rId4"/>
          <a:stretch>
            <a:fillRect/>
          </a:stretch>
        </p:blipFill>
        <p:spPr>
          <a:xfrm>
            <a:off x="21059690" y="12869565"/>
            <a:ext cx="2222311" cy="234930"/>
          </a:xfrm>
          <a:prstGeom prst="rect">
            <a:avLst/>
          </a:prstGeom>
        </p:spPr>
      </p:pic>
      <p:sp>
        <p:nvSpPr>
          <p:cNvPr id="3" name="타원 2">
            <a:extLst>
              <a:ext uri="{FF2B5EF4-FFF2-40B4-BE49-F238E27FC236}">
                <a16:creationId xmlns:a16="http://schemas.microsoft.com/office/drawing/2014/main" id="{EF043218-95B3-4EA2-AE7E-9764481F4FEE}"/>
              </a:ext>
            </a:extLst>
          </p:cNvPr>
          <p:cNvSpPr/>
          <p:nvPr/>
        </p:nvSpPr>
        <p:spPr>
          <a:xfrm>
            <a:off x="781055" y="6748444"/>
            <a:ext cx="2955024" cy="2052734"/>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Train Set</a:t>
            </a:r>
          </a:p>
        </p:txBody>
      </p:sp>
      <p:sp>
        <p:nvSpPr>
          <p:cNvPr id="8" name="사각형: 둥근 모서리 7">
            <a:extLst>
              <a:ext uri="{FF2B5EF4-FFF2-40B4-BE49-F238E27FC236}">
                <a16:creationId xmlns:a16="http://schemas.microsoft.com/office/drawing/2014/main" id="{4FFEAF74-D33D-4A2C-8C7A-E99027C348D0}"/>
              </a:ext>
            </a:extLst>
          </p:cNvPr>
          <p:cNvSpPr/>
          <p:nvPr/>
        </p:nvSpPr>
        <p:spPr>
          <a:xfrm>
            <a:off x="5617026" y="3110413"/>
            <a:ext cx="5019869" cy="2052733"/>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solidFill>
                  <a:schemeClr val="tx1"/>
                </a:solidFill>
              </a:rPr>
              <a:t>XGBoost</a:t>
            </a:r>
            <a:endParaRPr lang="ko-KR" altLang="en-US" dirty="0">
              <a:solidFill>
                <a:schemeClr val="tx1"/>
              </a:solidFill>
            </a:endParaRPr>
          </a:p>
        </p:txBody>
      </p:sp>
      <p:sp>
        <p:nvSpPr>
          <p:cNvPr id="18" name="사각형: 둥근 모서리 17">
            <a:extLst>
              <a:ext uri="{FF2B5EF4-FFF2-40B4-BE49-F238E27FC236}">
                <a16:creationId xmlns:a16="http://schemas.microsoft.com/office/drawing/2014/main" id="{3F982197-D4CC-4260-8424-253081028364}"/>
              </a:ext>
            </a:extLst>
          </p:cNvPr>
          <p:cNvSpPr/>
          <p:nvPr/>
        </p:nvSpPr>
        <p:spPr>
          <a:xfrm>
            <a:off x="5617027" y="10018191"/>
            <a:ext cx="5019869" cy="2052733"/>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solidFill>
                  <a:schemeClr val="tx1"/>
                </a:solidFill>
              </a:rPr>
              <a:t>ExtraTreesClassifier</a:t>
            </a:r>
            <a:endParaRPr lang="ko-KR" altLang="en-US" dirty="0">
              <a:solidFill>
                <a:schemeClr val="tx1"/>
              </a:solidFill>
            </a:endParaRPr>
          </a:p>
        </p:txBody>
      </p:sp>
      <p:sp>
        <p:nvSpPr>
          <p:cNvPr id="19" name="사각형: 둥근 모서리 18">
            <a:extLst>
              <a:ext uri="{FF2B5EF4-FFF2-40B4-BE49-F238E27FC236}">
                <a16:creationId xmlns:a16="http://schemas.microsoft.com/office/drawing/2014/main" id="{C9B7157C-ACD3-4777-9BB4-A06BAADA5D97}"/>
              </a:ext>
            </a:extLst>
          </p:cNvPr>
          <p:cNvSpPr/>
          <p:nvPr/>
        </p:nvSpPr>
        <p:spPr>
          <a:xfrm>
            <a:off x="5617029" y="7744407"/>
            <a:ext cx="5019869" cy="2052733"/>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solidFill>
                  <a:schemeClr val="tx1"/>
                </a:solidFill>
              </a:rPr>
              <a:t>RandomForest</a:t>
            </a:r>
            <a:endParaRPr lang="ko-KR" altLang="en-US" dirty="0">
              <a:solidFill>
                <a:schemeClr val="tx1"/>
              </a:solidFill>
            </a:endParaRPr>
          </a:p>
        </p:txBody>
      </p:sp>
      <p:sp>
        <p:nvSpPr>
          <p:cNvPr id="20" name="사각형: 둥근 모서리 19">
            <a:extLst>
              <a:ext uri="{FF2B5EF4-FFF2-40B4-BE49-F238E27FC236}">
                <a16:creationId xmlns:a16="http://schemas.microsoft.com/office/drawing/2014/main" id="{73827F36-8687-42A3-BCF5-2A3526DD734E}"/>
              </a:ext>
            </a:extLst>
          </p:cNvPr>
          <p:cNvSpPr/>
          <p:nvPr/>
        </p:nvSpPr>
        <p:spPr>
          <a:xfrm>
            <a:off x="5617029" y="5425614"/>
            <a:ext cx="5019869" cy="2052733"/>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solidFill>
                  <a:schemeClr val="tx1"/>
                </a:solidFill>
              </a:rPr>
              <a:t>LightGBM</a:t>
            </a:r>
            <a:endParaRPr lang="ko-KR" altLang="en-US" dirty="0">
              <a:solidFill>
                <a:schemeClr val="tx1"/>
              </a:solidFill>
            </a:endParaRPr>
          </a:p>
        </p:txBody>
      </p:sp>
      <p:sp>
        <p:nvSpPr>
          <p:cNvPr id="17" name="TextBox 16">
            <a:extLst>
              <a:ext uri="{FF2B5EF4-FFF2-40B4-BE49-F238E27FC236}">
                <a16:creationId xmlns:a16="http://schemas.microsoft.com/office/drawing/2014/main" id="{014EED97-AC25-432B-8A0E-6847971EBEE3}"/>
              </a:ext>
            </a:extLst>
          </p:cNvPr>
          <p:cNvSpPr txBox="1"/>
          <p:nvPr/>
        </p:nvSpPr>
        <p:spPr>
          <a:xfrm>
            <a:off x="6568751" y="2213999"/>
            <a:ext cx="4497355" cy="646331"/>
          </a:xfrm>
          <a:prstGeom prst="rect">
            <a:avLst/>
          </a:prstGeom>
          <a:noFill/>
        </p:spPr>
        <p:txBody>
          <a:bodyPr wrap="square" rtlCol="0">
            <a:spAutoFit/>
          </a:bodyPr>
          <a:lstStyle/>
          <a:p>
            <a:r>
              <a:rPr lang="en-US" altLang="ko-KR" dirty="0"/>
              <a:t>Base-learners</a:t>
            </a:r>
            <a:endParaRPr lang="ko-KR" altLang="en-US" dirty="0"/>
          </a:p>
        </p:txBody>
      </p:sp>
      <p:sp>
        <p:nvSpPr>
          <p:cNvPr id="22" name="TextBox 21">
            <a:extLst>
              <a:ext uri="{FF2B5EF4-FFF2-40B4-BE49-F238E27FC236}">
                <a16:creationId xmlns:a16="http://schemas.microsoft.com/office/drawing/2014/main" id="{79766F6A-ED50-4A30-BEFD-70D2A8FB03F5}"/>
              </a:ext>
            </a:extLst>
          </p:cNvPr>
          <p:cNvSpPr txBox="1"/>
          <p:nvPr/>
        </p:nvSpPr>
        <p:spPr>
          <a:xfrm>
            <a:off x="1717005" y="5977071"/>
            <a:ext cx="1605351" cy="646331"/>
          </a:xfrm>
          <a:prstGeom prst="rect">
            <a:avLst/>
          </a:prstGeom>
          <a:noFill/>
        </p:spPr>
        <p:txBody>
          <a:bodyPr wrap="square" rtlCol="0">
            <a:spAutoFit/>
          </a:bodyPr>
          <a:lstStyle/>
          <a:p>
            <a:r>
              <a:rPr lang="en-US" altLang="ko-KR" dirty="0"/>
              <a:t>Input</a:t>
            </a:r>
            <a:endParaRPr lang="ko-KR" altLang="en-US" dirty="0"/>
          </a:p>
        </p:txBody>
      </p:sp>
      <p:pic>
        <p:nvPicPr>
          <p:cNvPr id="24" name="그림 23">
            <a:extLst>
              <a:ext uri="{FF2B5EF4-FFF2-40B4-BE49-F238E27FC236}">
                <a16:creationId xmlns:a16="http://schemas.microsoft.com/office/drawing/2014/main" id="{8BD109FB-5874-44D7-85E2-C41483561F94}"/>
              </a:ext>
            </a:extLst>
          </p:cNvPr>
          <p:cNvPicPr>
            <a:picLocks noChangeAspect="1"/>
          </p:cNvPicPr>
          <p:nvPr/>
        </p:nvPicPr>
        <p:blipFill rotWithShape="1">
          <a:blip r:embed="rId5"/>
          <a:srcRect/>
          <a:stretch/>
        </p:blipFill>
        <p:spPr>
          <a:xfrm>
            <a:off x="12179709" y="5267400"/>
            <a:ext cx="2955024" cy="3503372"/>
          </a:xfrm>
          <a:prstGeom prst="rect">
            <a:avLst/>
          </a:prstGeom>
        </p:spPr>
      </p:pic>
      <p:sp>
        <p:nvSpPr>
          <p:cNvPr id="25" name="TextBox 24">
            <a:extLst>
              <a:ext uri="{FF2B5EF4-FFF2-40B4-BE49-F238E27FC236}">
                <a16:creationId xmlns:a16="http://schemas.microsoft.com/office/drawing/2014/main" id="{88D72946-0467-4B8B-8BA6-28590DDA8FC6}"/>
              </a:ext>
            </a:extLst>
          </p:cNvPr>
          <p:cNvSpPr txBox="1"/>
          <p:nvPr/>
        </p:nvSpPr>
        <p:spPr>
          <a:xfrm>
            <a:off x="12487771" y="4516815"/>
            <a:ext cx="2492937" cy="646331"/>
          </a:xfrm>
          <a:prstGeom prst="rect">
            <a:avLst/>
          </a:prstGeom>
          <a:noFill/>
        </p:spPr>
        <p:txBody>
          <a:bodyPr wrap="square" rtlCol="0">
            <a:spAutoFit/>
          </a:bodyPr>
          <a:lstStyle/>
          <a:p>
            <a:r>
              <a:rPr lang="en-US" altLang="ko-KR" dirty="0"/>
              <a:t>Predictions</a:t>
            </a:r>
            <a:endParaRPr lang="ko-KR" altLang="en-US" dirty="0"/>
          </a:p>
        </p:txBody>
      </p:sp>
      <p:pic>
        <p:nvPicPr>
          <p:cNvPr id="1026" name="Picture 2" descr="Chin-Wei Huang">
            <a:extLst>
              <a:ext uri="{FF2B5EF4-FFF2-40B4-BE49-F238E27FC236}">
                <a16:creationId xmlns:a16="http://schemas.microsoft.com/office/drawing/2014/main" id="{E39122F8-F2F6-46D9-B288-219B2050CA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77544" y="5639959"/>
            <a:ext cx="2758253" cy="275825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0D6A2128-2A97-4994-BD7C-8A18C3BBCA89}"/>
              </a:ext>
            </a:extLst>
          </p:cNvPr>
          <p:cNvSpPr txBox="1"/>
          <p:nvPr/>
        </p:nvSpPr>
        <p:spPr>
          <a:xfrm>
            <a:off x="16677543" y="4470702"/>
            <a:ext cx="2758253" cy="646331"/>
          </a:xfrm>
          <a:prstGeom prst="rect">
            <a:avLst/>
          </a:prstGeom>
          <a:noFill/>
        </p:spPr>
        <p:txBody>
          <a:bodyPr wrap="square" rtlCol="0">
            <a:spAutoFit/>
          </a:bodyPr>
          <a:lstStyle/>
          <a:p>
            <a:r>
              <a:rPr lang="en-US" altLang="ko-KR" dirty="0"/>
              <a:t>Meta-Learner</a:t>
            </a:r>
            <a:endParaRPr lang="ko-KR" altLang="en-US" dirty="0"/>
          </a:p>
        </p:txBody>
      </p:sp>
      <p:pic>
        <p:nvPicPr>
          <p:cNvPr id="1028" name="Picture 4" descr="Prediction icon simple element from data Vector Image">
            <a:extLst>
              <a:ext uri="{FF2B5EF4-FFF2-40B4-BE49-F238E27FC236}">
                <a16:creationId xmlns:a16="http://schemas.microsoft.com/office/drawing/2014/main" id="{A5958DF3-649C-4F39-B7FE-8AD7FA5F470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273" t="14339" r="20500" b="36882"/>
          <a:stretch/>
        </p:blipFill>
        <p:spPr bwMode="auto">
          <a:xfrm>
            <a:off x="21208152" y="6099882"/>
            <a:ext cx="2000514" cy="1874363"/>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직선 화살표 연결선 27">
            <a:extLst>
              <a:ext uri="{FF2B5EF4-FFF2-40B4-BE49-F238E27FC236}">
                <a16:creationId xmlns:a16="http://schemas.microsoft.com/office/drawing/2014/main" id="{0D8D14C5-D4FA-4ECC-B2C5-A0026C1B49E4}"/>
              </a:ext>
            </a:extLst>
          </p:cNvPr>
          <p:cNvCxnSpPr>
            <a:cxnSpLocks/>
            <a:stCxn id="3" idx="6"/>
            <a:endCxn id="8" idx="1"/>
          </p:cNvCxnSpPr>
          <p:nvPr/>
        </p:nvCxnSpPr>
        <p:spPr>
          <a:xfrm flipV="1">
            <a:off x="3736079" y="4136780"/>
            <a:ext cx="1880947" cy="3638031"/>
          </a:xfrm>
          <a:prstGeom prst="straightConnector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3" name="직선 화살표 연결선 32">
            <a:extLst>
              <a:ext uri="{FF2B5EF4-FFF2-40B4-BE49-F238E27FC236}">
                <a16:creationId xmlns:a16="http://schemas.microsoft.com/office/drawing/2014/main" id="{835E301F-A205-49E3-ACF3-8D08D4A01275}"/>
              </a:ext>
            </a:extLst>
          </p:cNvPr>
          <p:cNvCxnSpPr>
            <a:cxnSpLocks/>
            <a:stCxn id="3" idx="6"/>
            <a:endCxn id="20" idx="1"/>
          </p:cNvCxnSpPr>
          <p:nvPr/>
        </p:nvCxnSpPr>
        <p:spPr>
          <a:xfrm flipV="1">
            <a:off x="3736079" y="6451981"/>
            <a:ext cx="1880950" cy="1322830"/>
          </a:xfrm>
          <a:prstGeom prst="straightConnector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6" name="직선 화살표 연결선 35">
            <a:extLst>
              <a:ext uri="{FF2B5EF4-FFF2-40B4-BE49-F238E27FC236}">
                <a16:creationId xmlns:a16="http://schemas.microsoft.com/office/drawing/2014/main" id="{4EAA1FBF-C97D-45F8-AE74-F0BAB496503F}"/>
              </a:ext>
            </a:extLst>
          </p:cNvPr>
          <p:cNvCxnSpPr>
            <a:cxnSpLocks/>
            <a:stCxn id="3" idx="6"/>
            <a:endCxn id="19" idx="1"/>
          </p:cNvCxnSpPr>
          <p:nvPr/>
        </p:nvCxnSpPr>
        <p:spPr>
          <a:xfrm>
            <a:off x="3736079" y="7774811"/>
            <a:ext cx="1880950" cy="995963"/>
          </a:xfrm>
          <a:prstGeom prst="straightConnector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9" name="직선 화살표 연결선 38">
            <a:extLst>
              <a:ext uri="{FF2B5EF4-FFF2-40B4-BE49-F238E27FC236}">
                <a16:creationId xmlns:a16="http://schemas.microsoft.com/office/drawing/2014/main" id="{2747E7D2-921C-4D7E-A3FD-0D270B6F64FF}"/>
              </a:ext>
            </a:extLst>
          </p:cNvPr>
          <p:cNvCxnSpPr>
            <a:cxnSpLocks/>
            <a:stCxn id="3" idx="6"/>
            <a:endCxn id="18" idx="1"/>
          </p:cNvCxnSpPr>
          <p:nvPr/>
        </p:nvCxnSpPr>
        <p:spPr>
          <a:xfrm>
            <a:off x="3736079" y="7774811"/>
            <a:ext cx="1880948" cy="3269747"/>
          </a:xfrm>
          <a:prstGeom prst="straightConnector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42" name="직선 화살표 연결선 41">
            <a:extLst>
              <a:ext uri="{FF2B5EF4-FFF2-40B4-BE49-F238E27FC236}">
                <a16:creationId xmlns:a16="http://schemas.microsoft.com/office/drawing/2014/main" id="{2866DD2F-7D87-45E6-A024-5311DFB035E8}"/>
              </a:ext>
            </a:extLst>
          </p:cNvPr>
          <p:cNvCxnSpPr>
            <a:cxnSpLocks/>
            <a:stCxn id="8" idx="3"/>
            <a:endCxn id="24" idx="1"/>
          </p:cNvCxnSpPr>
          <p:nvPr/>
        </p:nvCxnSpPr>
        <p:spPr>
          <a:xfrm>
            <a:off x="10636895" y="4136780"/>
            <a:ext cx="1542814" cy="2882306"/>
          </a:xfrm>
          <a:prstGeom prst="straightConnector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45" name="직선 화살표 연결선 44">
            <a:extLst>
              <a:ext uri="{FF2B5EF4-FFF2-40B4-BE49-F238E27FC236}">
                <a16:creationId xmlns:a16="http://schemas.microsoft.com/office/drawing/2014/main" id="{22915C2C-5826-4E7F-9912-7748E4A556AC}"/>
              </a:ext>
            </a:extLst>
          </p:cNvPr>
          <p:cNvCxnSpPr>
            <a:cxnSpLocks/>
            <a:stCxn id="19" idx="3"/>
            <a:endCxn id="24" idx="1"/>
          </p:cNvCxnSpPr>
          <p:nvPr/>
        </p:nvCxnSpPr>
        <p:spPr>
          <a:xfrm flipV="1">
            <a:off x="10636898" y="7019086"/>
            <a:ext cx="1542811" cy="1751688"/>
          </a:xfrm>
          <a:prstGeom prst="straightConnector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46" name="직선 화살표 연결선 45">
            <a:extLst>
              <a:ext uri="{FF2B5EF4-FFF2-40B4-BE49-F238E27FC236}">
                <a16:creationId xmlns:a16="http://schemas.microsoft.com/office/drawing/2014/main" id="{7C0D9B33-4A9D-4C45-9E69-F01981257E92}"/>
              </a:ext>
            </a:extLst>
          </p:cNvPr>
          <p:cNvCxnSpPr>
            <a:cxnSpLocks/>
            <a:stCxn id="20" idx="3"/>
            <a:endCxn id="24" idx="1"/>
          </p:cNvCxnSpPr>
          <p:nvPr/>
        </p:nvCxnSpPr>
        <p:spPr>
          <a:xfrm>
            <a:off x="10636898" y="6451981"/>
            <a:ext cx="1542811" cy="567105"/>
          </a:xfrm>
          <a:prstGeom prst="straightConnector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51" name="직선 화살표 연결선 50">
            <a:extLst>
              <a:ext uri="{FF2B5EF4-FFF2-40B4-BE49-F238E27FC236}">
                <a16:creationId xmlns:a16="http://schemas.microsoft.com/office/drawing/2014/main" id="{78FA84F0-8397-4A63-BBC7-352A50AE4FCB}"/>
              </a:ext>
            </a:extLst>
          </p:cNvPr>
          <p:cNvCxnSpPr>
            <a:cxnSpLocks/>
            <a:endCxn id="24" idx="1"/>
          </p:cNvCxnSpPr>
          <p:nvPr/>
        </p:nvCxnSpPr>
        <p:spPr>
          <a:xfrm flipV="1">
            <a:off x="10636898" y="7019086"/>
            <a:ext cx="1542811" cy="4025472"/>
          </a:xfrm>
          <a:prstGeom prst="straightConnector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57" name="직선 화살표 연결선 56">
            <a:extLst>
              <a:ext uri="{FF2B5EF4-FFF2-40B4-BE49-F238E27FC236}">
                <a16:creationId xmlns:a16="http://schemas.microsoft.com/office/drawing/2014/main" id="{706B9B96-9752-4564-BACC-8A7FF553F13A}"/>
              </a:ext>
            </a:extLst>
          </p:cNvPr>
          <p:cNvCxnSpPr>
            <a:cxnSpLocks/>
            <a:stCxn id="24" idx="3"/>
            <a:endCxn id="1026" idx="1"/>
          </p:cNvCxnSpPr>
          <p:nvPr/>
        </p:nvCxnSpPr>
        <p:spPr>
          <a:xfrm>
            <a:off x="15134733" y="7019086"/>
            <a:ext cx="1542811" cy="0"/>
          </a:xfrm>
          <a:prstGeom prst="straightConnector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61" name="직선 화살표 연결선 60">
            <a:extLst>
              <a:ext uri="{FF2B5EF4-FFF2-40B4-BE49-F238E27FC236}">
                <a16:creationId xmlns:a16="http://schemas.microsoft.com/office/drawing/2014/main" id="{C59635A4-875C-4600-972E-F352948FCA11}"/>
              </a:ext>
            </a:extLst>
          </p:cNvPr>
          <p:cNvCxnSpPr>
            <a:cxnSpLocks/>
            <a:stCxn id="1028" idx="1"/>
            <a:endCxn id="1026" idx="3"/>
          </p:cNvCxnSpPr>
          <p:nvPr/>
        </p:nvCxnSpPr>
        <p:spPr>
          <a:xfrm flipH="1" flipV="1">
            <a:off x="19435797" y="7019086"/>
            <a:ext cx="1772355" cy="17978"/>
          </a:xfrm>
          <a:prstGeom prst="straightConnector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67" name="TextBox 66">
            <a:extLst>
              <a:ext uri="{FF2B5EF4-FFF2-40B4-BE49-F238E27FC236}">
                <a16:creationId xmlns:a16="http://schemas.microsoft.com/office/drawing/2014/main" id="{4D954C90-A331-44F2-A593-027A22A9E8F3}"/>
              </a:ext>
            </a:extLst>
          </p:cNvPr>
          <p:cNvSpPr txBox="1"/>
          <p:nvPr/>
        </p:nvSpPr>
        <p:spPr>
          <a:xfrm>
            <a:off x="20681115" y="4470702"/>
            <a:ext cx="3553130" cy="646331"/>
          </a:xfrm>
          <a:prstGeom prst="rect">
            <a:avLst/>
          </a:prstGeom>
          <a:noFill/>
        </p:spPr>
        <p:txBody>
          <a:bodyPr wrap="square" rtlCol="0">
            <a:spAutoFit/>
          </a:bodyPr>
          <a:lstStyle/>
          <a:p>
            <a:r>
              <a:rPr lang="en-US" altLang="ko-KR" dirty="0"/>
              <a:t>Final-Predictions</a:t>
            </a:r>
            <a:endParaRPr lang="ko-KR" altLang="en-US" dirty="0"/>
          </a:p>
        </p:txBody>
      </p:sp>
    </p:spTree>
    <p:extLst>
      <p:ext uri="{BB962C8B-B14F-4D97-AF65-F5344CB8AC3E}">
        <p14:creationId xmlns:p14="http://schemas.microsoft.com/office/powerpoint/2010/main" val="1670027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1119188" y="2350751"/>
            <a:ext cx="9797628" cy="784830"/>
          </a:xfrm>
          <a:prstGeom prst="rect">
            <a:avLst/>
          </a:prstGeom>
        </p:spPr>
        <p:txBody>
          <a:bodyPr wrap="square">
            <a:spAutoFit/>
          </a:bodyPr>
          <a:lstStyle/>
          <a:p>
            <a:pPr>
              <a:defRPr/>
            </a:pPr>
            <a:r>
              <a:rPr lang="en-US" altLang="ko-KR" sz="4500" b="1" dirty="0">
                <a:solidFill>
                  <a:srgbClr val="002856"/>
                </a:solidFill>
                <a:latin typeface="나눔고딕" panose="020D0604000000000000" pitchFamily="50" charset="-127"/>
                <a:ea typeface="나눔고딕" panose="020D0604000000000000" pitchFamily="50" charset="-127"/>
                <a:cs typeface="Nanum Gothic ExtraBold" charset="-127"/>
              </a:rPr>
              <a:t>Ensembles </a:t>
            </a:r>
            <a:r>
              <a:rPr lang="en-US" altLang="ko-KR" sz="3200" b="1" dirty="0">
                <a:solidFill>
                  <a:srgbClr val="002856"/>
                </a:solidFill>
                <a:latin typeface="나눔고딕" panose="020D0604000000000000" pitchFamily="50" charset="-127"/>
                <a:ea typeface="나눔고딕" panose="020D0604000000000000" pitchFamily="50" charset="-127"/>
                <a:cs typeface="Nanum Gothic ExtraBold" charset="-127"/>
              </a:rPr>
              <a:t>(Stacking) without PCA </a:t>
            </a:r>
            <a:endParaRPr lang="ko-KR" altLang="en-US" sz="45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cxnSp>
        <p:nvCxnSpPr>
          <p:cNvPr id="21" name="직선 연결선 41"/>
          <p:cNvCxnSpPr/>
          <p:nvPr/>
        </p:nvCxnSpPr>
        <p:spPr>
          <a:xfrm>
            <a:off x="1187768" y="3205431"/>
            <a:ext cx="1331913" cy="0"/>
          </a:xfrm>
          <a:prstGeom prst="line">
            <a:avLst/>
          </a:prstGeom>
          <a:ln w="57150">
            <a:solidFill>
              <a:srgbClr val="43C0C2"/>
            </a:solidFill>
          </a:ln>
        </p:spPr>
        <p:style>
          <a:lnRef idx="1">
            <a:schemeClr val="accent1"/>
          </a:lnRef>
          <a:fillRef idx="0">
            <a:schemeClr val="accent1"/>
          </a:fillRef>
          <a:effectRef idx="0">
            <a:schemeClr val="accent1"/>
          </a:effectRef>
          <a:fontRef idx="minor">
            <a:schemeClr val="tx1"/>
          </a:fontRef>
        </p:style>
      </p:cxnSp>
      <p:cxnSp>
        <p:nvCxnSpPr>
          <p:cNvPr id="11" name="직선 연결선[R] 1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grpSp>
        <p:nvGrpSpPr>
          <p:cNvPr id="9" name="그룹 8"/>
          <p:cNvGrpSpPr/>
          <p:nvPr/>
        </p:nvGrpSpPr>
        <p:grpSpPr>
          <a:xfrm>
            <a:off x="-1" y="-1"/>
            <a:ext cx="24382413" cy="1855429"/>
            <a:chOff x="-1" y="-1"/>
            <a:chExt cx="24382413" cy="1855429"/>
          </a:xfrm>
        </p:grpSpPr>
        <p:sp>
          <p:nvSpPr>
            <p:cNvPr id="10" name="직사각형 9"/>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13"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14" name="타원 13"/>
            <p:cNvSpPr/>
            <p:nvPr/>
          </p:nvSpPr>
          <p:spPr>
            <a:xfrm>
              <a:off x="22728916" y="1078039"/>
              <a:ext cx="7816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6</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pic>
        <p:nvPicPr>
          <p:cNvPr id="15" name="그림 14"/>
          <p:cNvPicPr>
            <a:picLocks noChangeAspect="1"/>
          </p:cNvPicPr>
          <p:nvPr/>
        </p:nvPicPr>
        <p:blipFill>
          <a:blip r:embed="rId4"/>
          <a:stretch>
            <a:fillRect/>
          </a:stretch>
        </p:blipFill>
        <p:spPr>
          <a:xfrm>
            <a:off x="21059690" y="12869565"/>
            <a:ext cx="2222311" cy="234930"/>
          </a:xfrm>
          <a:prstGeom prst="rect">
            <a:avLst/>
          </a:prstGeom>
        </p:spPr>
      </p:pic>
      <p:graphicFrame>
        <p:nvGraphicFramePr>
          <p:cNvPr id="6" name="표 6">
            <a:extLst>
              <a:ext uri="{FF2B5EF4-FFF2-40B4-BE49-F238E27FC236}">
                <a16:creationId xmlns:a16="http://schemas.microsoft.com/office/drawing/2014/main" id="{D5EBFD4D-1BAA-4272-A395-AE81345F1116}"/>
              </a:ext>
            </a:extLst>
          </p:cNvPr>
          <p:cNvGraphicFramePr>
            <a:graphicFrameLocks noGrp="1"/>
          </p:cNvGraphicFramePr>
          <p:nvPr>
            <p:extLst>
              <p:ext uri="{D42A27DB-BD31-4B8C-83A1-F6EECF244321}">
                <p14:modId xmlns:p14="http://schemas.microsoft.com/office/powerpoint/2010/main" val="3048516190"/>
              </p:ext>
            </p:extLst>
          </p:nvPr>
        </p:nvGraphicFramePr>
        <p:xfrm>
          <a:off x="1437859" y="3782408"/>
          <a:ext cx="18545960" cy="7406640"/>
        </p:xfrm>
        <a:graphic>
          <a:graphicData uri="http://schemas.openxmlformats.org/drawingml/2006/table">
            <a:tbl>
              <a:tblPr firstRow="1" bandRow="1">
                <a:tableStyleId>{5C22544A-7EE6-4342-B048-85BDC9FD1C3A}</a:tableStyleId>
              </a:tblPr>
              <a:tblGrid>
                <a:gridCol w="4636490">
                  <a:extLst>
                    <a:ext uri="{9D8B030D-6E8A-4147-A177-3AD203B41FA5}">
                      <a16:colId xmlns:a16="http://schemas.microsoft.com/office/drawing/2014/main" val="2644828739"/>
                    </a:ext>
                  </a:extLst>
                </a:gridCol>
                <a:gridCol w="4636490">
                  <a:extLst>
                    <a:ext uri="{9D8B030D-6E8A-4147-A177-3AD203B41FA5}">
                      <a16:colId xmlns:a16="http://schemas.microsoft.com/office/drawing/2014/main" val="796211308"/>
                    </a:ext>
                  </a:extLst>
                </a:gridCol>
                <a:gridCol w="4636490">
                  <a:extLst>
                    <a:ext uri="{9D8B030D-6E8A-4147-A177-3AD203B41FA5}">
                      <a16:colId xmlns:a16="http://schemas.microsoft.com/office/drawing/2014/main" val="2528274659"/>
                    </a:ext>
                  </a:extLst>
                </a:gridCol>
                <a:gridCol w="4636490">
                  <a:extLst>
                    <a:ext uri="{9D8B030D-6E8A-4147-A177-3AD203B41FA5}">
                      <a16:colId xmlns:a16="http://schemas.microsoft.com/office/drawing/2014/main" val="1675207861"/>
                    </a:ext>
                  </a:extLst>
                </a:gridCol>
              </a:tblGrid>
              <a:tr h="0">
                <a:tc>
                  <a:txBody>
                    <a:bodyPr/>
                    <a:lstStyle/>
                    <a:p>
                      <a:pPr latinLnBrk="1"/>
                      <a:r>
                        <a:rPr lang="en-US" altLang="ko-KR" dirty="0"/>
                        <a:t>Ensemble Classifier</a:t>
                      </a:r>
                      <a:endParaRPr lang="ko-KR" altLang="en-US" dirty="0"/>
                    </a:p>
                  </a:txBody>
                  <a:tcPr/>
                </a:tc>
                <a:tc>
                  <a:txBody>
                    <a:bodyPr/>
                    <a:lstStyle/>
                    <a:p>
                      <a:pPr latinLnBrk="1"/>
                      <a:r>
                        <a:rPr lang="en-US" altLang="ko-KR" dirty="0"/>
                        <a:t>Accuracy (Test set)</a:t>
                      </a:r>
                      <a:endParaRPr lang="ko-KR" altLang="en-US" dirty="0"/>
                    </a:p>
                  </a:txBody>
                  <a:tcPr/>
                </a:tc>
                <a:tc>
                  <a:txBody>
                    <a:bodyPr/>
                    <a:lstStyle/>
                    <a:p>
                      <a:pPr marL="0" marR="0" lvl="0" indent="0" algn="l" defTabSz="1828709" rtl="0" eaLnBrk="1" fontAlgn="auto" latinLnBrk="1" hangingPunct="1">
                        <a:lnSpc>
                          <a:spcPct val="100000"/>
                        </a:lnSpc>
                        <a:spcBef>
                          <a:spcPts val="0"/>
                        </a:spcBef>
                        <a:spcAft>
                          <a:spcPts val="0"/>
                        </a:spcAft>
                        <a:buClrTx/>
                        <a:buSzTx/>
                        <a:buFontTx/>
                        <a:buNone/>
                        <a:tabLst/>
                        <a:defRPr/>
                      </a:pPr>
                      <a:r>
                        <a:rPr lang="en-US" altLang="ko-KR" dirty="0"/>
                        <a:t>Ensemble Classifier</a:t>
                      </a:r>
                      <a:endParaRPr lang="ko-KR" altLang="en-US" dirty="0"/>
                    </a:p>
                    <a:p>
                      <a:pPr latinLnBrk="1"/>
                      <a:endParaRPr lang="ko-KR" altLang="en-US" dirty="0"/>
                    </a:p>
                  </a:txBody>
                  <a:tcPr/>
                </a:tc>
                <a:tc>
                  <a:txBody>
                    <a:bodyPr/>
                    <a:lstStyle/>
                    <a:p>
                      <a:pPr marL="0" marR="0" lvl="0" indent="0" algn="l" defTabSz="1828709" rtl="0" eaLnBrk="1" fontAlgn="auto" latinLnBrk="1" hangingPunct="1">
                        <a:lnSpc>
                          <a:spcPct val="100000"/>
                        </a:lnSpc>
                        <a:spcBef>
                          <a:spcPts val="0"/>
                        </a:spcBef>
                        <a:spcAft>
                          <a:spcPts val="0"/>
                        </a:spcAft>
                        <a:buClrTx/>
                        <a:buSzTx/>
                        <a:buFontTx/>
                        <a:buNone/>
                        <a:tabLst/>
                        <a:defRPr/>
                      </a:pPr>
                      <a:r>
                        <a:rPr lang="en-US" altLang="ko-KR" dirty="0"/>
                        <a:t>Accuracy (Test set)</a:t>
                      </a:r>
                      <a:endParaRPr lang="ko-KR" altLang="en-US" dirty="0"/>
                    </a:p>
                    <a:p>
                      <a:pPr latinLnBrk="1"/>
                      <a:endParaRPr lang="ko-KR" altLang="en-US" dirty="0"/>
                    </a:p>
                  </a:txBody>
                  <a:tcPr/>
                </a:tc>
                <a:extLst>
                  <a:ext uri="{0D108BD9-81ED-4DB2-BD59-A6C34878D82A}">
                    <a16:rowId xmlns:a16="http://schemas.microsoft.com/office/drawing/2014/main" val="2195940973"/>
                  </a:ext>
                </a:extLst>
              </a:tr>
              <a:tr h="370840">
                <a:tc>
                  <a:txBody>
                    <a:bodyPr/>
                    <a:lstStyle/>
                    <a:p>
                      <a:pPr latinLnBrk="1"/>
                      <a:r>
                        <a:rPr lang="en-US" altLang="ko-KR" sz="2400" b="1" dirty="0" err="1"/>
                        <a:t>XGBosot</a:t>
                      </a:r>
                      <a:endParaRPr lang="ko-KR" altLang="en-US" sz="2400" b="1" dirty="0"/>
                    </a:p>
                  </a:txBody>
                  <a:tcPr/>
                </a:tc>
                <a:tc>
                  <a:txBody>
                    <a:bodyPr/>
                    <a:lstStyle/>
                    <a:p>
                      <a:pPr latinLnBrk="1"/>
                      <a:r>
                        <a:rPr lang="en-US" altLang="ko-KR" sz="2400" b="1" dirty="0"/>
                        <a:t>19.51%</a:t>
                      </a:r>
                      <a:endParaRPr lang="ko-KR" altLang="en-US" sz="2400" b="1" dirty="0"/>
                    </a:p>
                  </a:txBody>
                  <a:tcPr/>
                </a:tc>
                <a:tc>
                  <a:txBody>
                    <a:bodyPr/>
                    <a:lstStyle/>
                    <a:p>
                      <a:pPr latinLnBrk="1"/>
                      <a:r>
                        <a:rPr lang="en-US" altLang="ko-KR" sz="2400" b="1" dirty="0" err="1"/>
                        <a:t>LightGBM</a:t>
                      </a:r>
                      <a:r>
                        <a:rPr lang="en-US" altLang="ko-KR" sz="2400" b="1" dirty="0"/>
                        <a:t> + </a:t>
                      </a:r>
                      <a:r>
                        <a:rPr lang="en-US" altLang="ko-KR" sz="2400" b="1" dirty="0" err="1"/>
                        <a:t>ExtraTreesClassifier</a:t>
                      </a:r>
                      <a:endParaRPr lang="ko-KR" altLang="en-US" sz="2400" b="1" dirty="0"/>
                    </a:p>
                  </a:txBody>
                  <a:tcPr/>
                </a:tc>
                <a:tc>
                  <a:txBody>
                    <a:bodyPr/>
                    <a:lstStyle/>
                    <a:p>
                      <a:pPr latinLnBrk="1"/>
                      <a:r>
                        <a:rPr lang="en-US" altLang="ko-KR" sz="2400" b="1" dirty="0"/>
                        <a:t>23.10%</a:t>
                      </a:r>
                      <a:endParaRPr lang="ko-KR" altLang="en-US" sz="2400" b="1" dirty="0"/>
                    </a:p>
                  </a:txBody>
                  <a:tcPr/>
                </a:tc>
                <a:extLst>
                  <a:ext uri="{0D108BD9-81ED-4DB2-BD59-A6C34878D82A}">
                    <a16:rowId xmlns:a16="http://schemas.microsoft.com/office/drawing/2014/main" val="2014905350"/>
                  </a:ext>
                </a:extLst>
              </a:tr>
              <a:tr h="370840">
                <a:tc>
                  <a:txBody>
                    <a:bodyPr/>
                    <a:lstStyle/>
                    <a:p>
                      <a:pPr latinLnBrk="1"/>
                      <a:r>
                        <a:rPr lang="en-US" altLang="ko-KR" sz="2400" b="1" dirty="0" err="1"/>
                        <a:t>LightGBM</a:t>
                      </a:r>
                      <a:endParaRPr lang="ko-KR" altLang="en-US" sz="2400" b="1" dirty="0"/>
                    </a:p>
                  </a:txBody>
                  <a:tcPr/>
                </a:tc>
                <a:tc>
                  <a:txBody>
                    <a:bodyPr/>
                    <a:lstStyle/>
                    <a:p>
                      <a:pPr latinLnBrk="1"/>
                      <a:r>
                        <a:rPr lang="en-US" altLang="ko-KR" sz="2400" b="1" dirty="0"/>
                        <a:t>20.52%</a:t>
                      </a:r>
                      <a:endParaRPr lang="ko-KR" altLang="en-US" sz="2400" b="1" dirty="0"/>
                    </a:p>
                  </a:txBody>
                  <a:tcPr/>
                </a:tc>
                <a:tc>
                  <a:txBody>
                    <a:bodyPr/>
                    <a:lstStyle/>
                    <a:p>
                      <a:pPr latinLnBrk="1"/>
                      <a:r>
                        <a:rPr lang="en-US" altLang="ko-KR" sz="2400" b="1" dirty="0" err="1"/>
                        <a:t>RandomForest</a:t>
                      </a:r>
                      <a:r>
                        <a:rPr lang="en-US" altLang="ko-KR" sz="2400" b="1" dirty="0"/>
                        <a:t> + </a:t>
                      </a:r>
                      <a:r>
                        <a:rPr lang="en-US" altLang="ko-KR" sz="2400" b="1" dirty="0" err="1"/>
                        <a:t>ExtraTreesClassifier</a:t>
                      </a:r>
                      <a:endParaRPr lang="ko-KR" altLang="en-US" sz="2400" b="1" dirty="0"/>
                    </a:p>
                  </a:txBody>
                  <a:tcPr/>
                </a:tc>
                <a:tc>
                  <a:txBody>
                    <a:bodyPr/>
                    <a:lstStyle/>
                    <a:p>
                      <a:pPr latinLnBrk="1"/>
                      <a:r>
                        <a:rPr lang="en-US" altLang="ko-KR" sz="2400" b="1" dirty="0"/>
                        <a:t>23.10%</a:t>
                      </a:r>
                      <a:endParaRPr lang="ko-KR" altLang="en-US" sz="2400" b="1" dirty="0"/>
                    </a:p>
                  </a:txBody>
                  <a:tcPr/>
                </a:tc>
                <a:extLst>
                  <a:ext uri="{0D108BD9-81ED-4DB2-BD59-A6C34878D82A}">
                    <a16:rowId xmlns:a16="http://schemas.microsoft.com/office/drawing/2014/main" val="3729185809"/>
                  </a:ext>
                </a:extLst>
              </a:tr>
              <a:tr h="370840">
                <a:tc>
                  <a:txBody>
                    <a:bodyPr/>
                    <a:lstStyle/>
                    <a:p>
                      <a:pPr latinLnBrk="1"/>
                      <a:r>
                        <a:rPr lang="en-US" altLang="ko-KR" sz="2400" b="1" dirty="0" err="1"/>
                        <a:t>RandomForest</a:t>
                      </a:r>
                      <a:endParaRPr lang="ko-KR" altLang="en-US" sz="2400" b="1" dirty="0"/>
                    </a:p>
                  </a:txBody>
                  <a:tcPr/>
                </a:tc>
                <a:tc>
                  <a:txBody>
                    <a:bodyPr/>
                    <a:lstStyle/>
                    <a:p>
                      <a:pPr latinLnBrk="1"/>
                      <a:r>
                        <a:rPr lang="en-US" altLang="ko-KR" sz="2400" b="1" dirty="0"/>
                        <a:t>23.39%</a:t>
                      </a:r>
                      <a:endParaRPr lang="ko-KR" altLang="en-US" sz="2400" b="1" dirty="0"/>
                    </a:p>
                  </a:txBody>
                  <a:tcPr/>
                </a:tc>
                <a:tc>
                  <a:txBody>
                    <a:bodyPr/>
                    <a:lstStyle/>
                    <a:p>
                      <a:pPr marL="0" marR="0" lvl="0" indent="0" algn="l" defTabSz="1828709" rtl="0" eaLnBrk="1" fontAlgn="auto" latinLnBrk="1" hangingPunct="1">
                        <a:lnSpc>
                          <a:spcPct val="100000"/>
                        </a:lnSpc>
                        <a:spcBef>
                          <a:spcPts val="0"/>
                        </a:spcBef>
                        <a:spcAft>
                          <a:spcPts val="0"/>
                        </a:spcAft>
                        <a:buClrTx/>
                        <a:buSzTx/>
                        <a:buFontTx/>
                        <a:buNone/>
                        <a:tabLst/>
                        <a:defRPr/>
                      </a:pPr>
                      <a:r>
                        <a:rPr lang="en-US" altLang="ko-KR" sz="2400" b="1" dirty="0" err="1"/>
                        <a:t>XGBoost</a:t>
                      </a:r>
                      <a:r>
                        <a:rPr lang="en-US" altLang="ko-KR" sz="2400" b="1" dirty="0"/>
                        <a:t> + </a:t>
                      </a:r>
                      <a:r>
                        <a:rPr lang="en-US" altLang="ko-KR" sz="2400" b="1" dirty="0" err="1"/>
                        <a:t>LightGBM</a:t>
                      </a:r>
                      <a:r>
                        <a:rPr lang="ko-KR" altLang="en-US" sz="2400" b="1" dirty="0"/>
                        <a:t> </a:t>
                      </a:r>
                      <a:r>
                        <a:rPr lang="en-US" altLang="ko-KR" sz="2400" b="1" dirty="0"/>
                        <a:t>+</a:t>
                      </a:r>
                      <a:r>
                        <a:rPr lang="ko-KR" altLang="en-US" sz="2400" b="1" dirty="0"/>
                        <a:t> </a:t>
                      </a:r>
                      <a:r>
                        <a:rPr lang="en-US" altLang="ko-KR" sz="2400" b="1" dirty="0" err="1"/>
                        <a:t>RandomForest</a:t>
                      </a:r>
                      <a:endParaRPr lang="ko-KR" altLang="en-US" sz="2400" b="1" dirty="0"/>
                    </a:p>
                  </a:txBody>
                  <a:tcPr/>
                </a:tc>
                <a:tc>
                  <a:txBody>
                    <a:bodyPr/>
                    <a:lstStyle/>
                    <a:p>
                      <a:pPr latinLnBrk="1"/>
                      <a:r>
                        <a:rPr lang="en-US" altLang="ko-KR" sz="2400" b="1" dirty="0">
                          <a:solidFill>
                            <a:srgbClr val="FF0000"/>
                          </a:solidFill>
                        </a:rPr>
                        <a:t>24.25% (BEST)</a:t>
                      </a:r>
                      <a:endParaRPr lang="ko-KR" altLang="en-US" sz="2400" b="1" dirty="0">
                        <a:solidFill>
                          <a:srgbClr val="FF0000"/>
                        </a:solidFill>
                      </a:endParaRPr>
                    </a:p>
                  </a:txBody>
                  <a:tcPr/>
                </a:tc>
                <a:extLst>
                  <a:ext uri="{0D108BD9-81ED-4DB2-BD59-A6C34878D82A}">
                    <a16:rowId xmlns:a16="http://schemas.microsoft.com/office/drawing/2014/main" val="2550138547"/>
                  </a:ext>
                </a:extLst>
              </a:tr>
              <a:tr h="370840">
                <a:tc>
                  <a:txBody>
                    <a:bodyPr/>
                    <a:lstStyle/>
                    <a:p>
                      <a:pPr latinLnBrk="1"/>
                      <a:r>
                        <a:rPr lang="en-US" altLang="ko-KR" sz="2400" b="1" dirty="0" err="1"/>
                        <a:t>ExtraTreesClassifier</a:t>
                      </a:r>
                      <a:endParaRPr lang="ko-KR" altLang="en-US" sz="2400" b="1" dirty="0"/>
                    </a:p>
                  </a:txBody>
                  <a:tcPr/>
                </a:tc>
                <a:tc>
                  <a:txBody>
                    <a:bodyPr/>
                    <a:lstStyle/>
                    <a:p>
                      <a:pPr latinLnBrk="1"/>
                      <a:r>
                        <a:rPr lang="en-US" altLang="ko-KR" sz="2400" b="1" dirty="0"/>
                        <a:t>20.09%</a:t>
                      </a:r>
                      <a:endParaRPr lang="ko-KR" altLang="en-US" sz="2400" b="1" dirty="0"/>
                    </a:p>
                  </a:txBody>
                  <a:tcPr/>
                </a:tc>
                <a:tc>
                  <a:txBody>
                    <a:bodyPr/>
                    <a:lstStyle/>
                    <a:p>
                      <a:pPr marL="0" marR="0" lvl="0" indent="0" algn="l" defTabSz="1828709" rtl="0" eaLnBrk="1" fontAlgn="auto" latinLnBrk="1" hangingPunct="1">
                        <a:lnSpc>
                          <a:spcPct val="100000"/>
                        </a:lnSpc>
                        <a:spcBef>
                          <a:spcPts val="0"/>
                        </a:spcBef>
                        <a:spcAft>
                          <a:spcPts val="0"/>
                        </a:spcAft>
                        <a:buClrTx/>
                        <a:buSzTx/>
                        <a:buFontTx/>
                        <a:buNone/>
                        <a:tabLst/>
                        <a:defRPr/>
                      </a:pPr>
                      <a:r>
                        <a:rPr lang="en-US" altLang="ko-KR" sz="2400" b="1" dirty="0" err="1"/>
                        <a:t>XGBoost</a:t>
                      </a:r>
                      <a:r>
                        <a:rPr lang="en-US" altLang="ko-KR" sz="2400" b="1" dirty="0"/>
                        <a:t> + </a:t>
                      </a:r>
                      <a:r>
                        <a:rPr lang="en-US" altLang="ko-KR" sz="2400" b="1" dirty="0" err="1"/>
                        <a:t>LightGBM</a:t>
                      </a:r>
                      <a:r>
                        <a:rPr lang="ko-KR" altLang="en-US" sz="2400" b="1" dirty="0"/>
                        <a:t> </a:t>
                      </a:r>
                      <a:r>
                        <a:rPr lang="en-US" altLang="ko-KR" sz="2400" b="1" dirty="0"/>
                        <a:t>+</a:t>
                      </a:r>
                      <a:r>
                        <a:rPr lang="ko-KR" altLang="en-US" sz="2400" b="1" dirty="0"/>
                        <a:t> </a:t>
                      </a:r>
                      <a:r>
                        <a:rPr lang="en-US" altLang="ko-KR" sz="2400" b="1" dirty="0" err="1"/>
                        <a:t>ExtraTreesClassifier</a:t>
                      </a:r>
                      <a:endParaRPr lang="ko-KR" altLang="en-US" sz="2400" b="1" dirty="0"/>
                    </a:p>
                  </a:txBody>
                  <a:tcPr/>
                </a:tc>
                <a:tc>
                  <a:txBody>
                    <a:bodyPr/>
                    <a:lstStyle/>
                    <a:p>
                      <a:pPr latinLnBrk="1"/>
                      <a:r>
                        <a:rPr lang="en-US" altLang="ko-KR" sz="2400" b="1" dirty="0"/>
                        <a:t>21.38%</a:t>
                      </a:r>
                      <a:endParaRPr lang="ko-KR" altLang="en-US" sz="2400" b="1" dirty="0"/>
                    </a:p>
                  </a:txBody>
                  <a:tcPr/>
                </a:tc>
                <a:extLst>
                  <a:ext uri="{0D108BD9-81ED-4DB2-BD59-A6C34878D82A}">
                    <a16:rowId xmlns:a16="http://schemas.microsoft.com/office/drawing/2014/main" val="443542237"/>
                  </a:ext>
                </a:extLst>
              </a:tr>
              <a:tr h="370840">
                <a:tc>
                  <a:txBody>
                    <a:bodyPr/>
                    <a:lstStyle/>
                    <a:p>
                      <a:pPr latinLnBrk="1"/>
                      <a:r>
                        <a:rPr lang="en-US" altLang="ko-KR" sz="2400" b="1" dirty="0" err="1"/>
                        <a:t>XGBoost</a:t>
                      </a:r>
                      <a:r>
                        <a:rPr lang="en-US" altLang="ko-KR" sz="2400" b="1" dirty="0"/>
                        <a:t> + </a:t>
                      </a:r>
                      <a:r>
                        <a:rPr lang="en-US" altLang="ko-KR" sz="2400" b="1" dirty="0" err="1"/>
                        <a:t>LightGBM</a:t>
                      </a:r>
                      <a:endParaRPr lang="ko-KR" altLang="en-US" sz="2400" b="1" dirty="0"/>
                    </a:p>
                  </a:txBody>
                  <a:tcPr/>
                </a:tc>
                <a:tc>
                  <a:txBody>
                    <a:bodyPr/>
                    <a:lstStyle/>
                    <a:p>
                      <a:pPr latinLnBrk="1"/>
                      <a:r>
                        <a:rPr lang="en-US" altLang="ko-KR" sz="2400" b="1" dirty="0"/>
                        <a:t>21.23%</a:t>
                      </a:r>
                      <a:endParaRPr lang="ko-KR" altLang="en-US" sz="2400" b="1" dirty="0"/>
                    </a:p>
                  </a:txBody>
                  <a:tcPr/>
                </a:tc>
                <a:tc>
                  <a:txBody>
                    <a:bodyPr/>
                    <a:lstStyle/>
                    <a:p>
                      <a:pPr marL="0" marR="0" lvl="0" indent="0" algn="l" defTabSz="1828709" rtl="0" eaLnBrk="1" fontAlgn="auto" latinLnBrk="1" hangingPunct="1">
                        <a:lnSpc>
                          <a:spcPct val="100000"/>
                        </a:lnSpc>
                        <a:spcBef>
                          <a:spcPts val="0"/>
                        </a:spcBef>
                        <a:spcAft>
                          <a:spcPts val="0"/>
                        </a:spcAft>
                        <a:buClrTx/>
                        <a:buSzTx/>
                        <a:buFontTx/>
                        <a:buNone/>
                        <a:tabLst/>
                        <a:defRPr/>
                      </a:pPr>
                      <a:r>
                        <a:rPr lang="en-US" altLang="ko-KR" sz="2400" b="1" dirty="0" err="1"/>
                        <a:t>XGBoost</a:t>
                      </a:r>
                      <a:r>
                        <a:rPr lang="en-US" altLang="ko-KR" sz="2400" b="1" dirty="0"/>
                        <a:t> + </a:t>
                      </a:r>
                      <a:r>
                        <a:rPr lang="en-US" altLang="ko-KR" sz="2400" b="1" dirty="0" err="1"/>
                        <a:t>RandomForest</a:t>
                      </a:r>
                      <a:r>
                        <a:rPr lang="ko-KR" altLang="en-US" sz="2400" b="1" dirty="0"/>
                        <a:t> </a:t>
                      </a:r>
                      <a:r>
                        <a:rPr lang="en-US" altLang="ko-KR" sz="2400" b="1" dirty="0"/>
                        <a:t>+</a:t>
                      </a:r>
                      <a:r>
                        <a:rPr lang="ko-KR" altLang="en-US" sz="2400" b="1" dirty="0"/>
                        <a:t> </a:t>
                      </a:r>
                      <a:r>
                        <a:rPr lang="en-US" altLang="ko-KR" sz="2400" b="1" dirty="0" err="1"/>
                        <a:t>ExtraTreesClassifier</a:t>
                      </a:r>
                      <a:endParaRPr lang="ko-KR" altLang="en-US" sz="2400" b="1" dirty="0"/>
                    </a:p>
                  </a:txBody>
                  <a:tcPr/>
                </a:tc>
                <a:tc>
                  <a:txBody>
                    <a:bodyPr/>
                    <a:lstStyle/>
                    <a:p>
                      <a:pPr latinLnBrk="1"/>
                      <a:r>
                        <a:rPr lang="en-US" altLang="ko-KR" sz="2400" b="1" dirty="0"/>
                        <a:t>20.52%</a:t>
                      </a:r>
                      <a:endParaRPr lang="ko-KR" altLang="en-US" sz="2400" b="1" dirty="0"/>
                    </a:p>
                  </a:txBody>
                  <a:tcPr/>
                </a:tc>
                <a:extLst>
                  <a:ext uri="{0D108BD9-81ED-4DB2-BD59-A6C34878D82A}">
                    <a16:rowId xmlns:a16="http://schemas.microsoft.com/office/drawing/2014/main" val="25526512"/>
                  </a:ext>
                </a:extLst>
              </a:tr>
              <a:tr h="370840">
                <a:tc>
                  <a:txBody>
                    <a:bodyPr/>
                    <a:lstStyle/>
                    <a:p>
                      <a:pPr latinLnBrk="1"/>
                      <a:r>
                        <a:rPr lang="en-US" altLang="ko-KR" sz="2400" b="1" dirty="0" err="1"/>
                        <a:t>XGBoost</a:t>
                      </a:r>
                      <a:r>
                        <a:rPr lang="en-US" altLang="ko-KR" sz="2400" b="1" dirty="0"/>
                        <a:t> + </a:t>
                      </a:r>
                      <a:r>
                        <a:rPr lang="en-US" altLang="ko-KR" sz="2400" b="1" dirty="0" err="1"/>
                        <a:t>RandomForest</a:t>
                      </a:r>
                      <a:endParaRPr lang="ko-KR" altLang="en-US" sz="2400" b="1" dirty="0"/>
                    </a:p>
                  </a:txBody>
                  <a:tcPr/>
                </a:tc>
                <a:tc>
                  <a:txBody>
                    <a:bodyPr/>
                    <a:lstStyle/>
                    <a:p>
                      <a:pPr latinLnBrk="1"/>
                      <a:r>
                        <a:rPr lang="en-US" altLang="ko-KR" sz="2400" b="1" dirty="0"/>
                        <a:t>21.52%</a:t>
                      </a:r>
                      <a:endParaRPr lang="ko-KR" altLang="en-US" sz="2400" b="1" dirty="0"/>
                    </a:p>
                  </a:txBody>
                  <a:tcPr/>
                </a:tc>
                <a:tc>
                  <a:txBody>
                    <a:bodyPr/>
                    <a:lstStyle/>
                    <a:p>
                      <a:pPr marL="0" marR="0" lvl="0" indent="0" algn="l" defTabSz="1828709" rtl="0" eaLnBrk="1" fontAlgn="auto" latinLnBrk="1" hangingPunct="1">
                        <a:lnSpc>
                          <a:spcPct val="100000"/>
                        </a:lnSpc>
                        <a:spcBef>
                          <a:spcPts val="0"/>
                        </a:spcBef>
                        <a:spcAft>
                          <a:spcPts val="0"/>
                        </a:spcAft>
                        <a:buClrTx/>
                        <a:buSzTx/>
                        <a:buFontTx/>
                        <a:buNone/>
                        <a:tabLst/>
                        <a:defRPr/>
                      </a:pPr>
                      <a:r>
                        <a:rPr lang="en-US" altLang="ko-KR" sz="2400" b="1" dirty="0" err="1"/>
                        <a:t>LightGBM</a:t>
                      </a:r>
                      <a:r>
                        <a:rPr lang="en-US" altLang="ko-KR" sz="2400" b="1" dirty="0"/>
                        <a:t> + </a:t>
                      </a:r>
                      <a:r>
                        <a:rPr lang="en-US" altLang="ko-KR" sz="2400" b="1" dirty="0" err="1"/>
                        <a:t>RandomForest</a:t>
                      </a:r>
                      <a:r>
                        <a:rPr lang="ko-KR" altLang="en-US" sz="2400" b="1" dirty="0"/>
                        <a:t> </a:t>
                      </a:r>
                      <a:r>
                        <a:rPr lang="en-US" altLang="ko-KR" sz="2400" b="1" dirty="0"/>
                        <a:t>+</a:t>
                      </a:r>
                      <a:r>
                        <a:rPr lang="ko-KR" altLang="en-US" sz="2400" b="1" dirty="0"/>
                        <a:t> </a:t>
                      </a:r>
                      <a:r>
                        <a:rPr lang="en-US" altLang="ko-KR" sz="2400" b="1" dirty="0" err="1"/>
                        <a:t>ExtraTreesClassifier</a:t>
                      </a:r>
                      <a:endParaRPr lang="ko-KR" altLang="en-US" sz="2400" b="1" dirty="0"/>
                    </a:p>
                  </a:txBody>
                  <a:tcPr/>
                </a:tc>
                <a:tc>
                  <a:txBody>
                    <a:bodyPr/>
                    <a:lstStyle/>
                    <a:p>
                      <a:pPr latinLnBrk="1"/>
                      <a:r>
                        <a:rPr lang="en-US" altLang="ko-KR" sz="2400" b="1" dirty="0"/>
                        <a:t>23.10%</a:t>
                      </a:r>
                      <a:endParaRPr lang="ko-KR" altLang="en-US" sz="2400" b="1" dirty="0"/>
                    </a:p>
                  </a:txBody>
                  <a:tcPr/>
                </a:tc>
                <a:extLst>
                  <a:ext uri="{0D108BD9-81ED-4DB2-BD59-A6C34878D82A}">
                    <a16:rowId xmlns:a16="http://schemas.microsoft.com/office/drawing/2014/main" val="1703852880"/>
                  </a:ext>
                </a:extLst>
              </a:tr>
              <a:tr h="370840">
                <a:tc>
                  <a:txBody>
                    <a:bodyPr/>
                    <a:lstStyle/>
                    <a:p>
                      <a:pPr latinLnBrk="1"/>
                      <a:r>
                        <a:rPr lang="en-US" altLang="ko-KR" sz="2400" b="1" dirty="0" err="1"/>
                        <a:t>XGBoost</a:t>
                      </a:r>
                      <a:r>
                        <a:rPr lang="en-US" altLang="ko-KR" sz="2400" b="1" dirty="0"/>
                        <a:t> + </a:t>
                      </a:r>
                      <a:r>
                        <a:rPr lang="en-US" altLang="ko-KR" sz="2400" b="1" dirty="0" err="1"/>
                        <a:t>ExtraTreesClassifier</a:t>
                      </a:r>
                      <a:endParaRPr lang="ko-KR" altLang="en-US" sz="2400" b="1" dirty="0"/>
                    </a:p>
                  </a:txBody>
                  <a:tcPr/>
                </a:tc>
                <a:tc>
                  <a:txBody>
                    <a:bodyPr/>
                    <a:lstStyle/>
                    <a:p>
                      <a:pPr latinLnBrk="1"/>
                      <a:r>
                        <a:rPr lang="en-US" altLang="ko-KR" sz="2400" b="1" dirty="0"/>
                        <a:t>17.22%</a:t>
                      </a:r>
                      <a:endParaRPr lang="ko-KR" altLang="en-US" sz="2400" b="1" dirty="0"/>
                    </a:p>
                  </a:txBody>
                  <a:tcPr/>
                </a:tc>
                <a:tc>
                  <a:txBody>
                    <a:bodyPr/>
                    <a:lstStyle/>
                    <a:p>
                      <a:pPr marL="0" marR="0" lvl="0" indent="0" algn="l" defTabSz="1828709" rtl="0" eaLnBrk="1" fontAlgn="auto" latinLnBrk="1" hangingPunct="1">
                        <a:lnSpc>
                          <a:spcPct val="100000"/>
                        </a:lnSpc>
                        <a:spcBef>
                          <a:spcPts val="0"/>
                        </a:spcBef>
                        <a:spcAft>
                          <a:spcPts val="0"/>
                        </a:spcAft>
                        <a:buClrTx/>
                        <a:buSzTx/>
                        <a:buFontTx/>
                        <a:buNone/>
                        <a:tabLst/>
                        <a:defRPr/>
                      </a:pPr>
                      <a:r>
                        <a:rPr lang="en-US" altLang="ko-KR" sz="2400" b="1" dirty="0" err="1"/>
                        <a:t>XGBoost</a:t>
                      </a:r>
                      <a:r>
                        <a:rPr lang="en-US" altLang="ko-KR" sz="2400" b="1" dirty="0"/>
                        <a:t> + </a:t>
                      </a:r>
                      <a:r>
                        <a:rPr lang="en-US" altLang="ko-KR" sz="2400" b="1" dirty="0" err="1"/>
                        <a:t>LightGBM</a:t>
                      </a:r>
                      <a:r>
                        <a:rPr lang="ko-KR" altLang="en-US" sz="2400" b="1" dirty="0"/>
                        <a:t> </a:t>
                      </a:r>
                      <a:r>
                        <a:rPr lang="en-US" altLang="ko-KR" sz="2400" b="1" dirty="0"/>
                        <a:t>+</a:t>
                      </a:r>
                      <a:r>
                        <a:rPr lang="ko-KR" altLang="en-US" sz="2400" b="1" dirty="0"/>
                        <a:t> </a:t>
                      </a:r>
                      <a:r>
                        <a:rPr lang="en-US" altLang="ko-KR" sz="2400" b="1" dirty="0" err="1"/>
                        <a:t>RandomForest</a:t>
                      </a:r>
                      <a:r>
                        <a:rPr lang="ko-KR" altLang="en-US" sz="2400" b="1" dirty="0"/>
                        <a:t> </a:t>
                      </a:r>
                      <a:r>
                        <a:rPr lang="en-US" altLang="ko-KR" sz="2400" b="1" dirty="0"/>
                        <a:t>+</a:t>
                      </a:r>
                      <a:r>
                        <a:rPr lang="ko-KR" altLang="en-US" sz="2400" b="1" dirty="0"/>
                        <a:t> </a:t>
                      </a:r>
                      <a:r>
                        <a:rPr lang="en-US" altLang="ko-KR" sz="2400" b="1" dirty="0" err="1"/>
                        <a:t>ExtraTreesClassifier</a:t>
                      </a:r>
                      <a:endParaRPr lang="ko-KR" altLang="en-US" sz="2400" b="1" dirty="0"/>
                    </a:p>
                  </a:txBody>
                  <a:tcPr/>
                </a:tc>
                <a:tc>
                  <a:txBody>
                    <a:bodyPr/>
                    <a:lstStyle/>
                    <a:p>
                      <a:pPr latinLnBrk="1"/>
                      <a:r>
                        <a:rPr lang="en-US" altLang="ko-KR" sz="2400" b="1" dirty="0"/>
                        <a:t>24.10%</a:t>
                      </a:r>
                      <a:endParaRPr lang="ko-KR" altLang="en-US" sz="2400" b="1" dirty="0"/>
                    </a:p>
                  </a:txBody>
                  <a:tcPr/>
                </a:tc>
                <a:extLst>
                  <a:ext uri="{0D108BD9-81ED-4DB2-BD59-A6C34878D82A}">
                    <a16:rowId xmlns:a16="http://schemas.microsoft.com/office/drawing/2014/main" val="821399142"/>
                  </a:ext>
                </a:extLst>
              </a:tr>
              <a:tr h="370840">
                <a:tc>
                  <a:txBody>
                    <a:bodyPr/>
                    <a:lstStyle/>
                    <a:p>
                      <a:pPr latinLnBrk="1"/>
                      <a:r>
                        <a:rPr lang="en-US" altLang="ko-KR" sz="2400" b="1" dirty="0" err="1"/>
                        <a:t>LightGBM</a:t>
                      </a:r>
                      <a:r>
                        <a:rPr lang="en-US" altLang="ko-KR" sz="2400" b="1" dirty="0"/>
                        <a:t> + </a:t>
                      </a:r>
                      <a:r>
                        <a:rPr lang="en-US" altLang="ko-KR" sz="2400" b="1" dirty="0" err="1"/>
                        <a:t>RandomForest</a:t>
                      </a:r>
                      <a:endParaRPr lang="ko-KR" altLang="en-US" sz="2400" b="1" dirty="0"/>
                    </a:p>
                  </a:txBody>
                  <a:tcPr/>
                </a:tc>
                <a:tc>
                  <a:txBody>
                    <a:bodyPr/>
                    <a:lstStyle/>
                    <a:p>
                      <a:pPr latinLnBrk="1"/>
                      <a:r>
                        <a:rPr lang="en-US" altLang="ko-KR" sz="2400" b="1" dirty="0">
                          <a:solidFill>
                            <a:srgbClr val="FF0000"/>
                          </a:solidFill>
                        </a:rPr>
                        <a:t>24.25</a:t>
                      </a:r>
                      <a:r>
                        <a:rPr lang="en-US" altLang="ko-KR" sz="2400" b="1">
                          <a:solidFill>
                            <a:srgbClr val="FF0000"/>
                          </a:solidFill>
                        </a:rPr>
                        <a:t>% (BEST)</a:t>
                      </a:r>
                      <a:endParaRPr lang="ko-KR" altLang="en-US" sz="2400" b="1" dirty="0"/>
                    </a:p>
                  </a:txBody>
                  <a:tcPr/>
                </a:tc>
                <a:tc>
                  <a:txBody>
                    <a:bodyPr/>
                    <a:lstStyle/>
                    <a:p>
                      <a:pPr latinLnBrk="1"/>
                      <a:endParaRPr lang="ko-KR" altLang="en-US" sz="2400" b="1" dirty="0"/>
                    </a:p>
                  </a:txBody>
                  <a:tcPr/>
                </a:tc>
                <a:tc>
                  <a:txBody>
                    <a:bodyPr/>
                    <a:lstStyle/>
                    <a:p>
                      <a:pPr latinLnBrk="1"/>
                      <a:endParaRPr lang="ko-KR" altLang="en-US" sz="2400" b="1" dirty="0"/>
                    </a:p>
                  </a:txBody>
                  <a:tcPr/>
                </a:tc>
                <a:extLst>
                  <a:ext uri="{0D108BD9-81ED-4DB2-BD59-A6C34878D82A}">
                    <a16:rowId xmlns:a16="http://schemas.microsoft.com/office/drawing/2014/main" val="916203112"/>
                  </a:ext>
                </a:extLst>
              </a:tr>
            </a:tbl>
          </a:graphicData>
        </a:graphic>
      </p:graphicFrame>
    </p:spTree>
    <p:extLst>
      <p:ext uri="{BB962C8B-B14F-4D97-AF65-F5344CB8AC3E}">
        <p14:creationId xmlns:p14="http://schemas.microsoft.com/office/powerpoint/2010/main" val="676073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1119188" y="2350751"/>
            <a:ext cx="9797628" cy="784830"/>
          </a:xfrm>
          <a:prstGeom prst="rect">
            <a:avLst/>
          </a:prstGeom>
        </p:spPr>
        <p:txBody>
          <a:bodyPr wrap="square">
            <a:spAutoFit/>
          </a:bodyPr>
          <a:lstStyle/>
          <a:p>
            <a:pPr>
              <a:defRPr/>
            </a:pPr>
            <a:r>
              <a:rPr lang="en-US" altLang="ko-KR" sz="4500" b="1" dirty="0">
                <a:solidFill>
                  <a:srgbClr val="002856"/>
                </a:solidFill>
                <a:latin typeface="나눔고딕" panose="020D0604000000000000" pitchFamily="50" charset="-127"/>
                <a:ea typeface="나눔고딕" panose="020D0604000000000000" pitchFamily="50" charset="-127"/>
                <a:cs typeface="Nanum Gothic ExtraBold" charset="-127"/>
              </a:rPr>
              <a:t>Ensembles </a:t>
            </a:r>
            <a:r>
              <a:rPr lang="en-US" altLang="ko-KR" sz="3200" b="1" dirty="0">
                <a:solidFill>
                  <a:srgbClr val="002856"/>
                </a:solidFill>
                <a:latin typeface="나눔고딕" panose="020D0604000000000000" pitchFamily="50" charset="-127"/>
                <a:ea typeface="나눔고딕" panose="020D0604000000000000" pitchFamily="50" charset="-127"/>
                <a:cs typeface="Nanum Gothic ExtraBold" charset="-127"/>
              </a:rPr>
              <a:t>(Stacking) with PCA</a:t>
            </a:r>
            <a:endParaRPr lang="ko-KR" altLang="en-US" sz="45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cxnSp>
        <p:nvCxnSpPr>
          <p:cNvPr id="21" name="직선 연결선 41"/>
          <p:cNvCxnSpPr/>
          <p:nvPr/>
        </p:nvCxnSpPr>
        <p:spPr>
          <a:xfrm>
            <a:off x="1187768" y="3205431"/>
            <a:ext cx="1331913" cy="0"/>
          </a:xfrm>
          <a:prstGeom prst="line">
            <a:avLst/>
          </a:prstGeom>
          <a:ln w="57150">
            <a:solidFill>
              <a:srgbClr val="43C0C2"/>
            </a:solidFill>
          </a:ln>
        </p:spPr>
        <p:style>
          <a:lnRef idx="1">
            <a:schemeClr val="accent1"/>
          </a:lnRef>
          <a:fillRef idx="0">
            <a:schemeClr val="accent1"/>
          </a:fillRef>
          <a:effectRef idx="0">
            <a:schemeClr val="accent1"/>
          </a:effectRef>
          <a:fontRef idx="minor">
            <a:schemeClr val="tx1"/>
          </a:fontRef>
        </p:style>
      </p:cxnSp>
      <p:cxnSp>
        <p:nvCxnSpPr>
          <p:cNvPr id="11" name="직선 연결선[R] 1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grpSp>
        <p:nvGrpSpPr>
          <p:cNvPr id="9" name="그룹 8"/>
          <p:cNvGrpSpPr/>
          <p:nvPr/>
        </p:nvGrpSpPr>
        <p:grpSpPr>
          <a:xfrm>
            <a:off x="-1" y="-1"/>
            <a:ext cx="24382413" cy="1855429"/>
            <a:chOff x="-1" y="-1"/>
            <a:chExt cx="24382413" cy="1855429"/>
          </a:xfrm>
        </p:grpSpPr>
        <p:sp>
          <p:nvSpPr>
            <p:cNvPr id="10" name="직사각형 9"/>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13"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14" name="타원 13"/>
            <p:cNvSpPr/>
            <p:nvPr/>
          </p:nvSpPr>
          <p:spPr>
            <a:xfrm>
              <a:off x="22728916" y="1078039"/>
              <a:ext cx="7816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6</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pic>
        <p:nvPicPr>
          <p:cNvPr id="15" name="그림 14"/>
          <p:cNvPicPr>
            <a:picLocks noChangeAspect="1"/>
          </p:cNvPicPr>
          <p:nvPr/>
        </p:nvPicPr>
        <p:blipFill>
          <a:blip r:embed="rId4"/>
          <a:stretch>
            <a:fillRect/>
          </a:stretch>
        </p:blipFill>
        <p:spPr>
          <a:xfrm>
            <a:off x="21059690" y="12869565"/>
            <a:ext cx="2222311" cy="234930"/>
          </a:xfrm>
          <a:prstGeom prst="rect">
            <a:avLst/>
          </a:prstGeom>
        </p:spPr>
      </p:pic>
      <p:graphicFrame>
        <p:nvGraphicFramePr>
          <p:cNvPr id="6" name="표 6">
            <a:extLst>
              <a:ext uri="{FF2B5EF4-FFF2-40B4-BE49-F238E27FC236}">
                <a16:creationId xmlns:a16="http://schemas.microsoft.com/office/drawing/2014/main" id="{D5EBFD4D-1BAA-4272-A395-AE81345F1116}"/>
              </a:ext>
            </a:extLst>
          </p:cNvPr>
          <p:cNvGraphicFramePr>
            <a:graphicFrameLocks noGrp="1"/>
          </p:cNvGraphicFramePr>
          <p:nvPr>
            <p:extLst>
              <p:ext uri="{D42A27DB-BD31-4B8C-83A1-F6EECF244321}">
                <p14:modId xmlns:p14="http://schemas.microsoft.com/office/powerpoint/2010/main" val="896221007"/>
              </p:ext>
            </p:extLst>
          </p:nvPr>
        </p:nvGraphicFramePr>
        <p:xfrm>
          <a:off x="1437859" y="3782408"/>
          <a:ext cx="18545960" cy="7406640"/>
        </p:xfrm>
        <a:graphic>
          <a:graphicData uri="http://schemas.openxmlformats.org/drawingml/2006/table">
            <a:tbl>
              <a:tblPr firstRow="1" bandRow="1">
                <a:tableStyleId>{5C22544A-7EE6-4342-B048-85BDC9FD1C3A}</a:tableStyleId>
              </a:tblPr>
              <a:tblGrid>
                <a:gridCol w="4636490">
                  <a:extLst>
                    <a:ext uri="{9D8B030D-6E8A-4147-A177-3AD203B41FA5}">
                      <a16:colId xmlns:a16="http://schemas.microsoft.com/office/drawing/2014/main" val="2644828739"/>
                    </a:ext>
                  </a:extLst>
                </a:gridCol>
                <a:gridCol w="4636490">
                  <a:extLst>
                    <a:ext uri="{9D8B030D-6E8A-4147-A177-3AD203B41FA5}">
                      <a16:colId xmlns:a16="http://schemas.microsoft.com/office/drawing/2014/main" val="796211308"/>
                    </a:ext>
                  </a:extLst>
                </a:gridCol>
                <a:gridCol w="4636490">
                  <a:extLst>
                    <a:ext uri="{9D8B030D-6E8A-4147-A177-3AD203B41FA5}">
                      <a16:colId xmlns:a16="http://schemas.microsoft.com/office/drawing/2014/main" val="2528274659"/>
                    </a:ext>
                  </a:extLst>
                </a:gridCol>
                <a:gridCol w="4636490">
                  <a:extLst>
                    <a:ext uri="{9D8B030D-6E8A-4147-A177-3AD203B41FA5}">
                      <a16:colId xmlns:a16="http://schemas.microsoft.com/office/drawing/2014/main" val="1675207861"/>
                    </a:ext>
                  </a:extLst>
                </a:gridCol>
              </a:tblGrid>
              <a:tr h="0">
                <a:tc>
                  <a:txBody>
                    <a:bodyPr/>
                    <a:lstStyle/>
                    <a:p>
                      <a:pPr latinLnBrk="1"/>
                      <a:r>
                        <a:rPr lang="en-US" altLang="ko-KR" dirty="0"/>
                        <a:t>Ensemble Classifier</a:t>
                      </a:r>
                      <a:endParaRPr lang="ko-KR" altLang="en-US" dirty="0"/>
                    </a:p>
                  </a:txBody>
                  <a:tcPr/>
                </a:tc>
                <a:tc>
                  <a:txBody>
                    <a:bodyPr/>
                    <a:lstStyle/>
                    <a:p>
                      <a:pPr latinLnBrk="1"/>
                      <a:r>
                        <a:rPr lang="en-US" altLang="ko-KR" dirty="0"/>
                        <a:t>Accuracy (Test set)</a:t>
                      </a:r>
                      <a:endParaRPr lang="ko-KR" altLang="en-US" dirty="0"/>
                    </a:p>
                  </a:txBody>
                  <a:tcPr/>
                </a:tc>
                <a:tc>
                  <a:txBody>
                    <a:bodyPr/>
                    <a:lstStyle/>
                    <a:p>
                      <a:pPr marL="0" marR="0" lvl="0" indent="0" algn="l" defTabSz="1828709" rtl="0" eaLnBrk="1" fontAlgn="auto" latinLnBrk="1" hangingPunct="1">
                        <a:lnSpc>
                          <a:spcPct val="100000"/>
                        </a:lnSpc>
                        <a:spcBef>
                          <a:spcPts val="0"/>
                        </a:spcBef>
                        <a:spcAft>
                          <a:spcPts val="0"/>
                        </a:spcAft>
                        <a:buClrTx/>
                        <a:buSzTx/>
                        <a:buFontTx/>
                        <a:buNone/>
                        <a:tabLst/>
                        <a:defRPr/>
                      </a:pPr>
                      <a:r>
                        <a:rPr lang="en-US" altLang="ko-KR" dirty="0"/>
                        <a:t>Ensemble Classifier</a:t>
                      </a:r>
                      <a:endParaRPr lang="ko-KR" altLang="en-US" dirty="0"/>
                    </a:p>
                    <a:p>
                      <a:pPr latinLnBrk="1"/>
                      <a:endParaRPr lang="ko-KR" altLang="en-US" dirty="0"/>
                    </a:p>
                  </a:txBody>
                  <a:tcPr/>
                </a:tc>
                <a:tc>
                  <a:txBody>
                    <a:bodyPr/>
                    <a:lstStyle/>
                    <a:p>
                      <a:pPr marL="0" marR="0" lvl="0" indent="0" algn="l" defTabSz="1828709" rtl="0" eaLnBrk="1" fontAlgn="auto" latinLnBrk="1" hangingPunct="1">
                        <a:lnSpc>
                          <a:spcPct val="100000"/>
                        </a:lnSpc>
                        <a:spcBef>
                          <a:spcPts val="0"/>
                        </a:spcBef>
                        <a:spcAft>
                          <a:spcPts val="0"/>
                        </a:spcAft>
                        <a:buClrTx/>
                        <a:buSzTx/>
                        <a:buFontTx/>
                        <a:buNone/>
                        <a:tabLst/>
                        <a:defRPr/>
                      </a:pPr>
                      <a:r>
                        <a:rPr lang="en-US" altLang="ko-KR" dirty="0"/>
                        <a:t>Accuracy (Test set)</a:t>
                      </a:r>
                      <a:endParaRPr lang="ko-KR" altLang="en-US" dirty="0"/>
                    </a:p>
                    <a:p>
                      <a:pPr latinLnBrk="1"/>
                      <a:endParaRPr lang="ko-KR" altLang="en-US" dirty="0"/>
                    </a:p>
                  </a:txBody>
                  <a:tcPr/>
                </a:tc>
                <a:extLst>
                  <a:ext uri="{0D108BD9-81ED-4DB2-BD59-A6C34878D82A}">
                    <a16:rowId xmlns:a16="http://schemas.microsoft.com/office/drawing/2014/main" val="2195940973"/>
                  </a:ext>
                </a:extLst>
              </a:tr>
              <a:tr h="370840">
                <a:tc>
                  <a:txBody>
                    <a:bodyPr/>
                    <a:lstStyle/>
                    <a:p>
                      <a:pPr latinLnBrk="1"/>
                      <a:r>
                        <a:rPr lang="en-US" altLang="ko-KR" sz="2400" b="1" dirty="0" err="1"/>
                        <a:t>XGBosot</a:t>
                      </a:r>
                      <a:endParaRPr lang="ko-KR" altLang="en-US" sz="2400" b="1" dirty="0"/>
                    </a:p>
                  </a:txBody>
                  <a:tcPr/>
                </a:tc>
                <a:tc>
                  <a:txBody>
                    <a:bodyPr/>
                    <a:lstStyle/>
                    <a:p>
                      <a:pPr latinLnBrk="1"/>
                      <a:r>
                        <a:rPr lang="en-US" altLang="ko-KR" sz="2400" b="1" dirty="0"/>
                        <a:t>17.93%</a:t>
                      </a:r>
                      <a:endParaRPr lang="ko-KR" altLang="en-US" sz="2400" b="1" dirty="0"/>
                    </a:p>
                  </a:txBody>
                  <a:tcPr/>
                </a:tc>
                <a:tc>
                  <a:txBody>
                    <a:bodyPr/>
                    <a:lstStyle/>
                    <a:p>
                      <a:pPr latinLnBrk="1"/>
                      <a:r>
                        <a:rPr lang="en-US" altLang="ko-KR" sz="2400" b="1" dirty="0" err="1"/>
                        <a:t>LightGBM</a:t>
                      </a:r>
                      <a:r>
                        <a:rPr lang="en-US" altLang="ko-KR" sz="2400" b="1" dirty="0"/>
                        <a:t> + </a:t>
                      </a:r>
                      <a:r>
                        <a:rPr lang="en-US" altLang="ko-KR" sz="2400" b="1" dirty="0" err="1"/>
                        <a:t>ExtraTreesClassifier</a:t>
                      </a:r>
                      <a:endParaRPr lang="ko-KR" altLang="en-US" sz="2400" b="1" dirty="0"/>
                    </a:p>
                  </a:txBody>
                  <a:tcPr/>
                </a:tc>
                <a:tc>
                  <a:txBody>
                    <a:bodyPr/>
                    <a:lstStyle/>
                    <a:p>
                      <a:pPr latinLnBrk="1"/>
                      <a:r>
                        <a:rPr lang="en-US" altLang="ko-KR" sz="2400" b="1" dirty="0"/>
                        <a:t>22.67%</a:t>
                      </a:r>
                      <a:endParaRPr lang="ko-KR" altLang="en-US" sz="2400" b="1" dirty="0"/>
                    </a:p>
                  </a:txBody>
                  <a:tcPr/>
                </a:tc>
                <a:extLst>
                  <a:ext uri="{0D108BD9-81ED-4DB2-BD59-A6C34878D82A}">
                    <a16:rowId xmlns:a16="http://schemas.microsoft.com/office/drawing/2014/main" val="2014905350"/>
                  </a:ext>
                </a:extLst>
              </a:tr>
              <a:tr h="370840">
                <a:tc>
                  <a:txBody>
                    <a:bodyPr/>
                    <a:lstStyle/>
                    <a:p>
                      <a:pPr latinLnBrk="1"/>
                      <a:r>
                        <a:rPr lang="en-US" altLang="ko-KR" sz="2400" b="1" dirty="0" err="1"/>
                        <a:t>LightGBM</a:t>
                      </a:r>
                      <a:endParaRPr lang="ko-KR" altLang="en-US" sz="2400" b="1" dirty="0"/>
                    </a:p>
                  </a:txBody>
                  <a:tcPr/>
                </a:tc>
                <a:tc>
                  <a:txBody>
                    <a:bodyPr/>
                    <a:lstStyle/>
                    <a:p>
                      <a:pPr latinLnBrk="1"/>
                      <a:r>
                        <a:rPr lang="en-US" altLang="ko-KR" sz="2400" b="1" dirty="0"/>
                        <a:t>19.26%</a:t>
                      </a:r>
                      <a:endParaRPr lang="ko-KR" altLang="en-US" sz="2400" b="1" dirty="0"/>
                    </a:p>
                  </a:txBody>
                  <a:tcPr/>
                </a:tc>
                <a:tc>
                  <a:txBody>
                    <a:bodyPr/>
                    <a:lstStyle/>
                    <a:p>
                      <a:pPr latinLnBrk="1"/>
                      <a:r>
                        <a:rPr lang="en-US" altLang="ko-KR" sz="2400" b="1" dirty="0" err="1"/>
                        <a:t>RandomForest</a:t>
                      </a:r>
                      <a:r>
                        <a:rPr lang="en-US" altLang="ko-KR" sz="2400" b="1" dirty="0"/>
                        <a:t> + </a:t>
                      </a:r>
                      <a:r>
                        <a:rPr lang="en-US" altLang="ko-KR" sz="2400" b="1" dirty="0" err="1"/>
                        <a:t>ExtraTreesClassifier</a:t>
                      </a:r>
                      <a:endParaRPr lang="ko-KR" altLang="en-US" sz="2400" b="1" dirty="0"/>
                    </a:p>
                  </a:txBody>
                  <a:tcPr/>
                </a:tc>
                <a:tc>
                  <a:txBody>
                    <a:bodyPr/>
                    <a:lstStyle/>
                    <a:p>
                      <a:pPr latinLnBrk="1"/>
                      <a:r>
                        <a:rPr lang="en-US" altLang="ko-KR" sz="2400" b="1" dirty="0"/>
                        <a:t>19.80%</a:t>
                      </a:r>
                      <a:endParaRPr lang="ko-KR" altLang="en-US" sz="2400" b="1" dirty="0"/>
                    </a:p>
                  </a:txBody>
                  <a:tcPr/>
                </a:tc>
                <a:extLst>
                  <a:ext uri="{0D108BD9-81ED-4DB2-BD59-A6C34878D82A}">
                    <a16:rowId xmlns:a16="http://schemas.microsoft.com/office/drawing/2014/main" val="3729185809"/>
                  </a:ext>
                </a:extLst>
              </a:tr>
              <a:tr h="370840">
                <a:tc>
                  <a:txBody>
                    <a:bodyPr/>
                    <a:lstStyle/>
                    <a:p>
                      <a:pPr latinLnBrk="1"/>
                      <a:r>
                        <a:rPr lang="en-US" altLang="ko-KR" sz="2400" b="1" dirty="0" err="1"/>
                        <a:t>RandomForest</a:t>
                      </a:r>
                      <a:endParaRPr lang="ko-KR" altLang="en-US" sz="2400" b="1" dirty="0"/>
                    </a:p>
                  </a:txBody>
                  <a:tcPr/>
                </a:tc>
                <a:tc>
                  <a:txBody>
                    <a:bodyPr/>
                    <a:lstStyle/>
                    <a:p>
                      <a:pPr latinLnBrk="1"/>
                      <a:r>
                        <a:rPr lang="en-US" altLang="ko-KR" sz="2400" b="1" dirty="0"/>
                        <a:t>15.49%</a:t>
                      </a:r>
                      <a:endParaRPr lang="ko-KR" altLang="en-US" sz="2400" b="1" dirty="0"/>
                    </a:p>
                  </a:txBody>
                  <a:tcPr/>
                </a:tc>
                <a:tc>
                  <a:txBody>
                    <a:bodyPr/>
                    <a:lstStyle/>
                    <a:p>
                      <a:pPr marL="0" marR="0" lvl="0" indent="0" algn="l" defTabSz="1828709" rtl="0" eaLnBrk="1" fontAlgn="auto" latinLnBrk="1" hangingPunct="1">
                        <a:lnSpc>
                          <a:spcPct val="100000"/>
                        </a:lnSpc>
                        <a:spcBef>
                          <a:spcPts val="0"/>
                        </a:spcBef>
                        <a:spcAft>
                          <a:spcPts val="0"/>
                        </a:spcAft>
                        <a:buClrTx/>
                        <a:buSzTx/>
                        <a:buFontTx/>
                        <a:buNone/>
                        <a:tabLst/>
                        <a:defRPr/>
                      </a:pPr>
                      <a:r>
                        <a:rPr lang="en-US" altLang="ko-KR" sz="2400" b="1" dirty="0" err="1"/>
                        <a:t>XGBoost</a:t>
                      </a:r>
                      <a:r>
                        <a:rPr lang="en-US" altLang="ko-KR" sz="2400" b="1" dirty="0"/>
                        <a:t> + </a:t>
                      </a:r>
                      <a:r>
                        <a:rPr lang="en-US" altLang="ko-KR" sz="2400" b="1" dirty="0" err="1"/>
                        <a:t>LightGBM</a:t>
                      </a:r>
                      <a:r>
                        <a:rPr lang="ko-KR" altLang="en-US" sz="2400" b="1" dirty="0"/>
                        <a:t> </a:t>
                      </a:r>
                      <a:r>
                        <a:rPr lang="en-US" altLang="ko-KR" sz="2400" b="1" dirty="0"/>
                        <a:t>+</a:t>
                      </a:r>
                      <a:r>
                        <a:rPr lang="ko-KR" altLang="en-US" sz="2400" b="1" dirty="0"/>
                        <a:t> </a:t>
                      </a:r>
                      <a:r>
                        <a:rPr lang="en-US" altLang="ko-KR" sz="2400" b="1" dirty="0" err="1"/>
                        <a:t>RandomForest</a:t>
                      </a:r>
                      <a:endParaRPr lang="ko-KR" altLang="en-US" sz="2400" b="1" dirty="0"/>
                    </a:p>
                  </a:txBody>
                  <a:tcPr/>
                </a:tc>
                <a:tc>
                  <a:txBody>
                    <a:bodyPr/>
                    <a:lstStyle/>
                    <a:p>
                      <a:pPr latinLnBrk="1"/>
                      <a:r>
                        <a:rPr lang="en-US" altLang="ko-KR" sz="2400" b="1" dirty="0">
                          <a:solidFill>
                            <a:srgbClr val="FF0000"/>
                          </a:solidFill>
                        </a:rPr>
                        <a:t>23.82% (BEST)</a:t>
                      </a:r>
                      <a:endParaRPr lang="ko-KR" altLang="en-US" sz="2400" b="1" dirty="0">
                        <a:solidFill>
                          <a:srgbClr val="FF0000"/>
                        </a:solidFill>
                      </a:endParaRPr>
                    </a:p>
                  </a:txBody>
                  <a:tcPr/>
                </a:tc>
                <a:extLst>
                  <a:ext uri="{0D108BD9-81ED-4DB2-BD59-A6C34878D82A}">
                    <a16:rowId xmlns:a16="http://schemas.microsoft.com/office/drawing/2014/main" val="2550138547"/>
                  </a:ext>
                </a:extLst>
              </a:tr>
              <a:tr h="370840">
                <a:tc>
                  <a:txBody>
                    <a:bodyPr/>
                    <a:lstStyle/>
                    <a:p>
                      <a:pPr latinLnBrk="1"/>
                      <a:r>
                        <a:rPr lang="en-US" altLang="ko-KR" sz="2400" b="1" dirty="0" err="1"/>
                        <a:t>ExtraTreesClassifier</a:t>
                      </a:r>
                      <a:endParaRPr lang="ko-KR" altLang="en-US" sz="2400" b="1" dirty="0"/>
                    </a:p>
                  </a:txBody>
                  <a:tcPr/>
                </a:tc>
                <a:tc>
                  <a:txBody>
                    <a:bodyPr/>
                    <a:lstStyle/>
                    <a:p>
                      <a:pPr latinLnBrk="1"/>
                      <a:r>
                        <a:rPr lang="en-US" altLang="ko-KR" sz="2400" b="1" dirty="0"/>
                        <a:t>18.22%</a:t>
                      </a:r>
                      <a:endParaRPr lang="ko-KR" altLang="en-US" sz="2400" b="1" dirty="0"/>
                    </a:p>
                  </a:txBody>
                  <a:tcPr/>
                </a:tc>
                <a:tc>
                  <a:txBody>
                    <a:bodyPr/>
                    <a:lstStyle/>
                    <a:p>
                      <a:pPr marL="0" marR="0" lvl="0" indent="0" algn="l" defTabSz="1828709" rtl="0" eaLnBrk="1" fontAlgn="auto" latinLnBrk="1" hangingPunct="1">
                        <a:lnSpc>
                          <a:spcPct val="100000"/>
                        </a:lnSpc>
                        <a:spcBef>
                          <a:spcPts val="0"/>
                        </a:spcBef>
                        <a:spcAft>
                          <a:spcPts val="0"/>
                        </a:spcAft>
                        <a:buClrTx/>
                        <a:buSzTx/>
                        <a:buFontTx/>
                        <a:buNone/>
                        <a:tabLst/>
                        <a:defRPr/>
                      </a:pPr>
                      <a:r>
                        <a:rPr lang="en-US" altLang="ko-KR" sz="2400" b="1" dirty="0" err="1"/>
                        <a:t>XGBoost</a:t>
                      </a:r>
                      <a:r>
                        <a:rPr lang="en-US" altLang="ko-KR" sz="2400" b="1" dirty="0"/>
                        <a:t> + </a:t>
                      </a:r>
                      <a:r>
                        <a:rPr lang="en-US" altLang="ko-KR" sz="2400" b="1" dirty="0" err="1"/>
                        <a:t>LightGBM</a:t>
                      </a:r>
                      <a:r>
                        <a:rPr lang="ko-KR" altLang="en-US" sz="2400" b="1" dirty="0"/>
                        <a:t> </a:t>
                      </a:r>
                      <a:r>
                        <a:rPr lang="en-US" altLang="ko-KR" sz="2400" b="1" dirty="0"/>
                        <a:t>+</a:t>
                      </a:r>
                      <a:r>
                        <a:rPr lang="ko-KR" altLang="en-US" sz="2400" b="1" dirty="0"/>
                        <a:t> </a:t>
                      </a:r>
                      <a:r>
                        <a:rPr lang="en-US" altLang="ko-KR" sz="2400" b="1" dirty="0" err="1"/>
                        <a:t>ExtraTreesClassifier</a:t>
                      </a:r>
                      <a:endParaRPr lang="ko-KR" altLang="en-US" sz="2400" b="1" dirty="0"/>
                    </a:p>
                  </a:txBody>
                  <a:tcPr/>
                </a:tc>
                <a:tc>
                  <a:txBody>
                    <a:bodyPr/>
                    <a:lstStyle/>
                    <a:p>
                      <a:pPr latinLnBrk="1"/>
                      <a:r>
                        <a:rPr lang="en-US" altLang="ko-KR" sz="2400" b="1" dirty="0"/>
                        <a:t>21.66%</a:t>
                      </a:r>
                      <a:endParaRPr lang="ko-KR" altLang="en-US" sz="2400" b="1" dirty="0"/>
                    </a:p>
                  </a:txBody>
                  <a:tcPr/>
                </a:tc>
                <a:extLst>
                  <a:ext uri="{0D108BD9-81ED-4DB2-BD59-A6C34878D82A}">
                    <a16:rowId xmlns:a16="http://schemas.microsoft.com/office/drawing/2014/main" val="443542237"/>
                  </a:ext>
                </a:extLst>
              </a:tr>
              <a:tr h="370840">
                <a:tc>
                  <a:txBody>
                    <a:bodyPr/>
                    <a:lstStyle/>
                    <a:p>
                      <a:pPr latinLnBrk="1"/>
                      <a:r>
                        <a:rPr lang="en-US" altLang="ko-KR" sz="2400" b="1" dirty="0" err="1"/>
                        <a:t>XGBoost</a:t>
                      </a:r>
                      <a:r>
                        <a:rPr lang="en-US" altLang="ko-KR" sz="2400" b="1" dirty="0"/>
                        <a:t> + </a:t>
                      </a:r>
                      <a:r>
                        <a:rPr lang="en-US" altLang="ko-KR" sz="2400" b="1" dirty="0" err="1"/>
                        <a:t>LightGBM</a:t>
                      </a:r>
                      <a:endParaRPr lang="ko-KR" altLang="en-US" sz="2400" b="1" dirty="0"/>
                    </a:p>
                  </a:txBody>
                  <a:tcPr/>
                </a:tc>
                <a:tc>
                  <a:txBody>
                    <a:bodyPr/>
                    <a:lstStyle/>
                    <a:p>
                      <a:pPr latinLnBrk="1"/>
                      <a:r>
                        <a:rPr lang="en-US" altLang="ko-KR" sz="2400" b="1" dirty="0"/>
                        <a:t>23.67%</a:t>
                      </a:r>
                      <a:endParaRPr lang="ko-KR" altLang="en-US" sz="2400" b="1" dirty="0"/>
                    </a:p>
                  </a:txBody>
                  <a:tcPr/>
                </a:tc>
                <a:tc>
                  <a:txBody>
                    <a:bodyPr/>
                    <a:lstStyle/>
                    <a:p>
                      <a:pPr marL="0" marR="0" lvl="0" indent="0" algn="l" defTabSz="1828709" rtl="0" eaLnBrk="1" fontAlgn="auto" latinLnBrk="1" hangingPunct="1">
                        <a:lnSpc>
                          <a:spcPct val="100000"/>
                        </a:lnSpc>
                        <a:spcBef>
                          <a:spcPts val="0"/>
                        </a:spcBef>
                        <a:spcAft>
                          <a:spcPts val="0"/>
                        </a:spcAft>
                        <a:buClrTx/>
                        <a:buSzTx/>
                        <a:buFontTx/>
                        <a:buNone/>
                        <a:tabLst/>
                        <a:defRPr/>
                      </a:pPr>
                      <a:r>
                        <a:rPr lang="en-US" altLang="ko-KR" sz="2400" b="1" dirty="0" err="1"/>
                        <a:t>XGBoost</a:t>
                      </a:r>
                      <a:r>
                        <a:rPr lang="en-US" altLang="ko-KR" sz="2400" b="1" dirty="0"/>
                        <a:t> + </a:t>
                      </a:r>
                      <a:r>
                        <a:rPr lang="en-US" altLang="ko-KR" sz="2400" b="1" dirty="0" err="1"/>
                        <a:t>RandomForest</a:t>
                      </a:r>
                      <a:r>
                        <a:rPr lang="ko-KR" altLang="en-US" sz="2400" b="1" dirty="0"/>
                        <a:t> </a:t>
                      </a:r>
                      <a:r>
                        <a:rPr lang="en-US" altLang="ko-KR" sz="2400" b="1" dirty="0"/>
                        <a:t>+</a:t>
                      </a:r>
                      <a:r>
                        <a:rPr lang="ko-KR" altLang="en-US" sz="2400" b="1" dirty="0"/>
                        <a:t> </a:t>
                      </a:r>
                      <a:r>
                        <a:rPr lang="en-US" altLang="ko-KR" sz="2400" b="1" dirty="0" err="1"/>
                        <a:t>ExtraTreesClassifier</a:t>
                      </a:r>
                      <a:endParaRPr lang="ko-KR" altLang="en-US" sz="2400" b="1" dirty="0"/>
                    </a:p>
                  </a:txBody>
                  <a:tcPr/>
                </a:tc>
                <a:tc>
                  <a:txBody>
                    <a:bodyPr/>
                    <a:lstStyle/>
                    <a:p>
                      <a:pPr latinLnBrk="1"/>
                      <a:r>
                        <a:rPr lang="en-US" altLang="ko-KR" sz="2400" b="1" dirty="0"/>
                        <a:t>19.08%</a:t>
                      </a:r>
                      <a:endParaRPr lang="ko-KR" altLang="en-US" sz="2400" b="1" dirty="0"/>
                    </a:p>
                  </a:txBody>
                  <a:tcPr/>
                </a:tc>
                <a:extLst>
                  <a:ext uri="{0D108BD9-81ED-4DB2-BD59-A6C34878D82A}">
                    <a16:rowId xmlns:a16="http://schemas.microsoft.com/office/drawing/2014/main" val="25526512"/>
                  </a:ext>
                </a:extLst>
              </a:tr>
              <a:tr h="370840">
                <a:tc>
                  <a:txBody>
                    <a:bodyPr/>
                    <a:lstStyle/>
                    <a:p>
                      <a:pPr latinLnBrk="1"/>
                      <a:r>
                        <a:rPr lang="en-US" altLang="ko-KR" sz="2400" b="1" dirty="0" err="1"/>
                        <a:t>XGBoost</a:t>
                      </a:r>
                      <a:r>
                        <a:rPr lang="en-US" altLang="ko-KR" sz="2400" b="1" dirty="0"/>
                        <a:t> + </a:t>
                      </a:r>
                      <a:r>
                        <a:rPr lang="en-US" altLang="ko-KR" sz="2400" b="1" dirty="0" err="1"/>
                        <a:t>RandomForest</a:t>
                      </a:r>
                      <a:endParaRPr lang="ko-KR" altLang="en-US" sz="2400" b="1" dirty="0"/>
                    </a:p>
                  </a:txBody>
                  <a:tcPr/>
                </a:tc>
                <a:tc>
                  <a:txBody>
                    <a:bodyPr/>
                    <a:lstStyle/>
                    <a:p>
                      <a:pPr latinLnBrk="1"/>
                      <a:r>
                        <a:rPr lang="en-US" altLang="ko-KR" sz="2400" b="1" dirty="0"/>
                        <a:t>20.66%</a:t>
                      </a:r>
                      <a:endParaRPr lang="ko-KR" altLang="en-US" sz="2400" b="1" dirty="0"/>
                    </a:p>
                  </a:txBody>
                  <a:tcPr/>
                </a:tc>
                <a:tc>
                  <a:txBody>
                    <a:bodyPr/>
                    <a:lstStyle/>
                    <a:p>
                      <a:pPr marL="0" marR="0" lvl="0" indent="0" algn="l" defTabSz="1828709" rtl="0" eaLnBrk="1" fontAlgn="auto" latinLnBrk="1" hangingPunct="1">
                        <a:lnSpc>
                          <a:spcPct val="100000"/>
                        </a:lnSpc>
                        <a:spcBef>
                          <a:spcPts val="0"/>
                        </a:spcBef>
                        <a:spcAft>
                          <a:spcPts val="0"/>
                        </a:spcAft>
                        <a:buClrTx/>
                        <a:buSzTx/>
                        <a:buFontTx/>
                        <a:buNone/>
                        <a:tabLst/>
                        <a:defRPr/>
                      </a:pPr>
                      <a:r>
                        <a:rPr lang="en-US" altLang="ko-KR" sz="2400" b="1" dirty="0" err="1"/>
                        <a:t>LightGBM</a:t>
                      </a:r>
                      <a:r>
                        <a:rPr lang="en-US" altLang="ko-KR" sz="2400" b="1" dirty="0"/>
                        <a:t> + </a:t>
                      </a:r>
                      <a:r>
                        <a:rPr lang="en-US" altLang="ko-KR" sz="2400" b="1" dirty="0" err="1"/>
                        <a:t>RandomForest</a:t>
                      </a:r>
                      <a:r>
                        <a:rPr lang="ko-KR" altLang="en-US" sz="2400" b="1" dirty="0"/>
                        <a:t> </a:t>
                      </a:r>
                      <a:r>
                        <a:rPr lang="en-US" altLang="ko-KR" sz="2400" b="1" dirty="0"/>
                        <a:t>+</a:t>
                      </a:r>
                      <a:r>
                        <a:rPr lang="ko-KR" altLang="en-US" sz="2400" b="1" dirty="0"/>
                        <a:t> </a:t>
                      </a:r>
                      <a:r>
                        <a:rPr lang="en-US" altLang="ko-KR" sz="2400" b="1" dirty="0" err="1"/>
                        <a:t>ExtraTreesClassifier</a:t>
                      </a:r>
                      <a:endParaRPr lang="ko-KR" altLang="en-US" sz="2400" b="1" dirty="0"/>
                    </a:p>
                  </a:txBody>
                  <a:tcPr/>
                </a:tc>
                <a:tc>
                  <a:txBody>
                    <a:bodyPr/>
                    <a:lstStyle/>
                    <a:p>
                      <a:pPr latinLnBrk="1"/>
                      <a:r>
                        <a:rPr lang="en-US" altLang="ko-KR" sz="2400" b="1" dirty="0"/>
                        <a:t>21.52%</a:t>
                      </a:r>
                      <a:endParaRPr lang="ko-KR" altLang="en-US" sz="2400" b="1" dirty="0"/>
                    </a:p>
                  </a:txBody>
                  <a:tcPr/>
                </a:tc>
                <a:extLst>
                  <a:ext uri="{0D108BD9-81ED-4DB2-BD59-A6C34878D82A}">
                    <a16:rowId xmlns:a16="http://schemas.microsoft.com/office/drawing/2014/main" val="1703852880"/>
                  </a:ext>
                </a:extLst>
              </a:tr>
              <a:tr h="370840">
                <a:tc>
                  <a:txBody>
                    <a:bodyPr/>
                    <a:lstStyle/>
                    <a:p>
                      <a:pPr latinLnBrk="1"/>
                      <a:r>
                        <a:rPr lang="en-US" altLang="ko-KR" sz="2400" b="1" dirty="0" err="1"/>
                        <a:t>XGBoost</a:t>
                      </a:r>
                      <a:r>
                        <a:rPr lang="en-US" altLang="ko-KR" sz="2400" b="1" dirty="0"/>
                        <a:t> + </a:t>
                      </a:r>
                      <a:r>
                        <a:rPr lang="en-US" altLang="ko-KR" sz="2400" b="1" dirty="0" err="1"/>
                        <a:t>ExtraTreesClassifier</a:t>
                      </a:r>
                      <a:endParaRPr lang="ko-KR" altLang="en-US" sz="2400" b="1" dirty="0"/>
                    </a:p>
                  </a:txBody>
                  <a:tcPr/>
                </a:tc>
                <a:tc>
                  <a:txBody>
                    <a:bodyPr/>
                    <a:lstStyle/>
                    <a:p>
                      <a:pPr latinLnBrk="1"/>
                      <a:r>
                        <a:rPr lang="en-US" altLang="ko-KR" sz="2400" b="1" dirty="0"/>
                        <a:t>20.23%</a:t>
                      </a:r>
                      <a:endParaRPr lang="ko-KR" altLang="en-US" sz="2400" b="1" dirty="0"/>
                    </a:p>
                  </a:txBody>
                  <a:tcPr/>
                </a:tc>
                <a:tc>
                  <a:txBody>
                    <a:bodyPr/>
                    <a:lstStyle/>
                    <a:p>
                      <a:pPr marL="0" marR="0" lvl="0" indent="0" algn="l" defTabSz="1828709" rtl="0" eaLnBrk="1" fontAlgn="auto" latinLnBrk="1" hangingPunct="1">
                        <a:lnSpc>
                          <a:spcPct val="100000"/>
                        </a:lnSpc>
                        <a:spcBef>
                          <a:spcPts val="0"/>
                        </a:spcBef>
                        <a:spcAft>
                          <a:spcPts val="0"/>
                        </a:spcAft>
                        <a:buClrTx/>
                        <a:buSzTx/>
                        <a:buFontTx/>
                        <a:buNone/>
                        <a:tabLst/>
                        <a:defRPr/>
                      </a:pPr>
                      <a:r>
                        <a:rPr lang="en-US" altLang="ko-KR" sz="2400" b="1" dirty="0" err="1"/>
                        <a:t>XGBoost</a:t>
                      </a:r>
                      <a:r>
                        <a:rPr lang="en-US" altLang="ko-KR" sz="2400" b="1" dirty="0"/>
                        <a:t> + </a:t>
                      </a:r>
                      <a:r>
                        <a:rPr lang="en-US" altLang="ko-KR" sz="2400" b="1" dirty="0" err="1"/>
                        <a:t>LightGBM</a:t>
                      </a:r>
                      <a:r>
                        <a:rPr lang="ko-KR" altLang="en-US" sz="2400" b="1" dirty="0"/>
                        <a:t> </a:t>
                      </a:r>
                      <a:r>
                        <a:rPr lang="en-US" altLang="ko-KR" sz="2400" b="1" dirty="0"/>
                        <a:t>+</a:t>
                      </a:r>
                      <a:r>
                        <a:rPr lang="ko-KR" altLang="en-US" sz="2400" b="1" dirty="0"/>
                        <a:t> </a:t>
                      </a:r>
                      <a:r>
                        <a:rPr lang="en-US" altLang="ko-KR" sz="2400" b="1" dirty="0" err="1"/>
                        <a:t>RandomForest</a:t>
                      </a:r>
                      <a:r>
                        <a:rPr lang="ko-KR" altLang="en-US" sz="2400" b="1" dirty="0"/>
                        <a:t> </a:t>
                      </a:r>
                      <a:r>
                        <a:rPr lang="en-US" altLang="ko-KR" sz="2400" b="1" dirty="0"/>
                        <a:t>+</a:t>
                      </a:r>
                      <a:r>
                        <a:rPr lang="ko-KR" altLang="en-US" sz="2400" b="1" dirty="0"/>
                        <a:t> </a:t>
                      </a:r>
                      <a:r>
                        <a:rPr lang="en-US" altLang="ko-KR" sz="2400" b="1" dirty="0" err="1"/>
                        <a:t>ExtraTreesClassifier</a:t>
                      </a:r>
                      <a:endParaRPr lang="ko-KR" altLang="en-US" sz="2400" b="1" dirty="0"/>
                    </a:p>
                  </a:txBody>
                  <a:tcPr/>
                </a:tc>
                <a:tc>
                  <a:txBody>
                    <a:bodyPr/>
                    <a:lstStyle/>
                    <a:p>
                      <a:pPr latinLnBrk="1"/>
                      <a:r>
                        <a:rPr lang="en-US" altLang="ko-KR" sz="2400" b="1" dirty="0"/>
                        <a:t>23.53%</a:t>
                      </a:r>
                      <a:endParaRPr lang="ko-KR" altLang="en-US" sz="2400" b="1" dirty="0"/>
                    </a:p>
                  </a:txBody>
                  <a:tcPr/>
                </a:tc>
                <a:extLst>
                  <a:ext uri="{0D108BD9-81ED-4DB2-BD59-A6C34878D82A}">
                    <a16:rowId xmlns:a16="http://schemas.microsoft.com/office/drawing/2014/main" val="821399142"/>
                  </a:ext>
                </a:extLst>
              </a:tr>
              <a:tr h="370840">
                <a:tc>
                  <a:txBody>
                    <a:bodyPr/>
                    <a:lstStyle/>
                    <a:p>
                      <a:pPr latinLnBrk="1"/>
                      <a:r>
                        <a:rPr lang="en-US" altLang="ko-KR" sz="2400" b="1" dirty="0" err="1"/>
                        <a:t>LightGBM</a:t>
                      </a:r>
                      <a:r>
                        <a:rPr lang="en-US" altLang="ko-KR" sz="2400" b="1" dirty="0"/>
                        <a:t> + </a:t>
                      </a:r>
                      <a:r>
                        <a:rPr lang="en-US" altLang="ko-KR" sz="2400" b="1" dirty="0" err="1"/>
                        <a:t>RandomForest</a:t>
                      </a:r>
                      <a:endParaRPr lang="ko-KR" altLang="en-US" sz="2400" b="1" dirty="0"/>
                    </a:p>
                  </a:txBody>
                  <a:tcPr/>
                </a:tc>
                <a:tc>
                  <a:txBody>
                    <a:bodyPr/>
                    <a:lstStyle/>
                    <a:p>
                      <a:pPr latinLnBrk="1"/>
                      <a:r>
                        <a:rPr lang="en-US" altLang="ko-KR" sz="2400" b="1" dirty="0"/>
                        <a:t>23.39%</a:t>
                      </a:r>
                      <a:endParaRPr lang="ko-KR" altLang="en-US" sz="2400" b="1" dirty="0"/>
                    </a:p>
                  </a:txBody>
                  <a:tcPr/>
                </a:tc>
                <a:tc>
                  <a:txBody>
                    <a:bodyPr/>
                    <a:lstStyle/>
                    <a:p>
                      <a:pPr latinLnBrk="1"/>
                      <a:endParaRPr lang="ko-KR" altLang="en-US" sz="2400" b="1" dirty="0"/>
                    </a:p>
                  </a:txBody>
                  <a:tcPr/>
                </a:tc>
                <a:tc>
                  <a:txBody>
                    <a:bodyPr/>
                    <a:lstStyle/>
                    <a:p>
                      <a:pPr latinLnBrk="1"/>
                      <a:endParaRPr lang="ko-KR" altLang="en-US" sz="2400" b="1" dirty="0"/>
                    </a:p>
                  </a:txBody>
                  <a:tcPr/>
                </a:tc>
                <a:extLst>
                  <a:ext uri="{0D108BD9-81ED-4DB2-BD59-A6C34878D82A}">
                    <a16:rowId xmlns:a16="http://schemas.microsoft.com/office/drawing/2014/main" val="916203112"/>
                  </a:ext>
                </a:extLst>
              </a:tr>
            </a:tbl>
          </a:graphicData>
        </a:graphic>
      </p:graphicFrame>
    </p:spTree>
    <p:extLst>
      <p:ext uri="{BB962C8B-B14F-4D97-AF65-F5344CB8AC3E}">
        <p14:creationId xmlns:p14="http://schemas.microsoft.com/office/powerpoint/2010/main" val="3903028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직선 연결선[R] 1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sp>
        <p:nvSpPr>
          <p:cNvPr id="2" name="직사각형 1"/>
          <p:cNvSpPr/>
          <p:nvPr/>
        </p:nvSpPr>
        <p:spPr>
          <a:xfrm>
            <a:off x="9348570" y="1767487"/>
            <a:ext cx="5932651" cy="1446550"/>
          </a:xfrm>
          <a:prstGeom prst="rect">
            <a:avLst/>
          </a:prstGeom>
          <a:effectLst>
            <a:reflection blurRad="6350" stA="45000" endPos="38500" dist="50800" dir="5400000" sy="-100000" algn="bl" rotWithShape="0"/>
          </a:effectLst>
        </p:spPr>
        <p:txBody>
          <a:bodyPr wrap="none">
            <a:spAutoFit/>
          </a:bodyPr>
          <a:lstStyle/>
          <a:p>
            <a:pPr algn="ctr"/>
            <a:r>
              <a:rPr lang="en-US" altLang="ko-KR" sz="8800" b="1" dirty="0">
                <a:solidFill>
                  <a:srgbClr val="002856"/>
                </a:solidFill>
                <a:effectLst>
                  <a:reflection blurRad="6350" stA="45000" endPos="50000" dist="12700" dir="5400000" sy="-100000" algn="bl" rotWithShape="0"/>
                </a:effectLst>
                <a:latin typeface="나눔고딕" panose="020D0604000000000000" pitchFamily="50" charset="-127"/>
                <a:ea typeface="나눔고딕" panose="020D0604000000000000" pitchFamily="50" charset="-127"/>
                <a:cs typeface="Nanum Gothic Bold" charset="-127"/>
              </a:rPr>
              <a:t>CONTENTS</a:t>
            </a:r>
            <a:endParaRPr lang="en-US" altLang="ko-KR" sz="4400" b="1" dirty="0">
              <a:solidFill>
                <a:srgbClr val="002856"/>
              </a:solidFill>
              <a:effectLst>
                <a:reflection blurRad="6350" stA="45000" endPos="50000" dist="12700" dir="5400000" sy="-100000" algn="bl" rotWithShape="0"/>
              </a:effectLst>
              <a:latin typeface="나눔고딕" panose="020D0604000000000000" pitchFamily="50" charset="-127"/>
              <a:ea typeface="나눔고딕" panose="020D0604000000000000" pitchFamily="50" charset="-127"/>
              <a:cs typeface="Nanum Gothic Bold" charset="-127"/>
            </a:endParaRPr>
          </a:p>
        </p:txBody>
      </p:sp>
      <p:sp>
        <p:nvSpPr>
          <p:cNvPr id="101" name="직사각형 100"/>
          <p:cNvSpPr/>
          <p:nvPr/>
        </p:nvSpPr>
        <p:spPr>
          <a:xfrm>
            <a:off x="3079275" y="5487017"/>
            <a:ext cx="5355953" cy="1415772"/>
          </a:xfrm>
          <a:prstGeom prst="rect">
            <a:avLst/>
          </a:prstGeom>
        </p:spPr>
        <p:txBody>
          <a:bodyPr wrap="none">
            <a:spAutoFit/>
          </a:bodyPr>
          <a:lstStyle/>
          <a:p>
            <a:r>
              <a:rPr lang="en-US" altLang="ko-KR" sz="5400" b="1" spc="300" dirty="0">
                <a:solidFill>
                  <a:srgbClr val="002856"/>
                </a:solidFill>
                <a:latin typeface="나눔고딕" panose="020D0604000000000000" pitchFamily="50" charset="-127"/>
                <a:ea typeface="나눔고딕" panose="020D0604000000000000" pitchFamily="50" charset="-127"/>
                <a:cs typeface="Nanum Gothic Bold" charset="-127"/>
              </a:rPr>
              <a:t>1. </a:t>
            </a:r>
            <a:r>
              <a:rPr lang="en-US" altLang="ko-KR" sz="5400" b="1" dirty="0">
                <a:solidFill>
                  <a:srgbClr val="002856"/>
                </a:solidFill>
                <a:latin typeface="나눔고딕" panose="020D0604000000000000" pitchFamily="50" charset="-127"/>
                <a:ea typeface="나눔고딕" panose="020D0604000000000000" pitchFamily="50" charset="-127"/>
                <a:cs typeface="Nanum Gothic Bold" charset="-127"/>
              </a:rPr>
              <a:t>Background</a:t>
            </a:r>
            <a:endParaRPr lang="en-US" altLang="ko-KR" sz="3200" b="1" dirty="0">
              <a:solidFill>
                <a:srgbClr val="002856"/>
              </a:solidFill>
              <a:latin typeface="나눔고딕" panose="020D0604000000000000" pitchFamily="50" charset="-127"/>
              <a:ea typeface="나눔고딕" panose="020D0604000000000000" pitchFamily="50" charset="-127"/>
              <a:cs typeface="Nanum Gothic Bold" charset="-127"/>
            </a:endParaRPr>
          </a:p>
          <a:p>
            <a:endParaRPr lang="en-US" altLang="ko-KR" sz="3200" b="1" dirty="0">
              <a:solidFill>
                <a:srgbClr val="002856"/>
              </a:solidFill>
              <a:latin typeface="나눔고딕" panose="020D0604000000000000" pitchFamily="50" charset="-127"/>
              <a:ea typeface="나눔고딕" panose="020D0604000000000000" pitchFamily="50" charset="-127"/>
              <a:cs typeface="Nanum Gothic Bold" charset="-127"/>
            </a:endParaRPr>
          </a:p>
        </p:txBody>
      </p:sp>
      <p:sp>
        <p:nvSpPr>
          <p:cNvPr id="104" name="직사각형 103"/>
          <p:cNvSpPr/>
          <p:nvPr/>
        </p:nvSpPr>
        <p:spPr>
          <a:xfrm>
            <a:off x="4170266" y="6291666"/>
            <a:ext cx="5925020" cy="584775"/>
          </a:xfrm>
          <a:prstGeom prst="rect">
            <a:avLst/>
          </a:prstGeom>
        </p:spPr>
        <p:txBody>
          <a:bodyPr wrap="none">
            <a:spAutoFit/>
          </a:bodyPr>
          <a:lstStyle/>
          <a:p>
            <a:r>
              <a:rPr lang="en-US" altLang="ko-KR" sz="3200" b="1" dirty="0">
                <a:solidFill>
                  <a:schemeClr val="bg1">
                    <a:lumMod val="65000"/>
                  </a:schemeClr>
                </a:solidFill>
                <a:latin typeface="나눔고딕" panose="020D0604000000000000" pitchFamily="50" charset="-127"/>
                <a:ea typeface="나눔고딕" panose="020D0604000000000000" pitchFamily="50" charset="-127"/>
                <a:cs typeface="Nanum Gothic Bold" charset="-127"/>
              </a:rPr>
              <a:t>- Efficient Market Hypothesis</a:t>
            </a:r>
          </a:p>
        </p:txBody>
      </p:sp>
      <p:sp>
        <p:nvSpPr>
          <p:cNvPr id="108" name="직사각형 107"/>
          <p:cNvSpPr/>
          <p:nvPr/>
        </p:nvSpPr>
        <p:spPr>
          <a:xfrm>
            <a:off x="3079275" y="7315197"/>
            <a:ext cx="5394425" cy="923330"/>
          </a:xfrm>
          <a:prstGeom prst="rect">
            <a:avLst/>
          </a:prstGeom>
        </p:spPr>
        <p:txBody>
          <a:bodyPr wrap="none">
            <a:spAutoFit/>
          </a:bodyPr>
          <a:lstStyle/>
          <a:p>
            <a:r>
              <a:rPr lang="en-US" altLang="ko-KR" sz="5400" b="1" dirty="0">
                <a:solidFill>
                  <a:srgbClr val="002856"/>
                </a:solidFill>
                <a:latin typeface="나눔고딕" panose="020D0604000000000000" pitchFamily="50" charset="-127"/>
                <a:ea typeface="나눔고딕" panose="020D0604000000000000" pitchFamily="50" charset="-127"/>
                <a:cs typeface="Nanum Gothic Bold" charset="-127"/>
              </a:rPr>
              <a:t>2. Introduction</a:t>
            </a:r>
            <a:endParaRPr lang="en-US" altLang="ko-KR" sz="3200" b="1" dirty="0">
              <a:solidFill>
                <a:srgbClr val="002856"/>
              </a:solidFill>
              <a:latin typeface="나눔고딕" panose="020D0604000000000000" pitchFamily="50" charset="-127"/>
              <a:ea typeface="나눔고딕" panose="020D0604000000000000" pitchFamily="50" charset="-127"/>
              <a:cs typeface="Nanum Gothic Bold" charset="-127"/>
            </a:endParaRPr>
          </a:p>
        </p:txBody>
      </p:sp>
      <p:sp>
        <p:nvSpPr>
          <p:cNvPr id="110" name="직사각형 109"/>
          <p:cNvSpPr/>
          <p:nvPr/>
        </p:nvSpPr>
        <p:spPr>
          <a:xfrm>
            <a:off x="4170266" y="8119846"/>
            <a:ext cx="5636479" cy="584775"/>
          </a:xfrm>
          <a:prstGeom prst="rect">
            <a:avLst/>
          </a:prstGeom>
        </p:spPr>
        <p:txBody>
          <a:bodyPr wrap="none">
            <a:spAutoFit/>
          </a:bodyPr>
          <a:lstStyle/>
          <a:p>
            <a:r>
              <a:rPr lang="en-US" altLang="ko-KR" sz="3200" b="1" dirty="0">
                <a:solidFill>
                  <a:schemeClr val="bg1">
                    <a:lumMod val="65000"/>
                  </a:schemeClr>
                </a:solidFill>
                <a:latin typeface="나눔고딕" panose="020D0604000000000000" pitchFamily="50" charset="-127"/>
                <a:ea typeface="나눔고딕" panose="020D0604000000000000" pitchFamily="50" charset="-127"/>
                <a:cs typeface="Nanum Gothic Bold" charset="-127"/>
              </a:rPr>
              <a:t>- Subject, Data and method</a:t>
            </a:r>
          </a:p>
        </p:txBody>
      </p:sp>
      <p:sp>
        <p:nvSpPr>
          <p:cNvPr id="121" name="직사각형 120"/>
          <p:cNvSpPr/>
          <p:nvPr/>
        </p:nvSpPr>
        <p:spPr>
          <a:xfrm>
            <a:off x="3079275" y="9143377"/>
            <a:ext cx="6914072" cy="923330"/>
          </a:xfrm>
          <a:prstGeom prst="rect">
            <a:avLst/>
          </a:prstGeom>
        </p:spPr>
        <p:txBody>
          <a:bodyPr wrap="none">
            <a:spAutoFit/>
          </a:bodyPr>
          <a:lstStyle/>
          <a:p>
            <a:r>
              <a:rPr lang="en-US" altLang="ko-KR" sz="5400" b="1" dirty="0">
                <a:solidFill>
                  <a:srgbClr val="002856"/>
                </a:solidFill>
                <a:latin typeface="나눔고딕" panose="020D0604000000000000" pitchFamily="50" charset="-127"/>
                <a:ea typeface="나눔고딕" panose="020D0604000000000000" pitchFamily="50" charset="-127"/>
                <a:cs typeface="Nanum Gothic Bold" charset="-127"/>
              </a:rPr>
              <a:t>3. Data Description</a:t>
            </a:r>
            <a:endParaRPr lang="en-US" altLang="ko-KR" sz="3200" b="1" dirty="0">
              <a:solidFill>
                <a:srgbClr val="002856"/>
              </a:solidFill>
              <a:latin typeface="나눔고딕" panose="020D0604000000000000" pitchFamily="50" charset="-127"/>
              <a:ea typeface="나눔고딕" panose="020D0604000000000000" pitchFamily="50" charset="-127"/>
              <a:cs typeface="Nanum Gothic Bold" charset="-127"/>
            </a:endParaRPr>
          </a:p>
        </p:txBody>
      </p:sp>
      <p:sp>
        <p:nvSpPr>
          <p:cNvPr id="122" name="직사각형 121"/>
          <p:cNvSpPr/>
          <p:nvPr/>
        </p:nvSpPr>
        <p:spPr>
          <a:xfrm>
            <a:off x="4170266" y="9948026"/>
            <a:ext cx="5787225" cy="584775"/>
          </a:xfrm>
          <a:prstGeom prst="rect">
            <a:avLst/>
          </a:prstGeom>
        </p:spPr>
        <p:txBody>
          <a:bodyPr wrap="none">
            <a:spAutoFit/>
          </a:bodyPr>
          <a:lstStyle/>
          <a:p>
            <a:r>
              <a:rPr lang="en-US" altLang="ko-KR" sz="3200" b="1" dirty="0">
                <a:solidFill>
                  <a:schemeClr val="bg1">
                    <a:lumMod val="65000"/>
                  </a:schemeClr>
                </a:solidFill>
                <a:latin typeface="나눔고딕" panose="020D0604000000000000" pitchFamily="50" charset="-127"/>
                <a:ea typeface="나눔고딕" panose="020D0604000000000000" pitchFamily="50" charset="-127"/>
                <a:cs typeface="Nanum Gothic Bold" charset="-127"/>
              </a:rPr>
              <a:t>- Predictor / target variables</a:t>
            </a:r>
          </a:p>
        </p:txBody>
      </p:sp>
      <p:sp>
        <p:nvSpPr>
          <p:cNvPr id="141" name="직사각형 140"/>
          <p:cNvSpPr/>
          <p:nvPr/>
        </p:nvSpPr>
        <p:spPr>
          <a:xfrm>
            <a:off x="13486010" y="5487017"/>
            <a:ext cx="6830716" cy="923330"/>
          </a:xfrm>
          <a:prstGeom prst="rect">
            <a:avLst/>
          </a:prstGeom>
        </p:spPr>
        <p:txBody>
          <a:bodyPr wrap="none">
            <a:spAutoFit/>
          </a:bodyPr>
          <a:lstStyle/>
          <a:p>
            <a:r>
              <a:rPr lang="en-US" altLang="ko-KR" sz="5400" b="1" dirty="0">
                <a:solidFill>
                  <a:srgbClr val="002856"/>
                </a:solidFill>
                <a:latin typeface="나눔고딕" panose="020D0604000000000000" pitchFamily="50" charset="-127"/>
                <a:ea typeface="나눔고딕" panose="020D0604000000000000" pitchFamily="50" charset="-127"/>
                <a:cs typeface="Nanum Gothic Bold" charset="-127"/>
              </a:rPr>
              <a:t>4. Feature Extraction</a:t>
            </a:r>
            <a:endParaRPr lang="en-US" altLang="ko-KR" sz="3200" b="1" dirty="0">
              <a:solidFill>
                <a:srgbClr val="002856"/>
              </a:solidFill>
              <a:latin typeface="나눔고딕" panose="020D0604000000000000" pitchFamily="50" charset="-127"/>
              <a:ea typeface="나눔고딕" panose="020D0604000000000000" pitchFamily="50" charset="-127"/>
              <a:cs typeface="Nanum Gothic Bold" charset="-127"/>
            </a:endParaRPr>
          </a:p>
        </p:txBody>
      </p:sp>
      <p:sp>
        <p:nvSpPr>
          <p:cNvPr id="142" name="직사각형 141"/>
          <p:cNvSpPr/>
          <p:nvPr/>
        </p:nvSpPr>
        <p:spPr>
          <a:xfrm>
            <a:off x="14364172" y="6291666"/>
            <a:ext cx="7580730" cy="584775"/>
          </a:xfrm>
          <a:prstGeom prst="rect">
            <a:avLst/>
          </a:prstGeom>
        </p:spPr>
        <p:txBody>
          <a:bodyPr wrap="none">
            <a:spAutoFit/>
          </a:bodyPr>
          <a:lstStyle/>
          <a:p>
            <a:r>
              <a:rPr lang="en-US" altLang="ko-KR" sz="3200" b="1" dirty="0">
                <a:solidFill>
                  <a:schemeClr val="bg1">
                    <a:lumMod val="65000"/>
                  </a:schemeClr>
                </a:solidFill>
                <a:latin typeface="나눔고딕" panose="020D0604000000000000" pitchFamily="50" charset="-127"/>
                <a:ea typeface="나눔고딕" panose="020D0604000000000000" pitchFamily="50" charset="-127"/>
                <a:cs typeface="Nanum Gothic Bold" charset="-127"/>
              </a:rPr>
              <a:t>- PCA (Principal Component Analysis)</a:t>
            </a:r>
          </a:p>
        </p:txBody>
      </p:sp>
      <p:sp>
        <p:nvSpPr>
          <p:cNvPr id="143" name="직사각형 142"/>
          <p:cNvSpPr/>
          <p:nvPr/>
        </p:nvSpPr>
        <p:spPr>
          <a:xfrm>
            <a:off x="13486010" y="7315197"/>
            <a:ext cx="7999306" cy="923330"/>
          </a:xfrm>
          <a:prstGeom prst="rect">
            <a:avLst/>
          </a:prstGeom>
        </p:spPr>
        <p:txBody>
          <a:bodyPr wrap="none">
            <a:spAutoFit/>
          </a:bodyPr>
          <a:lstStyle/>
          <a:p>
            <a:r>
              <a:rPr lang="en-US" altLang="ko-KR" sz="5400" b="1" dirty="0">
                <a:solidFill>
                  <a:srgbClr val="002856"/>
                </a:solidFill>
                <a:latin typeface="나눔고딕" panose="020D0604000000000000" pitchFamily="50" charset="-127"/>
                <a:ea typeface="나눔고딕" panose="020D0604000000000000" pitchFamily="50" charset="-127"/>
                <a:cs typeface="Nanum Gothic Bold" charset="-127"/>
              </a:rPr>
              <a:t>5. Ensembles, Prediction</a:t>
            </a:r>
            <a:endParaRPr lang="en-US" altLang="ko-KR" sz="3200" b="1" dirty="0">
              <a:solidFill>
                <a:srgbClr val="002856"/>
              </a:solidFill>
              <a:latin typeface="나눔고딕" panose="020D0604000000000000" pitchFamily="50" charset="-127"/>
              <a:ea typeface="나눔고딕" panose="020D0604000000000000" pitchFamily="50" charset="-127"/>
              <a:cs typeface="Nanum Gothic Bold" charset="-127"/>
            </a:endParaRPr>
          </a:p>
        </p:txBody>
      </p:sp>
      <p:sp>
        <p:nvSpPr>
          <p:cNvPr id="144" name="직사각형 143"/>
          <p:cNvSpPr/>
          <p:nvPr/>
        </p:nvSpPr>
        <p:spPr>
          <a:xfrm>
            <a:off x="14364172" y="8119846"/>
            <a:ext cx="9249455" cy="584775"/>
          </a:xfrm>
          <a:prstGeom prst="rect">
            <a:avLst/>
          </a:prstGeom>
        </p:spPr>
        <p:txBody>
          <a:bodyPr wrap="none">
            <a:spAutoFit/>
          </a:bodyPr>
          <a:lstStyle/>
          <a:p>
            <a:r>
              <a:rPr lang="en-US" altLang="ko-KR" sz="3200" b="1" dirty="0">
                <a:solidFill>
                  <a:schemeClr val="bg1">
                    <a:lumMod val="65000"/>
                  </a:schemeClr>
                </a:solidFill>
                <a:latin typeface="나눔고딕" panose="020D0604000000000000" pitchFamily="50" charset="-127"/>
                <a:ea typeface="나눔고딕" panose="020D0604000000000000" pitchFamily="50" charset="-127"/>
                <a:cs typeface="Nanum Gothic Bold" charset="-127"/>
              </a:rPr>
              <a:t>- Sequential / Parallel Ensembles and stacking</a:t>
            </a:r>
          </a:p>
        </p:txBody>
      </p:sp>
      <p:sp>
        <p:nvSpPr>
          <p:cNvPr id="145" name="직사각형 144"/>
          <p:cNvSpPr/>
          <p:nvPr/>
        </p:nvSpPr>
        <p:spPr>
          <a:xfrm>
            <a:off x="13486010" y="9143377"/>
            <a:ext cx="4538422" cy="923330"/>
          </a:xfrm>
          <a:prstGeom prst="rect">
            <a:avLst/>
          </a:prstGeom>
        </p:spPr>
        <p:txBody>
          <a:bodyPr wrap="none">
            <a:spAutoFit/>
          </a:bodyPr>
          <a:lstStyle/>
          <a:p>
            <a:r>
              <a:rPr lang="en-US" altLang="ko-KR" sz="5400" b="1" dirty="0">
                <a:solidFill>
                  <a:srgbClr val="002856"/>
                </a:solidFill>
                <a:latin typeface="나눔고딕" panose="020D0604000000000000" pitchFamily="50" charset="-127"/>
                <a:ea typeface="나눔고딕" panose="020D0604000000000000" pitchFamily="50" charset="-127"/>
                <a:cs typeface="Nanum Gothic Bold" charset="-127"/>
              </a:rPr>
              <a:t>6. Conclusion</a:t>
            </a:r>
            <a:endParaRPr lang="en-US" altLang="ko-KR" sz="3200" b="1" dirty="0">
              <a:solidFill>
                <a:srgbClr val="002856"/>
              </a:solidFill>
              <a:latin typeface="나눔고딕" panose="020D0604000000000000" pitchFamily="50" charset="-127"/>
              <a:ea typeface="나눔고딕" panose="020D0604000000000000" pitchFamily="50" charset="-127"/>
              <a:cs typeface="Nanum Gothic Bold" charset="-127"/>
            </a:endParaRPr>
          </a:p>
        </p:txBody>
      </p:sp>
      <p:sp>
        <p:nvSpPr>
          <p:cNvPr id="146" name="직사각형 145"/>
          <p:cNvSpPr/>
          <p:nvPr/>
        </p:nvSpPr>
        <p:spPr>
          <a:xfrm>
            <a:off x="14364172" y="9948026"/>
            <a:ext cx="5952270" cy="584775"/>
          </a:xfrm>
          <a:prstGeom prst="rect">
            <a:avLst/>
          </a:prstGeom>
        </p:spPr>
        <p:txBody>
          <a:bodyPr wrap="none">
            <a:spAutoFit/>
          </a:bodyPr>
          <a:lstStyle/>
          <a:p>
            <a:r>
              <a:rPr lang="en-US" altLang="ko-KR" sz="3200" b="1" dirty="0">
                <a:solidFill>
                  <a:schemeClr val="bg1">
                    <a:lumMod val="65000"/>
                  </a:schemeClr>
                </a:solidFill>
                <a:latin typeface="나눔고딕" panose="020D0604000000000000" pitchFamily="50" charset="-127"/>
                <a:ea typeface="나눔고딕" panose="020D0604000000000000" pitchFamily="50" charset="-127"/>
                <a:cs typeface="Nanum Gothic Bold" charset="-127"/>
              </a:rPr>
              <a:t>- Limitations and Expectation</a:t>
            </a:r>
          </a:p>
        </p:txBody>
      </p:sp>
      <p:grpSp>
        <p:nvGrpSpPr>
          <p:cNvPr id="4" name="그룹 3"/>
          <p:cNvGrpSpPr/>
          <p:nvPr/>
        </p:nvGrpSpPr>
        <p:grpSpPr>
          <a:xfrm>
            <a:off x="-1" y="-1"/>
            <a:ext cx="24382413" cy="1855429"/>
            <a:chOff x="-1" y="-1"/>
            <a:chExt cx="24382413" cy="1855429"/>
          </a:xfrm>
        </p:grpSpPr>
        <p:sp>
          <p:nvSpPr>
            <p:cNvPr id="26" name="직사각형 25"/>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27"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28" name="타원 27"/>
            <p:cNvSpPr/>
            <p:nvPr/>
          </p:nvSpPr>
          <p:spPr>
            <a:xfrm>
              <a:off x="22728916" y="1078039"/>
              <a:ext cx="7816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0</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pic>
        <p:nvPicPr>
          <p:cNvPr id="30" name="그림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pic>
        <p:nvPicPr>
          <p:cNvPr id="31" name="그림 30"/>
          <p:cNvPicPr>
            <a:picLocks noChangeAspect="1"/>
          </p:cNvPicPr>
          <p:nvPr/>
        </p:nvPicPr>
        <p:blipFill>
          <a:blip r:embed="rId4"/>
          <a:stretch>
            <a:fillRect/>
          </a:stretch>
        </p:blipFill>
        <p:spPr>
          <a:xfrm>
            <a:off x="21059690" y="12869565"/>
            <a:ext cx="2222311" cy="234930"/>
          </a:xfrm>
          <a:prstGeom prst="rect">
            <a:avLst/>
          </a:prstGeom>
        </p:spPr>
      </p:pic>
    </p:spTree>
    <p:extLst>
      <p:ext uri="{BB962C8B-B14F-4D97-AF65-F5344CB8AC3E}">
        <p14:creationId xmlns:p14="http://schemas.microsoft.com/office/powerpoint/2010/main" val="803033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1119188" y="2350751"/>
            <a:ext cx="9797628" cy="784830"/>
          </a:xfrm>
          <a:prstGeom prst="rect">
            <a:avLst/>
          </a:prstGeom>
        </p:spPr>
        <p:txBody>
          <a:bodyPr wrap="square">
            <a:spAutoFit/>
          </a:bodyPr>
          <a:lstStyle/>
          <a:p>
            <a:pPr>
              <a:defRPr/>
            </a:pPr>
            <a:r>
              <a:rPr lang="en-US" altLang="ko-KR" sz="4500" b="1" dirty="0">
                <a:solidFill>
                  <a:srgbClr val="002856"/>
                </a:solidFill>
                <a:latin typeface="나눔고딕" panose="020D0604000000000000" pitchFamily="50" charset="-127"/>
                <a:ea typeface="나눔고딕" panose="020D0604000000000000" pitchFamily="50" charset="-127"/>
                <a:cs typeface="Nanum Gothic ExtraBold" charset="-127"/>
              </a:rPr>
              <a:t>Ensembles </a:t>
            </a:r>
            <a:r>
              <a:rPr lang="en-US" altLang="ko-KR" b="1" dirty="0">
                <a:solidFill>
                  <a:srgbClr val="002856"/>
                </a:solidFill>
                <a:latin typeface="나눔고딕" panose="020D0604000000000000" pitchFamily="50" charset="-127"/>
                <a:ea typeface="나눔고딕" panose="020D0604000000000000" pitchFamily="50" charset="-127"/>
                <a:cs typeface="Nanum Gothic ExtraBold" charset="-127"/>
              </a:rPr>
              <a:t>(stacking)</a:t>
            </a:r>
            <a:endParaRPr lang="ko-KR" altLang="en-US" sz="45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cxnSp>
        <p:nvCxnSpPr>
          <p:cNvPr id="21" name="직선 연결선 41"/>
          <p:cNvCxnSpPr/>
          <p:nvPr/>
        </p:nvCxnSpPr>
        <p:spPr>
          <a:xfrm>
            <a:off x="1187768" y="3205431"/>
            <a:ext cx="1331913" cy="0"/>
          </a:xfrm>
          <a:prstGeom prst="line">
            <a:avLst/>
          </a:prstGeom>
          <a:ln w="57150">
            <a:solidFill>
              <a:srgbClr val="43C0C2"/>
            </a:solidFill>
          </a:ln>
        </p:spPr>
        <p:style>
          <a:lnRef idx="1">
            <a:schemeClr val="accent1"/>
          </a:lnRef>
          <a:fillRef idx="0">
            <a:schemeClr val="accent1"/>
          </a:fillRef>
          <a:effectRef idx="0">
            <a:schemeClr val="accent1"/>
          </a:effectRef>
          <a:fontRef idx="minor">
            <a:schemeClr val="tx1"/>
          </a:fontRef>
        </p:style>
      </p:cxnSp>
      <p:cxnSp>
        <p:nvCxnSpPr>
          <p:cNvPr id="11" name="직선 연결선[R] 1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grpSp>
        <p:nvGrpSpPr>
          <p:cNvPr id="9" name="그룹 8"/>
          <p:cNvGrpSpPr/>
          <p:nvPr/>
        </p:nvGrpSpPr>
        <p:grpSpPr>
          <a:xfrm>
            <a:off x="-1" y="-1"/>
            <a:ext cx="24382413" cy="1855429"/>
            <a:chOff x="-1" y="-1"/>
            <a:chExt cx="24382413" cy="1855429"/>
          </a:xfrm>
        </p:grpSpPr>
        <p:sp>
          <p:nvSpPr>
            <p:cNvPr id="10" name="직사각형 9"/>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13"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14" name="타원 13"/>
            <p:cNvSpPr/>
            <p:nvPr/>
          </p:nvSpPr>
          <p:spPr>
            <a:xfrm>
              <a:off x="22728916" y="1078039"/>
              <a:ext cx="7816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4</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pic>
        <p:nvPicPr>
          <p:cNvPr id="15" name="그림 14"/>
          <p:cNvPicPr>
            <a:picLocks noChangeAspect="1"/>
          </p:cNvPicPr>
          <p:nvPr/>
        </p:nvPicPr>
        <p:blipFill>
          <a:blip r:embed="rId4"/>
          <a:stretch>
            <a:fillRect/>
          </a:stretch>
        </p:blipFill>
        <p:spPr>
          <a:xfrm>
            <a:off x="21059690" y="12869565"/>
            <a:ext cx="2222311" cy="234930"/>
          </a:xfrm>
          <a:prstGeom prst="rect">
            <a:avLst/>
          </a:prstGeom>
        </p:spPr>
      </p:pic>
      <p:sp>
        <p:nvSpPr>
          <p:cNvPr id="17" name="사각형: 둥근 모서리 21">
            <a:extLst>
              <a:ext uri="{FF2B5EF4-FFF2-40B4-BE49-F238E27FC236}">
                <a16:creationId xmlns:a16="http://schemas.microsoft.com/office/drawing/2014/main" id="{2AE5FA59-56C5-45E3-A4C7-191B32A4DC44}"/>
              </a:ext>
            </a:extLst>
          </p:cNvPr>
          <p:cNvSpPr/>
          <p:nvPr/>
        </p:nvSpPr>
        <p:spPr>
          <a:xfrm>
            <a:off x="14251235" y="5350031"/>
            <a:ext cx="6357934" cy="3015938"/>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kern="100" dirty="0" err="1">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XGBoost</a:t>
            </a:r>
            <a:r>
              <a:rPr lang="en-US" altLang="ko-KR" b="1"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 + </a:t>
            </a:r>
            <a:r>
              <a:rPr lang="en-US" altLang="ko-KR" b="1" kern="100" dirty="0" err="1">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LightGBM</a:t>
            </a:r>
            <a:r>
              <a:rPr lang="en-US" altLang="ko-KR" b="1"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 + </a:t>
            </a:r>
            <a:r>
              <a:rPr lang="en-US" altLang="ko-KR" b="1" kern="100" dirty="0" err="1">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RandomForest</a:t>
            </a:r>
            <a:r>
              <a:rPr lang="en-US" altLang="ko-KR" b="1"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b="1"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(23.82%)</a:t>
            </a:r>
            <a:endParaRPr lang="ko-KR" altLang="ko-KR" b="1"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algn="ctr"/>
            <a:endParaRPr lang="en-US" altLang="ko-KR" sz="1800" b="1" kern="100" dirty="0">
              <a:solidFill>
                <a:schemeClr val="tx1"/>
              </a:solidFill>
              <a:latin typeface="맑은 고딕" panose="020B0503020000020004" pitchFamily="50" charset="-127"/>
              <a:ea typeface="맑은 고딕" panose="020B0503020000020004" pitchFamily="50" charset="-127"/>
              <a:cs typeface="Times New Roman" panose="02020603050405020304" pitchFamily="18" charset="0"/>
            </a:endParaRPr>
          </a:p>
          <a:p>
            <a:pPr algn="ctr"/>
            <a:r>
              <a:rPr lang="en-US" altLang="ko-KR" sz="3200" b="1" dirty="0">
                <a:solidFill>
                  <a:srgbClr val="002856"/>
                </a:solidFill>
                <a:latin typeface="나눔고딕" panose="020D0604000000000000" pitchFamily="50" charset="-127"/>
                <a:ea typeface="나눔고딕" panose="020D0604000000000000" pitchFamily="50" charset="-127"/>
                <a:cs typeface="Nanum Gothic ExtraBold" charset="-127"/>
              </a:rPr>
              <a:t>(Stacking with PCA)</a:t>
            </a:r>
            <a:endParaRPr lang="en-US" altLang="ko-KR" sz="3200" b="1" dirty="0">
              <a:solidFill>
                <a:schemeClr val="tx1"/>
              </a:solidFill>
            </a:endParaRPr>
          </a:p>
        </p:txBody>
      </p:sp>
      <p:sp>
        <p:nvSpPr>
          <p:cNvPr id="20" name="사각형: 둥근 모서리 21">
            <a:extLst>
              <a:ext uri="{FF2B5EF4-FFF2-40B4-BE49-F238E27FC236}">
                <a16:creationId xmlns:a16="http://schemas.microsoft.com/office/drawing/2014/main" id="{B048764B-BAB1-427C-B18B-96A2F975CE11}"/>
              </a:ext>
            </a:extLst>
          </p:cNvPr>
          <p:cNvSpPr/>
          <p:nvPr/>
        </p:nvSpPr>
        <p:spPr>
          <a:xfrm>
            <a:off x="3773244" y="7216722"/>
            <a:ext cx="6357934" cy="3015938"/>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kern="100" dirty="0" err="1">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XGBoost</a:t>
            </a:r>
            <a:r>
              <a:rPr lang="en-US" altLang="ko-KR" b="1"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 + </a:t>
            </a:r>
            <a:r>
              <a:rPr lang="en-US" altLang="ko-KR" b="1" kern="100" dirty="0" err="1">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LightGBM</a:t>
            </a:r>
            <a:r>
              <a:rPr lang="en-US" altLang="ko-KR" b="1"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 + </a:t>
            </a:r>
            <a:r>
              <a:rPr lang="en-US" altLang="ko-KR" b="1" kern="100" dirty="0" err="1">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RandomForest</a:t>
            </a:r>
            <a:r>
              <a:rPr lang="en-US" altLang="ko-KR" b="1"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b="1"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(24.25%)</a:t>
            </a:r>
            <a:endParaRPr lang="ko-KR" altLang="ko-KR" b="1"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algn="ctr"/>
            <a:endParaRPr lang="en-US" altLang="ko-KR" sz="1800" b="1" kern="100" dirty="0">
              <a:solidFill>
                <a:schemeClr val="tx1"/>
              </a:solidFill>
              <a:latin typeface="맑은 고딕" panose="020B0503020000020004" pitchFamily="50" charset="-127"/>
              <a:ea typeface="맑은 고딕" panose="020B0503020000020004" pitchFamily="50" charset="-127"/>
              <a:cs typeface="Times New Roman" panose="02020603050405020304" pitchFamily="18" charset="0"/>
            </a:endParaRPr>
          </a:p>
          <a:p>
            <a:pPr algn="ctr"/>
            <a:r>
              <a:rPr lang="en-US" altLang="ko-KR" sz="3200" b="1" dirty="0">
                <a:solidFill>
                  <a:srgbClr val="002856"/>
                </a:solidFill>
                <a:latin typeface="나눔고딕" panose="020D0604000000000000" pitchFamily="50" charset="-127"/>
                <a:ea typeface="나눔고딕" panose="020D0604000000000000" pitchFamily="50" charset="-127"/>
                <a:cs typeface="Nanum Gothic ExtraBold" charset="-127"/>
              </a:rPr>
              <a:t>(Stacking without PCA)</a:t>
            </a:r>
            <a:endParaRPr lang="en-US" altLang="ko-KR" sz="3200" b="1" dirty="0">
              <a:solidFill>
                <a:schemeClr val="tx1"/>
              </a:solidFill>
            </a:endParaRPr>
          </a:p>
        </p:txBody>
      </p:sp>
      <p:sp>
        <p:nvSpPr>
          <p:cNvPr id="2" name="TextBox 1">
            <a:extLst>
              <a:ext uri="{FF2B5EF4-FFF2-40B4-BE49-F238E27FC236}">
                <a16:creationId xmlns:a16="http://schemas.microsoft.com/office/drawing/2014/main" id="{26692F92-E6DC-4735-A981-7BD081E66358}"/>
              </a:ext>
            </a:extLst>
          </p:cNvPr>
          <p:cNvSpPr txBox="1"/>
          <p:nvPr/>
        </p:nvSpPr>
        <p:spPr>
          <a:xfrm>
            <a:off x="5080000" y="10685082"/>
            <a:ext cx="4724400" cy="646331"/>
          </a:xfrm>
          <a:prstGeom prst="rect">
            <a:avLst/>
          </a:prstGeom>
          <a:noFill/>
        </p:spPr>
        <p:txBody>
          <a:bodyPr wrap="square" rtlCol="0">
            <a:spAutoFit/>
          </a:bodyPr>
          <a:lstStyle/>
          <a:p>
            <a:r>
              <a:rPr lang="en-US" altLang="ko-KR" b="1" dirty="0"/>
              <a:t>Better performance</a:t>
            </a:r>
            <a:endParaRPr lang="ko-KR" altLang="en-US" b="1" dirty="0"/>
          </a:p>
        </p:txBody>
      </p:sp>
      <p:sp>
        <p:nvSpPr>
          <p:cNvPr id="22" name="사각형: 둥근 모서리 21">
            <a:extLst>
              <a:ext uri="{FF2B5EF4-FFF2-40B4-BE49-F238E27FC236}">
                <a16:creationId xmlns:a16="http://schemas.microsoft.com/office/drawing/2014/main" id="{22608D55-5C2E-4060-AA67-269701E8F9AE}"/>
              </a:ext>
            </a:extLst>
          </p:cNvPr>
          <p:cNvSpPr/>
          <p:nvPr/>
        </p:nvSpPr>
        <p:spPr>
          <a:xfrm>
            <a:off x="3773244" y="3483340"/>
            <a:ext cx="6357934" cy="3015938"/>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kern="100" dirty="0" err="1">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LightGBM</a:t>
            </a:r>
            <a:r>
              <a:rPr lang="en-US" altLang="ko-KR" b="1"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 + </a:t>
            </a:r>
            <a:r>
              <a:rPr lang="en-US" altLang="ko-KR" b="1" kern="100" dirty="0" err="1">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RandomForest</a:t>
            </a:r>
            <a:r>
              <a:rPr lang="en-US" altLang="ko-KR" b="1"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b="1"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(24.25%)</a:t>
            </a:r>
            <a:endParaRPr lang="ko-KR" altLang="ko-KR" b="1"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algn="ctr"/>
            <a:endParaRPr lang="en-US" altLang="ko-KR" sz="1800" b="1" kern="100" dirty="0">
              <a:solidFill>
                <a:schemeClr val="tx1"/>
              </a:solidFill>
              <a:latin typeface="맑은 고딕" panose="020B0503020000020004" pitchFamily="50" charset="-127"/>
              <a:ea typeface="맑은 고딕" panose="020B0503020000020004" pitchFamily="50" charset="-127"/>
              <a:cs typeface="Times New Roman" panose="02020603050405020304" pitchFamily="18" charset="0"/>
            </a:endParaRPr>
          </a:p>
          <a:p>
            <a:pPr algn="ctr"/>
            <a:r>
              <a:rPr lang="en-US" altLang="ko-KR" sz="3200" b="1" dirty="0">
                <a:solidFill>
                  <a:srgbClr val="002856"/>
                </a:solidFill>
                <a:latin typeface="나눔고딕" panose="020D0604000000000000" pitchFamily="50" charset="-127"/>
                <a:ea typeface="나눔고딕" panose="020D0604000000000000" pitchFamily="50" charset="-127"/>
                <a:cs typeface="Nanum Gothic ExtraBold" charset="-127"/>
              </a:rPr>
              <a:t>(Stacking without PCA)</a:t>
            </a:r>
            <a:endParaRPr lang="en-US" altLang="ko-KR" sz="3200" b="1" dirty="0">
              <a:solidFill>
                <a:schemeClr val="tx1"/>
              </a:solidFill>
            </a:endParaRPr>
          </a:p>
        </p:txBody>
      </p:sp>
      <p:cxnSp>
        <p:nvCxnSpPr>
          <p:cNvPr id="24" name="직선 연결선 23">
            <a:extLst>
              <a:ext uri="{FF2B5EF4-FFF2-40B4-BE49-F238E27FC236}">
                <a16:creationId xmlns:a16="http://schemas.microsoft.com/office/drawing/2014/main" id="{B7DE0FFD-E1FB-4EEF-A50E-F38BAC813DF5}"/>
              </a:ext>
            </a:extLst>
          </p:cNvPr>
          <p:cNvCxnSpPr/>
          <p:nvPr/>
        </p:nvCxnSpPr>
        <p:spPr>
          <a:xfrm>
            <a:off x="11368480" y="5488185"/>
            <a:ext cx="1398078" cy="1282491"/>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직선 연결선 24">
            <a:extLst>
              <a:ext uri="{FF2B5EF4-FFF2-40B4-BE49-F238E27FC236}">
                <a16:creationId xmlns:a16="http://schemas.microsoft.com/office/drawing/2014/main" id="{06BB8258-0783-4FE9-A86F-AE2D38111D42}"/>
              </a:ext>
            </a:extLst>
          </p:cNvPr>
          <p:cNvCxnSpPr>
            <a:cxnSpLocks/>
          </p:cNvCxnSpPr>
          <p:nvPr/>
        </p:nvCxnSpPr>
        <p:spPr>
          <a:xfrm flipH="1">
            <a:off x="11498953" y="6770676"/>
            <a:ext cx="1267605" cy="1264447"/>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1505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1119188" y="2350751"/>
            <a:ext cx="9797628" cy="784830"/>
          </a:xfrm>
          <a:prstGeom prst="rect">
            <a:avLst/>
          </a:prstGeom>
        </p:spPr>
        <p:txBody>
          <a:bodyPr wrap="square">
            <a:spAutoFit/>
          </a:bodyPr>
          <a:lstStyle/>
          <a:p>
            <a:pPr>
              <a:defRPr/>
            </a:pPr>
            <a:r>
              <a:rPr lang="en-US" altLang="ko-KR" sz="4500" b="1" dirty="0">
                <a:solidFill>
                  <a:srgbClr val="002856"/>
                </a:solidFill>
                <a:latin typeface="나눔고딕" panose="020D0604000000000000" pitchFamily="50" charset="-127"/>
                <a:ea typeface="나눔고딕" panose="020D0604000000000000" pitchFamily="50" charset="-127"/>
                <a:cs typeface="Nanum Gothic ExtraBold" charset="-127"/>
              </a:rPr>
              <a:t>Conclusion</a:t>
            </a:r>
            <a:endParaRPr lang="ko-KR" altLang="en-US" sz="45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cxnSp>
        <p:nvCxnSpPr>
          <p:cNvPr id="21" name="직선 연결선 41"/>
          <p:cNvCxnSpPr/>
          <p:nvPr/>
        </p:nvCxnSpPr>
        <p:spPr>
          <a:xfrm>
            <a:off x="1187768" y="3205431"/>
            <a:ext cx="1331913" cy="0"/>
          </a:xfrm>
          <a:prstGeom prst="line">
            <a:avLst/>
          </a:prstGeom>
          <a:ln w="57150">
            <a:solidFill>
              <a:srgbClr val="43C0C2"/>
            </a:solidFill>
          </a:ln>
        </p:spPr>
        <p:style>
          <a:lnRef idx="1">
            <a:schemeClr val="accent1"/>
          </a:lnRef>
          <a:fillRef idx="0">
            <a:schemeClr val="accent1"/>
          </a:fillRef>
          <a:effectRef idx="0">
            <a:schemeClr val="accent1"/>
          </a:effectRef>
          <a:fontRef idx="minor">
            <a:schemeClr val="tx1"/>
          </a:fontRef>
        </p:style>
      </p:cxnSp>
      <p:cxnSp>
        <p:nvCxnSpPr>
          <p:cNvPr id="11" name="직선 연결선[R] 1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grpSp>
        <p:nvGrpSpPr>
          <p:cNvPr id="9" name="그룹 8"/>
          <p:cNvGrpSpPr/>
          <p:nvPr/>
        </p:nvGrpSpPr>
        <p:grpSpPr>
          <a:xfrm>
            <a:off x="-1" y="-1"/>
            <a:ext cx="24382413" cy="1855429"/>
            <a:chOff x="-1" y="-1"/>
            <a:chExt cx="24382413" cy="1855429"/>
          </a:xfrm>
        </p:grpSpPr>
        <p:sp>
          <p:nvSpPr>
            <p:cNvPr id="10" name="직사각형 9"/>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13"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14" name="타원 13"/>
            <p:cNvSpPr/>
            <p:nvPr/>
          </p:nvSpPr>
          <p:spPr>
            <a:xfrm>
              <a:off x="22728916" y="1078039"/>
              <a:ext cx="7816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6</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pic>
        <p:nvPicPr>
          <p:cNvPr id="15" name="그림 14"/>
          <p:cNvPicPr>
            <a:picLocks noChangeAspect="1"/>
          </p:cNvPicPr>
          <p:nvPr/>
        </p:nvPicPr>
        <p:blipFill>
          <a:blip r:embed="rId4"/>
          <a:stretch>
            <a:fillRect/>
          </a:stretch>
        </p:blipFill>
        <p:spPr>
          <a:xfrm>
            <a:off x="21059690" y="12869565"/>
            <a:ext cx="2222311" cy="234930"/>
          </a:xfrm>
          <a:prstGeom prst="rect">
            <a:avLst/>
          </a:prstGeom>
        </p:spPr>
      </p:pic>
      <p:sp>
        <p:nvSpPr>
          <p:cNvPr id="17" name="사각형: 둥근 모서리 21">
            <a:extLst>
              <a:ext uri="{FF2B5EF4-FFF2-40B4-BE49-F238E27FC236}">
                <a16:creationId xmlns:a16="http://schemas.microsoft.com/office/drawing/2014/main" id="{2AE5FA59-56C5-45E3-A4C7-191B32A4DC44}"/>
              </a:ext>
            </a:extLst>
          </p:cNvPr>
          <p:cNvSpPr/>
          <p:nvPr/>
        </p:nvSpPr>
        <p:spPr>
          <a:xfrm>
            <a:off x="14251235" y="5659139"/>
            <a:ext cx="6357934" cy="3015938"/>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400" b="1" dirty="0">
                <a:solidFill>
                  <a:schemeClr val="tx1"/>
                </a:solidFill>
              </a:rPr>
              <a:t>Hard to predict returns</a:t>
            </a:r>
          </a:p>
        </p:txBody>
      </p:sp>
      <p:sp>
        <p:nvSpPr>
          <p:cNvPr id="18" name="사각형: 둥근 모서리 25">
            <a:extLst>
              <a:ext uri="{FF2B5EF4-FFF2-40B4-BE49-F238E27FC236}">
                <a16:creationId xmlns:a16="http://schemas.microsoft.com/office/drawing/2014/main" id="{CD714A0F-4A02-4656-974E-AD94B1FE072D}"/>
              </a:ext>
            </a:extLst>
          </p:cNvPr>
          <p:cNvSpPr/>
          <p:nvPr/>
        </p:nvSpPr>
        <p:spPr>
          <a:xfrm>
            <a:off x="4081874" y="5659139"/>
            <a:ext cx="5808502" cy="3015938"/>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400" b="1" dirty="0">
                <a:solidFill>
                  <a:schemeClr val="tx1"/>
                </a:solidFill>
              </a:rPr>
              <a:t>Market Efficiency</a:t>
            </a:r>
          </a:p>
        </p:txBody>
      </p:sp>
      <p:sp>
        <p:nvSpPr>
          <p:cNvPr id="19" name="화살표: 오른쪽 6">
            <a:extLst>
              <a:ext uri="{FF2B5EF4-FFF2-40B4-BE49-F238E27FC236}">
                <a16:creationId xmlns:a16="http://schemas.microsoft.com/office/drawing/2014/main" id="{C40D950D-1278-4F60-9777-C281708DC83A}"/>
              </a:ext>
            </a:extLst>
          </p:cNvPr>
          <p:cNvSpPr/>
          <p:nvPr/>
        </p:nvSpPr>
        <p:spPr>
          <a:xfrm>
            <a:off x="11123258" y="6966388"/>
            <a:ext cx="1895094" cy="401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b="1"/>
          </a:p>
        </p:txBody>
      </p:sp>
    </p:spTree>
    <p:extLst>
      <p:ext uri="{BB962C8B-B14F-4D97-AF65-F5344CB8AC3E}">
        <p14:creationId xmlns:p14="http://schemas.microsoft.com/office/powerpoint/2010/main" val="3848663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1" y="12595860"/>
            <a:ext cx="24382413" cy="1120139"/>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01" name="직사각형 19"/>
          <p:cNvSpPr>
            <a:spLocks noChangeArrowheads="1"/>
          </p:cNvSpPr>
          <p:nvPr/>
        </p:nvSpPr>
        <p:spPr bwMode="auto">
          <a:xfrm>
            <a:off x="9772340" y="7834222"/>
            <a:ext cx="4837736"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defTabSz="1139825" eaLnBrk="0" fontAlgn="base" hangingPunct="0">
              <a:spcBef>
                <a:spcPct val="0"/>
              </a:spcBef>
              <a:spcAft>
                <a:spcPct val="0"/>
              </a:spcAft>
              <a:defRPr kumimoji="1">
                <a:solidFill>
                  <a:schemeClr val="tx1"/>
                </a:solidFill>
                <a:latin typeface="굴림" charset="-127"/>
                <a:ea typeface="굴림" charset="-127"/>
              </a:defRPr>
            </a:lvl6pPr>
            <a:lvl7pPr marL="2971800" indent="-228600" defTabSz="1139825" eaLnBrk="0" fontAlgn="base" hangingPunct="0">
              <a:spcBef>
                <a:spcPct val="0"/>
              </a:spcBef>
              <a:spcAft>
                <a:spcPct val="0"/>
              </a:spcAft>
              <a:defRPr kumimoji="1">
                <a:solidFill>
                  <a:schemeClr val="tx1"/>
                </a:solidFill>
                <a:latin typeface="굴림" charset="-127"/>
                <a:ea typeface="굴림" charset="-127"/>
              </a:defRPr>
            </a:lvl7pPr>
            <a:lvl8pPr marL="3429000" indent="-228600" defTabSz="1139825" eaLnBrk="0" fontAlgn="base" hangingPunct="0">
              <a:spcBef>
                <a:spcPct val="0"/>
              </a:spcBef>
              <a:spcAft>
                <a:spcPct val="0"/>
              </a:spcAft>
              <a:defRPr kumimoji="1">
                <a:solidFill>
                  <a:schemeClr val="tx1"/>
                </a:solidFill>
                <a:latin typeface="굴림" charset="-127"/>
                <a:ea typeface="굴림" charset="-127"/>
              </a:defRPr>
            </a:lvl8pPr>
            <a:lvl9pPr marL="3886200" indent="-228600" defTabSz="1139825" eaLnBrk="0" fontAlgn="base" hangingPunct="0">
              <a:spcBef>
                <a:spcPct val="0"/>
              </a:spcBef>
              <a:spcAft>
                <a:spcPct val="0"/>
              </a:spcAft>
              <a:defRPr kumimoji="1">
                <a:solidFill>
                  <a:schemeClr val="tx1"/>
                </a:solidFill>
                <a:latin typeface="굴림" charset="-127"/>
                <a:ea typeface="굴림" charset="-127"/>
              </a:defRPr>
            </a:lvl9pPr>
          </a:lstStyle>
          <a:p>
            <a:pPr algn="ctr" eaLnBrk="1" hangingPunct="1"/>
            <a:r>
              <a:rPr lang="en-US" altLang="ko-KR" sz="6300" b="1" dirty="0">
                <a:solidFill>
                  <a:srgbClr val="002856"/>
                </a:solidFill>
                <a:latin typeface="나눔고딕" panose="020D0604000000000000" pitchFamily="50" charset="-127"/>
                <a:ea typeface="나눔고딕" panose="020D0604000000000000" pitchFamily="50" charset="-127"/>
                <a:cs typeface="Nanum Gothic ExtraBold" charset="-127"/>
              </a:rPr>
              <a:t>THANK YOU</a:t>
            </a:r>
            <a:endParaRPr lang="ko-KR" altLang="en-US" sz="63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pic>
        <p:nvPicPr>
          <p:cNvPr id="106" name="그림 105"/>
          <p:cNvPicPr>
            <a:picLocks noChangeAspect="1"/>
          </p:cNvPicPr>
          <p:nvPr/>
        </p:nvPicPr>
        <p:blipFill>
          <a:blip r:embed="rId2"/>
          <a:stretch>
            <a:fillRect/>
          </a:stretch>
        </p:blipFill>
        <p:spPr>
          <a:xfrm>
            <a:off x="9950924" y="12918877"/>
            <a:ext cx="4480562" cy="473660"/>
          </a:xfrm>
          <a:prstGeom prst="rect">
            <a:avLst/>
          </a:prstGeom>
        </p:spPr>
      </p:pic>
      <p:pic>
        <p:nvPicPr>
          <p:cNvPr id="7" name="그림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0924" y="2824905"/>
            <a:ext cx="4471124" cy="4471124"/>
          </a:xfrm>
          <a:prstGeom prst="rect">
            <a:avLst/>
          </a:prstGeom>
        </p:spPr>
      </p:pic>
    </p:spTree>
    <p:extLst>
      <p:ext uri="{BB962C8B-B14F-4D97-AF65-F5344CB8AC3E}">
        <p14:creationId xmlns:p14="http://schemas.microsoft.com/office/powerpoint/2010/main" val="1626204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1119188" y="2350751"/>
            <a:ext cx="5624512" cy="784830"/>
          </a:xfrm>
          <a:prstGeom prst="rect">
            <a:avLst/>
          </a:prstGeom>
        </p:spPr>
        <p:txBody>
          <a:bodyPr wrap="square">
            <a:spAutoFit/>
          </a:bodyPr>
          <a:lstStyle/>
          <a:p>
            <a:pPr>
              <a:defRPr/>
            </a:pPr>
            <a:r>
              <a:rPr lang="en-US" altLang="ko-KR" sz="4500" b="1" dirty="0">
                <a:solidFill>
                  <a:srgbClr val="002856"/>
                </a:solidFill>
                <a:latin typeface="나눔고딕" panose="020D0604000000000000" pitchFamily="50" charset="-127"/>
                <a:ea typeface="나눔고딕" panose="020D0604000000000000" pitchFamily="50" charset="-127"/>
                <a:cs typeface="Nanum Gothic ExtraBold" charset="-127"/>
              </a:rPr>
              <a:t>Background</a:t>
            </a:r>
            <a:endParaRPr lang="ko-KR" altLang="en-US" sz="45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cxnSp>
        <p:nvCxnSpPr>
          <p:cNvPr id="21" name="직선 연결선 41"/>
          <p:cNvCxnSpPr/>
          <p:nvPr/>
        </p:nvCxnSpPr>
        <p:spPr>
          <a:xfrm>
            <a:off x="1187768" y="3205431"/>
            <a:ext cx="1331913" cy="0"/>
          </a:xfrm>
          <a:prstGeom prst="line">
            <a:avLst/>
          </a:prstGeom>
          <a:ln w="57150">
            <a:solidFill>
              <a:srgbClr val="43C0C2"/>
            </a:solidFill>
          </a:ln>
        </p:spPr>
        <p:style>
          <a:lnRef idx="1">
            <a:schemeClr val="accent1"/>
          </a:lnRef>
          <a:fillRef idx="0">
            <a:schemeClr val="accent1"/>
          </a:fillRef>
          <a:effectRef idx="0">
            <a:schemeClr val="accent1"/>
          </a:effectRef>
          <a:fontRef idx="minor">
            <a:schemeClr val="tx1"/>
          </a:fontRef>
        </p:style>
      </p:cxnSp>
      <p:cxnSp>
        <p:nvCxnSpPr>
          <p:cNvPr id="11" name="직선 연결선[R] 1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grpSp>
        <p:nvGrpSpPr>
          <p:cNvPr id="9" name="그룹 8"/>
          <p:cNvGrpSpPr/>
          <p:nvPr/>
        </p:nvGrpSpPr>
        <p:grpSpPr>
          <a:xfrm>
            <a:off x="-1" y="-1"/>
            <a:ext cx="24382413" cy="1855429"/>
            <a:chOff x="-1" y="-1"/>
            <a:chExt cx="24382413" cy="1855429"/>
          </a:xfrm>
        </p:grpSpPr>
        <p:sp>
          <p:nvSpPr>
            <p:cNvPr id="10" name="직사각형 9"/>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13"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14" name="타원 13"/>
            <p:cNvSpPr/>
            <p:nvPr/>
          </p:nvSpPr>
          <p:spPr>
            <a:xfrm>
              <a:off x="22728916" y="1078039"/>
              <a:ext cx="7816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1</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pic>
        <p:nvPicPr>
          <p:cNvPr id="15" name="그림 14"/>
          <p:cNvPicPr>
            <a:picLocks noChangeAspect="1"/>
          </p:cNvPicPr>
          <p:nvPr/>
        </p:nvPicPr>
        <p:blipFill>
          <a:blip r:embed="rId4"/>
          <a:stretch>
            <a:fillRect/>
          </a:stretch>
        </p:blipFill>
        <p:spPr>
          <a:xfrm>
            <a:off x="21059690" y="12869565"/>
            <a:ext cx="2222311" cy="234930"/>
          </a:xfrm>
          <a:prstGeom prst="rect">
            <a:avLst/>
          </a:prstGeom>
        </p:spPr>
      </p:pic>
      <p:pic>
        <p:nvPicPr>
          <p:cNvPr id="1026" name="Picture 2" descr="Types of efficient market hypothesi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66322" y="4098131"/>
            <a:ext cx="9453438" cy="62550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19188" y="3837387"/>
            <a:ext cx="12526474" cy="6740307"/>
          </a:xfrm>
          <a:prstGeom prst="rect">
            <a:avLst/>
          </a:prstGeom>
          <a:noFill/>
        </p:spPr>
        <p:txBody>
          <a:bodyPr wrap="square" rtlCol="0">
            <a:spAutoFit/>
          </a:bodyPr>
          <a:lstStyle/>
          <a:p>
            <a:r>
              <a:rPr lang="en-US" altLang="ko-KR" b="1" dirty="0"/>
              <a:t>Efficient Market Hypothesis(EMH)</a:t>
            </a:r>
          </a:p>
          <a:p>
            <a:r>
              <a:rPr lang="en-US" altLang="ko-KR" dirty="0"/>
              <a:t>: All available information are already reflected to the stock price</a:t>
            </a:r>
          </a:p>
          <a:p>
            <a:endParaRPr lang="en-US" altLang="ko-KR" dirty="0"/>
          </a:p>
          <a:p>
            <a:r>
              <a:rPr lang="en-US" altLang="ko-KR" b="1" dirty="0"/>
              <a:t>Three types of EMH</a:t>
            </a:r>
          </a:p>
          <a:p>
            <a:pPr marL="571500" indent="-571500">
              <a:buFontTx/>
              <a:buChar char="-"/>
            </a:pPr>
            <a:r>
              <a:rPr lang="en-US" altLang="ko-KR" dirty="0"/>
              <a:t>Weak form</a:t>
            </a:r>
          </a:p>
          <a:p>
            <a:pPr marL="571500" indent="-571500">
              <a:buFontTx/>
              <a:buChar char="-"/>
            </a:pPr>
            <a:r>
              <a:rPr lang="en-US" altLang="ko-KR" dirty="0"/>
              <a:t>Semi-strong form</a:t>
            </a:r>
          </a:p>
          <a:p>
            <a:pPr marL="571500" indent="-571500">
              <a:buFontTx/>
              <a:buChar char="-"/>
            </a:pPr>
            <a:r>
              <a:rPr lang="en-US" altLang="ko-KR" dirty="0"/>
              <a:t>Strong form</a:t>
            </a:r>
          </a:p>
          <a:p>
            <a:pPr marL="571500" indent="-571500">
              <a:buFontTx/>
              <a:buChar char="-"/>
            </a:pPr>
            <a:endParaRPr lang="en-US" altLang="ko-KR" dirty="0"/>
          </a:p>
          <a:p>
            <a:r>
              <a:rPr lang="en-US" altLang="ko-KR" b="1" dirty="0"/>
              <a:t>Criticism</a:t>
            </a:r>
          </a:p>
          <a:p>
            <a:pPr marL="571500" indent="-571500">
              <a:buFontTx/>
              <a:buChar char="-"/>
            </a:pPr>
            <a:r>
              <a:rPr lang="en-US" altLang="ko-KR" dirty="0"/>
              <a:t>Behavioral psychology</a:t>
            </a:r>
          </a:p>
          <a:p>
            <a:pPr marL="571500" indent="-571500">
              <a:buFontTx/>
              <a:buChar char="-"/>
            </a:pPr>
            <a:r>
              <a:rPr lang="en-US" altLang="ko-KR" dirty="0"/>
              <a:t>Market anomalies</a:t>
            </a:r>
          </a:p>
          <a:p>
            <a:pPr marL="571500" indent="-571500">
              <a:buFontTx/>
              <a:buChar char="-"/>
            </a:pPr>
            <a:endParaRPr lang="ko-KR" altLang="en-US" dirty="0"/>
          </a:p>
        </p:txBody>
      </p:sp>
    </p:spTree>
    <p:extLst>
      <p:ext uri="{BB962C8B-B14F-4D97-AF65-F5344CB8AC3E}">
        <p14:creationId xmlns:p14="http://schemas.microsoft.com/office/powerpoint/2010/main" val="1315113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1119188" y="2350751"/>
            <a:ext cx="5624512" cy="784830"/>
          </a:xfrm>
          <a:prstGeom prst="rect">
            <a:avLst/>
          </a:prstGeom>
        </p:spPr>
        <p:txBody>
          <a:bodyPr wrap="square">
            <a:spAutoFit/>
          </a:bodyPr>
          <a:lstStyle/>
          <a:p>
            <a:pPr>
              <a:defRPr/>
            </a:pPr>
            <a:r>
              <a:rPr lang="en-US" altLang="ko-KR" sz="4500" b="1" dirty="0">
                <a:solidFill>
                  <a:srgbClr val="002856"/>
                </a:solidFill>
                <a:latin typeface="나눔고딕" panose="020D0604000000000000" pitchFamily="50" charset="-127"/>
                <a:ea typeface="나눔고딕" panose="020D0604000000000000" pitchFamily="50" charset="-127"/>
                <a:cs typeface="Nanum Gothic ExtraBold" charset="-127"/>
              </a:rPr>
              <a:t>Introduction</a:t>
            </a:r>
            <a:endParaRPr lang="ko-KR" altLang="en-US" sz="45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cxnSp>
        <p:nvCxnSpPr>
          <p:cNvPr id="21" name="직선 연결선 41"/>
          <p:cNvCxnSpPr/>
          <p:nvPr/>
        </p:nvCxnSpPr>
        <p:spPr>
          <a:xfrm>
            <a:off x="1187768" y="3205431"/>
            <a:ext cx="1331913" cy="0"/>
          </a:xfrm>
          <a:prstGeom prst="line">
            <a:avLst/>
          </a:prstGeom>
          <a:ln w="57150">
            <a:solidFill>
              <a:srgbClr val="43C0C2"/>
            </a:solidFill>
          </a:ln>
        </p:spPr>
        <p:style>
          <a:lnRef idx="1">
            <a:schemeClr val="accent1"/>
          </a:lnRef>
          <a:fillRef idx="0">
            <a:schemeClr val="accent1"/>
          </a:fillRef>
          <a:effectRef idx="0">
            <a:schemeClr val="accent1"/>
          </a:effectRef>
          <a:fontRef idx="minor">
            <a:schemeClr val="tx1"/>
          </a:fontRef>
        </p:style>
      </p:cxnSp>
      <p:cxnSp>
        <p:nvCxnSpPr>
          <p:cNvPr id="11" name="직선 연결선[R] 1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grpSp>
        <p:nvGrpSpPr>
          <p:cNvPr id="9" name="그룹 8"/>
          <p:cNvGrpSpPr/>
          <p:nvPr/>
        </p:nvGrpSpPr>
        <p:grpSpPr>
          <a:xfrm>
            <a:off x="-1" y="-1"/>
            <a:ext cx="24382413" cy="1855429"/>
            <a:chOff x="-1" y="-1"/>
            <a:chExt cx="24382413" cy="1855429"/>
          </a:xfrm>
        </p:grpSpPr>
        <p:sp>
          <p:nvSpPr>
            <p:cNvPr id="10" name="직사각형 9"/>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13"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14" name="타원 13"/>
            <p:cNvSpPr/>
            <p:nvPr/>
          </p:nvSpPr>
          <p:spPr>
            <a:xfrm>
              <a:off x="22728916" y="1078039"/>
              <a:ext cx="7816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b="1" dirty="0">
                  <a:latin typeface="나눔고딕" panose="020D0604000000000000" pitchFamily="50" charset="-127"/>
                  <a:ea typeface="나눔고딕" panose="020D0604000000000000" pitchFamily="50" charset="-127"/>
                  <a:cs typeface="Nanum Gothic ExtraBold" charset="-127"/>
                </a:rPr>
                <a:t>2</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pic>
        <p:nvPicPr>
          <p:cNvPr id="15" name="그림 14"/>
          <p:cNvPicPr>
            <a:picLocks noChangeAspect="1"/>
          </p:cNvPicPr>
          <p:nvPr/>
        </p:nvPicPr>
        <p:blipFill>
          <a:blip r:embed="rId4"/>
          <a:stretch>
            <a:fillRect/>
          </a:stretch>
        </p:blipFill>
        <p:spPr>
          <a:xfrm>
            <a:off x="21059690" y="12869565"/>
            <a:ext cx="2222311" cy="234930"/>
          </a:xfrm>
          <a:prstGeom prst="rect">
            <a:avLst/>
          </a:prstGeom>
        </p:spPr>
      </p:pic>
      <p:sp>
        <p:nvSpPr>
          <p:cNvPr id="3" name="TextBox 2"/>
          <p:cNvSpPr txBox="1"/>
          <p:nvPr/>
        </p:nvSpPr>
        <p:spPr>
          <a:xfrm>
            <a:off x="1119188" y="3878195"/>
            <a:ext cx="21424289" cy="10064294"/>
          </a:xfrm>
          <a:prstGeom prst="rect">
            <a:avLst/>
          </a:prstGeom>
          <a:noFill/>
        </p:spPr>
        <p:txBody>
          <a:bodyPr wrap="square" rtlCol="0">
            <a:spAutoFit/>
          </a:bodyPr>
          <a:lstStyle/>
          <a:p>
            <a:r>
              <a:rPr lang="en-US" altLang="ko-KR" b="1" dirty="0"/>
              <a:t>Subject</a:t>
            </a:r>
            <a:r>
              <a:rPr lang="en-US" altLang="ko-KR" dirty="0"/>
              <a:t>: Stock price prediction using Ensemble learning</a:t>
            </a:r>
          </a:p>
          <a:p>
            <a:endParaRPr lang="en-US" altLang="ko-KR" dirty="0"/>
          </a:p>
          <a:p>
            <a:r>
              <a:rPr lang="en-US" altLang="ko-KR" b="1" dirty="0"/>
              <a:t>Data</a:t>
            </a:r>
          </a:p>
          <a:p>
            <a:pPr marL="571500" indent="-571500">
              <a:buFontTx/>
              <a:buChar char="-"/>
            </a:pPr>
            <a:r>
              <a:rPr lang="en-US" altLang="ko-KR" dirty="0"/>
              <a:t>Ticker: 005930 (Samsung Electronics)</a:t>
            </a:r>
          </a:p>
          <a:p>
            <a:pPr marL="571500" indent="-571500">
              <a:buFontTx/>
              <a:buChar char="-"/>
            </a:pPr>
            <a:r>
              <a:rPr lang="en-US" altLang="ko-KR" dirty="0"/>
              <a:t>Range: Jan 01, 2011 ~ Dec 31, 2020</a:t>
            </a:r>
          </a:p>
          <a:p>
            <a:pPr marL="571500" indent="-571500">
              <a:buFontTx/>
              <a:buChar char="-"/>
            </a:pPr>
            <a:r>
              <a:rPr lang="en-US" altLang="ko-KR" dirty="0"/>
              <a:t>Open, High, Low, Close price + Volumes + Fundamental indicators + Other macro factors</a:t>
            </a:r>
          </a:p>
          <a:p>
            <a:endParaRPr lang="en-US" altLang="ko-KR" dirty="0"/>
          </a:p>
          <a:p>
            <a:r>
              <a:rPr lang="en-US" altLang="ko-KR" b="1" dirty="0"/>
              <a:t>Method</a:t>
            </a:r>
          </a:p>
          <a:p>
            <a:pPr marL="571500" indent="-571500">
              <a:buFontTx/>
              <a:buChar char="-"/>
            </a:pPr>
            <a:r>
              <a:rPr lang="en-US" altLang="ko-KR" dirty="0"/>
              <a:t>Ensemble learning</a:t>
            </a:r>
          </a:p>
          <a:p>
            <a:pPr marL="1485854" lvl="1" indent="-571500">
              <a:buFontTx/>
              <a:buChar char="-"/>
            </a:pPr>
            <a:r>
              <a:rPr lang="en-US" altLang="ko-KR" dirty="0" err="1"/>
              <a:t>Xgboost</a:t>
            </a:r>
            <a:endParaRPr lang="en-US" altLang="ko-KR" dirty="0"/>
          </a:p>
          <a:p>
            <a:pPr marL="1485854" lvl="1" indent="-571500">
              <a:buFontTx/>
              <a:buChar char="-"/>
            </a:pPr>
            <a:r>
              <a:rPr lang="en-US" altLang="ko-KR" dirty="0" err="1"/>
              <a:t>LightGBM</a:t>
            </a:r>
            <a:endParaRPr lang="en-US" altLang="ko-KR" dirty="0"/>
          </a:p>
          <a:p>
            <a:pPr marL="1485854" lvl="1" indent="-571500">
              <a:buFontTx/>
              <a:buChar char="-"/>
            </a:pPr>
            <a:r>
              <a:rPr lang="en-US" altLang="ko-KR" dirty="0"/>
              <a:t>Random Forest</a:t>
            </a:r>
          </a:p>
          <a:p>
            <a:pPr marL="1485854" lvl="1" indent="-571500">
              <a:buFontTx/>
              <a:buChar char="-"/>
            </a:pPr>
            <a:r>
              <a:rPr lang="en-US" altLang="ko-KR" dirty="0" err="1"/>
              <a:t>ExtraTreesClassifier</a:t>
            </a:r>
            <a:endParaRPr lang="en-US" altLang="ko-KR" dirty="0"/>
          </a:p>
          <a:p>
            <a:pPr marL="571500" indent="-571500">
              <a:buFontTx/>
              <a:buChar char="-"/>
            </a:pPr>
            <a:r>
              <a:rPr lang="en-US" altLang="ko-KR" dirty="0"/>
              <a:t>Stacking</a:t>
            </a:r>
          </a:p>
          <a:p>
            <a:endParaRPr lang="en-US" altLang="ko-KR" dirty="0"/>
          </a:p>
          <a:p>
            <a:pPr marL="571500" indent="-571500">
              <a:buFont typeface="Arial" panose="020B0604020202020204" pitchFamily="34" charset="0"/>
              <a:buChar char="•"/>
            </a:pPr>
            <a:endParaRPr lang="en-US" altLang="ko-KR" b="1" dirty="0"/>
          </a:p>
          <a:p>
            <a:pPr marL="571500" indent="-571500">
              <a:buFont typeface="Arial" panose="020B0604020202020204" pitchFamily="34" charset="0"/>
              <a:buChar char="•"/>
            </a:pPr>
            <a:endParaRPr lang="en-US" altLang="ko-KR" b="1" dirty="0"/>
          </a:p>
          <a:p>
            <a:endParaRPr lang="en-US" altLang="ko-KR" dirty="0"/>
          </a:p>
        </p:txBody>
      </p:sp>
    </p:spTree>
    <p:extLst>
      <p:ext uri="{BB962C8B-B14F-4D97-AF65-F5344CB8AC3E}">
        <p14:creationId xmlns:p14="http://schemas.microsoft.com/office/powerpoint/2010/main" val="2406649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1119187" y="2350751"/>
            <a:ext cx="11893427" cy="1523494"/>
          </a:xfrm>
          <a:prstGeom prst="rect">
            <a:avLst/>
          </a:prstGeom>
        </p:spPr>
        <p:txBody>
          <a:bodyPr wrap="square">
            <a:spAutoFit/>
          </a:bodyPr>
          <a:lstStyle/>
          <a:p>
            <a:pPr>
              <a:defRPr/>
            </a:pPr>
            <a:r>
              <a:rPr lang="en-US" altLang="ko-KR" sz="4500" b="1" dirty="0">
                <a:solidFill>
                  <a:srgbClr val="002856"/>
                </a:solidFill>
                <a:latin typeface="나눔고딕" panose="020D0604000000000000" pitchFamily="50" charset="-127"/>
                <a:ea typeface="나눔고딕" panose="020D0604000000000000" pitchFamily="50" charset="-127"/>
                <a:cs typeface="Nanum Gothic ExtraBold" charset="-127"/>
              </a:rPr>
              <a:t>Data Description</a:t>
            </a:r>
          </a:p>
          <a:p>
            <a:pPr>
              <a:defRPr/>
            </a:pPr>
            <a:endParaRPr lang="ko-KR" altLang="en-US" sz="45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cxnSp>
        <p:nvCxnSpPr>
          <p:cNvPr id="21" name="직선 연결선 41"/>
          <p:cNvCxnSpPr/>
          <p:nvPr/>
        </p:nvCxnSpPr>
        <p:spPr>
          <a:xfrm>
            <a:off x="1187768" y="3205431"/>
            <a:ext cx="1331913" cy="0"/>
          </a:xfrm>
          <a:prstGeom prst="line">
            <a:avLst/>
          </a:prstGeom>
          <a:ln w="57150">
            <a:solidFill>
              <a:srgbClr val="43C0C2"/>
            </a:solidFill>
          </a:ln>
        </p:spPr>
        <p:style>
          <a:lnRef idx="1">
            <a:schemeClr val="accent1"/>
          </a:lnRef>
          <a:fillRef idx="0">
            <a:schemeClr val="accent1"/>
          </a:fillRef>
          <a:effectRef idx="0">
            <a:schemeClr val="accent1"/>
          </a:effectRef>
          <a:fontRef idx="minor">
            <a:schemeClr val="tx1"/>
          </a:fontRef>
        </p:style>
      </p:cxnSp>
      <p:cxnSp>
        <p:nvCxnSpPr>
          <p:cNvPr id="11" name="직선 연결선[R] 1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grpSp>
        <p:nvGrpSpPr>
          <p:cNvPr id="9" name="그룹 8"/>
          <p:cNvGrpSpPr/>
          <p:nvPr/>
        </p:nvGrpSpPr>
        <p:grpSpPr>
          <a:xfrm>
            <a:off x="-1" y="-1"/>
            <a:ext cx="24382413" cy="1855429"/>
            <a:chOff x="-1" y="-1"/>
            <a:chExt cx="24382413" cy="1855429"/>
          </a:xfrm>
        </p:grpSpPr>
        <p:sp>
          <p:nvSpPr>
            <p:cNvPr id="10" name="직사각형 9"/>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13"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14" name="타원 13"/>
            <p:cNvSpPr/>
            <p:nvPr/>
          </p:nvSpPr>
          <p:spPr>
            <a:xfrm>
              <a:off x="22728916" y="1078039"/>
              <a:ext cx="7816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3</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pic>
        <p:nvPicPr>
          <p:cNvPr id="15" name="그림 14"/>
          <p:cNvPicPr>
            <a:picLocks noChangeAspect="1"/>
          </p:cNvPicPr>
          <p:nvPr/>
        </p:nvPicPr>
        <p:blipFill>
          <a:blip r:embed="rId4"/>
          <a:stretch>
            <a:fillRect/>
          </a:stretch>
        </p:blipFill>
        <p:spPr>
          <a:xfrm>
            <a:off x="21059690" y="12869565"/>
            <a:ext cx="2222311" cy="234930"/>
          </a:xfrm>
          <a:prstGeom prst="rect">
            <a:avLst/>
          </a:prstGeom>
        </p:spPr>
      </p:pic>
      <p:sp>
        <p:nvSpPr>
          <p:cNvPr id="2" name="직사각형 1"/>
          <p:cNvSpPr/>
          <p:nvPr/>
        </p:nvSpPr>
        <p:spPr>
          <a:xfrm>
            <a:off x="1119188" y="4160553"/>
            <a:ext cx="13300197" cy="8956298"/>
          </a:xfrm>
          <a:prstGeom prst="rect">
            <a:avLst/>
          </a:prstGeom>
        </p:spPr>
        <p:txBody>
          <a:bodyPr wrap="square">
            <a:spAutoFit/>
          </a:bodyPr>
          <a:lstStyle/>
          <a:p>
            <a:r>
              <a:rPr lang="en-US" altLang="ko-KR" b="1" dirty="0"/>
              <a:t>Technical indicators - Derived variables</a:t>
            </a:r>
          </a:p>
          <a:p>
            <a:pPr marL="571500" indent="-571500">
              <a:buFontTx/>
              <a:buChar char="-"/>
            </a:pPr>
            <a:r>
              <a:rPr lang="en-US" altLang="ko-KR" dirty="0"/>
              <a:t>Price indicator</a:t>
            </a:r>
          </a:p>
          <a:p>
            <a:pPr marL="1485854" lvl="1" indent="-571500">
              <a:buFontTx/>
              <a:buChar char="-"/>
            </a:pPr>
            <a:r>
              <a:rPr lang="en-US" altLang="ko-KR" dirty="0"/>
              <a:t>MA (Moving Average)</a:t>
            </a:r>
          </a:p>
          <a:p>
            <a:pPr marL="1485854" lvl="1" indent="-571500">
              <a:buFontTx/>
              <a:buChar char="-"/>
            </a:pPr>
            <a:r>
              <a:rPr lang="en-US" altLang="ko-KR" dirty="0"/>
              <a:t>BB (Bollinger Band)</a:t>
            </a:r>
          </a:p>
          <a:p>
            <a:pPr marL="1485854" lvl="1" indent="-571500">
              <a:buFontTx/>
              <a:buChar char="-"/>
            </a:pPr>
            <a:r>
              <a:rPr lang="en-US" altLang="ko-KR" dirty="0"/>
              <a:t>PSAR (Parabolic SAR)</a:t>
            </a:r>
          </a:p>
          <a:p>
            <a:pPr marL="571500" indent="-571500">
              <a:buFontTx/>
              <a:buChar char="-"/>
            </a:pPr>
            <a:r>
              <a:rPr lang="en-US" altLang="ko-KR" dirty="0"/>
              <a:t>Momentum indicator</a:t>
            </a:r>
          </a:p>
          <a:p>
            <a:pPr marL="1485854" lvl="1" indent="-571500">
              <a:buFontTx/>
              <a:buChar char="-"/>
            </a:pPr>
            <a:r>
              <a:rPr lang="en-US" altLang="ko-KR" dirty="0"/>
              <a:t>RSI (Relative Strength Index)</a:t>
            </a:r>
          </a:p>
          <a:p>
            <a:pPr marL="1485854" lvl="1" indent="-571500">
              <a:buFontTx/>
              <a:buChar char="-"/>
            </a:pPr>
            <a:r>
              <a:rPr lang="en-US" altLang="ko-KR" dirty="0"/>
              <a:t>MACD (Moving Average Convergence &amp; Divergence)</a:t>
            </a:r>
          </a:p>
          <a:p>
            <a:pPr marL="571500" indent="-571500">
              <a:buFontTx/>
              <a:buChar char="-"/>
            </a:pPr>
            <a:r>
              <a:rPr lang="en-US" altLang="ko-KR" dirty="0"/>
              <a:t>Volume indicator</a:t>
            </a:r>
          </a:p>
          <a:p>
            <a:pPr marL="1485854" lvl="1" indent="-571500">
              <a:buFontTx/>
              <a:buChar char="-"/>
            </a:pPr>
            <a:r>
              <a:rPr lang="en-US" altLang="ko-KR" dirty="0"/>
              <a:t>CO (</a:t>
            </a:r>
            <a:r>
              <a:rPr lang="en-US" altLang="ko-KR" dirty="0" err="1"/>
              <a:t>Chaikin</a:t>
            </a:r>
            <a:r>
              <a:rPr lang="en-US" altLang="ko-KR" dirty="0"/>
              <a:t> Oscillator)</a:t>
            </a:r>
          </a:p>
          <a:p>
            <a:pPr marL="571500" indent="-571500">
              <a:buFontTx/>
              <a:buChar char="-"/>
            </a:pPr>
            <a:r>
              <a:rPr lang="en-US" altLang="ko-KR" dirty="0"/>
              <a:t>Volatility indicator</a:t>
            </a:r>
          </a:p>
          <a:p>
            <a:pPr marL="1485854" lvl="1" indent="-571500">
              <a:buFontTx/>
              <a:buChar char="-"/>
            </a:pPr>
            <a:r>
              <a:rPr lang="en-US" altLang="ko-KR" dirty="0"/>
              <a:t>ATR (Average True Range)</a:t>
            </a:r>
          </a:p>
          <a:p>
            <a:pPr marL="571500" indent="-571500">
              <a:buFontTx/>
              <a:buChar char="-"/>
            </a:pPr>
            <a:r>
              <a:rPr lang="en-US" altLang="ko-KR" dirty="0"/>
              <a:t>Cycle indicator</a:t>
            </a:r>
          </a:p>
          <a:p>
            <a:pPr marL="1485854" lvl="1" indent="-571500">
              <a:buFontTx/>
              <a:buChar char="-"/>
            </a:pPr>
            <a:r>
              <a:rPr lang="en-US" altLang="ko-KR" dirty="0"/>
              <a:t>HT_DCPERIOD (Hilbert Transform – Dominant Cycle Period)</a:t>
            </a:r>
          </a:p>
          <a:p>
            <a:endParaRPr lang="en-US" altLang="ko-KR" b="1" dirty="0"/>
          </a:p>
          <a:p>
            <a:endParaRPr lang="en-US" altLang="ko-KR" b="1" dirty="0"/>
          </a:p>
        </p:txBody>
      </p:sp>
      <p:sp>
        <p:nvSpPr>
          <p:cNvPr id="17" name="사각형: 둥근 모서리 21">
            <a:extLst>
              <a:ext uri="{FF2B5EF4-FFF2-40B4-BE49-F238E27FC236}">
                <a16:creationId xmlns:a16="http://schemas.microsoft.com/office/drawing/2014/main" id="{2AE5FA59-56C5-45E3-A4C7-191B32A4DC44}"/>
              </a:ext>
            </a:extLst>
          </p:cNvPr>
          <p:cNvSpPr/>
          <p:nvPr/>
        </p:nvSpPr>
        <p:spPr>
          <a:xfrm>
            <a:off x="17218350" y="4366836"/>
            <a:ext cx="3555403" cy="2002482"/>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b="1" dirty="0">
                <a:solidFill>
                  <a:schemeClr val="tx1"/>
                </a:solidFill>
              </a:rPr>
              <a:t>Past stock prices, technical indicators</a:t>
            </a:r>
          </a:p>
        </p:txBody>
      </p:sp>
      <p:sp>
        <p:nvSpPr>
          <p:cNvPr id="18" name="사각형: 둥근 모서리 25">
            <a:extLst>
              <a:ext uri="{FF2B5EF4-FFF2-40B4-BE49-F238E27FC236}">
                <a16:creationId xmlns:a16="http://schemas.microsoft.com/office/drawing/2014/main" id="{CD714A0F-4A02-4656-974E-AD94B1FE072D}"/>
              </a:ext>
            </a:extLst>
          </p:cNvPr>
          <p:cNvSpPr/>
          <p:nvPr/>
        </p:nvSpPr>
        <p:spPr>
          <a:xfrm>
            <a:off x="13308013" y="4366835"/>
            <a:ext cx="2844970" cy="2002482"/>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b="1" dirty="0">
                <a:solidFill>
                  <a:schemeClr val="tx1"/>
                </a:solidFill>
              </a:rPr>
              <a:t>Weak-form EMH</a:t>
            </a:r>
          </a:p>
        </p:txBody>
      </p:sp>
      <p:sp>
        <p:nvSpPr>
          <p:cNvPr id="19" name="화살표: 오른쪽 6">
            <a:extLst>
              <a:ext uri="{FF2B5EF4-FFF2-40B4-BE49-F238E27FC236}">
                <a16:creationId xmlns:a16="http://schemas.microsoft.com/office/drawing/2014/main" id="{C40D950D-1278-4F60-9777-C281708DC83A}"/>
              </a:ext>
            </a:extLst>
          </p:cNvPr>
          <p:cNvSpPr/>
          <p:nvPr/>
        </p:nvSpPr>
        <p:spPr>
          <a:xfrm>
            <a:off x="16221564" y="5273697"/>
            <a:ext cx="928205" cy="188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b="1"/>
          </a:p>
        </p:txBody>
      </p:sp>
      <p:sp>
        <p:nvSpPr>
          <p:cNvPr id="20" name="사각형: 둥근 모서리 21">
            <a:extLst>
              <a:ext uri="{FF2B5EF4-FFF2-40B4-BE49-F238E27FC236}">
                <a16:creationId xmlns:a16="http://schemas.microsoft.com/office/drawing/2014/main" id="{2AE5FA59-56C5-45E3-A4C7-191B32A4DC44}"/>
              </a:ext>
            </a:extLst>
          </p:cNvPr>
          <p:cNvSpPr/>
          <p:nvPr/>
        </p:nvSpPr>
        <p:spPr>
          <a:xfrm>
            <a:off x="17218350" y="6675159"/>
            <a:ext cx="3555403" cy="2002482"/>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tx1"/>
                </a:solidFill>
              </a:rPr>
              <a:t>Fundamental indicators</a:t>
            </a:r>
          </a:p>
        </p:txBody>
      </p:sp>
      <p:sp>
        <p:nvSpPr>
          <p:cNvPr id="22" name="사각형: 둥근 모서리 25">
            <a:extLst>
              <a:ext uri="{FF2B5EF4-FFF2-40B4-BE49-F238E27FC236}">
                <a16:creationId xmlns:a16="http://schemas.microsoft.com/office/drawing/2014/main" id="{CD714A0F-4A02-4656-974E-AD94B1FE072D}"/>
              </a:ext>
            </a:extLst>
          </p:cNvPr>
          <p:cNvSpPr/>
          <p:nvPr/>
        </p:nvSpPr>
        <p:spPr>
          <a:xfrm>
            <a:off x="13308013" y="6675158"/>
            <a:ext cx="2844970" cy="2002482"/>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tx1"/>
                </a:solidFill>
              </a:rPr>
              <a:t>Semi-strong form EMH</a:t>
            </a:r>
          </a:p>
        </p:txBody>
      </p:sp>
      <p:sp>
        <p:nvSpPr>
          <p:cNvPr id="23" name="화살표: 오른쪽 6">
            <a:extLst>
              <a:ext uri="{FF2B5EF4-FFF2-40B4-BE49-F238E27FC236}">
                <a16:creationId xmlns:a16="http://schemas.microsoft.com/office/drawing/2014/main" id="{C40D950D-1278-4F60-9777-C281708DC83A}"/>
              </a:ext>
            </a:extLst>
          </p:cNvPr>
          <p:cNvSpPr/>
          <p:nvPr/>
        </p:nvSpPr>
        <p:spPr>
          <a:xfrm>
            <a:off x="16221564" y="7582020"/>
            <a:ext cx="928205" cy="188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p>
        </p:txBody>
      </p:sp>
      <p:sp>
        <p:nvSpPr>
          <p:cNvPr id="24" name="사각형: 둥근 모서리 21">
            <a:extLst>
              <a:ext uri="{FF2B5EF4-FFF2-40B4-BE49-F238E27FC236}">
                <a16:creationId xmlns:a16="http://schemas.microsoft.com/office/drawing/2014/main" id="{2AE5FA59-56C5-45E3-A4C7-191B32A4DC44}"/>
              </a:ext>
            </a:extLst>
          </p:cNvPr>
          <p:cNvSpPr/>
          <p:nvPr/>
        </p:nvSpPr>
        <p:spPr>
          <a:xfrm>
            <a:off x="17218350" y="8983482"/>
            <a:ext cx="3555403" cy="2002482"/>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tx1"/>
                </a:solidFill>
              </a:rPr>
              <a:t>Insider information</a:t>
            </a:r>
          </a:p>
        </p:txBody>
      </p:sp>
      <p:sp>
        <p:nvSpPr>
          <p:cNvPr id="25" name="사각형: 둥근 모서리 25">
            <a:extLst>
              <a:ext uri="{FF2B5EF4-FFF2-40B4-BE49-F238E27FC236}">
                <a16:creationId xmlns:a16="http://schemas.microsoft.com/office/drawing/2014/main" id="{CD714A0F-4A02-4656-974E-AD94B1FE072D}"/>
              </a:ext>
            </a:extLst>
          </p:cNvPr>
          <p:cNvSpPr/>
          <p:nvPr/>
        </p:nvSpPr>
        <p:spPr>
          <a:xfrm>
            <a:off x="13308013" y="8983481"/>
            <a:ext cx="2844970" cy="2002482"/>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tx1"/>
                </a:solidFill>
              </a:rPr>
              <a:t>Strong-form EMH</a:t>
            </a:r>
          </a:p>
        </p:txBody>
      </p:sp>
      <p:sp>
        <p:nvSpPr>
          <p:cNvPr id="26" name="화살표: 오른쪽 6">
            <a:extLst>
              <a:ext uri="{FF2B5EF4-FFF2-40B4-BE49-F238E27FC236}">
                <a16:creationId xmlns:a16="http://schemas.microsoft.com/office/drawing/2014/main" id="{C40D950D-1278-4F60-9777-C281708DC83A}"/>
              </a:ext>
            </a:extLst>
          </p:cNvPr>
          <p:cNvSpPr/>
          <p:nvPr/>
        </p:nvSpPr>
        <p:spPr>
          <a:xfrm>
            <a:off x="16221564" y="9890343"/>
            <a:ext cx="928205" cy="188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p>
        </p:txBody>
      </p:sp>
      <p:sp>
        <p:nvSpPr>
          <p:cNvPr id="3" name="TextBox 2"/>
          <p:cNvSpPr txBox="1"/>
          <p:nvPr/>
        </p:nvSpPr>
        <p:spPr>
          <a:xfrm>
            <a:off x="1119187" y="3278228"/>
            <a:ext cx="5095801" cy="523220"/>
          </a:xfrm>
          <a:prstGeom prst="rect">
            <a:avLst/>
          </a:prstGeom>
          <a:noFill/>
        </p:spPr>
        <p:txBody>
          <a:bodyPr wrap="square" rtlCol="0">
            <a:spAutoFit/>
          </a:bodyPr>
          <a:lstStyle/>
          <a:p>
            <a:pPr>
              <a:defRPr/>
            </a:pPr>
            <a:r>
              <a:rPr lang="en-US" altLang="ko-KR" sz="2800" b="1" dirty="0">
                <a:solidFill>
                  <a:srgbClr val="002856"/>
                </a:solidFill>
                <a:latin typeface="나눔고딕" panose="020D0604000000000000" pitchFamily="50" charset="-127"/>
                <a:ea typeface="나눔고딕" panose="020D0604000000000000" pitchFamily="50" charset="-127"/>
                <a:cs typeface="Nanum Gothic ExtraBold" charset="-127"/>
              </a:rPr>
              <a:t>Predictor variables</a:t>
            </a:r>
            <a:endParaRPr lang="ko-KR" altLang="en-US" sz="28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spTree>
    <p:extLst>
      <p:ext uri="{BB962C8B-B14F-4D97-AF65-F5344CB8AC3E}">
        <p14:creationId xmlns:p14="http://schemas.microsoft.com/office/powerpoint/2010/main" val="1037158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1119187" y="2350751"/>
            <a:ext cx="11893427" cy="1523494"/>
          </a:xfrm>
          <a:prstGeom prst="rect">
            <a:avLst/>
          </a:prstGeom>
        </p:spPr>
        <p:txBody>
          <a:bodyPr wrap="square">
            <a:spAutoFit/>
          </a:bodyPr>
          <a:lstStyle/>
          <a:p>
            <a:pPr>
              <a:defRPr/>
            </a:pPr>
            <a:r>
              <a:rPr lang="en-US" altLang="ko-KR" sz="4500" b="1" dirty="0">
                <a:solidFill>
                  <a:srgbClr val="002856"/>
                </a:solidFill>
                <a:latin typeface="나눔고딕" panose="020D0604000000000000" pitchFamily="50" charset="-127"/>
                <a:ea typeface="나눔고딕" panose="020D0604000000000000" pitchFamily="50" charset="-127"/>
                <a:cs typeface="Nanum Gothic ExtraBold" charset="-127"/>
              </a:rPr>
              <a:t>Data Description</a:t>
            </a:r>
          </a:p>
          <a:p>
            <a:pPr>
              <a:defRPr/>
            </a:pPr>
            <a:endParaRPr lang="ko-KR" altLang="en-US" sz="45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cxnSp>
        <p:nvCxnSpPr>
          <p:cNvPr id="21" name="직선 연결선 41"/>
          <p:cNvCxnSpPr/>
          <p:nvPr/>
        </p:nvCxnSpPr>
        <p:spPr>
          <a:xfrm>
            <a:off x="1187768" y="3205431"/>
            <a:ext cx="1331913" cy="0"/>
          </a:xfrm>
          <a:prstGeom prst="line">
            <a:avLst/>
          </a:prstGeom>
          <a:ln w="57150">
            <a:solidFill>
              <a:srgbClr val="43C0C2"/>
            </a:solidFill>
          </a:ln>
        </p:spPr>
        <p:style>
          <a:lnRef idx="1">
            <a:schemeClr val="accent1"/>
          </a:lnRef>
          <a:fillRef idx="0">
            <a:schemeClr val="accent1"/>
          </a:fillRef>
          <a:effectRef idx="0">
            <a:schemeClr val="accent1"/>
          </a:effectRef>
          <a:fontRef idx="minor">
            <a:schemeClr val="tx1"/>
          </a:fontRef>
        </p:style>
      </p:cxnSp>
      <p:cxnSp>
        <p:nvCxnSpPr>
          <p:cNvPr id="11" name="직선 연결선[R] 1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grpSp>
        <p:nvGrpSpPr>
          <p:cNvPr id="9" name="그룹 8"/>
          <p:cNvGrpSpPr/>
          <p:nvPr/>
        </p:nvGrpSpPr>
        <p:grpSpPr>
          <a:xfrm>
            <a:off x="-1" y="-1"/>
            <a:ext cx="24382413" cy="1855429"/>
            <a:chOff x="-1" y="-1"/>
            <a:chExt cx="24382413" cy="1855429"/>
          </a:xfrm>
        </p:grpSpPr>
        <p:sp>
          <p:nvSpPr>
            <p:cNvPr id="10" name="직사각형 9"/>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13"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14" name="타원 13"/>
            <p:cNvSpPr/>
            <p:nvPr/>
          </p:nvSpPr>
          <p:spPr>
            <a:xfrm>
              <a:off x="22728916" y="1078039"/>
              <a:ext cx="7816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3</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pic>
        <p:nvPicPr>
          <p:cNvPr id="15" name="그림 14"/>
          <p:cNvPicPr>
            <a:picLocks noChangeAspect="1"/>
          </p:cNvPicPr>
          <p:nvPr/>
        </p:nvPicPr>
        <p:blipFill>
          <a:blip r:embed="rId4"/>
          <a:stretch>
            <a:fillRect/>
          </a:stretch>
        </p:blipFill>
        <p:spPr>
          <a:xfrm>
            <a:off x="21059690" y="12869565"/>
            <a:ext cx="2222311" cy="234930"/>
          </a:xfrm>
          <a:prstGeom prst="rect">
            <a:avLst/>
          </a:prstGeom>
        </p:spPr>
      </p:pic>
      <p:sp>
        <p:nvSpPr>
          <p:cNvPr id="2" name="직사각형 1"/>
          <p:cNvSpPr/>
          <p:nvPr/>
        </p:nvSpPr>
        <p:spPr>
          <a:xfrm>
            <a:off x="1119188" y="4160553"/>
            <a:ext cx="13300197" cy="7848302"/>
          </a:xfrm>
          <a:prstGeom prst="rect">
            <a:avLst/>
          </a:prstGeom>
        </p:spPr>
        <p:txBody>
          <a:bodyPr wrap="square">
            <a:spAutoFit/>
          </a:bodyPr>
          <a:lstStyle/>
          <a:p>
            <a:r>
              <a:rPr lang="en-US" altLang="ko-KR" b="1" dirty="0"/>
              <a:t>Fundamental Indicators</a:t>
            </a:r>
          </a:p>
          <a:p>
            <a:pPr marL="571500" indent="-571500">
              <a:buFontTx/>
              <a:buChar char="-"/>
            </a:pPr>
            <a:r>
              <a:rPr lang="en-US" altLang="ko-KR" dirty="0"/>
              <a:t>Net income</a:t>
            </a:r>
          </a:p>
          <a:p>
            <a:pPr marL="571500" indent="-571500">
              <a:buFontTx/>
              <a:buChar char="-"/>
            </a:pPr>
            <a:r>
              <a:rPr lang="en-US" altLang="ko-KR" dirty="0"/>
              <a:t>Operating Income Growth Ratio</a:t>
            </a:r>
          </a:p>
          <a:p>
            <a:pPr marL="571500" indent="-571500">
              <a:buFontTx/>
              <a:buChar char="-"/>
            </a:pPr>
            <a:r>
              <a:rPr lang="en-US" altLang="ko-KR" dirty="0"/>
              <a:t>PBR (Price to Book ratio)</a:t>
            </a:r>
          </a:p>
          <a:p>
            <a:pPr marL="571500" indent="-571500">
              <a:buFontTx/>
              <a:buChar char="-"/>
            </a:pPr>
            <a:r>
              <a:rPr lang="en-US" altLang="ko-KR" dirty="0"/>
              <a:t>PER (Price Earning ratio)</a:t>
            </a:r>
          </a:p>
          <a:p>
            <a:pPr marL="571500" indent="-571500">
              <a:buFontTx/>
              <a:buChar char="-"/>
            </a:pPr>
            <a:r>
              <a:rPr lang="en-US" altLang="ko-KR" dirty="0"/>
              <a:t>ROE (Return on Equity)</a:t>
            </a:r>
          </a:p>
          <a:p>
            <a:pPr marL="571500" indent="-571500">
              <a:buFontTx/>
              <a:buChar char="-"/>
            </a:pPr>
            <a:r>
              <a:rPr lang="en-US" altLang="ko-KR" dirty="0"/>
              <a:t>Debt Ratio</a:t>
            </a:r>
          </a:p>
          <a:p>
            <a:pPr marL="571500" indent="-571500">
              <a:buFontTx/>
              <a:buChar char="-"/>
            </a:pPr>
            <a:r>
              <a:rPr lang="en-US" altLang="ko-KR" dirty="0"/>
              <a:t>Asset turnover ratio</a:t>
            </a:r>
          </a:p>
          <a:p>
            <a:pPr marL="571500" indent="-571500">
              <a:buFontTx/>
              <a:buChar char="-"/>
            </a:pPr>
            <a:r>
              <a:rPr lang="en-US" altLang="ko-KR" dirty="0"/>
              <a:t>Current ratio</a:t>
            </a:r>
          </a:p>
          <a:p>
            <a:pPr marL="571500" indent="-571500">
              <a:buFontTx/>
              <a:buChar char="-"/>
            </a:pPr>
            <a:r>
              <a:rPr lang="en-US" altLang="ko-KR" dirty="0"/>
              <a:t>Gross profit growth ratio</a:t>
            </a:r>
          </a:p>
          <a:p>
            <a:pPr marL="571500" indent="-571500">
              <a:buFontTx/>
              <a:buChar char="-"/>
            </a:pPr>
            <a:r>
              <a:rPr lang="en-US" altLang="ko-KR" dirty="0"/>
              <a:t>Operating cash flows</a:t>
            </a:r>
          </a:p>
          <a:p>
            <a:pPr marL="571500" indent="-571500">
              <a:buFontTx/>
              <a:buChar char="-"/>
            </a:pPr>
            <a:r>
              <a:rPr lang="en-US" altLang="ko-KR" dirty="0"/>
              <a:t>Shares outstanding</a:t>
            </a:r>
          </a:p>
          <a:p>
            <a:pPr marL="571500" indent="-571500">
              <a:buFontTx/>
              <a:buChar char="-"/>
            </a:pPr>
            <a:r>
              <a:rPr lang="en-US" altLang="ko-KR" dirty="0"/>
              <a:t>Etc..</a:t>
            </a:r>
          </a:p>
          <a:p>
            <a:endParaRPr lang="en-US" altLang="ko-KR" b="1" dirty="0"/>
          </a:p>
        </p:txBody>
      </p:sp>
      <p:sp>
        <p:nvSpPr>
          <p:cNvPr id="17" name="사각형: 둥근 모서리 21">
            <a:extLst>
              <a:ext uri="{FF2B5EF4-FFF2-40B4-BE49-F238E27FC236}">
                <a16:creationId xmlns:a16="http://schemas.microsoft.com/office/drawing/2014/main" id="{2AE5FA59-56C5-45E3-A4C7-191B32A4DC44}"/>
              </a:ext>
            </a:extLst>
          </p:cNvPr>
          <p:cNvSpPr/>
          <p:nvPr/>
        </p:nvSpPr>
        <p:spPr>
          <a:xfrm>
            <a:off x="17218350" y="4366836"/>
            <a:ext cx="3555403" cy="2002482"/>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tx1"/>
                </a:solidFill>
              </a:rPr>
              <a:t>Past stock prices, technical indicators</a:t>
            </a:r>
          </a:p>
        </p:txBody>
      </p:sp>
      <p:sp>
        <p:nvSpPr>
          <p:cNvPr id="18" name="사각형: 둥근 모서리 25">
            <a:extLst>
              <a:ext uri="{FF2B5EF4-FFF2-40B4-BE49-F238E27FC236}">
                <a16:creationId xmlns:a16="http://schemas.microsoft.com/office/drawing/2014/main" id="{CD714A0F-4A02-4656-974E-AD94B1FE072D}"/>
              </a:ext>
            </a:extLst>
          </p:cNvPr>
          <p:cNvSpPr/>
          <p:nvPr/>
        </p:nvSpPr>
        <p:spPr>
          <a:xfrm>
            <a:off x="13308013" y="4366835"/>
            <a:ext cx="2844970" cy="2002482"/>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tx1"/>
                </a:solidFill>
              </a:rPr>
              <a:t>Weak-form EMH</a:t>
            </a:r>
          </a:p>
        </p:txBody>
      </p:sp>
      <p:sp>
        <p:nvSpPr>
          <p:cNvPr id="19" name="화살표: 오른쪽 6">
            <a:extLst>
              <a:ext uri="{FF2B5EF4-FFF2-40B4-BE49-F238E27FC236}">
                <a16:creationId xmlns:a16="http://schemas.microsoft.com/office/drawing/2014/main" id="{C40D950D-1278-4F60-9777-C281708DC83A}"/>
              </a:ext>
            </a:extLst>
          </p:cNvPr>
          <p:cNvSpPr/>
          <p:nvPr/>
        </p:nvSpPr>
        <p:spPr>
          <a:xfrm>
            <a:off x="16221564" y="5273697"/>
            <a:ext cx="928205" cy="188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p>
        </p:txBody>
      </p:sp>
      <p:sp>
        <p:nvSpPr>
          <p:cNvPr id="20" name="사각형: 둥근 모서리 21">
            <a:extLst>
              <a:ext uri="{FF2B5EF4-FFF2-40B4-BE49-F238E27FC236}">
                <a16:creationId xmlns:a16="http://schemas.microsoft.com/office/drawing/2014/main" id="{2AE5FA59-56C5-45E3-A4C7-191B32A4DC44}"/>
              </a:ext>
            </a:extLst>
          </p:cNvPr>
          <p:cNvSpPr/>
          <p:nvPr/>
        </p:nvSpPr>
        <p:spPr>
          <a:xfrm>
            <a:off x="17218350" y="6675159"/>
            <a:ext cx="3555403" cy="2002482"/>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b="1" dirty="0">
                <a:solidFill>
                  <a:schemeClr val="tx1"/>
                </a:solidFill>
              </a:rPr>
              <a:t>Fundamental indicators</a:t>
            </a:r>
          </a:p>
        </p:txBody>
      </p:sp>
      <p:sp>
        <p:nvSpPr>
          <p:cNvPr id="22" name="사각형: 둥근 모서리 25">
            <a:extLst>
              <a:ext uri="{FF2B5EF4-FFF2-40B4-BE49-F238E27FC236}">
                <a16:creationId xmlns:a16="http://schemas.microsoft.com/office/drawing/2014/main" id="{CD714A0F-4A02-4656-974E-AD94B1FE072D}"/>
              </a:ext>
            </a:extLst>
          </p:cNvPr>
          <p:cNvSpPr/>
          <p:nvPr/>
        </p:nvSpPr>
        <p:spPr>
          <a:xfrm>
            <a:off x="13308013" y="6675158"/>
            <a:ext cx="2844970" cy="2002482"/>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b="1" dirty="0">
                <a:solidFill>
                  <a:schemeClr val="tx1"/>
                </a:solidFill>
              </a:rPr>
              <a:t>Semi-strong form EMH</a:t>
            </a:r>
          </a:p>
        </p:txBody>
      </p:sp>
      <p:sp>
        <p:nvSpPr>
          <p:cNvPr id="23" name="화살표: 오른쪽 6">
            <a:extLst>
              <a:ext uri="{FF2B5EF4-FFF2-40B4-BE49-F238E27FC236}">
                <a16:creationId xmlns:a16="http://schemas.microsoft.com/office/drawing/2014/main" id="{C40D950D-1278-4F60-9777-C281708DC83A}"/>
              </a:ext>
            </a:extLst>
          </p:cNvPr>
          <p:cNvSpPr/>
          <p:nvPr/>
        </p:nvSpPr>
        <p:spPr>
          <a:xfrm>
            <a:off x="16221564" y="7582020"/>
            <a:ext cx="928205" cy="188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b="1"/>
          </a:p>
        </p:txBody>
      </p:sp>
      <p:sp>
        <p:nvSpPr>
          <p:cNvPr id="24" name="사각형: 둥근 모서리 21">
            <a:extLst>
              <a:ext uri="{FF2B5EF4-FFF2-40B4-BE49-F238E27FC236}">
                <a16:creationId xmlns:a16="http://schemas.microsoft.com/office/drawing/2014/main" id="{2AE5FA59-56C5-45E3-A4C7-191B32A4DC44}"/>
              </a:ext>
            </a:extLst>
          </p:cNvPr>
          <p:cNvSpPr/>
          <p:nvPr/>
        </p:nvSpPr>
        <p:spPr>
          <a:xfrm>
            <a:off x="17218350" y="8983482"/>
            <a:ext cx="3555403" cy="2002482"/>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tx1"/>
                </a:solidFill>
              </a:rPr>
              <a:t>Insider information</a:t>
            </a:r>
          </a:p>
        </p:txBody>
      </p:sp>
      <p:sp>
        <p:nvSpPr>
          <p:cNvPr id="25" name="사각형: 둥근 모서리 25">
            <a:extLst>
              <a:ext uri="{FF2B5EF4-FFF2-40B4-BE49-F238E27FC236}">
                <a16:creationId xmlns:a16="http://schemas.microsoft.com/office/drawing/2014/main" id="{CD714A0F-4A02-4656-974E-AD94B1FE072D}"/>
              </a:ext>
            </a:extLst>
          </p:cNvPr>
          <p:cNvSpPr/>
          <p:nvPr/>
        </p:nvSpPr>
        <p:spPr>
          <a:xfrm>
            <a:off x="13308013" y="8983481"/>
            <a:ext cx="2844970" cy="2002482"/>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tx1"/>
                </a:solidFill>
              </a:rPr>
              <a:t>Strong-form EMH</a:t>
            </a:r>
          </a:p>
        </p:txBody>
      </p:sp>
      <p:sp>
        <p:nvSpPr>
          <p:cNvPr id="26" name="화살표: 오른쪽 6">
            <a:extLst>
              <a:ext uri="{FF2B5EF4-FFF2-40B4-BE49-F238E27FC236}">
                <a16:creationId xmlns:a16="http://schemas.microsoft.com/office/drawing/2014/main" id="{C40D950D-1278-4F60-9777-C281708DC83A}"/>
              </a:ext>
            </a:extLst>
          </p:cNvPr>
          <p:cNvSpPr/>
          <p:nvPr/>
        </p:nvSpPr>
        <p:spPr>
          <a:xfrm>
            <a:off x="16221564" y="9890343"/>
            <a:ext cx="928205" cy="188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p>
        </p:txBody>
      </p:sp>
      <p:sp>
        <p:nvSpPr>
          <p:cNvPr id="27" name="TextBox 26"/>
          <p:cNvSpPr txBox="1"/>
          <p:nvPr/>
        </p:nvSpPr>
        <p:spPr>
          <a:xfrm>
            <a:off x="1119187" y="3278228"/>
            <a:ext cx="5095801" cy="523220"/>
          </a:xfrm>
          <a:prstGeom prst="rect">
            <a:avLst/>
          </a:prstGeom>
          <a:noFill/>
        </p:spPr>
        <p:txBody>
          <a:bodyPr wrap="square" rtlCol="0">
            <a:spAutoFit/>
          </a:bodyPr>
          <a:lstStyle/>
          <a:p>
            <a:pPr>
              <a:defRPr/>
            </a:pPr>
            <a:r>
              <a:rPr lang="en-US" altLang="ko-KR" sz="2800" b="1" dirty="0">
                <a:solidFill>
                  <a:srgbClr val="002856"/>
                </a:solidFill>
                <a:latin typeface="나눔고딕" panose="020D0604000000000000" pitchFamily="50" charset="-127"/>
                <a:ea typeface="나눔고딕" panose="020D0604000000000000" pitchFamily="50" charset="-127"/>
                <a:cs typeface="Nanum Gothic ExtraBold" charset="-127"/>
              </a:rPr>
              <a:t>Predictor variables</a:t>
            </a:r>
            <a:endParaRPr lang="ko-KR" altLang="en-US" sz="28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spTree>
    <p:extLst>
      <p:ext uri="{BB962C8B-B14F-4D97-AF65-F5344CB8AC3E}">
        <p14:creationId xmlns:p14="http://schemas.microsoft.com/office/powerpoint/2010/main" val="1497409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1119187" y="2350751"/>
            <a:ext cx="11893427" cy="1523494"/>
          </a:xfrm>
          <a:prstGeom prst="rect">
            <a:avLst/>
          </a:prstGeom>
        </p:spPr>
        <p:txBody>
          <a:bodyPr wrap="square">
            <a:spAutoFit/>
          </a:bodyPr>
          <a:lstStyle/>
          <a:p>
            <a:pPr>
              <a:defRPr/>
            </a:pPr>
            <a:r>
              <a:rPr lang="en-US" altLang="ko-KR" sz="4500" b="1" dirty="0">
                <a:solidFill>
                  <a:srgbClr val="002856"/>
                </a:solidFill>
                <a:latin typeface="나눔고딕" panose="020D0604000000000000" pitchFamily="50" charset="-127"/>
                <a:ea typeface="나눔고딕" panose="020D0604000000000000" pitchFamily="50" charset="-127"/>
                <a:cs typeface="Nanum Gothic ExtraBold" charset="-127"/>
              </a:rPr>
              <a:t>Data Description</a:t>
            </a:r>
          </a:p>
          <a:p>
            <a:pPr>
              <a:defRPr/>
            </a:pPr>
            <a:endParaRPr lang="ko-KR" altLang="en-US" sz="45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cxnSp>
        <p:nvCxnSpPr>
          <p:cNvPr id="21" name="직선 연결선 41"/>
          <p:cNvCxnSpPr/>
          <p:nvPr/>
        </p:nvCxnSpPr>
        <p:spPr>
          <a:xfrm>
            <a:off x="1187768" y="3205431"/>
            <a:ext cx="1331913" cy="0"/>
          </a:xfrm>
          <a:prstGeom prst="line">
            <a:avLst/>
          </a:prstGeom>
          <a:ln w="57150">
            <a:solidFill>
              <a:srgbClr val="43C0C2"/>
            </a:solidFill>
          </a:ln>
        </p:spPr>
        <p:style>
          <a:lnRef idx="1">
            <a:schemeClr val="accent1"/>
          </a:lnRef>
          <a:fillRef idx="0">
            <a:schemeClr val="accent1"/>
          </a:fillRef>
          <a:effectRef idx="0">
            <a:schemeClr val="accent1"/>
          </a:effectRef>
          <a:fontRef idx="minor">
            <a:schemeClr val="tx1"/>
          </a:fontRef>
        </p:style>
      </p:cxnSp>
      <p:cxnSp>
        <p:nvCxnSpPr>
          <p:cNvPr id="11" name="직선 연결선[R] 1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grpSp>
        <p:nvGrpSpPr>
          <p:cNvPr id="9" name="그룹 8"/>
          <p:cNvGrpSpPr/>
          <p:nvPr/>
        </p:nvGrpSpPr>
        <p:grpSpPr>
          <a:xfrm>
            <a:off x="-1" y="-1"/>
            <a:ext cx="24382413" cy="1855429"/>
            <a:chOff x="-1" y="-1"/>
            <a:chExt cx="24382413" cy="1855429"/>
          </a:xfrm>
        </p:grpSpPr>
        <p:sp>
          <p:nvSpPr>
            <p:cNvPr id="10" name="직사각형 9"/>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13"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14" name="타원 13"/>
            <p:cNvSpPr/>
            <p:nvPr/>
          </p:nvSpPr>
          <p:spPr>
            <a:xfrm>
              <a:off x="22728916" y="1078039"/>
              <a:ext cx="7816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3</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pic>
        <p:nvPicPr>
          <p:cNvPr id="15" name="그림 14"/>
          <p:cNvPicPr>
            <a:picLocks noChangeAspect="1"/>
          </p:cNvPicPr>
          <p:nvPr/>
        </p:nvPicPr>
        <p:blipFill>
          <a:blip r:embed="rId4"/>
          <a:stretch>
            <a:fillRect/>
          </a:stretch>
        </p:blipFill>
        <p:spPr>
          <a:xfrm>
            <a:off x="21059690" y="12869565"/>
            <a:ext cx="2222311" cy="234930"/>
          </a:xfrm>
          <a:prstGeom prst="rect">
            <a:avLst/>
          </a:prstGeom>
        </p:spPr>
      </p:pic>
      <p:sp>
        <p:nvSpPr>
          <p:cNvPr id="2" name="직사각형 1"/>
          <p:cNvSpPr/>
          <p:nvPr/>
        </p:nvSpPr>
        <p:spPr>
          <a:xfrm>
            <a:off x="1119188" y="4160553"/>
            <a:ext cx="13300197" cy="8956298"/>
          </a:xfrm>
          <a:prstGeom prst="rect">
            <a:avLst/>
          </a:prstGeom>
        </p:spPr>
        <p:txBody>
          <a:bodyPr wrap="square">
            <a:spAutoFit/>
          </a:bodyPr>
          <a:lstStyle/>
          <a:p>
            <a:r>
              <a:rPr lang="en-US" altLang="ko-KR" b="1" dirty="0"/>
              <a:t>Macro factors</a:t>
            </a:r>
          </a:p>
          <a:p>
            <a:pPr marL="571500" indent="-571500">
              <a:buFontTx/>
              <a:buChar char="-"/>
            </a:pPr>
            <a:r>
              <a:rPr lang="en-US" altLang="ko-KR" dirty="0"/>
              <a:t>Global market index</a:t>
            </a:r>
          </a:p>
          <a:p>
            <a:pPr marL="1485854" lvl="1" indent="-571500">
              <a:buFontTx/>
              <a:buChar char="-"/>
            </a:pPr>
            <a:r>
              <a:rPr lang="en-US" altLang="ko-KR" dirty="0" err="1"/>
              <a:t>DowJones</a:t>
            </a:r>
            <a:r>
              <a:rPr lang="en-US" altLang="ko-KR" dirty="0"/>
              <a:t>, NASDAQ, S&amp;P500</a:t>
            </a:r>
          </a:p>
          <a:p>
            <a:pPr marL="1485854" lvl="1" indent="-571500">
              <a:buFontTx/>
              <a:buChar char="-"/>
            </a:pPr>
            <a:r>
              <a:rPr lang="en-US" altLang="ko-KR" dirty="0" err="1"/>
              <a:t>HangSeng</a:t>
            </a:r>
            <a:r>
              <a:rPr lang="en-US" altLang="ko-KR" dirty="0"/>
              <a:t>, </a:t>
            </a:r>
            <a:r>
              <a:rPr lang="en-US" altLang="ko-KR" dirty="0" err="1"/>
              <a:t>Sanghai</a:t>
            </a:r>
            <a:r>
              <a:rPr lang="en-US" altLang="ko-KR" dirty="0"/>
              <a:t>, Nikkei</a:t>
            </a:r>
          </a:p>
          <a:p>
            <a:pPr marL="1485854" lvl="1" indent="-571500">
              <a:buFontTx/>
              <a:buChar char="-"/>
            </a:pPr>
            <a:r>
              <a:rPr lang="en-US" altLang="ko-KR" dirty="0" err="1"/>
              <a:t>EuroSTOXX</a:t>
            </a:r>
            <a:endParaRPr lang="en-US" altLang="ko-KR" dirty="0"/>
          </a:p>
          <a:p>
            <a:pPr marL="1485854" lvl="1" indent="-571500">
              <a:buFontTx/>
              <a:buChar char="-"/>
            </a:pPr>
            <a:r>
              <a:rPr lang="en-US" altLang="ko-KR" dirty="0"/>
              <a:t>FTSE</a:t>
            </a:r>
          </a:p>
          <a:p>
            <a:pPr marL="571500" indent="-571500">
              <a:buFontTx/>
              <a:buChar char="-"/>
            </a:pPr>
            <a:r>
              <a:rPr lang="en-US" altLang="ko-KR" dirty="0"/>
              <a:t>Commodity future</a:t>
            </a:r>
          </a:p>
          <a:p>
            <a:pPr marL="1485854" lvl="1" indent="-571500">
              <a:buFontTx/>
              <a:buChar char="-"/>
            </a:pPr>
            <a:r>
              <a:rPr lang="en-US" altLang="ko-KR" dirty="0"/>
              <a:t>Crude oil, Natural gas</a:t>
            </a:r>
          </a:p>
          <a:p>
            <a:pPr marL="1485854" lvl="1" indent="-571500">
              <a:buFontTx/>
              <a:buChar char="-"/>
            </a:pPr>
            <a:r>
              <a:rPr lang="en-US" altLang="ko-KR" dirty="0"/>
              <a:t>Gold, Silver, Copper, Aluminum</a:t>
            </a:r>
          </a:p>
          <a:p>
            <a:pPr marL="571500" indent="-571500">
              <a:buFontTx/>
              <a:buChar char="-"/>
            </a:pPr>
            <a:r>
              <a:rPr lang="en-US" altLang="ko-KR" dirty="0"/>
              <a:t>Foreign Exchange (FX) </a:t>
            </a:r>
          </a:p>
          <a:p>
            <a:pPr marL="1485854" lvl="1" indent="-571500">
              <a:buFontTx/>
              <a:buChar char="-"/>
            </a:pPr>
            <a:r>
              <a:rPr lang="en-US" altLang="ko-KR" dirty="0"/>
              <a:t>KRWCNH (Won / Yuan)</a:t>
            </a:r>
          </a:p>
          <a:p>
            <a:pPr marL="1485854" lvl="1" indent="-571500">
              <a:buFontTx/>
              <a:buChar char="-"/>
            </a:pPr>
            <a:r>
              <a:rPr lang="en-US" altLang="ko-KR" dirty="0"/>
              <a:t>KRWEUR (Won / Euro)</a:t>
            </a:r>
          </a:p>
          <a:p>
            <a:pPr marL="1485854" lvl="1" indent="-571500">
              <a:buFontTx/>
              <a:buChar char="-"/>
            </a:pPr>
            <a:r>
              <a:rPr lang="en-US" altLang="ko-KR" dirty="0"/>
              <a:t>KRWUSD (Won / USD)</a:t>
            </a:r>
          </a:p>
          <a:p>
            <a:pPr marL="571500" indent="-571500">
              <a:buFontTx/>
              <a:buChar char="-"/>
            </a:pPr>
            <a:r>
              <a:rPr lang="en-US" altLang="ko-KR" dirty="0"/>
              <a:t>Semiconductor Index</a:t>
            </a:r>
          </a:p>
          <a:p>
            <a:pPr marL="571500" indent="-571500">
              <a:buFontTx/>
              <a:buChar char="-"/>
            </a:pPr>
            <a:r>
              <a:rPr lang="en-US" altLang="ko-KR" dirty="0"/>
              <a:t>Etc..</a:t>
            </a:r>
          </a:p>
          <a:p>
            <a:pPr marL="571500" indent="-571500">
              <a:buFontTx/>
              <a:buChar char="-"/>
            </a:pPr>
            <a:endParaRPr lang="en-US" altLang="ko-KR" dirty="0"/>
          </a:p>
        </p:txBody>
      </p:sp>
      <p:sp>
        <p:nvSpPr>
          <p:cNvPr id="17" name="사각형: 둥근 모서리 21">
            <a:extLst>
              <a:ext uri="{FF2B5EF4-FFF2-40B4-BE49-F238E27FC236}">
                <a16:creationId xmlns:a16="http://schemas.microsoft.com/office/drawing/2014/main" id="{2AE5FA59-56C5-45E3-A4C7-191B32A4DC44}"/>
              </a:ext>
            </a:extLst>
          </p:cNvPr>
          <p:cNvSpPr/>
          <p:nvPr/>
        </p:nvSpPr>
        <p:spPr>
          <a:xfrm>
            <a:off x="17218350" y="4366836"/>
            <a:ext cx="3555403" cy="2002482"/>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tx1"/>
                </a:solidFill>
              </a:rPr>
              <a:t>Past stock prices, technical indicators</a:t>
            </a:r>
          </a:p>
        </p:txBody>
      </p:sp>
      <p:sp>
        <p:nvSpPr>
          <p:cNvPr id="18" name="사각형: 둥근 모서리 25">
            <a:extLst>
              <a:ext uri="{FF2B5EF4-FFF2-40B4-BE49-F238E27FC236}">
                <a16:creationId xmlns:a16="http://schemas.microsoft.com/office/drawing/2014/main" id="{CD714A0F-4A02-4656-974E-AD94B1FE072D}"/>
              </a:ext>
            </a:extLst>
          </p:cNvPr>
          <p:cNvSpPr/>
          <p:nvPr/>
        </p:nvSpPr>
        <p:spPr>
          <a:xfrm>
            <a:off x="13308013" y="4366835"/>
            <a:ext cx="2844970" cy="2002482"/>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tx1"/>
                </a:solidFill>
              </a:rPr>
              <a:t>Weak-form EMH</a:t>
            </a:r>
          </a:p>
        </p:txBody>
      </p:sp>
      <p:sp>
        <p:nvSpPr>
          <p:cNvPr id="19" name="화살표: 오른쪽 6">
            <a:extLst>
              <a:ext uri="{FF2B5EF4-FFF2-40B4-BE49-F238E27FC236}">
                <a16:creationId xmlns:a16="http://schemas.microsoft.com/office/drawing/2014/main" id="{C40D950D-1278-4F60-9777-C281708DC83A}"/>
              </a:ext>
            </a:extLst>
          </p:cNvPr>
          <p:cNvSpPr/>
          <p:nvPr/>
        </p:nvSpPr>
        <p:spPr>
          <a:xfrm>
            <a:off x="16221564" y="5273697"/>
            <a:ext cx="928205" cy="188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p>
        </p:txBody>
      </p:sp>
      <p:sp>
        <p:nvSpPr>
          <p:cNvPr id="20" name="사각형: 둥근 모서리 21">
            <a:extLst>
              <a:ext uri="{FF2B5EF4-FFF2-40B4-BE49-F238E27FC236}">
                <a16:creationId xmlns:a16="http://schemas.microsoft.com/office/drawing/2014/main" id="{2AE5FA59-56C5-45E3-A4C7-191B32A4DC44}"/>
              </a:ext>
            </a:extLst>
          </p:cNvPr>
          <p:cNvSpPr/>
          <p:nvPr/>
        </p:nvSpPr>
        <p:spPr>
          <a:xfrm>
            <a:off x="17218350" y="6675159"/>
            <a:ext cx="3555403" cy="2002482"/>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tx1"/>
                </a:solidFill>
              </a:rPr>
              <a:t>Fundamental indicators</a:t>
            </a:r>
          </a:p>
        </p:txBody>
      </p:sp>
      <p:sp>
        <p:nvSpPr>
          <p:cNvPr id="22" name="사각형: 둥근 모서리 25">
            <a:extLst>
              <a:ext uri="{FF2B5EF4-FFF2-40B4-BE49-F238E27FC236}">
                <a16:creationId xmlns:a16="http://schemas.microsoft.com/office/drawing/2014/main" id="{CD714A0F-4A02-4656-974E-AD94B1FE072D}"/>
              </a:ext>
            </a:extLst>
          </p:cNvPr>
          <p:cNvSpPr/>
          <p:nvPr/>
        </p:nvSpPr>
        <p:spPr>
          <a:xfrm>
            <a:off x="13308013" y="6675158"/>
            <a:ext cx="2844970" cy="2002482"/>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tx1"/>
                </a:solidFill>
              </a:rPr>
              <a:t>Semi-strong form EMH</a:t>
            </a:r>
          </a:p>
        </p:txBody>
      </p:sp>
      <p:sp>
        <p:nvSpPr>
          <p:cNvPr id="23" name="화살표: 오른쪽 6">
            <a:extLst>
              <a:ext uri="{FF2B5EF4-FFF2-40B4-BE49-F238E27FC236}">
                <a16:creationId xmlns:a16="http://schemas.microsoft.com/office/drawing/2014/main" id="{C40D950D-1278-4F60-9777-C281708DC83A}"/>
              </a:ext>
            </a:extLst>
          </p:cNvPr>
          <p:cNvSpPr/>
          <p:nvPr/>
        </p:nvSpPr>
        <p:spPr>
          <a:xfrm>
            <a:off x="16221564" y="7582020"/>
            <a:ext cx="928205" cy="188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p>
        </p:txBody>
      </p:sp>
      <p:sp>
        <p:nvSpPr>
          <p:cNvPr id="24" name="사각형: 둥근 모서리 21">
            <a:extLst>
              <a:ext uri="{FF2B5EF4-FFF2-40B4-BE49-F238E27FC236}">
                <a16:creationId xmlns:a16="http://schemas.microsoft.com/office/drawing/2014/main" id="{2AE5FA59-56C5-45E3-A4C7-191B32A4DC44}"/>
              </a:ext>
            </a:extLst>
          </p:cNvPr>
          <p:cNvSpPr/>
          <p:nvPr/>
        </p:nvSpPr>
        <p:spPr>
          <a:xfrm>
            <a:off x="17218350" y="8983482"/>
            <a:ext cx="3555403" cy="2002482"/>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b="1" dirty="0">
                <a:solidFill>
                  <a:schemeClr val="tx1"/>
                </a:solidFill>
              </a:rPr>
              <a:t>Macro factor</a:t>
            </a:r>
          </a:p>
        </p:txBody>
      </p:sp>
      <p:sp>
        <p:nvSpPr>
          <p:cNvPr id="25" name="사각형: 둥근 모서리 25">
            <a:extLst>
              <a:ext uri="{FF2B5EF4-FFF2-40B4-BE49-F238E27FC236}">
                <a16:creationId xmlns:a16="http://schemas.microsoft.com/office/drawing/2014/main" id="{CD714A0F-4A02-4656-974E-AD94B1FE072D}"/>
              </a:ext>
            </a:extLst>
          </p:cNvPr>
          <p:cNvSpPr/>
          <p:nvPr/>
        </p:nvSpPr>
        <p:spPr>
          <a:xfrm>
            <a:off x="13308013" y="8983481"/>
            <a:ext cx="2844970" cy="2002482"/>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b="1" dirty="0">
                <a:solidFill>
                  <a:schemeClr val="tx1"/>
                </a:solidFill>
              </a:rPr>
              <a:t>Other information</a:t>
            </a:r>
          </a:p>
        </p:txBody>
      </p:sp>
      <p:sp>
        <p:nvSpPr>
          <p:cNvPr id="26" name="화살표: 오른쪽 6">
            <a:extLst>
              <a:ext uri="{FF2B5EF4-FFF2-40B4-BE49-F238E27FC236}">
                <a16:creationId xmlns:a16="http://schemas.microsoft.com/office/drawing/2014/main" id="{C40D950D-1278-4F60-9777-C281708DC83A}"/>
              </a:ext>
            </a:extLst>
          </p:cNvPr>
          <p:cNvSpPr/>
          <p:nvPr/>
        </p:nvSpPr>
        <p:spPr>
          <a:xfrm>
            <a:off x="16221564" y="9890343"/>
            <a:ext cx="928205" cy="188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b="1"/>
          </a:p>
        </p:txBody>
      </p:sp>
      <p:sp>
        <p:nvSpPr>
          <p:cNvPr id="27" name="TextBox 26"/>
          <p:cNvSpPr txBox="1"/>
          <p:nvPr/>
        </p:nvSpPr>
        <p:spPr>
          <a:xfrm>
            <a:off x="1119187" y="3278228"/>
            <a:ext cx="5095801" cy="523220"/>
          </a:xfrm>
          <a:prstGeom prst="rect">
            <a:avLst/>
          </a:prstGeom>
          <a:noFill/>
        </p:spPr>
        <p:txBody>
          <a:bodyPr wrap="square" rtlCol="0">
            <a:spAutoFit/>
          </a:bodyPr>
          <a:lstStyle/>
          <a:p>
            <a:pPr>
              <a:defRPr/>
            </a:pPr>
            <a:r>
              <a:rPr lang="en-US" altLang="ko-KR" sz="2800" b="1" dirty="0">
                <a:solidFill>
                  <a:srgbClr val="002856"/>
                </a:solidFill>
                <a:latin typeface="나눔고딕" panose="020D0604000000000000" pitchFamily="50" charset="-127"/>
                <a:ea typeface="나눔고딕" panose="020D0604000000000000" pitchFamily="50" charset="-127"/>
                <a:cs typeface="Nanum Gothic ExtraBold" charset="-127"/>
              </a:rPr>
              <a:t>Predictor variables</a:t>
            </a:r>
            <a:endParaRPr lang="ko-KR" altLang="en-US" sz="28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spTree>
    <p:extLst>
      <p:ext uri="{BB962C8B-B14F-4D97-AF65-F5344CB8AC3E}">
        <p14:creationId xmlns:p14="http://schemas.microsoft.com/office/powerpoint/2010/main" val="658064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1119187" y="2350751"/>
            <a:ext cx="11893427" cy="1523494"/>
          </a:xfrm>
          <a:prstGeom prst="rect">
            <a:avLst/>
          </a:prstGeom>
        </p:spPr>
        <p:txBody>
          <a:bodyPr wrap="square">
            <a:spAutoFit/>
          </a:bodyPr>
          <a:lstStyle/>
          <a:p>
            <a:pPr>
              <a:defRPr/>
            </a:pPr>
            <a:r>
              <a:rPr lang="en-US" altLang="ko-KR" sz="4500" b="1" dirty="0">
                <a:solidFill>
                  <a:srgbClr val="002856"/>
                </a:solidFill>
                <a:latin typeface="나눔고딕" panose="020D0604000000000000" pitchFamily="50" charset="-127"/>
                <a:ea typeface="나눔고딕" panose="020D0604000000000000" pitchFamily="50" charset="-127"/>
                <a:cs typeface="Nanum Gothic ExtraBold" charset="-127"/>
              </a:rPr>
              <a:t>Data Preprocess</a:t>
            </a:r>
          </a:p>
          <a:p>
            <a:pPr>
              <a:defRPr/>
            </a:pPr>
            <a:endParaRPr lang="ko-KR" altLang="en-US" sz="45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cxnSp>
        <p:nvCxnSpPr>
          <p:cNvPr id="21" name="직선 연결선 41"/>
          <p:cNvCxnSpPr/>
          <p:nvPr/>
        </p:nvCxnSpPr>
        <p:spPr>
          <a:xfrm>
            <a:off x="1187768" y="3205431"/>
            <a:ext cx="1331913" cy="0"/>
          </a:xfrm>
          <a:prstGeom prst="line">
            <a:avLst/>
          </a:prstGeom>
          <a:ln w="57150">
            <a:solidFill>
              <a:srgbClr val="43C0C2"/>
            </a:solidFill>
          </a:ln>
        </p:spPr>
        <p:style>
          <a:lnRef idx="1">
            <a:schemeClr val="accent1"/>
          </a:lnRef>
          <a:fillRef idx="0">
            <a:schemeClr val="accent1"/>
          </a:fillRef>
          <a:effectRef idx="0">
            <a:schemeClr val="accent1"/>
          </a:effectRef>
          <a:fontRef idx="minor">
            <a:schemeClr val="tx1"/>
          </a:fontRef>
        </p:style>
      </p:cxnSp>
      <p:cxnSp>
        <p:nvCxnSpPr>
          <p:cNvPr id="11" name="직선 연결선[R] 1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grpSp>
        <p:nvGrpSpPr>
          <p:cNvPr id="9" name="그룹 8"/>
          <p:cNvGrpSpPr/>
          <p:nvPr/>
        </p:nvGrpSpPr>
        <p:grpSpPr>
          <a:xfrm>
            <a:off x="-1" y="-1"/>
            <a:ext cx="24382413" cy="1855429"/>
            <a:chOff x="-1" y="-1"/>
            <a:chExt cx="24382413" cy="1855429"/>
          </a:xfrm>
        </p:grpSpPr>
        <p:sp>
          <p:nvSpPr>
            <p:cNvPr id="10" name="직사각형 9"/>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13"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14" name="타원 13"/>
            <p:cNvSpPr/>
            <p:nvPr/>
          </p:nvSpPr>
          <p:spPr>
            <a:xfrm>
              <a:off x="22728916" y="1078039"/>
              <a:ext cx="7816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3</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pic>
        <p:nvPicPr>
          <p:cNvPr id="15" name="그림 14"/>
          <p:cNvPicPr>
            <a:picLocks noChangeAspect="1"/>
          </p:cNvPicPr>
          <p:nvPr/>
        </p:nvPicPr>
        <p:blipFill>
          <a:blip r:embed="rId4"/>
          <a:stretch>
            <a:fillRect/>
          </a:stretch>
        </p:blipFill>
        <p:spPr>
          <a:xfrm>
            <a:off x="21059690" y="12869565"/>
            <a:ext cx="2222311" cy="234930"/>
          </a:xfrm>
          <a:prstGeom prst="rect">
            <a:avLst/>
          </a:prstGeom>
        </p:spPr>
      </p:pic>
      <p:sp>
        <p:nvSpPr>
          <p:cNvPr id="27" name="TextBox 26"/>
          <p:cNvSpPr txBox="1"/>
          <p:nvPr/>
        </p:nvSpPr>
        <p:spPr>
          <a:xfrm>
            <a:off x="1119187" y="3278228"/>
            <a:ext cx="5095801" cy="523220"/>
          </a:xfrm>
          <a:prstGeom prst="rect">
            <a:avLst/>
          </a:prstGeom>
          <a:noFill/>
        </p:spPr>
        <p:txBody>
          <a:bodyPr wrap="square" rtlCol="0">
            <a:spAutoFit/>
          </a:bodyPr>
          <a:lstStyle/>
          <a:p>
            <a:pPr>
              <a:defRPr/>
            </a:pPr>
            <a:r>
              <a:rPr lang="en-US" altLang="ko-KR" sz="2800" b="1" dirty="0">
                <a:solidFill>
                  <a:srgbClr val="002856"/>
                </a:solidFill>
                <a:latin typeface="나눔고딕" panose="020D0604000000000000" pitchFamily="50" charset="-127"/>
                <a:ea typeface="나눔고딕" panose="020D0604000000000000" pitchFamily="50" charset="-127"/>
                <a:cs typeface="Nanum Gothic ExtraBold" charset="-127"/>
              </a:rPr>
              <a:t>Target variables</a:t>
            </a:r>
            <a:endParaRPr lang="ko-KR" altLang="en-US" sz="28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sp>
        <p:nvSpPr>
          <p:cNvPr id="3" name="TextBox 2"/>
          <p:cNvSpPr txBox="1"/>
          <p:nvPr/>
        </p:nvSpPr>
        <p:spPr>
          <a:xfrm>
            <a:off x="1187768" y="4149969"/>
            <a:ext cx="19871922" cy="646331"/>
          </a:xfrm>
          <a:prstGeom prst="rect">
            <a:avLst/>
          </a:prstGeom>
          <a:noFill/>
        </p:spPr>
        <p:txBody>
          <a:bodyPr wrap="square" rtlCol="0">
            <a:spAutoFit/>
          </a:bodyPr>
          <a:lstStyle/>
          <a:p>
            <a:r>
              <a:rPr lang="en-US" altLang="ko-KR" dirty="0"/>
              <a:t>Target variable: cumulative returns after 1-month          -&gt;            multi-classification label</a:t>
            </a:r>
            <a:endParaRPr lang="ko-KR" altLang="en-US" dirty="0"/>
          </a:p>
        </p:txBody>
      </p:sp>
      <p:pic>
        <p:nvPicPr>
          <p:cNvPr id="5" name="그림 4"/>
          <p:cNvPicPr>
            <a:picLocks noChangeAspect="1"/>
          </p:cNvPicPr>
          <p:nvPr/>
        </p:nvPicPr>
        <p:blipFill>
          <a:blip r:embed="rId5"/>
          <a:stretch>
            <a:fillRect/>
          </a:stretch>
        </p:blipFill>
        <p:spPr>
          <a:xfrm>
            <a:off x="1187768" y="5072024"/>
            <a:ext cx="8895441" cy="5545694"/>
          </a:xfrm>
          <a:prstGeom prst="rect">
            <a:avLst/>
          </a:prstGeom>
        </p:spPr>
      </p:pic>
      <p:sp>
        <p:nvSpPr>
          <p:cNvPr id="6" name="오른쪽 화살표 5"/>
          <p:cNvSpPr/>
          <p:nvPr/>
        </p:nvSpPr>
        <p:spPr>
          <a:xfrm>
            <a:off x="10527977" y="7240553"/>
            <a:ext cx="2039868" cy="3556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10433486" y="6447398"/>
            <a:ext cx="2228850" cy="646331"/>
          </a:xfrm>
          <a:prstGeom prst="rect">
            <a:avLst/>
          </a:prstGeom>
          <a:noFill/>
        </p:spPr>
        <p:txBody>
          <a:bodyPr wrap="square" rtlCol="0">
            <a:spAutoFit/>
          </a:bodyPr>
          <a:lstStyle/>
          <a:p>
            <a:r>
              <a:rPr lang="en-US" altLang="ko-KR" dirty="0"/>
              <a:t>Categorize</a:t>
            </a:r>
            <a:endParaRPr lang="ko-KR" altLang="en-US" dirty="0"/>
          </a:p>
        </p:txBody>
      </p:sp>
      <p:pic>
        <p:nvPicPr>
          <p:cNvPr id="8" name="그림 7"/>
          <p:cNvPicPr>
            <a:picLocks noChangeAspect="1"/>
          </p:cNvPicPr>
          <p:nvPr/>
        </p:nvPicPr>
        <p:blipFill>
          <a:blip r:embed="rId6"/>
          <a:stretch>
            <a:fillRect/>
          </a:stretch>
        </p:blipFill>
        <p:spPr>
          <a:xfrm>
            <a:off x="13012614" y="5072023"/>
            <a:ext cx="8047076" cy="5545695"/>
          </a:xfrm>
          <a:prstGeom prst="rect">
            <a:avLst/>
          </a:prstGeom>
        </p:spPr>
      </p:pic>
    </p:spTree>
    <p:extLst>
      <p:ext uri="{BB962C8B-B14F-4D97-AF65-F5344CB8AC3E}">
        <p14:creationId xmlns:p14="http://schemas.microsoft.com/office/powerpoint/2010/main" val="3562567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1119188" y="2350751"/>
            <a:ext cx="5624512" cy="784830"/>
          </a:xfrm>
          <a:prstGeom prst="rect">
            <a:avLst/>
          </a:prstGeom>
        </p:spPr>
        <p:txBody>
          <a:bodyPr wrap="square">
            <a:spAutoFit/>
          </a:bodyPr>
          <a:lstStyle/>
          <a:p>
            <a:pPr>
              <a:defRPr/>
            </a:pPr>
            <a:r>
              <a:rPr lang="en-US" altLang="ko-KR" sz="4500" b="1" dirty="0">
                <a:solidFill>
                  <a:srgbClr val="002856"/>
                </a:solidFill>
                <a:latin typeface="나눔고딕" panose="020D0604000000000000" pitchFamily="50" charset="-127"/>
                <a:ea typeface="나눔고딕" panose="020D0604000000000000" pitchFamily="50" charset="-127"/>
                <a:cs typeface="Nanum Gothic ExtraBold" charset="-127"/>
              </a:rPr>
              <a:t>Methods Overview</a:t>
            </a:r>
            <a:endParaRPr lang="ko-KR" altLang="en-US" sz="45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cxnSp>
        <p:nvCxnSpPr>
          <p:cNvPr id="21" name="직선 연결선 41"/>
          <p:cNvCxnSpPr/>
          <p:nvPr/>
        </p:nvCxnSpPr>
        <p:spPr>
          <a:xfrm>
            <a:off x="1187768" y="3205431"/>
            <a:ext cx="1331913" cy="0"/>
          </a:xfrm>
          <a:prstGeom prst="line">
            <a:avLst/>
          </a:prstGeom>
          <a:ln w="57150">
            <a:solidFill>
              <a:srgbClr val="43C0C2"/>
            </a:solidFill>
          </a:ln>
        </p:spPr>
        <p:style>
          <a:lnRef idx="1">
            <a:schemeClr val="accent1"/>
          </a:lnRef>
          <a:fillRef idx="0">
            <a:schemeClr val="accent1"/>
          </a:fillRef>
          <a:effectRef idx="0">
            <a:schemeClr val="accent1"/>
          </a:effectRef>
          <a:fontRef idx="minor">
            <a:schemeClr val="tx1"/>
          </a:fontRef>
        </p:style>
      </p:cxnSp>
      <p:cxnSp>
        <p:nvCxnSpPr>
          <p:cNvPr id="11" name="직선 연결선[R] 1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grpSp>
        <p:nvGrpSpPr>
          <p:cNvPr id="9" name="그룹 8"/>
          <p:cNvGrpSpPr/>
          <p:nvPr/>
        </p:nvGrpSpPr>
        <p:grpSpPr>
          <a:xfrm>
            <a:off x="-1" y="-1"/>
            <a:ext cx="24382413" cy="1855429"/>
            <a:chOff x="-1" y="-1"/>
            <a:chExt cx="24382413" cy="1855429"/>
          </a:xfrm>
        </p:grpSpPr>
        <p:sp>
          <p:nvSpPr>
            <p:cNvPr id="10" name="직사각형 9"/>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13"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14" name="타원 13"/>
            <p:cNvSpPr/>
            <p:nvPr/>
          </p:nvSpPr>
          <p:spPr>
            <a:xfrm>
              <a:off x="22728916" y="1078039"/>
              <a:ext cx="7816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4</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pic>
        <p:nvPicPr>
          <p:cNvPr id="15" name="그림 14"/>
          <p:cNvPicPr>
            <a:picLocks noChangeAspect="1"/>
          </p:cNvPicPr>
          <p:nvPr/>
        </p:nvPicPr>
        <p:blipFill>
          <a:blip r:embed="rId4"/>
          <a:stretch>
            <a:fillRect/>
          </a:stretch>
        </p:blipFill>
        <p:spPr>
          <a:xfrm>
            <a:off x="21059690" y="12869565"/>
            <a:ext cx="2222311" cy="234930"/>
          </a:xfrm>
          <a:prstGeom prst="rect">
            <a:avLst/>
          </a:prstGeom>
        </p:spPr>
      </p:pic>
      <p:sp>
        <p:nvSpPr>
          <p:cNvPr id="22" name="사각형: 둥근 모서리 21">
            <a:extLst>
              <a:ext uri="{FF2B5EF4-FFF2-40B4-BE49-F238E27FC236}">
                <a16:creationId xmlns:a16="http://schemas.microsoft.com/office/drawing/2014/main" id="{2AE5FA59-56C5-45E3-A4C7-191B32A4DC44}"/>
              </a:ext>
            </a:extLst>
          </p:cNvPr>
          <p:cNvSpPr/>
          <p:nvPr/>
        </p:nvSpPr>
        <p:spPr>
          <a:xfrm>
            <a:off x="9010820" y="5151534"/>
            <a:ext cx="6360770" cy="3722163"/>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Ensembles</a:t>
            </a:r>
          </a:p>
          <a:p>
            <a:pPr algn="ctr"/>
            <a:r>
              <a:rPr lang="en-US" altLang="ko-KR" sz="3200" dirty="0">
                <a:solidFill>
                  <a:schemeClr val="tx1"/>
                </a:solidFill>
              </a:rPr>
              <a:t>(</a:t>
            </a:r>
            <a:r>
              <a:rPr lang="en-US" altLang="ko-KR" sz="3200" dirty="0" err="1">
                <a:solidFill>
                  <a:schemeClr val="tx1"/>
                </a:solidFill>
              </a:rPr>
              <a:t>XGBoost,LightGBM</a:t>
            </a:r>
            <a:r>
              <a:rPr lang="en-US" altLang="ko-KR" sz="3200" dirty="0">
                <a:solidFill>
                  <a:schemeClr val="tx1"/>
                </a:solidFill>
              </a:rPr>
              <a:t>,  </a:t>
            </a:r>
            <a:r>
              <a:rPr lang="en-US" altLang="ko-KR" sz="3200" dirty="0" err="1">
                <a:solidFill>
                  <a:schemeClr val="tx1"/>
                </a:solidFill>
              </a:rPr>
              <a:t>RandomForest,ExtraTreesClassifier</a:t>
            </a:r>
            <a:r>
              <a:rPr lang="en-US" altLang="ko-KR" sz="3200" dirty="0">
                <a:solidFill>
                  <a:schemeClr val="tx1"/>
                </a:solidFill>
              </a:rPr>
              <a:t>)</a:t>
            </a:r>
            <a:endParaRPr lang="ko-KR" altLang="en-US" dirty="0">
              <a:solidFill>
                <a:schemeClr val="tx1"/>
              </a:solidFill>
            </a:endParaRPr>
          </a:p>
        </p:txBody>
      </p:sp>
      <p:sp>
        <p:nvSpPr>
          <p:cNvPr id="25" name="사각형: 둥근 모서리 24">
            <a:extLst>
              <a:ext uri="{FF2B5EF4-FFF2-40B4-BE49-F238E27FC236}">
                <a16:creationId xmlns:a16="http://schemas.microsoft.com/office/drawing/2014/main" id="{AA3B3F43-3DDB-426E-9D20-0CCC11177322}"/>
              </a:ext>
            </a:extLst>
          </p:cNvPr>
          <p:cNvSpPr/>
          <p:nvPr/>
        </p:nvSpPr>
        <p:spPr>
          <a:xfrm>
            <a:off x="17393470" y="5151534"/>
            <a:ext cx="6360770" cy="3722163"/>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Stacking Ensemble</a:t>
            </a:r>
            <a:endParaRPr lang="ko-KR" altLang="en-US" dirty="0">
              <a:solidFill>
                <a:schemeClr val="tx1"/>
              </a:solidFill>
            </a:endParaRPr>
          </a:p>
        </p:txBody>
      </p:sp>
      <p:sp>
        <p:nvSpPr>
          <p:cNvPr id="26" name="사각형: 둥근 모서리 25">
            <a:extLst>
              <a:ext uri="{FF2B5EF4-FFF2-40B4-BE49-F238E27FC236}">
                <a16:creationId xmlns:a16="http://schemas.microsoft.com/office/drawing/2014/main" id="{CD714A0F-4A02-4656-974E-AD94B1FE072D}"/>
              </a:ext>
            </a:extLst>
          </p:cNvPr>
          <p:cNvSpPr/>
          <p:nvPr/>
        </p:nvSpPr>
        <p:spPr>
          <a:xfrm>
            <a:off x="628174" y="5151533"/>
            <a:ext cx="6360770" cy="3722163"/>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Feature Extraction</a:t>
            </a:r>
          </a:p>
          <a:p>
            <a:pPr algn="ctr"/>
            <a:r>
              <a:rPr lang="en-US" altLang="ko-KR" dirty="0">
                <a:solidFill>
                  <a:schemeClr val="tx1"/>
                </a:solidFill>
              </a:rPr>
              <a:t>(Principal Component Analysis)</a:t>
            </a:r>
          </a:p>
          <a:p>
            <a:pPr algn="ctr"/>
            <a:r>
              <a:rPr lang="en-US" altLang="ko-KR" dirty="0">
                <a:solidFill>
                  <a:schemeClr val="tx1"/>
                </a:solidFill>
              </a:rPr>
              <a:t>-&gt; Dimension Reduction</a:t>
            </a:r>
            <a:endParaRPr lang="ko-KR" altLang="en-US" dirty="0">
              <a:solidFill>
                <a:schemeClr val="tx1"/>
              </a:solidFill>
            </a:endParaRPr>
          </a:p>
        </p:txBody>
      </p:sp>
      <p:sp>
        <p:nvSpPr>
          <p:cNvPr id="7" name="화살표: 오른쪽 6">
            <a:extLst>
              <a:ext uri="{FF2B5EF4-FFF2-40B4-BE49-F238E27FC236}">
                <a16:creationId xmlns:a16="http://schemas.microsoft.com/office/drawing/2014/main" id="{C40D950D-1278-4F60-9777-C281708DC83A}"/>
              </a:ext>
            </a:extLst>
          </p:cNvPr>
          <p:cNvSpPr/>
          <p:nvPr/>
        </p:nvSpPr>
        <p:spPr>
          <a:xfrm>
            <a:off x="6988944" y="6857991"/>
            <a:ext cx="2021876" cy="448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화살표: 오른쪽 27">
            <a:extLst>
              <a:ext uri="{FF2B5EF4-FFF2-40B4-BE49-F238E27FC236}">
                <a16:creationId xmlns:a16="http://schemas.microsoft.com/office/drawing/2014/main" id="{6ECA22FC-133A-46BD-8206-015F0D67E968}"/>
              </a:ext>
            </a:extLst>
          </p:cNvPr>
          <p:cNvSpPr/>
          <p:nvPr/>
        </p:nvSpPr>
        <p:spPr>
          <a:xfrm>
            <a:off x="15371594" y="6788310"/>
            <a:ext cx="2021876" cy="448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56547028"/>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2071</TotalTime>
  <Words>3029</Words>
  <Application>Microsoft Office PowerPoint</Application>
  <PresentationFormat>사용자 지정</PresentationFormat>
  <Paragraphs>351</Paragraphs>
  <Slides>22</Slides>
  <Notes>21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22</vt:i4>
      </vt:variant>
    </vt:vector>
  </HeadingPairs>
  <TitlesOfParts>
    <vt:vector size="28" baseType="lpstr">
      <vt:lpstr>나눔고딕</vt:lpstr>
      <vt:lpstr>맑은 고딕</vt:lpstr>
      <vt:lpstr>Arial</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김 민기</cp:lastModifiedBy>
  <cp:revision>160</cp:revision>
  <dcterms:created xsi:type="dcterms:W3CDTF">2017-02-16T07:20:56Z</dcterms:created>
  <dcterms:modified xsi:type="dcterms:W3CDTF">2021-06-07T03:56:07Z</dcterms:modified>
</cp:coreProperties>
</file>