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6" r:id="rId2"/>
  </p:sldMasterIdLst>
  <p:notesMasterIdLst>
    <p:notesMasterId r:id="rId20"/>
  </p:notesMasterIdLst>
  <p:sldIdLst>
    <p:sldId id="283" r:id="rId3"/>
    <p:sldId id="292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7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000"/>
    <a:srgbClr val="293E00"/>
    <a:srgbClr val="6DA400"/>
    <a:srgbClr val="669900"/>
    <a:srgbClr val="578200"/>
    <a:srgbClr val="A40000"/>
    <a:srgbClr val="DE0000"/>
    <a:srgbClr val="2AB0AD"/>
    <a:srgbClr val="41D2CF"/>
    <a:srgbClr val="004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60" y="7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402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44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32262586317803"/>
          <c:y val="4.9603337237048878E-2"/>
          <c:w val="0.85876182886532992"/>
          <c:h val="0.8384720137367633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6DA400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9D-4210-BDFD-965B9A2975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38100" cap="rnd">
              <a:solidFill>
                <a:srgbClr val="293E00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49D-4210-BDFD-965B9A2975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381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49D-4210-BDFD-965B9A297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14752"/>
        <c:axId val="38769408"/>
      </c:scatterChart>
      <c:valAx>
        <c:axId val="3671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ko-KR"/>
          </a:p>
        </c:txPr>
        <c:crossAx val="38769408"/>
        <c:crosses val="autoZero"/>
        <c:crossBetween val="midCat"/>
      </c:valAx>
      <c:valAx>
        <c:axId val="3876940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367147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32262586317803"/>
          <c:y val="4.9603337237048878E-2"/>
          <c:w val="0.85876182886532992"/>
          <c:h val="0.8384720137367633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6DA400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9D-448D-A33E-10FF7C26D5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38100" cap="rnd">
              <a:solidFill>
                <a:srgbClr val="293E00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49D-448D-A33E-10FF7C26D5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381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49D-448D-A33E-10FF7C26D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705728"/>
        <c:axId val="139993088"/>
      </c:scatterChart>
      <c:valAx>
        <c:axId val="13770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ko-KR"/>
          </a:p>
        </c:txPr>
        <c:crossAx val="139993088"/>
        <c:crosses val="autoZero"/>
        <c:crossBetween val="midCat"/>
      </c:valAx>
      <c:valAx>
        <c:axId val="13999308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377057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32262586317803"/>
          <c:y val="4.9603337237048878E-2"/>
          <c:w val="0.85876182886532992"/>
          <c:h val="0.8384720137367633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6DA400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3</c:v>
                </c:pt>
                <c:pt idx="3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BF-4AC4-AC69-6C8B92BF1F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38100" cap="rnd">
              <a:solidFill>
                <a:srgbClr val="293E00"/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7BF-4AC4-AC69-6C8B92BF1F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381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3.2</c:v>
                </c:pt>
                <c:pt idx="2">
                  <c:v>3.5</c:v>
                </c:pt>
                <c:pt idx="3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7BF-4AC4-AC69-6C8B92BF1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246336"/>
        <c:axId val="151248256"/>
      </c:scatterChart>
      <c:valAx>
        <c:axId val="15124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ko-KR"/>
          </a:p>
        </c:txPr>
        <c:crossAx val="151248256"/>
        <c:crosses val="autoZero"/>
        <c:crossBetween val="midCat"/>
      </c:valAx>
      <c:valAx>
        <c:axId val="151248256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75000"/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512463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6DA4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EF-4FD7-9B08-E3065D9F1332}"/>
              </c:ext>
            </c:extLst>
          </c:dPt>
          <c:dPt>
            <c:idx val="1"/>
            <c:bubble3D val="0"/>
            <c:spPr>
              <a:solidFill>
                <a:srgbClr val="406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EF-4FD7-9B08-E3065D9F1332}"/>
              </c:ext>
            </c:extLst>
          </c:dPt>
          <c:dPt>
            <c:idx val="2"/>
            <c:bubble3D val="0"/>
            <c:spPr>
              <a:solidFill>
                <a:srgbClr val="293E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EF-4FD7-9B08-E3065D9F1332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EF-4FD7-9B08-E3065D9F13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Value1</c:v>
                </c:pt>
                <c:pt idx="1">
                  <c:v>Value2</c:v>
                </c:pt>
                <c:pt idx="2">
                  <c:v>Value3</c:v>
                </c:pt>
                <c:pt idx="3">
                  <c:v>Value4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27</c:v>
                </c:pt>
                <c:pt idx="2">
                  <c:v>18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EF-4FD7-9B08-E3065D9F1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CA601-248E-43FD-85B4-1E72CEFDA10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5CA7D-F27F-4DA1-8678-9676EF182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3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 userDrawn="1"/>
        </p:nvSpPr>
        <p:spPr>
          <a:xfrm>
            <a:off x="1" y="3004457"/>
            <a:ext cx="3853542" cy="3853542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 rot="18900000">
            <a:off x="5017191" y="557528"/>
            <a:ext cx="1226165" cy="1226165"/>
          </a:xfrm>
          <a:prstGeom prst="rect">
            <a:avLst/>
          </a:prstGeom>
          <a:gradFill flip="none" rotWithShape="1">
            <a:gsLst>
              <a:gs pos="6000">
                <a:srgbClr val="578200"/>
              </a:gs>
              <a:gs pos="100000">
                <a:srgbClr val="406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8900000">
            <a:off x="7114230" y="-403196"/>
            <a:ext cx="2456915" cy="24569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 rot="18900000">
            <a:off x="4401816" y="-1715510"/>
            <a:ext cx="2456915" cy="2456915"/>
          </a:xfrm>
          <a:prstGeom prst="rect">
            <a:avLst/>
          </a:prstGeom>
          <a:noFill/>
          <a:ln w="120650">
            <a:solidFill>
              <a:srgbClr val="29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8900000">
            <a:off x="4780558" y="1716095"/>
            <a:ext cx="483808" cy="483808"/>
          </a:xfrm>
          <a:prstGeom prst="rect">
            <a:avLst/>
          </a:prstGeom>
          <a:gradFill flip="none" rotWithShape="1">
            <a:gsLst>
              <a:gs pos="6000">
                <a:srgbClr val="6DA400"/>
              </a:gs>
              <a:gs pos="100000">
                <a:srgbClr val="6699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18900000">
            <a:off x="6011399" y="2285874"/>
            <a:ext cx="767074" cy="7670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rot="18900000">
            <a:off x="6120351" y="3278915"/>
            <a:ext cx="1626646" cy="1626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18900000">
            <a:off x="7422215" y="1852541"/>
            <a:ext cx="1840947" cy="1840947"/>
          </a:xfrm>
          <a:prstGeom prst="rect">
            <a:avLst/>
          </a:prstGeom>
          <a:noFill/>
          <a:ln w="117475">
            <a:solidFill>
              <a:srgbClr val="6DA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 rot="18900000">
            <a:off x="6511283" y="4768046"/>
            <a:ext cx="761898" cy="761898"/>
          </a:xfrm>
          <a:prstGeom prst="rect">
            <a:avLst/>
          </a:prstGeom>
          <a:noFill/>
          <a:ln w="698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2905126"/>
            <a:ext cx="4702629" cy="1028246"/>
          </a:xfrm>
          <a:prstGeom prst="rect">
            <a:avLst/>
          </a:prstGeom>
        </p:spPr>
        <p:txBody>
          <a:bodyPr lIns="756000" tIns="0" rIns="0" bIns="0"/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altLang="ko-KR" sz="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  <a:br>
              <a:rPr lang="en-US" altLang="ko-KR" sz="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TITLE</a:t>
            </a:r>
            <a:endParaRPr lang="ko-KR" altLang="en-US" sz="3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753384" y="4479475"/>
            <a:ext cx="3775072" cy="0"/>
          </a:xfrm>
          <a:prstGeom prst="line">
            <a:avLst/>
          </a:prstGeom>
          <a:ln w="47625" cap="rnd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05" y="6065181"/>
            <a:ext cx="2151870" cy="6790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97" y="5299373"/>
            <a:ext cx="5264217" cy="7440831"/>
          </a:xfrm>
          <a:prstGeom prst="rect">
            <a:avLst/>
          </a:prstGeom>
        </p:spPr>
      </p:pic>
      <p:sp>
        <p:nvSpPr>
          <p:cNvPr id="15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1C583-81C2-4559-AC4B-52109C20BF49}" type="datetimeFigureOut">
              <a:rPr lang="ko-KR" altLang="en-US" smtClean="0"/>
              <a:t>2018-12-20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5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7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9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9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8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8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28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 userDrawn="1"/>
        </p:nvSpPr>
        <p:spPr>
          <a:xfrm rot="10800000">
            <a:off x="7315200" y="0"/>
            <a:ext cx="1828800" cy="1828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 rot="8100000">
            <a:off x="724074" y="4451101"/>
            <a:ext cx="1226165" cy="1226165"/>
          </a:xfrm>
          <a:prstGeom prst="rect">
            <a:avLst/>
          </a:prstGeom>
          <a:gradFill flip="none" rotWithShape="1">
            <a:gsLst>
              <a:gs pos="6000">
                <a:srgbClr val="578200"/>
              </a:gs>
              <a:gs pos="100000">
                <a:srgbClr val="406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8100000">
            <a:off x="-2451315" y="4181075"/>
            <a:ext cx="2456915" cy="24569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 rot="8100000">
            <a:off x="108699" y="5493389"/>
            <a:ext cx="2456915" cy="2456915"/>
          </a:xfrm>
          <a:prstGeom prst="rect">
            <a:avLst/>
          </a:prstGeom>
          <a:noFill/>
          <a:ln w="120650">
            <a:solidFill>
              <a:srgbClr val="293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8100000">
            <a:off x="1703064" y="4034891"/>
            <a:ext cx="483808" cy="483808"/>
          </a:xfrm>
          <a:prstGeom prst="rect">
            <a:avLst/>
          </a:prstGeom>
          <a:gradFill flip="none" rotWithShape="1">
            <a:gsLst>
              <a:gs pos="6000">
                <a:srgbClr val="6DA400"/>
              </a:gs>
              <a:gs pos="100000">
                <a:srgbClr val="6699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8100000">
            <a:off x="246107" y="3181846"/>
            <a:ext cx="767074" cy="7670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 rot="8100000">
            <a:off x="839682" y="1329233"/>
            <a:ext cx="1626646" cy="1626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8100000">
            <a:off x="-1152733" y="2274606"/>
            <a:ext cx="1840947" cy="1840947"/>
          </a:xfrm>
          <a:prstGeom prst="rect">
            <a:avLst/>
          </a:prstGeom>
          <a:noFill/>
          <a:ln w="117475">
            <a:solidFill>
              <a:srgbClr val="6DA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 rot="8100000">
            <a:off x="1313498" y="704850"/>
            <a:ext cx="761898" cy="761898"/>
          </a:xfrm>
          <a:prstGeom prst="rect">
            <a:avLst/>
          </a:prstGeom>
          <a:noFill/>
          <a:ln w="698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 userDrawn="1"/>
        </p:nvCxnSpPr>
        <p:spPr>
          <a:xfrm>
            <a:off x="3824278" y="1882433"/>
            <a:ext cx="4023517" cy="0"/>
          </a:xfrm>
          <a:prstGeom prst="line">
            <a:avLst/>
          </a:prstGeom>
          <a:ln w="47625" cap="rnd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30" y="188661"/>
            <a:ext cx="1842715" cy="581513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53B12E-C58E-4C73-B190-FC202CF6ED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1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728" y="5584280"/>
            <a:ext cx="4213313" cy="5955404"/>
          </a:xfrm>
          <a:prstGeom prst="rect">
            <a:avLst/>
          </a:prstGeom>
        </p:spPr>
      </p:pic>
      <p:sp>
        <p:nvSpPr>
          <p:cNvPr id="5" name="이등변 삼각형 4"/>
          <p:cNvSpPr/>
          <p:nvPr userDrawn="1"/>
        </p:nvSpPr>
        <p:spPr>
          <a:xfrm rot="5400000">
            <a:off x="-122311" y="911058"/>
            <a:ext cx="484133" cy="239512"/>
          </a:xfrm>
          <a:prstGeom prst="triangle">
            <a:avLst/>
          </a:prstGeom>
          <a:gradFill flip="none" rotWithShape="1">
            <a:gsLst>
              <a:gs pos="6000">
                <a:srgbClr val="578200"/>
              </a:gs>
              <a:gs pos="100000">
                <a:srgbClr val="406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106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53B12E-C58E-4C73-B190-FC202CF6ED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72934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0" y="1479884"/>
            <a:ext cx="9144000" cy="45719"/>
            <a:chOff x="0" y="1540044"/>
            <a:chExt cx="9144000" cy="45719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1540044"/>
              <a:ext cx="140167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1401679" y="1540044"/>
              <a:ext cx="7742321" cy="457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457200" y="759583"/>
            <a:ext cx="7886700" cy="605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29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762815"/>
            <a:ext cx="9144000" cy="578304"/>
          </a:xfrm>
          <a:prstGeom prst="rect">
            <a:avLst/>
          </a:prstGeom>
        </p:spPr>
        <p:txBody>
          <a:bodyPr lIns="468000" tIns="0" rIns="468000" bIns="0"/>
          <a:lstStyle>
            <a:lvl1pPr>
              <a:defRPr sz="4400"/>
            </a:lvl1pPr>
          </a:lstStyle>
          <a:p>
            <a:pPr>
              <a:lnSpc>
                <a:spcPct val="100000"/>
              </a:lnSpc>
            </a:pP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TITLE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122311" y="911058"/>
            <a:ext cx="484133" cy="239512"/>
          </a:xfrm>
          <a:prstGeom prst="triangle">
            <a:avLst/>
          </a:prstGeom>
          <a:gradFill flip="none" rotWithShape="1">
            <a:gsLst>
              <a:gs pos="6000">
                <a:srgbClr val="578200"/>
              </a:gs>
              <a:gs pos="100000">
                <a:srgbClr val="406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106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53B12E-C58E-4C73-B190-FC202CF6ED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1416495"/>
              </p:ext>
            </p:extLst>
          </p:nvPr>
        </p:nvGraphicFramePr>
        <p:xfrm>
          <a:off x="547688" y="1712911"/>
          <a:ext cx="8353427" cy="36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88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</a:t>
                      </a:r>
                      <a:r>
                        <a:rPr lang="en-US" altLang="ko-KR" sz="1600" b="1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Quality </a:t>
                      </a:r>
                      <a:r>
                        <a:rPr lang="en-US" altLang="ko-KR" sz="16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</a:t>
                      </a:r>
                      <a:endParaRPr lang="ko-KR" altLang="en-US" sz="1600" b="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gradFill>
                      <a:gsLst>
                        <a:gs pos="1000">
                          <a:srgbClr val="6DA400"/>
                        </a:gs>
                        <a:gs pos="100000">
                          <a:srgbClr val="406000"/>
                        </a:gs>
                      </a:gsLst>
                      <a:lin ang="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2015</a:t>
                      </a:r>
                      <a:endParaRPr lang="ko-KR" altLang="en-US" sz="105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2016</a:t>
                      </a:r>
                      <a:endParaRPr lang="ko-KR" altLang="en-US" sz="105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2017</a:t>
                      </a:r>
                      <a:endParaRPr lang="ko-KR" altLang="en-US" sz="105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2018</a:t>
                      </a:r>
                      <a:endParaRPr lang="ko-KR" altLang="en-US" sz="105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Stylish</a:t>
                      </a:r>
                      <a:r>
                        <a:rPr lang="en-US" altLang="ko-KR" sz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Design</a:t>
                      </a: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Stylish</a:t>
                      </a:r>
                      <a:r>
                        <a:rPr lang="en-US" altLang="ko-KR" sz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Design</a:t>
                      </a: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Contemporary</a:t>
                      </a:r>
                      <a:r>
                        <a:rPr lang="en-US" altLang="ko-KR" sz="12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Colors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Stylish</a:t>
                      </a:r>
                      <a:r>
                        <a:rPr lang="en-US" altLang="ko-KR" sz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Design</a:t>
                      </a: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Stylish</a:t>
                      </a:r>
                      <a:r>
                        <a:rPr lang="en-US" altLang="ko-KR" sz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Design</a:t>
                      </a: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Contemporary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Colors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8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rgbClr val="406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  <a:endParaRPr lang="ko-KR" altLang="en-US" sz="1200" b="1" dirty="0">
                        <a:solidFill>
                          <a:srgbClr val="406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rgbClr val="406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rgbClr val="406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rgbClr val="406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rgbClr val="406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>
                          <a:solidFill>
                            <a:srgbClr val="406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>
                        <a:solidFill>
                          <a:srgbClr val="406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1" dirty="0">
                          <a:solidFill>
                            <a:srgbClr val="406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</a:t>
                      </a:r>
                      <a:endParaRPr lang="ko-KR" altLang="en-US" sz="1100" b="1" dirty="0">
                        <a:solidFill>
                          <a:srgbClr val="406000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547688" y="5384799"/>
            <a:ext cx="8353425" cy="0"/>
          </a:xfrm>
          <a:prstGeom prst="line">
            <a:avLst/>
          </a:prstGeom>
          <a:noFill/>
          <a:ln w="25400">
            <a:gradFill flip="none" rotWithShape="1">
              <a:gsLst>
                <a:gs pos="0">
                  <a:srgbClr val="6DA400"/>
                </a:gs>
                <a:gs pos="100000">
                  <a:srgbClr val="406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79421" y="5504916"/>
            <a:ext cx="7870610" cy="682378"/>
            <a:chOff x="527021" y="5213528"/>
            <a:chExt cx="7870610" cy="682378"/>
          </a:xfrm>
        </p:grpSpPr>
        <p:grpSp>
          <p:nvGrpSpPr>
            <p:cNvPr id="15" name="그룹 14"/>
            <p:cNvGrpSpPr/>
            <p:nvPr/>
          </p:nvGrpSpPr>
          <p:grpSpPr>
            <a:xfrm>
              <a:off x="527021" y="5214707"/>
              <a:ext cx="3270279" cy="681199"/>
              <a:chOff x="527021" y="5214707"/>
              <a:chExt cx="3270279" cy="681199"/>
            </a:xfrm>
          </p:grpSpPr>
          <p:sp>
            <p:nvSpPr>
              <p:cNvPr id="20" name="speed"/>
              <p:cNvSpPr txBox="1">
                <a:spLocks noChangeArrowheads="1"/>
              </p:cNvSpPr>
              <p:nvPr/>
            </p:nvSpPr>
            <p:spPr bwMode="auto">
              <a:xfrm>
                <a:off x="936056" y="5214707"/>
                <a:ext cx="2330766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Contemporary Color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8900000">
                <a:off x="527021" y="5297881"/>
                <a:ext cx="151684" cy="151684"/>
              </a:xfrm>
              <a:prstGeom prst="rect">
                <a:avLst/>
              </a:prstGeom>
              <a:gradFill flip="none" rotWithShape="1">
                <a:gsLst>
                  <a:gs pos="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speed"/>
              <p:cNvSpPr txBox="1">
                <a:spLocks noChangeArrowheads="1"/>
              </p:cNvSpPr>
              <p:nvPr/>
            </p:nvSpPr>
            <p:spPr bwMode="auto">
              <a:xfrm>
                <a:off x="936056" y="5526574"/>
                <a:ext cx="2861244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latinLnBrk="0">
                  <a:buClr>
                    <a:prstClr val="white"/>
                  </a:buClr>
                  <a:defRPr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Tahoma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Lorem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Ipsum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 is simply dummy text of the printing and typesetting industry.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99021" y="5213528"/>
              <a:ext cx="3298610" cy="682378"/>
              <a:chOff x="5099021" y="5213528"/>
              <a:chExt cx="3298610" cy="682378"/>
            </a:xfrm>
          </p:grpSpPr>
          <p:sp>
            <p:nvSpPr>
              <p:cNvPr id="17" name="speed"/>
              <p:cNvSpPr txBox="1">
                <a:spLocks noChangeArrowheads="1"/>
              </p:cNvSpPr>
              <p:nvPr/>
            </p:nvSpPr>
            <p:spPr bwMode="auto">
              <a:xfrm>
                <a:off x="5536387" y="5213528"/>
                <a:ext cx="2330766" cy="2769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Contemporary Color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8900000">
                <a:off x="5099021" y="5297881"/>
                <a:ext cx="151684" cy="151684"/>
              </a:xfrm>
              <a:prstGeom prst="rect">
                <a:avLst/>
              </a:prstGeom>
              <a:gradFill flip="none" rotWithShape="1">
                <a:gsLst>
                  <a:gs pos="6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speed"/>
              <p:cNvSpPr txBox="1">
                <a:spLocks noChangeArrowheads="1"/>
              </p:cNvSpPr>
              <p:nvPr/>
            </p:nvSpPr>
            <p:spPr bwMode="auto">
              <a:xfrm>
                <a:off x="5536387" y="5526574"/>
                <a:ext cx="2861244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0" tIns="0" rIns="0" bIns="0" anchor="t" anchorCtr="0">
                <a:spAutoFit/>
                <a:sp3d/>
              </a:bodyPr>
              <a:lstStyle>
                <a:defPPr>
                  <a:defRPr lang="ko-KR"/>
                </a:defPPr>
                <a:lvl1pPr latinLnBrk="0">
                  <a:buClr>
                    <a:prstClr val="white"/>
                  </a:buClr>
                  <a:defRPr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Tahoma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ko-KR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Lorem Ipsum is simply dummy text of the printing and typesetting industry.</a:t>
                </a:r>
              </a:p>
            </p:txBody>
          </p:sp>
        </p:grpSp>
      </p:grp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728" y="5584280"/>
            <a:ext cx="4213313" cy="595540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762815"/>
            <a:ext cx="9144000" cy="578304"/>
          </a:xfrm>
          <a:prstGeom prst="rect">
            <a:avLst/>
          </a:prstGeom>
        </p:spPr>
        <p:txBody>
          <a:bodyPr lIns="468000" tIns="0" rIns="468000" bIns="0"/>
          <a:lstStyle>
            <a:lvl1pPr>
              <a:defRPr sz="4400"/>
            </a:lvl1pPr>
          </a:lstStyle>
          <a:p>
            <a:pPr>
              <a:lnSpc>
                <a:spcPct val="100000"/>
              </a:lnSpc>
            </a:pP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TITLE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122311" y="911058"/>
            <a:ext cx="484133" cy="239512"/>
          </a:xfrm>
          <a:prstGeom prst="triangle">
            <a:avLst/>
          </a:prstGeom>
          <a:gradFill flip="none" rotWithShape="1">
            <a:gsLst>
              <a:gs pos="6000">
                <a:srgbClr val="578200"/>
              </a:gs>
              <a:gs pos="100000">
                <a:srgbClr val="406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106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53B12E-C58E-4C73-B190-FC202CF6ED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554435" y="4866490"/>
            <a:ext cx="2572860" cy="366825"/>
          </a:xfrm>
          <a:prstGeom prst="roundRect">
            <a:avLst>
              <a:gd name="adj" fmla="val 50000"/>
            </a:avLst>
          </a:prstGeom>
          <a:solidFill>
            <a:srgbClr val="6D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3"/>
          <p:cNvSpPr txBox="1">
            <a:spLocks/>
          </p:cNvSpPr>
          <p:nvPr userDrawn="1"/>
        </p:nvSpPr>
        <p:spPr>
          <a:xfrm>
            <a:off x="757235" y="4946028"/>
            <a:ext cx="2167260" cy="20774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5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Sleek Diagram &amp; chart</a:t>
            </a:r>
            <a:endParaRPr lang="en-US" altLang="ko-KR" sz="1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795338" y="5373242"/>
            <a:ext cx="2091054" cy="6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user-friendly and functional search engine helps you locate the right templates, effectively saving your time.</a:t>
            </a:r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3437970" y="4866490"/>
            <a:ext cx="2572860" cy="366825"/>
          </a:xfrm>
          <a:prstGeom prst="roundRect">
            <a:avLst>
              <a:gd name="adj" fmla="val 50000"/>
            </a:avLst>
          </a:prstGeom>
          <a:solidFill>
            <a:srgbClr val="293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3"/>
          <p:cNvSpPr txBox="1">
            <a:spLocks/>
          </p:cNvSpPr>
          <p:nvPr userDrawn="1"/>
        </p:nvSpPr>
        <p:spPr>
          <a:xfrm>
            <a:off x="3703287" y="4946028"/>
            <a:ext cx="2042226" cy="20774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5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Contemporary Colors</a:t>
            </a:r>
            <a:endParaRPr lang="en-US" altLang="ko-KR" sz="1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 userDrawn="1"/>
        </p:nvSpPr>
        <p:spPr bwMode="auto">
          <a:xfrm>
            <a:off x="3678873" y="5373242"/>
            <a:ext cx="2091054" cy="6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user-friendly and functional search engine helps you locate the right templates, effectively saving your time.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6321506" y="4866490"/>
            <a:ext cx="2572860" cy="36682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3"/>
          <p:cNvSpPr txBox="1">
            <a:spLocks/>
          </p:cNvSpPr>
          <p:nvPr userDrawn="1"/>
        </p:nvSpPr>
        <p:spPr>
          <a:xfrm>
            <a:off x="6695828" y="4946028"/>
            <a:ext cx="1824217" cy="20774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15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Quality Design</a:t>
            </a:r>
            <a:endParaRPr lang="en-US" altLang="ko-KR" sz="1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 userDrawn="1"/>
        </p:nvSpPr>
        <p:spPr bwMode="auto">
          <a:xfrm>
            <a:off x="6562409" y="5373242"/>
            <a:ext cx="2091054" cy="6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user-friendly and functional search engine helps you locate the right templates, effectively saving your time.</a:t>
            </a: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620713" y="1692923"/>
            <a:ext cx="2440304" cy="2980677"/>
            <a:chOff x="468313" y="1540523"/>
            <a:chExt cx="2440304" cy="2980677"/>
          </a:xfrm>
        </p:grpSpPr>
        <p:graphicFrame>
          <p:nvGraphicFramePr>
            <p:cNvPr id="22" name="차트 21"/>
            <p:cNvGraphicFramePr/>
            <p:nvPr>
              <p:extLst>
                <p:ext uri="{D42A27DB-BD31-4B8C-83A1-F6EECF244321}">
                  <p14:modId xmlns:p14="http://schemas.microsoft.com/office/powerpoint/2010/main" val="925930101"/>
                </p:ext>
              </p:extLst>
            </p:nvPr>
          </p:nvGraphicFramePr>
          <p:xfrm>
            <a:off x="468313" y="1540523"/>
            <a:ext cx="2440304" cy="29806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23" name="직선 연결선 22"/>
            <p:cNvCxnSpPr/>
            <p:nvPr/>
          </p:nvCxnSpPr>
          <p:spPr>
            <a:xfrm>
              <a:off x="644465" y="1681480"/>
              <a:ext cx="2088000" cy="0"/>
            </a:xfrm>
            <a:prstGeom prst="line">
              <a:avLst/>
            </a:prstGeom>
            <a:ln w="12700">
              <a:solidFill>
                <a:srgbClr val="6DA4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 userDrawn="1"/>
        </p:nvGrpSpPr>
        <p:grpSpPr>
          <a:xfrm>
            <a:off x="3504248" y="1692923"/>
            <a:ext cx="2440304" cy="2980677"/>
            <a:chOff x="3351848" y="1540523"/>
            <a:chExt cx="2440304" cy="2980677"/>
          </a:xfrm>
        </p:grpSpPr>
        <p:graphicFrame>
          <p:nvGraphicFramePr>
            <p:cNvPr id="25" name="차트 24"/>
            <p:cNvGraphicFramePr/>
            <p:nvPr>
              <p:extLst>
                <p:ext uri="{D42A27DB-BD31-4B8C-83A1-F6EECF244321}">
                  <p14:modId xmlns:p14="http://schemas.microsoft.com/office/powerpoint/2010/main" val="3989948941"/>
                </p:ext>
              </p:extLst>
            </p:nvPr>
          </p:nvGraphicFramePr>
          <p:xfrm>
            <a:off x="3351848" y="1540523"/>
            <a:ext cx="2440304" cy="29806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6" name="직선 연결선 25"/>
            <p:cNvCxnSpPr/>
            <p:nvPr/>
          </p:nvCxnSpPr>
          <p:spPr>
            <a:xfrm>
              <a:off x="3528000" y="1681480"/>
              <a:ext cx="2088000" cy="0"/>
            </a:xfrm>
            <a:prstGeom prst="line">
              <a:avLst/>
            </a:prstGeom>
            <a:ln w="12700">
              <a:solidFill>
                <a:srgbClr val="293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 userDrawn="1"/>
        </p:nvGrpSpPr>
        <p:grpSpPr>
          <a:xfrm>
            <a:off x="6387784" y="1692923"/>
            <a:ext cx="2440304" cy="2980677"/>
            <a:chOff x="6235384" y="1540523"/>
            <a:chExt cx="2440304" cy="2980677"/>
          </a:xfrm>
        </p:grpSpPr>
        <p:graphicFrame>
          <p:nvGraphicFramePr>
            <p:cNvPr id="28" name="차트 27"/>
            <p:cNvGraphicFramePr/>
            <p:nvPr>
              <p:extLst>
                <p:ext uri="{D42A27DB-BD31-4B8C-83A1-F6EECF244321}">
                  <p14:modId xmlns:p14="http://schemas.microsoft.com/office/powerpoint/2010/main" val="1259308016"/>
                </p:ext>
              </p:extLst>
            </p:nvPr>
          </p:nvGraphicFramePr>
          <p:xfrm>
            <a:off x="6235384" y="1540523"/>
            <a:ext cx="2440304" cy="29806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9" name="직선 연결선 28"/>
            <p:cNvCxnSpPr/>
            <p:nvPr/>
          </p:nvCxnSpPr>
          <p:spPr>
            <a:xfrm>
              <a:off x="6411536" y="1681480"/>
              <a:ext cx="2088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728" y="5584280"/>
            <a:ext cx="4213313" cy="595540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 userDrawn="1"/>
        </p:nvSpPr>
        <p:spPr>
          <a:xfrm rot="5400000">
            <a:off x="-122311" y="911058"/>
            <a:ext cx="484133" cy="239512"/>
          </a:xfrm>
          <a:prstGeom prst="triangle">
            <a:avLst/>
          </a:prstGeom>
          <a:gradFill flip="none" rotWithShape="1">
            <a:gsLst>
              <a:gs pos="6000">
                <a:srgbClr val="578200"/>
              </a:gs>
              <a:gs pos="100000">
                <a:srgbClr val="406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106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D53B12E-C58E-4C73-B190-FC202CF6ED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25" name="차트 24"/>
          <p:cNvGraphicFramePr/>
          <p:nvPr userDrawn="1">
            <p:extLst>
              <p:ext uri="{D42A27DB-BD31-4B8C-83A1-F6EECF244321}">
                <p14:modId xmlns:p14="http://schemas.microsoft.com/office/powerpoint/2010/main" val="1326062162"/>
              </p:ext>
            </p:extLst>
          </p:nvPr>
        </p:nvGraphicFramePr>
        <p:xfrm>
          <a:off x="-270114" y="1359148"/>
          <a:ext cx="5820014" cy="4983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speed"/>
          <p:cNvSpPr txBox="1">
            <a:spLocks noChangeArrowheads="1"/>
          </p:cNvSpPr>
          <p:nvPr userDrawn="1"/>
        </p:nvSpPr>
        <p:spPr bwMode="auto">
          <a:xfrm>
            <a:off x="1923351" y="3135094"/>
            <a:ext cx="1433085" cy="143116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ctr" anchorCtr="0">
            <a:spAutoFit/>
            <a:sp3d/>
          </a:bodyPr>
          <a:lstStyle>
            <a:defPPr>
              <a:defRPr lang="ko-KR"/>
            </a:defPPr>
            <a:lvl1pPr latinLnBrk="0">
              <a:buClr>
                <a:prstClr val="white"/>
              </a:buClr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100" b="1">
                <a:latin typeface="Tahoma" panose="020B0604030504040204" pitchFamily="34" charset="0"/>
                <a:cs typeface="Tahoma" panose="020B0604030504040204" pitchFamily="34" charset="0"/>
              </a:rPr>
              <a:t>Top</a:t>
            </a:r>
          </a:p>
          <a:p>
            <a:pPr algn="ctr"/>
            <a:r>
              <a:rPr lang="en-US" altLang="ko-KR" sz="3100" b="1">
                <a:latin typeface="Tahoma" panose="020B0604030504040204" pitchFamily="34" charset="0"/>
                <a:cs typeface="Tahoma" panose="020B0604030504040204" pitchFamily="34" charset="0"/>
              </a:rPr>
              <a:t>Quality</a:t>
            </a:r>
          </a:p>
          <a:p>
            <a:pPr algn="ctr"/>
            <a:r>
              <a:rPr lang="en-US" altLang="ko-KR" sz="3100" b="1">
                <a:latin typeface="Tahoma" panose="020B0604030504040204" pitchFamily="34" charset="0"/>
                <a:cs typeface="Tahoma" panose="020B0604030504040204" pitchFamily="34" charset="0"/>
              </a:rPr>
              <a:t>Design</a:t>
            </a:r>
            <a:endParaRPr lang="en-US" altLang="ko-KR" sz="31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speed"/>
          <p:cNvSpPr txBox="1">
            <a:spLocks noChangeArrowheads="1"/>
          </p:cNvSpPr>
          <p:nvPr userDrawn="1"/>
        </p:nvSpPr>
        <p:spPr bwMode="auto">
          <a:xfrm>
            <a:off x="5297488" y="1873006"/>
            <a:ext cx="3085781" cy="91409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none" lIns="0" tIns="0" rIns="0" bIns="0" anchor="t" anchorCtr="0">
            <a:spAutoFit/>
            <a:sp3d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3300" b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Sleek Diagram</a:t>
            </a:r>
          </a:p>
          <a:p>
            <a:pPr latinLnBrk="0">
              <a:lnSpc>
                <a:spcPct val="90000"/>
              </a:lnSpc>
              <a:buClr>
                <a:prstClr val="white"/>
              </a:buClr>
              <a:defRPr/>
            </a:pPr>
            <a:r>
              <a:rPr lang="en-US" altLang="ko-KR" sz="3300" b="1">
                <a:solidFill>
                  <a:srgbClr val="406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chart</a:t>
            </a:r>
            <a:endParaRPr lang="en-US" altLang="ko-KR" sz="3300" b="1" dirty="0">
              <a:solidFill>
                <a:srgbClr val="406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speed"/>
          <p:cNvSpPr txBox="1">
            <a:spLocks noChangeArrowheads="1"/>
          </p:cNvSpPr>
          <p:nvPr userDrawn="1"/>
        </p:nvSpPr>
        <p:spPr bwMode="auto">
          <a:xfrm>
            <a:off x="5297487" y="3049425"/>
            <a:ext cx="345122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Powerpoint offers word processing, outlining, drawing, graphing, and presentation management tools- all designed to be easy to use and learn</a:t>
            </a:r>
          </a:p>
        </p:txBody>
      </p:sp>
      <p:graphicFrame>
        <p:nvGraphicFramePr>
          <p:cNvPr id="29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86978105"/>
              </p:ext>
            </p:extLst>
          </p:nvPr>
        </p:nvGraphicFramePr>
        <p:xfrm>
          <a:off x="5264149" y="3742572"/>
          <a:ext cx="3484562" cy="22962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title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2012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1.00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2013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2.00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2014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.00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2015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r>
                        <a:rPr lang="en-US" altLang="ko-KR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.00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2016</a:t>
                      </a:r>
                      <a:endParaRPr lang="en-US" altLang="ko-KR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 latinLnBrk="1">
                        <a:buClr>
                          <a:srgbClr val="C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10.00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Clr>
                          <a:srgbClr val="C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제목 1"/>
          <p:cNvSpPr>
            <a:spLocks noGrp="1"/>
          </p:cNvSpPr>
          <p:nvPr>
            <p:ph type="title" hasCustomPrompt="1"/>
          </p:nvPr>
        </p:nvSpPr>
        <p:spPr>
          <a:xfrm>
            <a:off x="0" y="762816"/>
            <a:ext cx="9144000" cy="578304"/>
          </a:xfrm>
          <a:prstGeom prst="rect">
            <a:avLst/>
          </a:prstGeom>
        </p:spPr>
        <p:txBody>
          <a:bodyPr lIns="468000" tIns="0" rIns="468000" bIns="0"/>
          <a:lstStyle>
            <a:lvl1pPr>
              <a:defRPr sz="4400"/>
            </a:lvl1pPr>
          </a:lstStyle>
          <a:p>
            <a:pPr>
              <a:lnSpc>
                <a:spcPct val="100000"/>
              </a:lnSpc>
            </a:pP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TITLE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6728" y="5584280"/>
            <a:ext cx="4213313" cy="59554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2942"/>
            <a:ext cx="1537185" cy="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-680118" y="-1715510"/>
            <a:ext cx="10251263" cy="9858022"/>
            <a:chOff x="-680118" y="-1715510"/>
            <a:chExt cx="10251263" cy="9858022"/>
          </a:xfrm>
        </p:grpSpPr>
        <p:grpSp>
          <p:nvGrpSpPr>
            <p:cNvPr id="4" name="그룹 3"/>
            <p:cNvGrpSpPr/>
            <p:nvPr/>
          </p:nvGrpSpPr>
          <p:grpSpPr>
            <a:xfrm>
              <a:off x="6069026" y="-1715510"/>
              <a:ext cx="3502119" cy="4908653"/>
              <a:chOff x="6069026" y="-1715510"/>
              <a:chExt cx="3502119" cy="4908653"/>
            </a:xfrm>
          </p:grpSpPr>
          <p:sp>
            <p:nvSpPr>
              <p:cNvPr id="14" name="직사각형 13"/>
              <p:cNvSpPr/>
              <p:nvPr/>
            </p:nvSpPr>
            <p:spPr>
              <a:xfrm rot="18900000">
                <a:off x="6485930" y="-175572"/>
                <a:ext cx="830703" cy="830703"/>
              </a:xfrm>
              <a:prstGeom prst="rect">
                <a:avLst/>
              </a:prstGeom>
              <a:gradFill flip="none" rotWithShape="1">
                <a:gsLst>
                  <a:gs pos="6000">
                    <a:srgbClr val="578200"/>
                  </a:gs>
                  <a:gs pos="100000">
                    <a:srgbClr val="4060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900000">
                <a:off x="7906633" y="-826443"/>
                <a:ext cx="1664512" cy="16645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8900000">
                <a:off x="6069026" y="-1715510"/>
                <a:ext cx="1664512" cy="1664512"/>
              </a:xfrm>
              <a:prstGeom prst="rect">
                <a:avLst/>
              </a:prstGeom>
              <a:noFill/>
              <a:ln w="88900">
                <a:solidFill>
                  <a:srgbClr val="293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18900000">
                <a:off x="6325616" y="609335"/>
                <a:ext cx="327770" cy="327770"/>
              </a:xfrm>
              <a:prstGeom prst="rect">
                <a:avLst/>
              </a:prstGeom>
              <a:gradFill flip="none" rotWithShape="1">
                <a:gsLst>
                  <a:gs pos="6000">
                    <a:srgbClr val="6DA400"/>
                  </a:gs>
                  <a:gs pos="100000">
                    <a:srgbClr val="6699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8900000">
                <a:off x="7159487" y="995349"/>
                <a:ext cx="519677" cy="5196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18900000">
                <a:off x="7233300" y="1668115"/>
                <a:ext cx="1102021" cy="11020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18900000">
                <a:off x="8115287" y="701775"/>
                <a:ext cx="1247205" cy="1247206"/>
              </a:xfrm>
              <a:prstGeom prst="rect">
                <a:avLst/>
              </a:prstGeom>
              <a:noFill/>
              <a:ln w="88900">
                <a:solidFill>
                  <a:srgbClr val="6DA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18900000">
                <a:off x="7498149" y="2676972"/>
                <a:ext cx="516171" cy="516171"/>
              </a:xfrm>
              <a:prstGeom prst="rect">
                <a:avLst/>
              </a:prstGeom>
              <a:noFill/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-680118" y="3233859"/>
              <a:ext cx="3502119" cy="4908653"/>
              <a:chOff x="-680118" y="3233859"/>
              <a:chExt cx="3502119" cy="4908653"/>
            </a:xfrm>
          </p:grpSpPr>
          <p:sp>
            <p:nvSpPr>
              <p:cNvPr id="6" name="직사각형 5"/>
              <p:cNvSpPr/>
              <p:nvPr/>
            </p:nvSpPr>
            <p:spPr>
              <a:xfrm rot="8100000">
                <a:off x="1574394" y="5771871"/>
                <a:ext cx="830703" cy="830703"/>
              </a:xfrm>
              <a:prstGeom prst="rect">
                <a:avLst/>
              </a:prstGeom>
              <a:gradFill flip="none" rotWithShape="1">
                <a:gsLst>
                  <a:gs pos="6000">
                    <a:srgbClr val="578200"/>
                  </a:gs>
                  <a:gs pos="100000">
                    <a:srgbClr val="4060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 rot="8100000">
                <a:off x="-680118" y="5588933"/>
                <a:ext cx="1664512" cy="16645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8100000">
                <a:off x="1157489" y="6478000"/>
                <a:ext cx="1664512" cy="1664512"/>
              </a:xfrm>
              <a:prstGeom prst="rect">
                <a:avLst/>
              </a:prstGeom>
              <a:noFill/>
              <a:ln w="88900">
                <a:solidFill>
                  <a:srgbClr val="293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8100000">
                <a:off x="2237641" y="5489897"/>
                <a:ext cx="327770" cy="327770"/>
              </a:xfrm>
              <a:prstGeom prst="rect">
                <a:avLst/>
              </a:prstGeom>
              <a:gradFill flip="none" rotWithShape="1">
                <a:gsLst>
                  <a:gs pos="6000">
                    <a:srgbClr val="6DA400"/>
                  </a:gs>
                  <a:gs pos="100000">
                    <a:srgbClr val="6699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8100000">
                <a:off x="1211862" y="4911975"/>
                <a:ext cx="519677" cy="51967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8100000">
                <a:off x="555706" y="3656866"/>
                <a:ext cx="1102021" cy="11020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8100000">
                <a:off x="-471465" y="4478022"/>
                <a:ext cx="1247205" cy="1247206"/>
              </a:xfrm>
              <a:prstGeom prst="rect">
                <a:avLst/>
              </a:prstGeom>
              <a:noFill/>
              <a:ln w="88900">
                <a:solidFill>
                  <a:srgbClr val="6DA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 rot="8100000">
                <a:off x="876707" y="3233859"/>
                <a:ext cx="516171" cy="516171"/>
              </a:xfrm>
              <a:prstGeom prst="rect">
                <a:avLst/>
              </a:prstGeom>
              <a:noFill/>
              <a:ln w="508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2658382"/>
            <a:ext cx="7886700" cy="75247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algn="ctr"/>
            <a:r>
              <a:rPr lang="en-US" altLang="ko-KR" sz="5200" b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altLang="ko-KR" sz="52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endParaRPr lang="ko-KR" altLang="en-US" sz="520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83" y="5312781"/>
            <a:ext cx="5264217" cy="744083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05" y="6065181"/>
            <a:ext cx="2151870" cy="6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3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2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3" r:id="rId4"/>
    <p:sldLayoutId id="2147483714" r:id="rId5"/>
    <p:sldLayoutId id="2147483715" r:id="rId6"/>
    <p:sldLayoutId id="214748367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3945D-9883-4252-B5D5-A446EE944158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D0BB-09A4-459A-B163-A4EB6DECA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www.redhat.com/ko/topics/containers/what-is-dock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" y="2919640"/>
            <a:ext cx="4971012" cy="1028246"/>
          </a:xfrm>
        </p:spPr>
        <p:txBody>
          <a:bodyPr/>
          <a:lstStyle/>
          <a:p>
            <a:r>
              <a:rPr lang="ko-KR" altLang="en-US" sz="3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도커</a:t>
            </a:r>
            <a:r>
              <a:rPr lang="ko-KR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기반의 교육용 웹 </a:t>
            </a:r>
            <a:r>
              <a:rPr lang="en-US" altLang="ko-KR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 </a:t>
            </a:r>
            <a:r>
              <a:rPr lang="ko-KR" alt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연구</a:t>
            </a:r>
            <a:endParaRPr lang="ko-KR" altLang="en-US" sz="38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53385" y="4628413"/>
            <a:ext cx="3805132" cy="153888"/>
          </a:xfrm>
          <a:prstGeom prst="rect">
            <a:avLst/>
          </a:prstGeom>
          <a:noFill/>
          <a:extLst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r"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손윤식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3384" y="4464961"/>
            <a:ext cx="3775072" cy="0"/>
          </a:xfrm>
          <a:prstGeom prst="line">
            <a:avLst/>
          </a:prstGeom>
          <a:ln w="47625" cap="rnd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CFAB0-69E4-421E-B96C-D717DC92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3710-E581-457A-A347-3C407E2F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Container / </a:t>
            </a:r>
            <a:r>
              <a:rPr lang="ko-KR" altLang="en-US" sz="2400" dirty="0"/>
              <a:t>컨테이너</a:t>
            </a:r>
            <a:endParaRPr lang="en-US" altLang="ko-KR" sz="2400" dirty="0"/>
          </a:p>
          <a:p>
            <a:pPr lvl="1"/>
            <a:r>
              <a:rPr lang="ko-KR" altLang="en-US" sz="2000" dirty="0"/>
              <a:t>시스템의 나머지와 격리된 프로세스 세트</a:t>
            </a:r>
            <a:endParaRPr lang="en-US" altLang="ko-KR" sz="2000" dirty="0"/>
          </a:p>
          <a:p>
            <a:pPr lvl="1"/>
            <a:r>
              <a:rPr lang="ko-KR" altLang="en-US" sz="2000" dirty="0"/>
              <a:t>프로세스의 종속성을 모두 가지고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기존 </a:t>
            </a:r>
            <a:r>
              <a:rPr lang="en-US" altLang="ko-KR" sz="2000" dirty="0"/>
              <a:t>VM</a:t>
            </a:r>
            <a:r>
              <a:rPr lang="ko-KR" altLang="en-US" sz="2000" dirty="0"/>
              <a:t>과 다르게 </a:t>
            </a:r>
            <a:r>
              <a:rPr lang="en-US" altLang="ko-KR" sz="2000" dirty="0"/>
              <a:t>OS </a:t>
            </a:r>
            <a:r>
              <a:rPr lang="ko-KR" altLang="en-US" sz="2000" dirty="0"/>
              <a:t>가상화를 하지 않아</a:t>
            </a:r>
            <a:br>
              <a:rPr lang="en-US" altLang="ko-KR" sz="2000" dirty="0"/>
            </a:br>
            <a:r>
              <a:rPr lang="ko-KR" altLang="en-US" sz="2000" dirty="0"/>
              <a:t>매우 가볍고 빠름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000" dirty="0"/>
              <a:t>VM</a:t>
            </a:r>
            <a:r>
              <a:rPr lang="ko-KR" altLang="en-US" sz="2000" dirty="0"/>
              <a:t>보다 상대적으로 적은 리소스 오버헤드로</a:t>
            </a:r>
            <a:br>
              <a:rPr lang="en-US" altLang="ko-KR" sz="2000" dirty="0"/>
            </a:br>
            <a:r>
              <a:rPr lang="ko-KR" altLang="en-US" sz="2000" dirty="0"/>
              <a:t>호스트와의 격리 가능</a:t>
            </a:r>
            <a:endParaRPr lang="en-US" altLang="ko-KR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2ED0D7-1255-47B9-A4A3-07233CA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/ Container</a:t>
            </a:r>
            <a:endParaRPr lang="ko-KR" altLang="en-US" dirty="0"/>
          </a:p>
        </p:txBody>
      </p:sp>
      <p:pic>
        <p:nvPicPr>
          <p:cNvPr id="6" name="Picture 2" descr="ì»¨íì´ëë">
            <a:extLst>
              <a:ext uri="{FF2B5EF4-FFF2-40B4-BE49-F238E27FC236}">
                <a16:creationId xmlns:a16="http://schemas.microsoft.com/office/drawing/2014/main" id="{DF1AE68D-F8B6-4D18-82B0-1FFB8EC9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66" y="3787000"/>
            <a:ext cx="2943234" cy="2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CFAB0-69E4-421E-B96C-D717DC92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3710-E581-457A-A347-3C407E2F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본 </a:t>
            </a:r>
            <a:r>
              <a:rPr lang="en-US" altLang="ko-KR" sz="2000" dirty="0"/>
              <a:t>IDE</a:t>
            </a:r>
            <a:r>
              <a:rPr lang="ko-KR" altLang="en-US" sz="2000" dirty="0"/>
              <a:t>에서 각 런타임을 </a:t>
            </a:r>
            <a:r>
              <a:rPr lang="ko-KR" altLang="en-US" sz="2000" dirty="0" err="1"/>
              <a:t>도커로</a:t>
            </a:r>
            <a:r>
              <a:rPr lang="ko-KR" altLang="en-US" sz="2000" dirty="0"/>
              <a:t> 관리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각각의 코드 빌드 및 실행은 모두 별개의 컨테이너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 프로세스는 호스트</a:t>
            </a:r>
            <a:r>
              <a:rPr lang="en-US" altLang="ko-KR" sz="2000" dirty="0"/>
              <a:t>/ </a:t>
            </a:r>
            <a:r>
              <a:rPr lang="ko-KR" altLang="en-US" sz="2000" dirty="0"/>
              <a:t>타 프로세스와 완전히 격리되어</a:t>
            </a:r>
            <a:br>
              <a:rPr lang="en-US" altLang="ko-KR" sz="2000" dirty="0"/>
            </a:br>
            <a:r>
              <a:rPr lang="ko-KR" altLang="en-US" sz="2000" dirty="0"/>
              <a:t>항상 일정한 실행 환경</a:t>
            </a:r>
            <a:r>
              <a:rPr lang="en-US" altLang="ko-KR" sz="2000" dirty="0"/>
              <a:t>/</a:t>
            </a:r>
            <a:r>
              <a:rPr lang="ko-KR" altLang="en-US" sz="2000" dirty="0"/>
              <a:t>프로그램 결과 기대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악성 코드의 실행으로 인한 호스트와 타 프로세스의 피해 차단</a:t>
            </a:r>
            <a:endParaRPr lang="en-US" altLang="ko-KR" sz="2000" dirty="0"/>
          </a:p>
          <a:p>
            <a:pPr lvl="1"/>
            <a:r>
              <a:rPr lang="en-US" altLang="ko-KR" sz="1800" dirty="0"/>
              <a:t>ex) </a:t>
            </a:r>
            <a:r>
              <a:rPr lang="ko-KR" altLang="en-US" sz="1800" dirty="0"/>
              <a:t>의도적</a:t>
            </a:r>
            <a:r>
              <a:rPr lang="en-US" altLang="ko-KR" sz="1800" dirty="0"/>
              <a:t>/</a:t>
            </a:r>
            <a:r>
              <a:rPr lang="ko-KR" altLang="en-US" sz="1800" dirty="0"/>
              <a:t>실수로 인한 컴퓨터 종료</a:t>
            </a:r>
            <a:r>
              <a:rPr lang="en-US" altLang="ko-KR" sz="1800" dirty="0"/>
              <a:t>/</a:t>
            </a:r>
            <a:r>
              <a:rPr lang="ko-KR" altLang="en-US" sz="1800" dirty="0"/>
              <a:t>시스템 파일 삭제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2ED0D7-1255-47B9-A4A3-07233CA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/ 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8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CFAB0-69E4-421E-B96C-D717DC92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3710-E581-457A-A347-3C407E2F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문제 은행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두 책에 있는 예제 정리</a:t>
            </a:r>
            <a:endParaRPr lang="en-US" altLang="ko-KR" sz="2400" dirty="0"/>
          </a:p>
          <a:p>
            <a:pPr lvl="1"/>
            <a:r>
              <a:rPr lang="en-US" altLang="ko-KR" sz="2000" dirty="0"/>
              <a:t>Introduction</a:t>
            </a:r>
            <a:r>
              <a:rPr lang="ko-KR" altLang="en-US" sz="2000" dirty="0"/>
              <a:t> </a:t>
            </a:r>
            <a:r>
              <a:rPr lang="en-US" altLang="ko-KR" sz="2000" dirty="0"/>
              <a:t>to Java</a:t>
            </a:r>
          </a:p>
          <a:p>
            <a:pPr lvl="1"/>
            <a:r>
              <a:rPr lang="en-US" altLang="ko-KR" sz="2000" dirty="0"/>
              <a:t>C# </a:t>
            </a:r>
            <a:r>
              <a:rPr lang="ko-KR" altLang="en-US" sz="2000" dirty="0"/>
              <a:t>프로그래밍 입문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 구현 문제와</a:t>
            </a:r>
            <a:br>
              <a:rPr lang="en-US" altLang="ko-KR" sz="2400" dirty="0"/>
            </a:br>
            <a:r>
              <a:rPr lang="ko-KR" altLang="en-US" sz="2400" dirty="0"/>
              <a:t>정답 입력 문제로 구분</a:t>
            </a:r>
            <a:endParaRPr lang="en-US" altLang="ko-KR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2ED0D7-1255-47B9-A4A3-07233CA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구현 상태</a:t>
            </a:r>
          </a:p>
        </p:txBody>
      </p:sp>
      <p:pic>
        <p:nvPicPr>
          <p:cNvPr id="5" name="Picture 2" descr="Book Image">
            <a:extLst>
              <a:ext uri="{FF2B5EF4-FFF2-40B4-BE49-F238E27FC236}">
                <a16:creationId xmlns:a16="http://schemas.microsoft.com/office/drawing/2014/main" id="{DF634E25-D614-4E6B-8125-3DF463A4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53" y="1678171"/>
            <a:ext cx="1937744" cy="26527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ook Image">
            <a:extLst>
              <a:ext uri="{FF2B5EF4-FFF2-40B4-BE49-F238E27FC236}">
                <a16:creationId xmlns:a16="http://schemas.microsoft.com/office/drawing/2014/main" id="{EEE5FE8B-16D3-4424-944A-1845BB1A2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6" y="1678171"/>
            <a:ext cx="2102030" cy="26527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CFAB0-69E4-421E-B96C-D717DC92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3710-E581-457A-A347-3C407E2F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좌측 문제 리스트에서 문제 선택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구현 문제가 아닌</a:t>
            </a:r>
            <a:br>
              <a:rPr lang="en-US" altLang="ko-KR" sz="2000" dirty="0"/>
            </a:br>
            <a:r>
              <a:rPr lang="ko-KR" altLang="en-US" sz="2000" dirty="0"/>
              <a:t>답 입력 문제는 정답 확인으로</a:t>
            </a:r>
            <a:br>
              <a:rPr lang="en-US" altLang="ko-KR" sz="2000" dirty="0"/>
            </a:br>
            <a:r>
              <a:rPr lang="ko-KR" altLang="en-US" sz="2000" dirty="0"/>
              <a:t>직접 공부할 수 있도록 유도</a:t>
            </a:r>
            <a:endParaRPr lang="en-US" altLang="ko-KR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2ED0D7-1255-47B9-A4A3-07233CA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구현 상태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7DA26E-2143-4D8A-919D-C288DB13B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71"/>
          <a:stretch/>
        </p:blipFill>
        <p:spPr>
          <a:xfrm>
            <a:off x="4231722" y="2062861"/>
            <a:ext cx="4912278" cy="41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CFAB0-69E4-421E-B96C-D717DC92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3710-E581-457A-A347-3C407E2F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프로그래밍 문제</a:t>
            </a:r>
            <a:r>
              <a:rPr lang="en-US" altLang="ko-KR" sz="2000" dirty="0"/>
              <a:t>(</a:t>
            </a:r>
            <a:r>
              <a:rPr lang="ko-KR" altLang="en-US" sz="2000" dirty="0"/>
              <a:t>구현 문제</a:t>
            </a:r>
            <a:r>
              <a:rPr lang="en-US" altLang="ko-KR" sz="2000" dirty="0"/>
              <a:t>)</a:t>
            </a:r>
            <a:r>
              <a:rPr lang="ko-KR" altLang="en-US" sz="2000" dirty="0"/>
              <a:t>는</a:t>
            </a:r>
            <a:br>
              <a:rPr lang="en-US" altLang="ko-KR" sz="2000" dirty="0"/>
            </a:br>
            <a:r>
              <a:rPr lang="ko-KR" altLang="en-US" sz="2000" dirty="0"/>
              <a:t>임베디드 에디터에서 풀 수 있도록 함</a:t>
            </a:r>
            <a:endParaRPr lang="en-US" altLang="ko-KR" sz="2000" dirty="0"/>
          </a:p>
          <a:p>
            <a:r>
              <a:rPr lang="ko-KR" altLang="en-US" sz="2000" dirty="0"/>
              <a:t>하단의 터미널에서 실행 결과 확인 가능</a:t>
            </a:r>
            <a:endParaRPr lang="en-US" altLang="ko-KR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2ED0D7-1255-47B9-A4A3-07233CA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구현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6D0FA-E803-44E8-B110-3083CEA29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25"/>
          <a:stretch/>
        </p:blipFill>
        <p:spPr>
          <a:xfrm>
            <a:off x="2353312" y="2828619"/>
            <a:ext cx="5266688" cy="37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CFAB0-69E4-421E-B96C-D717DC92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3710-E581-457A-A347-3C407E2F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각 실행 시 소스 코드의 버전 관리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사용자의 버전 관리와 따로 작동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실행 시점의 코드가</a:t>
            </a:r>
            <a:br>
              <a:rPr lang="en-US" altLang="ko-KR" sz="2000" dirty="0"/>
            </a:br>
            <a:r>
              <a:rPr lang="ko-KR" altLang="en-US" sz="2000" dirty="0"/>
              <a:t>어떻게 바뀌었는지 추적 가능</a:t>
            </a:r>
            <a:endParaRPr lang="en-US" altLang="ko-KR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2ED0D7-1255-47B9-A4A3-07233CA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버전 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CA2420-4413-4A8D-8D08-5EC2B8092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8" b="1"/>
          <a:stretch/>
        </p:blipFill>
        <p:spPr>
          <a:xfrm>
            <a:off x="4500639" y="2512464"/>
            <a:ext cx="4643361" cy="916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736FAB-0F67-4721-B9A6-F46D5693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13" y="3740727"/>
            <a:ext cx="4643360" cy="23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CFAB0-69E4-421E-B96C-D717DC92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3710-E581-457A-A347-3C407E2F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https://www.redhat.com/ko/topics/containers/what-is-docker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redhat</a:t>
            </a:r>
            <a:r>
              <a:rPr lang="en-US" altLang="ko-KR" sz="1800" dirty="0"/>
              <a:t> </a:t>
            </a:r>
            <a:r>
              <a:rPr lang="ko-KR" altLang="en-US" sz="1800" dirty="0"/>
              <a:t>홈페이지의 </a:t>
            </a:r>
            <a:r>
              <a:rPr lang="ko-KR" altLang="en-US" sz="1800" dirty="0" err="1"/>
              <a:t>도커</a:t>
            </a:r>
            <a:r>
              <a:rPr lang="ko-KR" altLang="en-US" sz="1800" dirty="0"/>
              <a:t> 설명</a:t>
            </a:r>
            <a:endParaRPr lang="en-US" altLang="ko-KR" sz="1800" dirty="0"/>
          </a:p>
          <a:p>
            <a:r>
              <a:rPr lang="en-US" altLang="ko-KR" sz="2000" dirty="0">
                <a:hlinkClick r:id="rId3"/>
              </a:rPr>
              <a:t>https://www.docker.com/</a:t>
            </a:r>
            <a:endParaRPr lang="en-US" altLang="ko-KR" sz="2000" dirty="0"/>
          </a:p>
          <a:p>
            <a:pPr lvl="1"/>
            <a:r>
              <a:rPr lang="en-US" altLang="ko-KR" sz="1800" dirty="0"/>
              <a:t>Docker</a:t>
            </a:r>
            <a:r>
              <a:rPr lang="ko-KR" altLang="en-US" sz="1800" dirty="0"/>
              <a:t> 홈페이지</a:t>
            </a:r>
            <a:endParaRPr lang="en-US" altLang="ko-KR" sz="1800" dirty="0"/>
          </a:p>
          <a:p>
            <a:r>
              <a:rPr lang="en-US" altLang="ko-KR" sz="2000" dirty="0">
                <a:hlinkClick r:id="rId4"/>
              </a:rPr>
              <a:t>https://git-scm.com/</a:t>
            </a:r>
            <a:endParaRPr lang="en-US" altLang="ko-KR" sz="2000" dirty="0"/>
          </a:p>
          <a:p>
            <a:pPr lvl="1"/>
            <a:r>
              <a:rPr lang="en-US" altLang="ko-KR" sz="1800" dirty="0"/>
              <a:t>Git </a:t>
            </a:r>
            <a:r>
              <a:rPr lang="ko-KR" altLang="en-US" sz="1800" dirty="0"/>
              <a:t>홈페이지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2ED0D7-1255-47B9-A4A3-07233CA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2684464" y="3781229"/>
            <a:ext cx="3775072" cy="0"/>
          </a:xfrm>
          <a:prstGeom prst="line">
            <a:avLst/>
          </a:prstGeom>
          <a:ln w="47625" cap="rnd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2658382"/>
            <a:ext cx="7886700" cy="752475"/>
          </a:xfrm>
        </p:spPr>
        <p:txBody>
          <a:bodyPr/>
          <a:lstStyle/>
          <a:p>
            <a:pPr algn="ctr"/>
            <a:r>
              <a:rPr lang="en-US" altLang="ko-KR" sz="5200" b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altLang="ko-KR" sz="52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endParaRPr lang="ko-KR" altLang="en-US" sz="520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4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8400" y="2503261"/>
            <a:ext cx="586800" cy="41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>
              <a:defRPr/>
            </a:pPr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 </a:t>
            </a:r>
            <a:endParaRPr kumimoji="1" lang="ko-KR" altLang="en-US" sz="2000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75682" y="2572511"/>
            <a:ext cx="512961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8400" y="2917554"/>
            <a:ext cx="586800" cy="41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>
              <a:defRPr/>
            </a:pPr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 </a:t>
            </a:r>
            <a:endParaRPr kumimoji="1" lang="ko-KR" altLang="en-US" sz="2000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175682" y="2988008"/>
            <a:ext cx="253434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기존 과제 제출 시스템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8400" y="3330000"/>
            <a:ext cx="586800" cy="41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>
              <a:defRPr/>
            </a:pPr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 </a:t>
            </a:r>
            <a:endParaRPr kumimoji="1" lang="ko-KR" altLang="en-US" sz="2000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175682" y="3403505"/>
            <a:ext cx="337913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새로운 과제 제출 시스템 제안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8400" y="3744000"/>
            <a:ext cx="586800" cy="41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>
              <a:defRPr/>
            </a:pPr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 </a:t>
            </a:r>
            <a:endParaRPr kumimoji="1" lang="ko-KR" altLang="en-US" sz="2000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175682" y="3816098"/>
            <a:ext cx="2459006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/ Container</a:t>
            </a:r>
          </a:p>
        </p:txBody>
      </p:sp>
      <p:sp>
        <p:nvSpPr>
          <p:cNvPr id="23" name="제목 121"/>
          <p:cNvSpPr txBox="1">
            <a:spLocks/>
          </p:cNvSpPr>
          <p:nvPr/>
        </p:nvSpPr>
        <p:spPr>
          <a:xfrm>
            <a:off x="3135087" y="1148896"/>
            <a:ext cx="5399314" cy="4476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5DABA-5589-40A4-9DE3-59A238754D5C}"/>
              </a:ext>
            </a:extLst>
          </p:cNvPr>
          <p:cNvSpPr txBox="1"/>
          <p:nvPr/>
        </p:nvSpPr>
        <p:spPr>
          <a:xfrm>
            <a:off x="3578400" y="4158000"/>
            <a:ext cx="586800" cy="41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>
              <a:defRPr/>
            </a:pPr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 </a:t>
            </a:r>
            <a:endParaRPr kumimoji="1" lang="ko-KR" altLang="en-US" sz="2000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A1BD5F3-4E0A-4ED7-B988-4D7978F2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682" y="4226500"/>
            <a:ext cx="168956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작업 구현 상태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C3DBE-8E39-40D7-AAE1-8CDCB7992894}"/>
              </a:ext>
            </a:extLst>
          </p:cNvPr>
          <p:cNvSpPr txBox="1"/>
          <p:nvPr/>
        </p:nvSpPr>
        <p:spPr>
          <a:xfrm>
            <a:off x="3578400" y="4572000"/>
            <a:ext cx="586800" cy="41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>
              <a:defRPr/>
            </a:pPr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 </a:t>
            </a:r>
            <a:endParaRPr kumimoji="1" lang="ko-KR" altLang="en-US" sz="2000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B8A73491-C53C-4468-A1E5-AEE9FC313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681" y="4636902"/>
            <a:ext cx="1689565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코드 버전 관리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D38F5A-595A-45C1-A314-D2018AD96CA8}"/>
              </a:ext>
            </a:extLst>
          </p:cNvPr>
          <p:cNvSpPr txBox="1"/>
          <p:nvPr/>
        </p:nvSpPr>
        <p:spPr>
          <a:xfrm>
            <a:off x="3578400" y="4986000"/>
            <a:ext cx="586800" cy="41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>
              <a:defRPr/>
            </a:pPr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 </a:t>
            </a:r>
            <a:endParaRPr kumimoji="1" lang="ko-KR" altLang="en-US" sz="2000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9E3194E1-C484-44BB-AA9C-D03DA358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681" y="5047304"/>
            <a:ext cx="1301638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8077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기존 과제 제출 시스템</a:t>
            </a:r>
          </a:p>
          <a:p>
            <a:pPr lvl="1"/>
            <a:r>
              <a:rPr lang="ko-KR" altLang="en-US" sz="1800" dirty="0"/>
              <a:t>동국대학교의 </a:t>
            </a:r>
            <a:r>
              <a:rPr lang="en-US" altLang="ko-KR" sz="1800" dirty="0"/>
              <a:t>E-Class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고려대학교의 </a:t>
            </a:r>
            <a:r>
              <a:rPr lang="en-US" altLang="ko-KR" sz="1600" dirty="0"/>
              <a:t>EKU/</a:t>
            </a:r>
            <a:r>
              <a:rPr lang="ko-KR" altLang="en-US" sz="1600" dirty="0"/>
              <a:t>블랙보드</a:t>
            </a:r>
          </a:p>
          <a:p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파일 업로드</a:t>
            </a:r>
            <a:r>
              <a:rPr lang="en-US" altLang="ko-KR" sz="2000" dirty="0"/>
              <a:t>/</a:t>
            </a:r>
            <a:r>
              <a:rPr lang="ko-KR" altLang="en-US" sz="2000" dirty="0"/>
              <a:t>다운로드로 제출</a:t>
            </a:r>
          </a:p>
          <a:p>
            <a:endParaRPr lang="ko-KR" altLang="en-US" sz="2000" dirty="0"/>
          </a:p>
          <a:p>
            <a:r>
              <a:rPr lang="ko-KR" altLang="en-US" sz="2000" dirty="0"/>
              <a:t>다양한 과제 제출에 적용 가능하지만 프로그래밍 결과물 제출에는</a:t>
            </a:r>
            <a:br>
              <a:rPr lang="en-US" altLang="ko-KR" sz="2000" dirty="0"/>
            </a:br>
            <a:r>
              <a:rPr lang="ko-KR" altLang="en-US" sz="2000" dirty="0"/>
              <a:t>불편한 방식</a:t>
            </a:r>
          </a:p>
          <a:p>
            <a:endParaRPr lang="ko-KR" altLang="en-US" sz="20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0FE695-EF17-47FE-A20A-9A0D06589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1"/>
          <a:stretch/>
        </p:blipFill>
        <p:spPr>
          <a:xfrm>
            <a:off x="3882044" y="1729340"/>
            <a:ext cx="4804756" cy="24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0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C50CCD-267D-49D0-91D4-419E9AE89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61C98-EE18-489E-8BC2-B943953D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채점 과정</a:t>
            </a:r>
            <a:endParaRPr lang="en-US" altLang="ko-KR" sz="2400" dirty="0"/>
          </a:p>
          <a:p>
            <a:pPr lvl="1"/>
            <a:r>
              <a:rPr lang="ko-KR" altLang="en-US" sz="2000" dirty="0"/>
              <a:t>제출된 소스 코드를 </a:t>
            </a:r>
            <a:r>
              <a:rPr lang="en-US" altLang="ko-KR" sz="2000" dirty="0"/>
              <a:t>zip</a:t>
            </a:r>
            <a:r>
              <a:rPr lang="ko-KR" altLang="en-US" sz="2000" dirty="0"/>
              <a:t>파일로 다운로드</a:t>
            </a:r>
            <a:endParaRPr lang="en-US" altLang="ko-KR" sz="2000" dirty="0"/>
          </a:p>
          <a:p>
            <a:pPr lvl="1"/>
            <a:r>
              <a:rPr lang="ko-KR" altLang="en-US" sz="2000" dirty="0"/>
              <a:t>특정 </a:t>
            </a:r>
            <a:r>
              <a:rPr lang="en-US" altLang="ko-KR" sz="2000" dirty="0"/>
              <a:t>IDE/</a:t>
            </a:r>
            <a:r>
              <a:rPr lang="ko-KR" altLang="en-US" sz="2000" dirty="0"/>
              <a:t>빌드 툴로 소스 코드 빌드</a:t>
            </a:r>
            <a:endParaRPr lang="en-US" altLang="ko-KR" sz="2000" dirty="0"/>
          </a:p>
          <a:p>
            <a:pPr lvl="2"/>
            <a:r>
              <a:rPr lang="ko-KR" altLang="en-US" sz="1800" dirty="0"/>
              <a:t>필요한 설정 파일 </a:t>
            </a:r>
            <a:r>
              <a:rPr lang="ko-KR" altLang="en-US" sz="1800" dirty="0" err="1"/>
              <a:t>누락시</a:t>
            </a:r>
            <a:r>
              <a:rPr lang="ko-KR" altLang="en-US" sz="1800" dirty="0"/>
              <a:t> 빌드하지 못하는 경우 발생</a:t>
            </a:r>
            <a:endParaRPr lang="en-US" altLang="ko-KR" sz="1800" dirty="0"/>
          </a:p>
          <a:p>
            <a:pPr lvl="1"/>
            <a:r>
              <a:rPr lang="ko-KR" altLang="en-US" sz="2000" dirty="0" err="1"/>
              <a:t>빌드된</a:t>
            </a:r>
            <a:r>
              <a:rPr lang="ko-KR" altLang="en-US" sz="2000" dirty="0"/>
              <a:t> 프로그램 실행</a:t>
            </a:r>
            <a:endParaRPr lang="en-US" altLang="ko-KR" sz="2000" dirty="0"/>
          </a:p>
          <a:p>
            <a:pPr lvl="2"/>
            <a:r>
              <a:rPr lang="ko-KR" altLang="en-US" sz="1800" dirty="0"/>
              <a:t>런타임 의존성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dll</a:t>
            </a:r>
            <a:r>
              <a:rPr lang="en-US" altLang="ko-KR" sz="1800" dirty="0"/>
              <a:t> </a:t>
            </a:r>
            <a:r>
              <a:rPr lang="ko-KR" altLang="en-US" sz="1800" dirty="0"/>
              <a:t>파일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r>
              <a:rPr lang="en-US" altLang="ko-KR" sz="1800" dirty="0"/>
              <a:t>) </a:t>
            </a:r>
            <a:r>
              <a:rPr lang="ko-KR" altLang="en-US" sz="1800" dirty="0"/>
              <a:t>부재 시 런타임 에러 발생</a:t>
            </a:r>
            <a:endParaRPr lang="en-US" altLang="ko-KR" sz="1800" dirty="0"/>
          </a:p>
          <a:p>
            <a:pPr lvl="1"/>
            <a:r>
              <a:rPr lang="ko-KR" altLang="en-US" sz="2000" dirty="0"/>
              <a:t>실행된 프로그램에 직접 입</a:t>
            </a:r>
            <a:r>
              <a:rPr lang="en-US" altLang="ko-KR" sz="2000" dirty="0"/>
              <a:t>/</a:t>
            </a:r>
            <a:r>
              <a:rPr lang="ko-KR" altLang="en-US" sz="2000" dirty="0"/>
              <a:t>출력 확인</a:t>
            </a:r>
            <a:endParaRPr lang="en-US" altLang="ko-KR" sz="2000" dirty="0"/>
          </a:p>
          <a:p>
            <a:pPr lvl="2"/>
            <a:r>
              <a:rPr lang="ko-KR" altLang="en-US" sz="1800" dirty="0"/>
              <a:t>많은 시간이 소요되며 채점자의 실수로 잘못된 채점 가능성 존재</a:t>
            </a:r>
            <a:endParaRPr lang="en-US" altLang="ko-KR" sz="1800" dirty="0"/>
          </a:p>
          <a:p>
            <a:endParaRPr lang="en-US" altLang="ko-KR" sz="2400" dirty="0"/>
          </a:p>
          <a:p>
            <a:r>
              <a:rPr lang="ko-KR" altLang="en-US" sz="2400" dirty="0"/>
              <a:t>위 에러 모두 제출 후에는 채점 전까지 확인 불가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22564DA-4DF8-4898-9440-EB242F0F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과제 제출 시스템</a:t>
            </a:r>
          </a:p>
        </p:txBody>
      </p:sp>
    </p:spTree>
    <p:extLst>
      <p:ext uri="{BB962C8B-B14F-4D97-AF65-F5344CB8AC3E}">
        <p14:creationId xmlns:p14="http://schemas.microsoft.com/office/powerpoint/2010/main" val="9699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19FE9D-55F7-4078-A4B0-A8DC016B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10630"/>
            <a:ext cx="2133600" cy="365125"/>
          </a:xfrm>
        </p:spPr>
        <p:txBody>
          <a:bodyPr/>
          <a:lstStyle/>
          <a:p>
            <a:fld id="{0D53B12E-C58E-4C73-B190-FC202CF6ED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97625-8BB7-4B01-A52B-5AEB6D21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채점</a:t>
            </a:r>
            <a:r>
              <a:rPr lang="en-US" altLang="ko-KR" sz="2400" dirty="0"/>
              <a:t> </a:t>
            </a:r>
            <a:r>
              <a:rPr lang="ko-KR" altLang="en-US" sz="2400" dirty="0"/>
              <a:t>후</a:t>
            </a:r>
            <a:endParaRPr lang="en-US" altLang="ko-KR" sz="2400" dirty="0"/>
          </a:p>
          <a:p>
            <a:pPr lvl="1"/>
            <a:r>
              <a:rPr lang="ko-KR" altLang="en-US" sz="2000" dirty="0"/>
              <a:t>채점자는 프로그램 실행 결과로 채점</a:t>
            </a:r>
            <a:endParaRPr lang="en-US" altLang="ko-KR" sz="2000" dirty="0"/>
          </a:p>
          <a:p>
            <a:pPr lvl="1"/>
            <a:r>
              <a:rPr lang="ko-KR" altLang="en-US" sz="2000" dirty="0"/>
              <a:t>학생은 온라인 과제 제출 시스템에서 점수 확인</a:t>
            </a:r>
            <a:endParaRPr lang="en-US" altLang="ko-KR" sz="2000" dirty="0"/>
          </a:p>
          <a:p>
            <a:pPr lvl="2"/>
            <a:r>
              <a:rPr lang="ko-KR" altLang="en-US" sz="1800" dirty="0"/>
              <a:t>채점자가 피드백을 작성하지 않았다면 점수 이외에 알 수 있는 정보 없음</a:t>
            </a:r>
            <a:endParaRPr lang="en-US" altLang="ko-KR" sz="1800" dirty="0"/>
          </a:p>
          <a:p>
            <a:pPr lvl="1"/>
            <a:r>
              <a:rPr lang="ko-KR" altLang="en-US" sz="2000" dirty="0"/>
              <a:t>학생은 자신의 결과물의 문제가 어떤 것인지 알 수 없음</a:t>
            </a:r>
            <a:endParaRPr lang="en-US" altLang="ko-KR" sz="2000" dirty="0"/>
          </a:p>
          <a:p>
            <a:pPr lvl="2"/>
            <a:r>
              <a:rPr lang="ko-KR" altLang="en-US" sz="1800" dirty="0"/>
              <a:t>피드백이 없어 추가 학습 기회가 차단됨</a:t>
            </a:r>
            <a:endParaRPr lang="en-US" altLang="ko-KR" sz="1800" dirty="0"/>
          </a:p>
          <a:p>
            <a:endParaRPr lang="ko-KR" altLang="en-US" sz="24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15D2B27-1AAB-43FD-AF20-946958B6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과제 제출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34AEE-8263-4062-BB3D-260532A65A69}"/>
              </a:ext>
            </a:extLst>
          </p:cNvPr>
          <p:cNvSpPr txBox="1"/>
          <p:nvPr/>
        </p:nvSpPr>
        <p:spPr>
          <a:xfrm>
            <a:off x="2535382" y="4181301"/>
            <a:ext cx="789709" cy="2074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8E0D4-E12D-4C59-BCF6-B43FBD0BFD1B}"/>
              </a:ext>
            </a:extLst>
          </p:cNvPr>
          <p:cNvSpPr txBox="1"/>
          <p:nvPr/>
        </p:nvSpPr>
        <p:spPr>
          <a:xfrm>
            <a:off x="5403273" y="4181300"/>
            <a:ext cx="881149" cy="2074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채점자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7440CA-5F80-497E-96F1-33DDAF149E1B}"/>
              </a:ext>
            </a:extLst>
          </p:cNvPr>
          <p:cNvCxnSpPr/>
          <p:nvPr/>
        </p:nvCxnSpPr>
        <p:spPr>
          <a:xfrm>
            <a:off x="3325091" y="4580313"/>
            <a:ext cx="207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8FD614-C1DF-4218-869A-A85AE13F8164}"/>
              </a:ext>
            </a:extLst>
          </p:cNvPr>
          <p:cNvCxnSpPr/>
          <p:nvPr/>
        </p:nvCxnSpPr>
        <p:spPr>
          <a:xfrm flipH="1">
            <a:off x="3325091" y="5719156"/>
            <a:ext cx="207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70AE36-B7C6-4952-B27D-FCEE3FC8BBF5}"/>
              </a:ext>
            </a:extLst>
          </p:cNvPr>
          <p:cNvSpPr txBox="1"/>
          <p:nvPr/>
        </p:nvSpPr>
        <p:spPr>
          <a:xfrm>
            <a:off x="3778134" y="4210981"/>
            <a:ext cx="117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소스 코드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CC625-0860-43FB-B61C-EB40569D150A}"/>
              </a:ext>
            </a:extLst>
          </p:cNvPr>
          <p:cNvSpPr txBox="1"/>
          <p:nvPr/>
        </p:nvSpPr>
        <p:spPr>
          <a:xfrm>
            <a:off x="3814502" y="5349823"/>
            <a:ext cx="117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8746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549427-74F8-4128-AAE3-2527413E6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180AD-EF50-4517-8816-BD21B86E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새로운 과제 제출 시스템</a:t>
            </a:r>
            <a:r>
              <a:rPr lang="en-US" altLang="ko-KR" sz="2000" dirty="0"/>
              <a:t> </a:t>
            </a:r>
            <a:r>
              <a:rPr lang="ko-KR" altLang="en-US" sz="2000" dirty="0"/>
              <a:t>제안</a:t>
            </a:r>
            <a:endParaRPr lang="en-US" altLang="ko-KR" sz="2000" dirty="0"/>
          </a:p>
          <a:p>
            <a:pPr lvl="1"/>
            <a:r>
              <a:rPr lang="ko-KR" altLang="en-US" sz="1800" dirty="0"/>
              <a:t>학생은 웹에 직접 소스 코드를 입력하여 웹상에서 실행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실행된 코드는 자동으로 채점</a:t>
            </a:r>
            <a:endParaRPr lang="en-US" altLang="ko-KR" sz="1800" dirty="0"/>
          </a:p>
          <a:p>
            <a:pPr lvl="2"/>
            <a:r>
              <a:rPr lang="ko-KR" altLang="en-US" sz="1600" dirty="0"/>
              <a:t>미리 저장된 입력을 실행하고 정답 출력과 비교</a:t>
            </a:r>
            <a:endParaRPr lang="en-US" altLang="ko-KR" sz="1600" dirty="0"/>
          </a:p>
          <a:p>
            <a:pPr lvl="1"/>
            <a:r>
              <a:rPr lang="ko-KR" altLang="en-US" sz="1800" dirty="0"/>
              <a:t>에러 발생 시 학생에게 전달</a:t>
            </a:r>
            <a:r>
              <a:rPr lang="en-US" altLang="ko-KR" sz="1800" dirty="0"/>
              <a:t>, </a:t>
            </a:r>
            <a:r>
              <a:rPr lang="ko-KR" altLang="en-US" sz="1800" dirty="0"/>
              <a:t>어떤 점이 잘못되었는지 피드백</a:t>
            </a:r>
            <a:endParaRPr lang="en-US" altLang="ko-KR" sz="1800" dirty="0"/>
          </a:p>
          <a:p>
            <a:pPr lvl="1"/>
            <a:r>
              <a:rPr lang="ko-KR" altLang="en-US" sz="1800" dirty="0"/>
              <a:t>자동 피드백으로 학생은 지속적으로 학습하고 수정 후 결과물 제출</a:t>
            </a:r>
            <a:endParaRPr lang="en-US" altLang="ko-KR" sz="1800" dirty="0"/>
          </a:p>
          <a:p>
            <a:pPr lvl="1"/>
            <a:r>
              <a:rPr lang="ko-KR" altLang="en-US" sz="1800" dirty="0"/>
              <a:t>채점자는 제출물의 채점 결과를 보고받고 최종 채점</a:t>
            </a:r>
            <a:endParaRPr lang="en-US" altLang="ko-KR" sz="1800" dirty="0"/>
          </a:p>
          <a:p>
            <a:pPr lvl="1"/>
            <a:r>
              <a:rPr lang="ko-KR" altLang="en-US" sz="1800" dirty="0"/>
              <a:t>실습이 아닌 과제의 경우 제출 전 실행을 비활성화하여</a:t>
            </a:r>
            <a:br>
              <a:rPr lang="en-US" altLang="ko-KR" sz="1800" dirty="0"/>
            </a:br>
            <a:r>
              <a:rPr lang="ko-KR" altLang="en-US" sz="1800" dirty="0"/>
              <a:t>일반 온라인 저지 시스템과 동일하게 작동 가능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84F2F79-E5F6-4CFD-B8BD-C4109313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과제 제출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E4678-1CE3-4AD2-8DF7-CFF0A4C44CDA}"/>
              </a:ext>
            </a:extLst>
          </p:cNvPr>
          <p:cNvSpPr txBox="1"/>
          <p:nvPr/>
        </p:nvSpPr>
        <p:spPr>
          <a:xfrm>
            <a:off x="2527069" y="4601755"/>
            <a:ext cx="789709" cy="2074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6AB44-A5BE-4D0C-A07D-EAF7B6E6EF0A}"/>
              </a:ext>
            </a:extLst>
          </p:cNvPr>
          <p:cNvSpPr txBox="1"/>
          <p:nvPr/>
        </p:nvSpPr>
        <p:spPr>
          <a:xfrm>
            <a:off x="4513811" y="4601754"/>
            <a:ext cx="881149" cy="165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47FF423-8F11-4A1B-AE45-328826B10B77}"/>
              </a:ext>
            </a:extLst>
          </p:cNvPr>
          <p:cNvCxnSpPr>
            <a:cxnSpLocks/>
          </p:cNvCxnSpPr>
          <p:nvPr/>
        </p:nvCxnSpPr>
        <p:spPr>
          <a:xfrm flipH="1">
            <a:off x="3316778" y="5460685"/>
            <a:ext cx="119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DD5B9A-2708-41BC-9B74-FB619E5C0B8E}"/>
              </a:ext>
            </a:extLst>
          </p:cNvPr>
          <p:cNvSpPr txBox="1"/>
          <p:nvPr/>
        </p:nvSpPr>
        <p:spPr>
          <a:xfrm>
            <a:off x="3336174" y="4598255"/>
            <a:ext cx="117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소스 코드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12C1F-B003-4981-98DC-7FD3C0E77A36}"/>
              </a:ext>
            </a:extLst>
          </p:cNvPr>
          <p:cNvSpPr txBox="1"/>
          <p:nvPr/>
        </p:nvSpPr>
        <p:spPr>
          <a:xfrm>
            <a:off x="3329246" y="5088950"/>
            <a:ext cx="117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피드백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BF874-C9F9-49C6-9A10-EE8D63884AED}"/>
              </a:ext>
            </a:extLst>
          </p:cNvPr>
          <p:cNvSpPr txBox="1"/>
          <p:nvPr/>
        </p:nvSpPr>
        <p:spPr>
          <a:xfrm>
            <a:off x="6615892" y="4601753"/>
            <a:ext cx="881149" cy="2074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/>
              <a:t>채점자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A47D68-A9FD-420C-9BF9-09EC56298E7E}"/>
              </a:ext>
            </a:extLst>
          </p:cNvPr>
          <p:cNvCxnSpPr>
            <a:cxnSpLocks/>
          </p:cNvCxnSpPr>
          <p:nvPr/>
        </p:nvCxnSpPr>
        <p:spPr>
          <a:xfrm>
            <a:off x="3316778" y="4969989"/>
            <a:ext cx="119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4825CB-4BC3-4495-9C18-785B988F460C}"/>
              </a:ext>
            </a:extLst>
          </p:cNvPr>
          <p:cNvCxnSpPr>
            <a:cxnSpLocks/>
          </p:cNvCxnSpPr>
          <p:nvPr/>
        </p:nvCxnSpPr>
        <p:spPr>
          <a:xfrm flipH="1" flipV="1">
            <a:off x="3316778" y="6660691"/>
            <a:ext cx="3299114" cy="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2860C1-533F-4A8F-894F-BE60D2B1AB43}"/>
              </a:ext>
            </a:extLst>
          </p:cNvPr>
          <p:cNvSpPr txBox="1"/>
          <p:nvPr/>
        </p:nvSpPr>
        <p:spPr>
          <a:xfrm>
            <a:off x="4368337" y="6323915"/>
            <a:ext cx="117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점수</a:t>
            </a:r>
            <a:endParaRPr lang="en-US" altLang="ko-K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58B00-E791-4A09-B8EE-DA312E03AF32}"/>
              </a:ext>
            </a:extLst>
          </p:cNvPr>
          <p:cNvSpPr txBox="1"/>
          <p:nvPr/>
        </p:nvSpPr>
        <p:spPr>
          <a:xfrm>
            <a:off x="3322321" y="5673368"/>
            <a:ext cx="1172096" cy="338554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ctr"/>
            <a:r>
              <a:rPr lang="ko-KR" altLang="en-US" sz="1600" dirty="0"/>
              <a:t>개선된 실행</a:t>
            </a:r>
            <a:endParaRPr lang="en-US" altLang="ko-KR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96EB7BC-9D0D-4297-BC26-FFFCAF023917}"/>
              </a:ext>
            </a:extLst>
          </p:cNvPr>
          <p:cNvCxnSpPr>
            <a:cxnSpLocks/>
          </p:cNvCxnSpPr>
          <p:nvPr/>
        </p:nvCxnSpPr>
        <p:spPr>
          <a:xfrm>
            <a:off x="3302925" y="6045102"/>
            <a:ext cx="119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DC6CB8-4EA9-49B2-B4AF-768104644414}"/>
              </a:ext>
            </a:extLst>
          </p:cNvPr>
          <p:cNvSpPr txBox="1"/>
          <p:nvPr/>
        </p:nvSpPr>
        <p:spPr>
          <a:xfrm>
            <a:off x="5426133" y="5088950"/>
            <a:ext cx="1172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채점 결과</a:t>
            </a:r>
            <a:endParaRPr lang="en-US" altLang="ko-KR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635BFF1-B175-4FB7-BEDA-45FA0FFE33DC}"/>
              </a:ext>
            </a:extLst>
          </p:cNvPr>
          <p:cNvCxnSpPr>
            <a:cxnSpLocks/>
          </p:cNvCxnSpPr>
          <p:nvPr/>
        </p:nvCxnSpPr>
        <p:spPr>
          <a:xfrm>
            <a:off x="5406737" y="5460684"/>
            <a:ext cx="119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C5CB42-12BC-4F63-9D3D-E2887BA3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8A7EF-BA57-4D21-8CC6-F9CCA168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실행 시마다 코드의 버전을 관리하여 개인별 맞춤 학습 가능</a:t>
            </a:r>
            <a:endParaRPr lang="en-US" altLang="ko-KR" sz="2000" dirty="0"/>
          </a:p>
          <a:p>
            <a:pPr lvl="1"/>
            <a:r>
              <a:rPr lang="ko-KR" altLang="en-US" sz="1800" dirty="0"/>
              <a:t>버전 관리 시스템</a:t>
            </a:r>
            <a:r>
              <a:rPr lang="en-US" altLang="ko-KR" sz="1800" dirty="0"/>
              <a:t>: Git</a:t>
            </a:r>
          </a:p>
          <a:p>
            <a:pPr lvl="1"/>
            <a:r>
              <a:rPr lang="ko-KR" altLang="en-US" sz="1800" dirty="0"/>
              <a:t>학생이 코드를 어떻게 수정했는지 확인</a:t>
            </a:r>
            <a:endParaRPr lang="en-US" altLang="ko-KR" sz="1800" dirty="0"/>
          </a:p>
          <a:p>
            <a:pPr lvl="1"/>
            <a:r>
              <a:rPr lang="ko-KR" altLang="en-US" sz="1800" dirty="0"/>
              <a:t>자주 하는 실수</a:t>
            </a:r>
            <a:endParaRPr lang="en-US" altLang="ko-KR" sz="1800" dirty="0"/>
          </a:p>
          <a:p>
            <a:pPr lvl="1"/>
            <a:r>
              <a:rPr lang="ko-KR" altLang="en-US" sz="1800" dirty="0"/>
              <a:t>자주 수정되는</a:t>
            </a:r>
            <a:r>
              <a:rPr lang="en-US" altLang="ko-KR" sz="1800" dirty="0"/>
              <a:t>/</a:t>
            </a:r>
            <a:r>
              <a:rPr lang="ko-KR" altLang="en-US" sz="1800" dirty="0"/>
              <a:t>수정되지 않는 부분</a:t>
            </a:r>
            <a:endParaRPr lang="en-US" altLang="ko-KR" sz="1800" dirty="0"/>
          </a:p>
          <a:p>
            <a:pPr lvl="1"/>
            <a:r>
              <a:rPr lang="ko-KR" altLang="en-US" sz="1800" dirty="0"/>
              <a:t>많은 학생들이 공통적으로 하는 실수 등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채점자는 자동 채점으로 아낀 시간을 더 수준 높은 교육에 쓸 수 있음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03DA114-FD28-4CFE-9BB5-BC10777B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과제 제출 시스템</a:t>
            </a:r>
          </a:p>
        </p:txBody>
      </p:sp>
    </p:spTree>
    <p:extLst>
      <p:ext uri="{BB962C8B-B14F-4D97-AF65-F5344CB8AC3E}">
        <p14:creationId xmlns:p14="http://schemas.microsoft.com/office/powerpoint/2010/main" val="225863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95529-14F3-47CC-83C4-0D2467620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E747B-ACDF-4E05-80C3-3AACBC02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IDE </a:t>
            </a:r>
            <a:r>
              <a:rPr lang="ko-KR" altLang="en-US" sz="2000" dirty="0"/>
              <a:t>상에서 코드 실행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소스코드는</a:t>
            </a:r>
            <a:br>
              <a:rPr lang="en-US" altLang="ko-KR" sz="2000" dirty="0"/>
            </a:br>
            <a:r>
              <a:rPr lang="ko-KR" altLang="en-US" sz="2000" dirty="0" err="1"/>
              <a:t>도커</a:t>
            </a:r>
            <a:r>
              <a:rPr lang="ko-KR" altLang="en-US" sz="2000" dirty="0"/>
              <a:t> 컨테이너 안에서 </a:t>
            </a:r>
            <a:r>
              <a:rPr lang="ko-KR" altLang="en-US" sz="2000" dirty="0" err="1"/>
              <a:t>빌드되어</a:t>
            </a:r>
            <a:br>
              <a:rPr lang="en-US" altLang="ko-KR" sz="2000" dirty="0"/>
            </a:br>
            <a:r>
              <a:rPr lang="ko-KR" altLang="en-US" sz="2000" dirty="0"/>
              <a:t>실행 결과를 호스트에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출력된 결과는 사용자에게 전달</a:t>
            </a:r>
            <a:endParaRPr lang="en-US" altLang="ko-KR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F1B24F-2099-4EEE-864C-B8907637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과제 제출 시스템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E17F513-C0A3-4AA0-B7B4-B641E575CA02}"/>
              </a:ext>
            </a:extLst>
          </p:cNvPr>
          <p:cNvGrpSpPr/>
          <p:nvPr/>
        </p:nvGrpSpPr>
        <p:grpSpPr>
          <a:xfrm>
            <a:off x="4389120" y="1729340"/>
            <a:ext cx="4676122" cy="3547856"/>
            <a:chOff x="4092051" y="671512"/>
            <a:chExt cx="6750958" cy="450770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8317656-78C5-4740-90B0-3EC417416B16}"/>
                </a:ext>
              </a:extLst>
            </p:cNvPr>
            <p:cNvGrpSpPr/>
            <p:nvPr/>
          </p:nvGrpSpPr>
          <p:grpSpPr>
            <a:xfrm>
              <a:off x="4092051" y="671512"/>
              <a:ext cx="2041052" cy="4507707"/>
              <a:chOff x="3717251" y="4249701"/>
              <a:chExt cx="2456972" cy="1708187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7F14155E-D860-4ABE-9411-566124D1EFBC}"/>
                  </a:ext>
                </a:extLst>
              </p:cNvPr>
              <p:cNvSpPr/>
              <p:nvPr/>
            </p:nvSpPr>
            <p:spPr>
              <a:xfrm>
                <a:off x="3717251" y="4314667"/>
                <a:ext cx="2456972" cy="1643221"/>
              </a:xfrm>
              <a:prstGeom prst="roundRect">
                <a:avLst>
                  <a:gd name="adj" fmla="val 2483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Create/Delete Project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Create/Delete File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Edit File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Execute Code</a:t>
                </a:r>
                <a:endParaRPr lang="ko-KR" altLang="en-US" sz="1000" dirty="0">
                  <a:solidFill>
                    <a:schemeClr val="tx1"/>
                  </a:solidFill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7540BB-80A3-4C04-8BA3-EAFAF8CB7805}"/>
                  </a:ext>
                </a:extLst>
              </p:cNvPr>
              <p:cNvSpPr txBox="1"/>
              <p:nvPr/>
            </p:nvSpPr>
            <p:spPr>
              <a:xfrm>
                <a:off x="4335716" y="4249701"/>
                <a:ext cx="1120173" cy="129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 anchorCtr="1">
                <a:normAutofit/>
              </a:bodyPr>
              <a:lstStyle/>
              <a:p>
                <a:r>
                  <a:rPr lang="en-US" altLang="ko-KR" sz="100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Web IDE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80868BC-648D-49AD-97C2-37FC7E2C57A2}"/>
                </a:ext>
              </a:extLst>
            </p:cNvPr>
            <p:cNvGrpSpPr/>
            <p:nvPr/>
          </p:nvGrpSpPr>
          <p:grpSpPr>
            <a:xfrm>
              <a:off x="4906714" y="689972"/>
              <a:ext cx="5936295" cy="4489244"/>
              <a:chOff x="4906714" y="689972"/>
              <a:chExt cx="5936295" cy="448924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BB09F7B-DE14-48BC-A000-800B2DDD7775}"/>
                  </a:ext>
                </a:extLst>
              </p:cNvPr>
              <p:cNvGrpSpPr/>
              <p:nvPr/>
            </p:nvGrpSpPr>
            <p:grpSpPr>
              <a:xfrm>
                <a:off x="6343650" y="689972"/>
                <a:ext cx="4499359" cy="4489244"/>
                <a:chOff x="3617381" y="4405492"/>
                <a:chExt cx="1647862" cy="1552395"/>
              </a:xfrm>
            </p:grpSpPr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31F5C8FC-4B4E-439C-A943-FE2816F12871}"/>
                    </a:ext>
                  </a:extLst>
                </p:cNvPr>
                <p:cNvSpPr/>
                <p:nvPr/>
              </p:nvSpPr>
              <p:spPr>
                <a:xfrm>
                  <a:off x="3617381" y="4458391"/>
                  <a:ext cx="1647862" cy="1499496"/>
                </a:xfrm>
                <a:prstGeom prst="roundRect">
                  <a:avLst>
                    <a:gd name="adj" fmla="val 2483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74494C2-885E-4F89-8226-F80844EA9AB8}"/>
                    </a:ext>
                  </a:extLst>
                </p:cNvPr>
                <p:cNvSpPr txBox="1"/>
                <p:nvPr/>
              </p:nvSpPr>
              <p:spPr>
                <a:xfrm>
                  <a:off x="4202229" y="4405492"/>
                  <a:ext cx="429749" cy="882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ko-KR" sz="1000" dirty="0">
                      <a:latin typeface="바탕체" panose="02030609000101010101" pitchFamily="17" charset="-127"/>
                      <a:ea typeface="바탕체" panose="02030609000101010101" pitchFamily="17" charset="-127"/>
                    </a:rPr>
                    <a:t>API Server</a:t>
                  </a:r>
                  <a:endParaRPr lang="ko-KR" altLang="en-US" sz="1000" dirty="0">
                    <a:latin typeface="바탕체" panose="02030609000101010101" pitchFamily="17" charset="-127"/>
                    <a:ea typeface="바탕체" panose="02030609000101010101" pitchFamily="17" charset="-127"/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A10164-E231-457A-ABAB-D6630B04361D}"/>
                  </a:ext>
                </a:extLst>
              </p:cNvPr>
              <p:cNvGrpSpPr/>
              <p:nvPr/>
            </p:nvGrpSpPr>
            <p:grpSpPr>
              <a:xfrm>
                <a:off x="6703326" y="1874697"/>
                <a:ext cx="3888828" cy="3139566"/>
                <a:chOff x="6985742" y="1789983"/>
                <a:chExt cx="3888828" cy="3139566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ADC4748A-D069-4223-8FCB-03863D7ED0B9}"/>
                    </a:ext>
                  </a:extLst>
                </p:cNvPr>
                <p:cNvGrpSpPr/>
                <p:nvPr/>
              </p:nvGrpSpPr>
              <p:grpSpPr>
                <a:xfrm>
                  <a:off x="9481850" y="1792791"/>
                  <a:ext cx="1392720" cy="2613305"/>
                  <a:chOff x="37318" y="3443916"/>
                  <a:chExt cx="1392720" cy="2613305"/>
                </a:xfrm>
              </p:grpSpPr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E4E65BCE-9029-41B3-A9A5-AEB5D6BA8B4B}"/>
                      </a:ext>
                    </a:extLst>
                  </p:cNvPr>
                  <p:cNvGrpSpPr/>
                  <p:nvPr/>
                </p:nvGrpSpPr>
                <p:grpSpPr>
                  <a:xfrm>
                    <a:off x="37318" y="3443916"/>
                    <a:ext cx="1392720" cy="2613305"/>
                    <a:chOff x="3093608" y="4383493"/>
                    <a:chExt cx="1635307" cy="1636602"/>
                  </a:xfrm>
                </p:grpSpPr>
                <p:sp>
                  <p:nvSpPr>
                    <p:cNvPr id="38" name="사각형: 둥근 모서리 37">
                      <a:extLst>
                        <a:ext uri="{FF2B5EF4-FFF2-40B4-BE49-F238E27FC236}">
                          <a16:creationId xmlns:a16="http://schemas.microsoft.com/office/drawing/2014/main" id="{158D011E-1061-4470-B5A8-9686EBCEA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3608" y="4494560"/>
                      <a:ext cx="1635307" cy="1525535"/>
                    </a:xfrm>
                    <a:prstGeom prst="roundRect">
                      <a:avLst>
                        <a:gd name="adj" fmla="val 24835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1501BBAC-1AEB-4123-8701-71C0044A74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9130" y="4383493"/>
                      <a:ext cx="1564256" cy="1774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 anchor="ctr" anchorCtr="1">
                      <a:spAutoFit/>
                    </a:bodyPr>
                    <a:lstStyle/>
                    <a:p>
                      <a:r>
                        <a:rPr lang="en-US" altLang="ko-KR" sz="1000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Test Database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0B88A9B7-1C83-4E26-AEC1-BC37506FE15D}"/>
                      </a:ext>
                    </a:extLst>
                  </p:cNvPr>
                  <p:cNvGrpSpPr/>
                  <p:nvPr/>
                </p:nvGrpSpPr>
                <p:grpSpPr>
                  <a:xfrm>
                    <a:off x="55008" y="3710458"/>
                    <a:ext cx="1314473" cy="2249759"/>
                    <a:chOff x="3646192" y="3862146"/>
                    <a:chExt cx="1314473" cy="2249759"/>
                  </a:xfrm>
                </p:grpSpPr>
                <p:grpSp>
                  <p:nvGrpSpPr>
                    <p:cNvPr id="32" name="그룹 31">
                      <a:extLst>
                        <a:ext uri="{FF2B5EF4-FFF2-40B4-BE49-F238E27FC236}">
                          <a16:creationId xmlns:a16="http://schemas.microsoft.com/office/drawing/2014/main" id="{7934A113-ADC7-43A9-BFD1-506719F8B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24621" y="3862146"/>
                      <a:ext cx="1203137" cy="897681"/>
                      <a:chOff x="2593974" y="4271590"/>
                      <a:chExt cx="2028054" cy="1296199"/>
                    </a:xfrm>
                  </p:grpSpPr>
                  <p:sp>
                    <p:nvSpPr>
                      <p:cNvPr id="36" name="사각형: 둥근 모서리 35">
                        <a:extLst>
                          <a:ext uri="{FF2B5EF4-FFF2-40B4-BE49-F238E27FC236}">
                            <a16:creationId xmlns:a16="http://schemas.microsoft.com/office/drawing/2014/main" id="{5D3EB5EB-9B43-4ECB-978C-FE9ED4001F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4717786"/>
                        <a:ext cx="1318659" cy="850003"/>
                      </a:xfrm>
                      <a:prstGeom prst="roundRect">
                        <a:avLst>
                          <a:gd name="adj" fmla="val 24835"/>
                        </a:avLst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  <a:t>1.in</a:t>
                        </a:r>
                        <a:br>
                          <a:rPr lang="en-US" altLang="ko-KR" sz="1000" dirty="0">
                            <a:solidFill>
                              <a:schemeClr val="tx1"/>
                            </a:solidFill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</a:b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  <a:t>2.in</a:t>
                        </a: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  <a:t>…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endParaRP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E27BE3AF-1790-4964-A667-5DDDD91659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93974" y="4271590"/>
                        <a:ext cx="2028054" cy="4091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 anchor="ctr" anchorCtr="1">
                        <a:spAutoFit/>
                      </a:bodyPr>
                      <a:lstStyle/>
                      <a:p>
                        <a:r>
                          <a:rPr lang="en-US" altLang="ko-KR" sz="1000" dirty="0"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  <a:t>Input Files</a:t>
                        </a:r>
                        <a:endParaRPr lang="ko-KR" altLang="en-US" sz="1000" dirty="0">
                          <a:latin typeface="바탕체" panose="02030609000101010101" pitchFamily="17" charset="-127"/>
                          <a:ea typeface="바탕체" panose="02030609000101010101" pitchFamily="17" charset="-127"/>
                        </a:endParaRPr>
                      </a:p>
                    </p:txBody>
                  </p:sp>
                </p:grpSp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C6AFD946-0C68-48D4-8278-0940D608E9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6192" y="5253473"/>
                      <a:ext cx="1314473" cy="858432"/>
                      <a:chOff x="2461770" y="4510705"/>
                      <a:chExt cx="2215723" cy="1239528"/>
                    </a:xfrm>
                  </p:grpSpPr>
                  <p:sp>
                    <p:nvSpPr>
                      <p:cNvPr id="34" name="사각형: 둥근 모서리 33">
                        <a:extLst>
                          <a:ext uri="{FF2B5EF4-FFF2-40B4-BE49-F238E27FC236}">
                            <a16:creationId xmlns:a16="http://schemas.microsoft.com/office/drawing/2014/main" id="{74E37B6D-1FCD-462A-AE08-2CEB02BB6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95515" y="5013589"/>
                        <a:ext cx="1522814" cy="736644"/>
                      </a:xfrm>
                      <a:prstGeom prst="roundRect">
                        <a:avLst>
                          <a:gd name="adj" fmla="val 24835"/>
                        </a:avLst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  <a:t>1.out</a:t>
                        </a:r>
                        <a:br>
                          <a:rPr lang="en-US" altLang="ko-KR" sz="1000" dirty="0">
                            <a:solidFill>
                              <a:schemeClr val="tx1"/>
                            </a:solidFill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</a:b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  <a:t>2.out</a:t>
                        </a: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  <a:t>…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4D250C3-EC38-4B74-A32B-BB5C1C7EB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1770" y="4510705"/>
                        <a:ext cx="2215723" cy="4091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 anchor="ctr" anchorCtr="1">
                        <a:spAutoFit/>
                      </a:bodyPr>
                      <a:lstStyle/>
                      <a:p>
                        <a:r>
                          <a:rPr lang="en-US" altLang="ko-KR" sz="1000" dirty="0">
                            <a:latin typeface="바탕체" panose="02030609000101010101" pitchFamily="17" charset="-127"/>
                            <a:ea typeface="바탕체" panose="02030609000101010101" pitchFamily="17" charset="-127"/>
                          </a:rPr>
                          <a:t>Output Files</a:t>
                        </a:r>
                        <a:endParaRPr lang="ko-KR" altLang="en-US" sz="1000" dirty="0">
                          <a:latin typeface="바탕체" panose="02030609000101010101" pitchFamily="17" charset="-127"/>
                          <a:ea typeface="바탕체" panose="02030609000101010101" pitchFamily="17" charset="-127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5C4A7D84-DFD8-432C-850E-F6EC5195DE67}"/>
                    </a:ext>
                  </a:extLst>
                </p:cNvPr>
                <p:cNvGrpSpPr/>
                <p:nvPr/>
              </p:nvGrpSpPr>
              <p:grpSpPr>
                <a:xfrm>
                  <a:off x="6985742" y="1789983"/>
                  <a:ext cx="2410602" cy="3139566"/>
                  <a:chOff x="8697408" y="2087053"/>
                  <a:chExt cx="2410602" cy="3139566"/>
                </a:xfrm>
              </p:grpSpPr>
              <p:sp>
                <p:nvSpPr>
                  <p:cNvPr id="21" name="사각형: 둥근 모서리 20">
                    <a:extLst>
                      <a:ext uri="{FF2B5EF4-FFF2-40B4-BE49-F238E27FC236}">
                        <a16:creationId xmlns:a16="http://schemas.microsoft.com/office/drawing/2014/main" id="{932401BE-112E-48E0-972D-C0AE22FE20D2}"/>
                      </a:ext>
                    </a:extLst>
                  </p:cNvPr>
                  <p:cNvSpPr/>
                  <p:nvPr/>
                </p:nvSpPr>
                <p:spPr>
                  <a:xfrm>
                    <a:off x="9059617" y="4984095"/>
                    <a:ext cx="1698116" cy="242524"/>
                  </a:xfrm>
                  <a:prstGeom prst="roundRect">
                    <a:avLst>
                      <a:gd name="adj" fmla="val 24835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a:t>Evaluation Result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바탕체" panose="02030609000101010101" pitchFamily="17" charset="-127"/>
                      <a:ea typeface="바탕체" panose="02030609000101010101" pitchFamily="17" charset="-127"/>
                    </a:endParaRPr>
                  </a:p>
                </p:txBody>
              </p: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12FD406A-AA1E-49B8-AE04-A04CB63EFF25}"/>
                      </a:ext>
                    </a:extLst>
                  </p:cNvPr>
                  <p:cNvGrpSpPr/>
                  <p:nvPr/>
                </p:nvGrpSpPr>
                <p:grpSpPr>
                  <a:xfrm>
                    <a:off x="8791997" y="2087053"/>
                    <a:ext cx="2233352" cy="2742086"/>
                    <a:chOff x="3208384" y="4376633"/>
                    <a:chExt cx="1990464" cy="1581201"/>
                  </a:xfrm>
                </p:grpSpPr>
                <p:sp>
                  <p:nvSpPr>
                    <p:cNvPr id="28" name="사각형: 둥근 모서리 27">
                      <a:extLst>
                        <a:ext uri="{FF2B5EF4-FFF2-40B4-BE49-F238E27FC236}">
                          <a16:creationId xmlns:a16="http://schemas.microsoft.com/office/drawing/2014/main" id="{DE316805-8997-404B-BBB7-EC47ADD75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8384" y="4458338"/>
                      <a:ext cx="1990464" cy="1499496"/>
                    </a:xfrm>
                    <a:prstGeom prst="roundRect">
                      <a:avLst>
                        <a:gd name="adj" fmla="val 24835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 anchorCtr="0"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18449234-CD53-43AF-951F-37EE8C27F0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2359" y="4376633"/>
                      <a:ext cx="1422517" cy="1634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 anchor="ctr" anchorCtr="1">
                      <a:spAutoFit/>
                    </a:bodyPr>
                    <a:lstStyle/>
                    <a:p>
                      <a:r>
                        <a:rPr lang="en-US" altLang="ko-KR" sz="1000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Docker Container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p:txBody>
                </p:sp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452C377-DDF6-4904-9987-3B29AF7330F8}"/>
                      </a:ext>
                    </a:extLst>
                  </p:cNvPr>
                  <p:cNvGrpSpPr/>
                  <p:nvPr/>
                </p:nvGrpSpPr>
                <p:grpSpPr>
                  <a:xfrm>
                    <a:off x="9110625" y="3201310"/>
                    <a:ext cx="1596078" cy="809727"/>
                    <a:chOff x="2547977" y="4323268"/>
                    <a:chExt cx="2621679" cy="1343193"/>
                  </a:xfrm>
                </p:grpSpPr>
                <p:sp>
                  <p:nvSpPr>
                    <p:cNvPr id="26" name="사각형: 둥근 모서리 25">
                      <a:extLst>
                        <a:ext uri="{FF2B5EF4-FFF2-40B4-BE49-F238E27FC236}">
                          <a16:creationId xmlns:a16="http://schemas.microsoft.com/office/drawing/2014/main" id="{F82ABB76-2C84-447C-8AB4-BF6DF08D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3604" y="4770098"/>
                      <a:ext cx="2290450" cy="896363"/>
                    </a:xfrm>
                    <a:prstGeom prst="roundRect">
                      <a:avLst>
                        <a:gd name="adj" fmla="val 24835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1.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user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.out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2.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user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.out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E4C7787-9666-42C7-A88D-6A4D8784FE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7977" y="4323268"/>
                      <a:ext cx="2621679" cy="4700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 anchor="ctr" anchorCtr="1">
                      <a:spAutoFit/>
                    </a:bodyPr>
                    <a:lstStyle/>
                    <a:p>
                      <a:r>
                        <a:rPr lang="en-US" altLang="ko-KR" sz="1000" dirty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Execution Result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p:txBody>
                </p:sp>
              </p:grp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923D5A8-C623-40B4-8A10-E6C61612033D}"/>
                      </a:ext>
                    </a:extLst>
                  </p:cNvPr>
                  <p:cNvSpPr txBox="1"/>
                  <p:nvPr/>
                </p:nvSpPr>
                <p:spPr>
                  <a:xfrm>
                    <a:off x="8697408" y="4288036"/>
                    <a:ext cx="2410602" cy="283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a:t>Compare with Answer Output</a:t>
                    </a:r>
                    <a:endParaRPr lang="ko-KR" altLang="en-US" sz="1000" dirty="0">
                      <a:latin typeface="바탕체" panose="02030609000101010101" pitchFamily="17" charset="-127"/>
                      <a:ea typeface="바탕체" panose="02030609000101010101" pitchFamily="17" charset="-127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C00AD04-BFC6-4881-8F83-18763D020602}"/>
                      </a:ext>
                    </a:extLst>
                  </p:cNvPr>
                  <p:cNvSpPr txBox="1"/>
                  <p:nvPr/>
                </p:nvSpPr>
                <p:spPr>
                  <a:xfrm>
                    <a:off x="8780074" y="2492143"/>
                    <a:ext cx="2245275" cy="4604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a:t>Build Code</a:t>
                    </a:r>
                    <a:br>
                      <a:rPr lang="en-US" altLang="ko-KR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</a:br>
                    <a:r>
                      <a:rPr lang="en-US" altLang="ko-KR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rPr>
                      <a:t>Execute with Test Input</a:t>
                    </a:r>
                    <a:endParaRPr lang="ko-KR" altLang="en-US" sz="1000" dirty="0">
                      <a:latin typeface="바탕체" panose="02030609000101010101" pitchFamily="17" charset="-127"/>
                      <a:ea typeface="바탕체" panose="02030609000101010101" pitchFamily="17" charset="-127"/>
                    </a:endParaRPr>
                  </a:p>
                </p:txBody>
              </p:sp>
            </p:grp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9F4D3FE-FFAD-4F74-9550-B26AFD8698AB}"/>
                  </a:ext>
                </a:extLst>
              </p:cNvPr>
              <p:cNvGrpSpPr/>
              <p:nvPr/>
            </p:nvGrpSpPr>
            <p:grpSpPr>
              <a:xfrm>
                <a:off x="7238372" y="934078"/>
                <a:ext cx="1340513" cy="626908"/>
                <a:chOff x="3214904" y="4001474"/>
                <a:chExt cx="1659326" cy="1956122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90D97389-FCEA-4728-AD0C-CE878DB45ADA}"/>
                    </a:ext>
                  </a:extLst>
                </p:cNvPr>
                <p:cNvSpPr/>
                <p:nvPr/>
              </p:nvSpPr>
              <p:spPr>
                <a:xfrm>
                  <a:off x="3214904" y="4458099"/>
                  <a:ext cx="1659326" cy="1499497"/>
                </a:xfrm>
                <a:prstGeom prst="roundRect">
                  <a:avLst>
                    <a:gd name="adj" fmla="val 2483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바탕체" panose="02030609000101010101" pitchFamily="17" charset="-127"/>
                      <a:ea typeface="바탕체" panose="02030609000101010101" pitchFamily="17" charset="-127"/>
                    </a:rPr>
                    <a:t>Project Code</a:t>
                  </a:r>
                  <a:endParaRPr lang="ko-KR" altLang="en-US" sz="1000" dirty="0">
                    <a:solidFill>
                      <a:schemeClr val="tx1"/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77FFAD-57A1-4C01-864B-47C53C59AFAF}"/>
                    </a:ext>
                  </a:extLst>
                </p:cNvPr>
                <p:cNvSpPr txBox="1"/>
                <p:nvPr/>
              </p:nvSpPr>
              <p:spPr>
                <a:xfrm>
                  <a:off x="3418197" y="4001474"/>
                  <a:ext cx="1252740" cy="8842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 anchorCtr="1">
                  <a:spAutoFit/>
                </a:bodyPr>
                <a:lstStyle/>
                <a:p>
                  <a:r>
                    <a:rPr lang="en-US" altLang="ko-KR" sz="1000" dirty="0">
                      <a:latin typeface="바탕체" panose="02030609000101010101" pitchFamily="17" charset="-127"/>
                      <a:ea typeface="바탕체" panose="02030609000101010101" pitchFamily="17" charset="-127"/>
                    </a:rPr>
                    <a:t>Workspace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8E64100-D254-43E3-97B8-AB6D85295E59}"/>
                  </a:ext>
                </a:extLst>
              </p:cNvPr>
              <p:cNvGrpSpPr/>
              <p:nvPr/>
            </p:nvGrpSpPr>
            <p:grpSpPr>
              <a:xfrm>
                <a:off x="8853000" y="1112176"/>
                <a:ext cx="1533968" cy="380241"/>
                <a:chOff x="2105822" y="4147993"/>
                <a:chExt cx="2344569" cy="1694326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9BAF8647-B2C0-4D85-8B4C-F423630C9FAA}"/>
                    </a:ext>
                  </a:extLst>
                </p:cNvPr>
                <p:cNvSpPr/>
                <p:nvPr/>
              </p:nvSpPr>
              <p:spPr>
                <a:xfrm>
                  <a:off x="2282875" y="4342821"/>
                  <a:ext cx="1990464" cy="1499498"/>
                </a:xfrm>
                <a:prstGeom prst="roundRect">
                  <a:avLst>
                    <a:gd name="adj" fmla="val 2483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dirty="0">
                    <a:solidFill>
                      <a:schemeClr val="tx1"/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8D50E0A-7893-4D3E-BF80-9D57AACE4915}"/>
                    </a:ext>
                  </a:extLst>
                </p:cNvPr>
                <p:cNvSpPr txBox="1"/>
                <p:nvPr/>
              </p:nvSpPr>
              <p:spPr>
                <a:xfrm>
                  <a:off x="2105822" y="4147993"/>
                  <a:ext cx="2344569" cy="381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 anchorCtr="1">
                  <a:noAutofit/>
                </a:bodyPr>
                <a:lstStyle/>
                <a:p>
                  <a:r>
                    <a:rPr lang="en-US" altLang="ko-KR" sz="1000" dirty="0">
                      <a:latin typeface="바탕체" panose="02030609000101010101" pitchFamily="17" charset="-127"/>
                      <a:ea typeface="바탕체" panose="02030609000101010101" pitchFamily="17" charset="-127"/>
                    </a:rPr>
                    <a:t>Code Management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890FD8-2F80-4C1E-BEB2-D933224C08A7}"/>
                  </a:ext>
                </a:extLst>
              </p:cNvPr>
              <p:cNvSpPr txBox="1"/>
              <p:nvPr/>
            </p:nvSpPr>
            <p:spPr>
              <a:xfrm>
                <a:off x="6626965" y="1342624"/>
                <a:ext cx="596446" cy="25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Save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56BC6D-D13D-4803-A816-1F02DC6E83E9}"/>
                  </a:ext>
                </a:extLst>
              </p:cNvPr>
              <p:cNvSpPr txBox="1"/>
              <p:nvPr/>
            </p:nvSpPr>
            <p:spPr>
              <a:xfrm>
                <a:off x="8323760" y="1576749"/>
                <a:ext cx="847787" cy="283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Execute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53FE5D-3422-4D85-A6DE-72D0C20EEF0A}"/>
                  </a:ext>
                </a:extLst>
              </p:cNvPr>
              <p:cNvSpPr txBox="1"/>
              <p:nvPr/>
            </p:nvSpPr>
            <p:spPr>
              <a:xfrm>
                <a:off x="4906714" y="4599646"/>
                <a:ext cx="1158965" cy="283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Send Result</a:t>
                </a:r>
                <a:endParaRPr lang="ko-KR" altLang="en-US" sz="1000" dirty="0">
                  <a:solidFill>
                    <a:schemeClr val="accent1">
                      <a:lumMod val="7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ëì»¤ì ëí ì´ë¯¸ì§ ê²ìê²°ê³¼">
            <a:extLst>
              <a:ext uri="{FF2B5EF4-FFF2-40B4-BE49-F238E27FC236}">
                <a16:creationId xmlns:a16="http://schemas.microsoft.com/office/drawing/2014/main" id="{E5979061-D9F4-4B80-A55B-3A6DD78D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415" y="3992321"/>
            <a:ext cx="5411585" cy="239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CFAB0-69E4-421E-B96C-D717DC92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D53B12E-C58E-4C73-B190-FC202CF6ED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3710-E581-457A-A347-3C407E2F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Docker / </a:t>
            </a:r>
            <a:r>
              <a:rPr lang="ko-KR" altLang="en-US" sz="2400" dirty="0" err="1"/>
              <a:t>도커</a:t>
            </a:r>
            <a:endParaRPr lang="en-US" altLang="ko-KR" sz="2400" dirty="0"/>
          </a:p>
          <a:p>
            <a:pPr lvl="1"/>
            <a:r>
              <a:rPr lang="ko-KR" altLang="en-US" sz="1800" dirty="0"/>
              <a:t>프로세스를 컨테이너로 만들고 사용할 수 있는 </a:t>
            </a:r>
            <a:br>
              <a:rPr lang="en-US" altLang="ko-KR" sz="1800" dirty="0"/>
            </a:br>
            <a:r>
              <a:rPr lang="ko-KR" altLang="en-US" sz="1800" dirty="0"/>
              <a:t>컨테이너화 기술</a:t>
            </a:r>
            <a:endParaRPr lang="en-US" altLang="ko-KR" sz="1800" dirty="0"/>
          </a:p>
          <a:p>
            <a:pPr lvl="1"/>
            <a:r>
              <a:rPr lang="ko-KR" altLang="en-US" sz="1800" dirty="0"/>
              <a:t>다양한 컨테이너를 실행</a:t>
            </a:r>
            <a:r>
              <a:rPr lang="en-US" altLang="ko-KR" sz="1800" dirty="0"/>
              <a:t> </a:t>
            </a:r>
            <a:r>
              <a:rPr lang="ko-KR" altLang="en-US" sz="1800" dirty="0"/>
              <a:t>및 관리 가능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2000" dirty="0"/>
              <a:t>프로그램 패키지를 설치하듯이 </a:t>
            </a:r>
            <a:br>
              <a:rPr lang="en-US" altLang="ko-KR" sz="2000" dirty="0"/>
            </a:br>
            <a:r>
              <a:rPr lang="ko-KR" altLang="en-US" sz="2000" dirty="0"/>
              <a:t>간단하게 프로세스 설치 및 배포 가능</a:t>
            </a:r>
            <a:endParaRPr lang="en-US" altLang="ko-KR" sz="20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2ED0D7-1255-47B9-A4A3-07233CA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/ 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71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1604</TotalTime>
  <Words>542</Words>
  <Application>Microsoft Office PowerPoint</Application>
  <PresentationFormat>화면 슬라이드 쇼(4:3)</PresentationFormat>
  <Paragraphs>179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바탕체</vt:lpstr>
      <vt:lpstr>Arial</vt:lpstr>
      <vt:lpstr>Calibri</vt:lpstr>
      <vt:lpstr>Calibri Light</vt:lpstr>
      <vt:lpstr>Tahoma</vt:lpstr>
      <vt:lpstr>Wingdings</vt:lpstr>
      <vt:lpstr>Office Theme</vt:lpstr>
      <vt:lpstr>디자인 사용자 지정</vt:lpstr>
      <vt:lpstr>도커 기반의 교육용 웹 IDE 연구</vt:lpstr>
      <vt:lpstr>PowerPoint 프레젠테이션</vt:lpstr>
      <vt:lpstr>개요</vt:lpstr>
      <vt:lpstr>기존 과제 제출 시스템</vt:lpstr>
      <vt:lpstr>기존 과제 제출 시스템</vt:lpstr>
      <vt:lpstr>새로운 과제 제출 시스템</vt:lpstr>
      <vt:lpstr>새로운 과제 제출 시스템</vt:lpstr>
      <vt:lpstr>새로운 과제 제출 시스템</vt:lpstr>
      <vt:lpstr>Docker / Container</vt:lpstr>
      <vt:lpstr>Docker / Container</vt:lpstr>
      <vt:lpstr>Docker / Container</vt:lpstr>
      <vt:lpstr>작업 구현 상태</vt:lpstr>
      <vt:lpstr>작업 구현 상태</vt:lpstr>
      <vt:lpstr>작업 구현 상태</vt:lpstr>
      <vt:lpstr>코드 버전 관리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12.20 발표자료</dc:title>
  <dc:creator>이준영</dc:creator>
  <cp:lastModifiedBy>준영 이</cp:lastModifiedBy>
  <cp:revision>197</cp:revision>
  <dcterms:created xsi:type="dcterms:W3CDTF">2017-08-22T04:06:24Z</dcterms:created>
  <dcterms:modified xsi:type="dcterms:W3CDTF">2018-12-20T18:12:44Z</dcterms:modified>
</cp:coreProperties>
</file>