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0" r:id="rId16"/>
    <p:sldId id="271" r:id="rId17"/>
    <p:sldId id="274" r:id="rId18"/>
    <p:sldId id="273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2980-142A-4F8D-8CF3-031F85C96FA0}" type="datetimeFigureOut">
              <a:rPr lang="ko-KR" altLang="en-US" smtClean="0"/>
              <a:t>2016-01-19</a:t>
            </a:fld>
            <a:endParaRPr lang="ko-KR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C742-FCF8-4A28-A827-3E579959ED1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2980-142A-4F8D-8CF3-031F85C96FA0}" type="datetimeFigureOut">
              <a:rPr lang="ko-KR" altLang="en-US" smtClean="0"/>
              <a:t>2016-01-19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C742-FCF8-4A28-A827-3E579959ED1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2980-142A-4F8D-8CF3-031F85C96FA0}" type="datetimeFigureOut">
              <a:rPr lang="ko-KR" altLang="en-US" smtClean="0"/>
              <a:t>2016-01-19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C742-FCF8-4A28-A827-3E579959ED1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2980-142A-4F8D-8CF3-031F85C96FA0}" type="datetimeFigureOut">
              <a:rPr lang="ko-KR" altLang="en-US" smtClean="0"/>
              <a:t>2016-01-19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C742-FCF8-4A28-A827-3E579959ED1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2980-142A-4F8D-8CF3-031F85C96FA0}" type="datetimeFigureOut">
              <a:rPr lang="ko-KR" altLang="en-US" smtClean="0"/>
              <a:t>2016-01-19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C742-FCF8-4A28-A827-3E579959ED1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2980-142A-4F8D-8CF3-031F85C96FA0}" type="datetimeFigureOut">
              <a:rPr lang="ko-KR" altLang="en-US" smtClean="0"/>
              <a:t>2016-01-19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C742-FCF8-4A28-A827-3E579959ED1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2980-142A-4F8D-8CF3-031F85C96FA0}" type="datetimeFigureOut">
              <a:rPr lang="ko-KR" altLang="en-US" smtClean="0"/>
              <a:t>2016-01-19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C742-FCF8-4A28-A827-3E579959ED1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2980-142A-4F8D-8CF3-031F85C96FA0}" type="datetimeFigureOut">
              <a:rPr lang="ko-KR" altLang="en-US" smtClean="0"/>
              <a:t>2016-01-19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C742-FCF8-4A28-A827-3E579959ED1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2980-142A-4F8D-8CF3-031F85C96FA0}" type="datetimeFigureOut">
              <a:rPr lang="ko-KR" altLang="en-US" smtClean="0"/>
              <a:t>2016-01-19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C742-FCF8-4A28-A827-3E579959ED1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2980-142A-4F8D-8CF3-031F85C96FA0}" type="datetimeFigureOut">
              <a:rPr lang="ko-KR" altLang="en-US" smtClean="0"/>
              <a:t>2016-01-19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C742-FCF8-4A28-A827-3E579959ED1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2980-142A-4F8D-8CF3-031F85C96FA0}" type="datetimeFigureOut">
              <a:rPr lang="ko-KR" altLang="en-US" smtClean="0"/>
              <a:t>2016-01-19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027C742-FCF8-4A28-A827-3E579959ED1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C2D2980-142A-4F8D-8CF3-031F85C96FA0}" type="datetimeFigureOut">
              <a:rPr lang="ko-KR" altLang="en-US" smtClean="0"/>
              <a:t>2016-01-19</a:t>
            </a:fld>
            <a:endParaRPr lang="ko-KR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027C742-FCF8-4A28-A827-3E579959ED10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rtl="0" eaLnBrk="1" latinLnBrk="1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1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1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1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1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1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099319"/>
          </a:xfrm>
        </p:spPr>
        <p:txBody>
          <a:bodyPr/>
          <a:lstStyle/>
          <a:p>
            <a:r>
              <a:rPr lang="ko-KR" altLang="en-US" dirty="0" smtClean="0"/>
              <a:t>용사를 막아라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573016"/>
            <a:ext cx="6400800" cy="1224136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개발 기획서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4256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4. </a:t>
            </a:r>
            <a:r>
              <a:rPr lang="ko-KR" altLang="en-US" sz="2000" dirty="0" err="1"/>
              <a:t>에너미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설정</a:t>
            </a:r>
            <a:endParaRPr lang="en-US" altLang="ko-KR" sz="2000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lvl="1"/>
            <a:r>
              <a:rPr lang="en-US" altLang="ko-KR" dirty="0"/>
              <a:t>4.1 </a:t>
            </a:r>
            <a:r>
              <a:rPr lang="ko-KR" altLang="en-US" dirty="0" err="1"/>
              <a:t>에너미</a:t>
            </a:r>
            <a:r>
              <a:rPr lang="ko-KR" altLang="en-US" dirty="0"/>
              <a:t> 종류와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393192" lvl="1" indent="0">
              <a:buNone/>
            </a:pPr>
            <a:endParaRPr lang="en-US" altLang="ko-KR" dirty="0" smtClean="0"/>
          </a:p>
          <a:p>
            <a:pPr marL="393192" lvl="1" indent="0">
              <a:buNone/>
            </a:pPr>
            <a:endParaRPr lang="en-US" altLang="ko-KR" dirty="0" smtClean="0"/>
          </a:p>
          <a:p>
            <a:pPr marL="393192" lvl="1" indent="0">
              <a:buNone/>
            </a:pPr>
            <a:endParaRPr lang="en-US" altLang="ko-KR" dirty="0" smtClean="0"/>
          </a:p>
          <a:p>
            <a:pPr marL="393192" lvl="1" indent="0">
              <a:buNone/>
            </a:pPr>
            <a:endParaRPr lang="en-US" altLang="ko-KR" dirty="0" smtClean="0"/>
          </a:p>
          <a:p>
            <a:pPr marL="393192" lvl="1" indent="0" algn="ctr">
              <a:buNone/>
            </a:pPr>
            <a:r>
              <a:rPr lang="ko-KR" altLang="en-US" dirty="0" smtClean="0"/>
              <a:t>이미지 공간 추후 수정</a:t>
            </a:r>
            <a:endParaRPr lang="en-US" altLang="ko-KR" dirty="0" smtClean="0"/>
          </a:p>
          <a:p>
            <a:pPr marL="393192" lvl="1" indent="0">
              <a:buNone/>
            </a:pP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408372"/>
              </p:ext>
            </p:extLst>
          </p:nvPr>
        </p:nvGraphicFramePr>
        <p:xfrm>
          <a:off x="827584" y="1628800"/>
          <a:ext cx="7488831" cy="17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3024336"/>
                <a:gridCol w="1063333"/>
                <a:gridCol w="1032081"/>
                <a:gridCol w="121695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종류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HP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DMG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타입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템플러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체력이 높고 </a:t>
                      </a:r>
                      <a:r>
                        <a:rPr lang="ko-KR" altLang="en-US" sz="1400" dirty="0" err="1" smtClean="0"/>
                        <a:t>데미지가</a:t>
                      </a:r>
                      <a:r>
                        <a:rPr lang="ko-KR" altLang="en-US" sz="1400" dirty="0" smtClean="0"/>
                        <a:t> 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낮은 성기사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근거리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전사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중간의 체력과 </a:t>
                      </a:r>
                      <a:r>
                        <a:rPr lang="ko-KR" altLang="en-US" sz="1400" dirty="0" err="1" smtClean="0"/>
                        <a:t>데미지인</a:t>
                      </a:r>
                      <a:r>
                        <a:rPr lang="ko-KR" altLang="en-US" sz="1400" dirty="0" smtClean="0"/>
                        <a:t> 전사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근거리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마법사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체력은 가장 적지만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dirty="0" smtClean="0"/>
                        <a:t>원거리 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공격과 </a:t>
                      </a:r>
                      <a:r>
                        <a:rPr lang="ko-KR" altLang="en-US" sz="1400" dirty="0" err="1" smtClean="0"/>
                        <a:t>데미지가</a:t>
                      </a:r>
                      <a:r>
                        <a:rPr lang="ko-KR" altLang="en-US" sz="1400" dirty="0" smtClean="0"/>
                        <a:t> 높은 마법사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원거리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3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4. </a:t>
            </a:r>
            <a:r>
              <a:rPr lang="ko-KR" altLang="en-US" sz="2000" dirty="0" err="1"/>
              <a:t>에너미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설정</a:t>
            </a:r>
            <a:endParaRPr lang="en-US" altLang="ko-KR" sz="2000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smtClean="0"/>
              <a:t>4.2 </a:t>
            </a:r>
            <a:r>
              <a:rPr lang="ko-KR" altLang="en-US" dirty="0" err="1"/>
              <a:t>에너미</a:t>
            </a:r>
            <a:r>
              <a:rPr lang="ko-KR" altLang="en-US" dirty="0"/>
              <a:t> 상태개요</a:t>
            </a:r>
            <a:endParaRPr lang="en-US" altLang="ko-KR" sz="1300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078750"/>
              </p:ext>
            </p:extLst>
          </p:nvPr>
        </p:nvGraphicFramePr>
        <p:xfrm>
          <a:off x="740002" y="3947285"/>
          <a:ext cx="766399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2592288"/>
                <a:gridCol w="864096"/>
                <a:gridCol w="2016224"/>
                <a:gridCol w="1327292"/>
              </a:tblGrid>
              <a:tr h="2579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상태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설명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모션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시작 조건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종료 조건</a:t>
                      </a:r>
                      <a:endParaRPr lang="ko-KR" altLang="en-US" sz="1800" dirty="0"/>
                    </a:p>
                  </a:txBody>
                  <a:tcPr/>
                </a:tc>
              </a:tr>
              <a:tr h="2579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비공격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smtClean="0"/>
                        <a:t>적 이동상태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이동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시테이지</a:t>
                      </a:r>
                      <a:r>
                        <a:rPr lang="ko-KR" altLang="en-US" sz="1600" dirty="0" smtClean="0"/>
                        <a:t> 시작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공격</a:t>
                      </a:r>
                      <a:endParaRPr lang="ko-KR" altLang="en-US" sz="1600" dirty="0"/>
                    </a:p>
                  </a:txBody>
                  <a:tcPr/>
                </a:tc>
              </a:tr>
              <a:tr h="911614"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 smtClean="0"/>
                    </a:p>
                    <a:p>
                      <a:pPr algn="ctr" latinLnBrk="1"/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공격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 smtClean="0"/>
                    </a:p>
                    <a:p>
                      <a:pPr algn="ctr" latinLnBrk="1"/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smtClean="0"/>
                        <a:t>판정영역 </a:t>
                      </a:r>
                      <a:r>
                        <a:rPr lang="ko-KR" altLang="en-US" sz="1600" dirty="0" err="1" smtClean="0"/>
                        <a:t>도달시</a:t>
                      </a:r>
                      <a:r>
                        <a:rPr lang="ko-KR" altLang="en-US" sz="1600" dirty="0" smtClean="0"/>
                        <a:t> 공격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 smtClean="0"/>
                    </a:p>
                    <a:p>
                      <a:pPr algn="ctr" latinLnBrk="1"/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공격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근거리는 </a:t>
                      </a:r>
                      <a:r>
                        <a:rPr lang="ko-KR" altLang="en-US" sz="1600" dirty="0" err="1" smtClean="0"/>
                        <a:t>마왕성</a:t>
                      </a:r>
                      <a:r>
                        <a:rPr lang="ko-KR" altLang="en-US" sz="1600" dirty="0" smtClean="0"/>
                        <a:t> 판정범위 </a:t>
                      </a:r>
                      <a:r>
                        <a:rPr lang="ko-KR" altLang="en-US" sz="1600" dirty="0" err="1" smtClean="0"/>
                        <a:t>도달시</a:t>
                      </a:r>
                      <a:r>
                        <a:rPr lang="en-US" altLang="ko-KR" sz="1600" dirty="0" smtClean="0"/>
                        <a:t>,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원거리는 마왕성과의 특정 거리 </a:t>
                      </a:r>
                      <a:r>
                        <a:rPr lang="ko-KR" altLang="en-US" sz="1600" dirty="0" err="1" smtClean="0"/>
                        <a:t>도달시</a:t>
                      </a:r>
                      <a:r>
                        <a:rPr lang="ko-KR" altLang="en-US" sz="1600" dirty="0" smtClean="0"/>
                        <a:t> 공격함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 smtClean="0"/>
                    </a:p>
                    <a:p>
                      <a:pPr algn="ctr" latinLnBrk="1"/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제거</a:t>
                      </a:r>
                      <a:endParaRPr lang="ko-KR" altLang="en-US" sz="1600" dirty="0"/>
                    </a:p>
                  </a:txBody>
                  <a:tcPr/>
                </a:tc>
              </a:tr>
              <a:tr h="4028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피격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smtClean="0"/>
                        <a:t>타워 공격에 피격 상태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피격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플레이어 공격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플레이어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공격 중지</a:t>
                      </a:r>
                      <a:endParaRPr lang="ko-KR" altLang="en-US" sz="1600" dirty="0"/>
                    </a:p>
                  </a:txBody>
                  <a:tcPr/>
                </a:tc>
              </a:tr>
              <a:tr h="2579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제거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smtClean="0"/>
                        <a:t>적이 죽어 사라짐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제거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HP 0</a:t>
                      </a:r>
                      <a:r>
                        <a:rPr lang="ko-KR" altLang="en-US" sz="1600" dirty="0" smtClean="0"/>
                        <a:t>이 될 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사라짐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타원 2"/>
          <p:cNvSpPr/>
          <p:nvPr/>
        </p:nvSpPr>
        <p:spPr>
          <a:xfrm>
            <a:off x="1403648" y="1525587"/>
            <a:ext cx="122413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</a:t>
            </a:r>
            <a:r>
              <a:rPr lang="ko-KR" altLang="en-US" dirty="0"/>
              <a:t>격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358466" y="1516755"/>
            <a:ext cx="1359718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비공격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77734" y="1613440"/>
            <a:ext cx="193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판정 범위 </a:t>
            </a:r>
            <a:r>
              <a:rPr lang="ko-KR" altLang="en-US" sz="1400" dirty="0" err="1" smtClean="0"/>
              <a:t>도달시</a:t>
            </a:r>
            <a:r>
              <a:rPr lang="ko-KR" altLang="en-US" sz="1400" dirty="0" smtClean="0"/>
              <a:t> 공격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612386" y="2389683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판정 범위 밖일 경우 </a:t>
            </a:r>
            <a:endParaRPr lang="en-US" altLang="ko-KR" sz="1400" dirty="0" smtClean="0"/>
          </a:p>
          <a:p>
            <a:r>
              <a:rPr lang="ko-KR" altLang="en-US" sz="1400" dirty="0" err="1" smtClean="0"/>
              <a:t>메인타워로</a:t>
            </a:r>
            <a:r>
              <a:rPr lang="ko-KR" altLang="en-US" sz="1400" dirty="0" smtClean="0"/>
              <a:t> 이동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131840" y="1512874"/>
            <a:ext cx="2880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3121943" y="2380851"/>
            <a:ext cx="2880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1403648" y="2852936"/>
            <a:ext cx="122413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피</a:t>
            </a:r>
            <a:r>
              <a:rPr lang="ko-KR" altLang="en-US"/>
              <a:t>격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4800811" y="2852936"/>
            <a:ext cx="122413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</a:t>
            </a:r>
            <a:r>
              <a:rPr lang="ko-KR" altLang="en-US" dirty="0"/>
              <a:t>거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712139" y="3131095"/>
            <a:ext cx="2069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타워에게 </a:t>
            </a:r>
            <a:r>
              <a:rPr lang="ko-KR" altLang="en-US" sz="1400" dirty="0" err="1" smtClean="0"/>
              <a:t>피격당할</a:t>
            </a:r>
            <a:r>
              <a:rPr lang="ko-KR" altLang="en-US" sz="1400" dirty="0" smtClean="0"/>
              <a:t> 경우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6084168" y="3131095"/>
            <a:ext cx="1871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Hp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0</a:t>
            </a:r>
            <a:r>
              <a:rPr lang="ko-KR" altLang="en-US" sz="1400" dirty="0" err="1" smtClean="0"/>
              <a:t>이되면</a:t>
            </a:r>
            <a:r>
              <a:rPr lang="ko-KR" altLang="en-US" sz="1400" dirty="0" smtClean="0"/>
              <a:t> 사라짐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9258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5. </a:t>
            </a:r>
            <a:r>
              <a:rPr lang="ko-KR" altLang="en-US" sz="2000" dirty="0"/>
              <a:t>전체화면 설정</a:t>
            </a:r>
            <a:endParaRPr lang="en-US" altLang="ko-KR" sz="2000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smtClean="0"/>
              <a:t>5.1 </a:t>
            </a:r>
            <a:r>
              <a:rPr lang="ko-KR" altLang="en-US" dirty="0" smtClean="0"/>
              <a:t>전체화면 구성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2" name="순서도: 처리 1"/>
          <p:cNvSpPr/>
          <p:nvPr/>
        </p:nvSpPr>
        <p:spPr>
          <a:xfrm>
            <a:off x="1115616" y="1412776"/>
            <a:ext cx="936104" cy="6480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메인 화면</a:t>
            </a:r>
            <a:endParaRPr lang="ko-KR" altLang="en-US" sz="1200" dirty="0"/>
          </a:p>
        </p:txBody>
      </p:sp>
      <p:sp>
        <p:nvSpPr>
          <p:cNvPr id="5" name="순서도: 처리 4"/>
          <p:cNvSpPr/>
          <p:nvPr/>
        </p:nvSpPr>
        <p:spPr>
          <a:xfrm>
            <a:off x="2447764" y="1412776"/>
            <a:ext cx="936104" cy="6480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스테이지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선택 화면</a:t>
            </a:r>
            <a:endParaRPr lang="ko-KR" altLang="en-US" sz="1200" dirty="0"/>
          </a:p>
        </p:txBody>
      </p:sp>
      <p:sp>
        <p:nvSpPr>
          <p:cNvPr id="6" name="순서도: 처리 5"/>
          <p:cNvSpPr/>
          <p:nvPr/>
        </p:nvSpPr>
        <p:spPr>
          <a:xfrm>
            <a:off x="3779912" y="1412776"/>
            <a:ext cx="936104" cy="6480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게임 화면</a:t>
            </a:r>
            <a:endParaRPr lang="ko-KR" altLang="en-US" sz="1200" dirty="0"/>
          </a:p>
        </p:txBody>
      </p:sp>
      <p:sp>
        <p:nvSpPr>
          <p:cNvPr id="9" name="순서도: 처리 8"/>
          <p:cNvSpPr/>
          <p:nvPr/>
        </p:nvSpPr>
        <p:spPr>
          <a:xfrm>
            <a:off x="5090727" y="1412776"/>
            <a:ext cx="936104" cy="6480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결과 화면</a:t>
            </a:r>
            <a:endParaRPr lang="ko-KR" altLang="en-US" sz="1200" dirty="0"/>
          </a:p>
        </p:txBody>
      </p:sp>
      <p:sp>
        <p:nvSpPr>
          <p:cNvPr id="10" name="순서도: 처리 9"/>
          <p:cNvSpPr/>
          <p:nvPr/>
        </p:nvSpPr>
        <p:spPr>
          <a:xfrm>
            <a:off x="6444208" y="1412776"/>
            <a:ext cx="936104" cy="6480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상점 화면</a:t>
            </a:r>
            <a:endParaRPr lang="ko-KR" altLang="en-US" sz="1200" dirty="0"/>
          </a:p>
        </p:txBody>
      </p:sp>
      <p:cxnSp>
        <p:nvCxnSpPr>
          <p:cNvPr id="4" name="직선 화살표 연결선 3"/>
          <p:cNvCxnSpPr>
            <a:stCxn id="2" idx="3"/>
            <a:endCxn id="5" idx="1"/>
          </p:cNvCxnSpPr>
          <p:nvPr/>
        </p:nvCxnSpPr>
        <p:spPr>
          <a:xfrm>
            <a:off x="2051720" y="1736812"/>
            <a:ext cx="3960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endCxn id="6" idx="1"/>
          </p:cNvCxnSpPr>
          <p:nvPr/>
        </p:nvCxnSpPr>
        <p:spPr>
          <a:xfrm>
            <a:off x="3383868" y="1736812"/>
            <a:ext cx="3960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3"/>
            <a:endCxn id="9" idx="1"/>
          </p:cNvCxnSpPr>
          <p:nvPr/>
        </p:nvCxnSpPr>
        <p:spPr>
          <a:xfrm>
            <a:off x="4716016" y="1736812"/>
            <a:ext cx="3747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9" idx="3"/>
            <a:endCxn id="10" idx="1"/>
          </p:cNvCxnSpPr>
          <p:nvPr/>
        </p:nvCxnSpPr>
        <p:spPr>
          <a:xfrm>
            <a:off x="6026831" y="1736812"/>
            <a:ext cx="4173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9" idx="2"/>
          </p:cNvCxnSpPr>
          <p:nvPr/>
        </p:nvCxnSpPr>
        <p:spPr>
          <a:xfrm rot="5400000">
            <a:off x="3319196" y="325321"/>
            <a:ext cx="504056" cy="39751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1583668" y="2060848"/>
            <a:ext cx="0" cy="5040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0" idx="2"/>
          </p:cNvCxnSpPr>
          <p:nvPr/>
        </p:nvCxnSpPr>
        <p:spPr>
          <a:xfrm rot="5400000">
            <a:off x="5983492" y="1636136"/>
            <a:ext cx="504057" cy="13534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6" idx="2"/>
          </p:cNvCxnSpPr>
          <p:nvPr/>
        </p:nvCxnSpPr>
        <p:spPr>
          <a:xfrm>
            <a:off x="4247964" y="2060848"/>
            <a:ext cx="0" cy="504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75518"/>
              </p:ext>
            </p:extLst>
          </p:nvPr>
        </p:nvGraphicFramePr>
        <p:xfrm>
          <a:off x="723885" y="3284984"/>
          <a:ext cx="7592531" cy="243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9883"/>
                <a:gridCol w="583264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메인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smtClean="0"/>
                        <a:t>메인 타이틀과 배경 출력화면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baseline="0" dirty="0" smtClean="0"/>
                        <a:t>-</a:t>
                      </a:r>
                      <a:r>
                        <a:rPr lang="ko-KR" altLang="en-US" sz="1600" dirty="0" smtClean="0"/>
                        <a:t>게임 시작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 종료 </a:t>
                      </a:r>
                      <a:r>
                        <a:rPr lang="ko-KR" altLang="en-US" sz="1600" dirty="0" err="1" smtClean="0"/>
                        <a:t>버튼이있음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스테이지 선택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baseline="0" dirty="0" smtClean="0"/>
                        <a:t>스테이지를 선택하는 화면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게임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smtClean="0"/>
                        <a:t>게임 플레이 화면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결과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smtClean="0"/>
                        <a:t>게임 결과를 보여주는 화면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상점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smtClean="0"/>
                        <a:t>스테이지 종료 후 상점을 보여주는 화면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258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5. </a:t>
            </a:r>
            <a:r>
              <a:rPr lang="ko-KR" altLang="en-US" sz="2000" dirty="0"/>
              <a:t>전체화면 설정</a:t>
            </a:r>
            <a:endParaRPr lang="en-US" altLang="ko-KR" sz="2000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smtClean="0"/>
              <a:t>5.2 </a:t>
            </a:r>
            <a:r>
              <a:rPr lang="ko-KR" altLang="en-US" dirty="0" err="1"/>
              <a:t>메인화면</a:t>
            </a:r>
            <a:r>
              <a:rPr lang="ko-KR" altLang="en-US" dirty="0"/>
              <a:t> </a:t>
            </a:r>
            <a:r>
              <a:rPr lang="ko-KR" altLang="en-US" dirty="0" smtClean="0"/>
              <a:t>설계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2" name="순서도: 처리 1"/>
          <p:cNvSpPr/>
          <p:nvPr/>
        </p:nvSpPr>
        <p:spPr>
          <a:xfrm>
            <a:off x="1171030" y="1412776"/>
            <a:ext cx="5273178" cy="28803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순서도: 처리 4"/>
          <p:cNvSpPr/>
          <p:nvPr/>
        </p:nvSpPr>
        <p:spPr>
          <a:xfrm>
            <a:off x="724696" y="1416190"/>
            <a:ext cx="360040" cy="336243"/>
          </a:xfrm>
          <a:prstGeom prst="flowChartProces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248687"/>
              </p:ext>
            </p:extLst>
          </p:nvPr>
        </p:nvGraphicFramePr>
        <p:xfrm>
          <a:off x="539552" y="4653136"/>
          <a:ext cx="8064896" cy="1778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1080120"/>
                <a:gridCol w="1944216"/>
                <a:gridCol w="1296144"/>
                <a:gridCol w="1296144"/>
                <a:gridCol w="1728192"/>
              </a:tblGrid>
              <a:tr h="4377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사이즈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좌표</a:t>
                      </a:r>
                      <a:endParaRPr lang="ko-KR" altLang="en-US" dirty="0"/>
                    </a:p>
                  </a:txBody>
                  <a:tcPr/>
                </a:tc>
              </a:tr>
              <a:tr h="235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메인 배경 화면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Background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235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게임 타이틀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String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235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시작 버튼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String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235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종료 버튼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String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순서도: 처리 8"/>
          <p:cNvSpPr/>
          <p:nvPr/>
        </p:nvSpPr>
        <p:spPr>
          <a:xfrm>
            <a:off x="1655676" y="1904174"/>
            <a:ext cx="360040" cy="336243"/>
          </a:xfrm>
          <a:prstGeom prst="flowChartProces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순서도: 수행의 시작/종료 2"/>
          <p:cNvSpPr/>
          <p:nvPr/>
        </p:nvSpPr>
        <p:spPr>
          <a:xfrm>
            <a:off x="2185846" y="1808764"/>
            <a:ext cx="3106234" cy="1188187"/>
          </a:xfrm>
          <a:prstGeom prst="flowChartTermina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게임 타이틀</a:t>
            </a:r>
            <a:endParaRPr lang="ko-KR" altLang="en-US" dirty="0"/>
          </a:p>
        </p:txBody>
      </p:sp>
      <p:sp>
        <p:nvSpPr>
          <p:cNvPr id="4" name="순서도: 처리 3"/>
          <p:cNvSpPr/>
          <p:nvPr/>
        </p:nvSpPr>
        <p:spPr>
          <a:xfrm>
            <a:off x="1835696" y="3501008"/>
            <a:ext cx="1903267" cy="360040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시작</a:t>
            </a:r>
            <a:endParaRPr lang="ko-KR" altLang="en-US" dirty="0"/>
          </a:p>
        </p:txBody>
      </p:sp>
      <p:sp>
        <p:nvSpPr>
          <p:cNvPr id="10" name="순서도: 처리 9"/>
          <p:cNvSpPr/>
          <p:nvPr/>
        </p:nvSpPr>
        <p:spPr>
          <a:xfrm>
            <a:off x="3891363" y="3501008"/>
            <a:ext cx="1903267" cy="360040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종료</a:t>
            </a:r>
            <a:endParaRPr lang="ko-KR" altLang="en-US" dirty="0"/>
          </a:p>
        </p:txBody>
      </p:sp>
      <p:sp>
        <p:nvSpPr>
          <p:cNvPr id="11" name="순서도: 처리 10"/>
          <p:cNvSpPr/>
          <p:nvPr/>
        </p:nvSpPr>
        <p:spPr>
          <a:xfrm>
            <a:off x="1348513" y="3500296"/>
            <a:ext cx="360040" cy="336243"/>
          </a:xfrm>
          <a:prstGeom prst="flowChartProces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" name="순서도: 처리 11"/>
          <p:cNvSpPr/>
          <p:nvPr/>
        </p:nvSpPr>
        <p:spPr>
          <a:xfrm>
            <a:off x="5940152" y="3526199"/>
            <a:ext cx="360040" cy="336243"/>
          </a:xfrm>
          <a:prstGeom prst="flowChartProces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02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5. </a:t>
            </a:r>
            <a:r>
              <a:rPr lang="ko-KR" altLang="en-US" sz="2000" dirty="0"/>
              <a:t>전체화면 설정</a:t>
            </a:r>
            <a:endParaRPr lang="en-US" altLang="ko-KR" sz="2000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smtClean="0"/>
              <a:t>5.3 </a:t>
            </a:r>
            <a:r>
              <a:rPr lang="ko-KR" altLang="en-US" dirty="0" smtClean="0"/>
              <a:t>스테이지 선택 화면 설계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961719"/>
              </p:ext>
            </p:extLst>
          </p:nvPr>
        </p:nvGraphicFramePr>
        <p:xfrm>
          <a:off x="539552" y="4653136"/>
          <a:ext cx="8064896" cy="1102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1080120"/>
                <a:gridCol w="1944216"/>
                <a:gridCol w="1296144"/>
                <a:gridCol w="1296144"/>
                <a:gridCol w="1728192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사이즈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좌표</a:t>
                      </a:r>
                      <a:endParaRPr lang="ko-KR" altLang="en-US" dirty="0"/>
                    </a:p>
                  </a:txBody>
                  <a:tcPr/>
                </a:tc>
              </a:tr>
              <a:tr h="235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스테이지 배경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Background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235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스테이지 정보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Img</a:t>
                      </a:r>
                      <a:r>
                        <a:rPr lang="en-US" altLang="ko-KR" sz="1600" dirty="0" smtClean="0"/>
                        <a:t>, String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순서도: 처리 5"/>
          <p:cNvSpPr/>
          <p:nvPr/>
        </p:nvSpPr>
        <p:spPr>
          <a:xfrm>
            <a:off x="1171030" y="1412776"/>
            <a:ext cx="5273178" cy="28803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순서도: 처리 2"/>
          <p:cNvSpPr/>
          <p:nvPr/>
        </p:nvSpPr>
        <p:spPr>
          <a:xfrm>
            <a:off x="1619672" y="1700808"/>
            <a:ext cx="864096" cy="792088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스테이지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배경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이름</a:t>
            </a:r>
            <a:endParaRPr lang="ko-KR" altLang="en-US" sz="1200" dirty="0"/>
          </a:p>
        </p:txBody>
      </p:sp>
      <p:sp>
        <p:nvSpPr>
          <p:cNvPr id="11" name="순서도: 처리 10"/>
          <p:cNvSpPr/>
          <p:nvPr/>
        </p:nvSpPr>
        <p:spPr>
          <a:xfrm>
            <a:off x="1619672" y="2909831"/>
            <a:ext cx="864096" cy="792088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처리 11"/>
          <p:cNvSpPr/>
          <p:nvPr/>
        </p:nvSpPr>
        <p:spPr>
          <a:xfrm>
            <a:off x="2771800" y="2909831"/>
            <a:ext cx="864096" cy="792088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처리 12"/>
          <p:cNvSpPr/>
          <p:nvPr/>
        </p:nvSpPr>
        <p:spPr>
          <a:xfrm>
            <a:off x="3923928" y="2909831"/>
            <a:ext cx="864096" cy="792088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처리 13"/>
          <p:cNvSpPr/>
          <p:nvPr/>
        </p:nvSpPr>
        <p:spPr>
          <a:xfrm>
            <a:off x="5082430" y="1715447"/>
            <a:ext cx="864096" cy="792088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처리 14"/>
          <p:cNvSpPr/>
          <p:nvPr/>
        </p:nvSpPr>
        <p:spPr>
          <a:xfrm>
            <a:off x="5076056" y="2911104"/>
            <a:ext cx="864096" cy="792088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처리 15"/>
          <p:cNvSpPr/>
          <p:nvPr/>
        </p:nvSpPr>
        <p:spPr>
          <a:xfrm>
            <a:off x="2771800" y="1722716"/>
            <a:ext cx="864096" cy="792088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스테이지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배경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이름</a:t>
            </a:r>
            <a:endParaRPr lang="ko-KR" altLang="en-US" sz="1200" dirty="0"/>
          </a:p>
        </p:txBody>
      </p:sp>
      <p:sp>
        <p:nvSpPr>
          <p:cNvPr id="17" name="순서도: 처리 16"/>
          <p:cNvSpPr/>
          <p:nvPr/>
        </p:nvSpPr>
        <p:spPr>
          <a:xfrm>
            <a:off x="3923928" y="1726237"/>
            <a:ext cx="864096" cy="792088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스테이지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배경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이름</a:t>
            </a:r>
            <a:endParaRPr lang="ko-KR" altLang="en-US" sz="1200" dirty="0"/>
          </a:p>
        </p:txBody>
      </p:sp>
      <p:sp>
        <p:nvSpPr>
          <p:cNvPr id="18" name="순서도: 처리 17"/>
          <p:cNvSpPr/>
          <p:nvPr/>
        </p:nvSpPr>
        <p:spPr>
          <a:xfrm>
            <a:off x="739408" y="1416986"/>
            <a:ext cx="360040" cy="336243"/>
          </a:xfrm>
          <a:prstGeom prst="flowChartProces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9" name="순서도: 처리 18"/>
          <p:cNvSpPr/>
          <p:nvPr/>
        </p:nvSpPr>
        <p:spPr>
          <a:xfrm>
            <a:off x="1259632" y="2077371"/>
            <a:ext cx="360040" cy="336243"/>
          </a:xfrm>
          <a:prstGeom prst="flowChartProces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926" y="1804546"/>
            <a:ext cx="589104" cy="63546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168" y="2989413"/>
            <a:ext cx="589104" cy="63546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296" y="2988140"/>
            <a:ext cx="589104" cy="63546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424" y="2975174"/>
            <a:ext cx="589104" cy="63546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926" y="2975172"/>
            <a:ext cx="589104" cy="63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05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5. </a:t>
            </a:r>
            <a:r>
              <a:rPr lang="ko-KR" altLang="en-US" sz="2000" dirty="0"/>
              <a:t>전체화면 설정</a:t>
            </a:r>
            <a:endParaRPr lang="en-US" altLang="ko-KR" sz="2000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lvl="1"/>
            <a:r>
              <a:rPr lang="en-US" altLang="ko-KR" dirty="0"/>
              <a:t>5.5 </a:t>
            </a:r>
            <a:r>
              <a:rPr lang="ko-KR" altLang="en-US" dirty="0"/>
              <a:t>상점화면 설계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407903"/>
              </p:ext>
            </p:extLst>
          </p:nvPr>
        </p:nvGraphicFramePr>
        <p:xfrm>
          <a:off x="539552" y="4477464"/>
          <a:ext cx="8064896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1080120"/>
                <a:gridCol w="2016224"/>
                <a:gridCol w="1440160"/>
                <a:gridCol w="1296144"/>
                <a:gridCol w="1512168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번호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설명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타입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사이즈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좌표</a:t>
                      </a:r>
                      <a:endParaRPr lang="ko-KR" altLang="en-US" sz="1400" dirty="0"/>
                    </a:p>
                  </a:txBody>
                  <a:tcPr/>
                </a:tc>
              </a:tr>
              <a:tr h="235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/>
                        <a:t>배경화면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상점 배경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Background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235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/>
                        <a:t>성문체력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성 </a:t>
                      </a:r>
                      <a:r>
                        <a:rPr lang="en-US" altLang="ko-KR" sz="1400" dirty="0" smtClean="0"/>
                        <a:t>HP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증가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Img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dirty="0" smtClean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235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공격력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일반공격 </a:t>
                      </a:r>
                      <a:r>
                        <a:rPr lang="en-US" altLang="ko-KR" sz="1400" dirty="0" smtClean="0"/>
                        <a:t>DMG </a:t>
                      </a:r>
                      <a:r>
                        <a:rPr lang="ko-KR" altLang="en-US" sz="1400" dirty="0" smtClean="0"/>
                        <a:t>증가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Img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dirty="0" smtClean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235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연사속도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일반공격 발사속도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Img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dirty="0" smtClean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235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풀차지샷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풀 차지 </a:t>
                      </a:r>
                      <a:r>
                        <a:rPr lang="ko-KR" altLang="en-US" sz="1400" dirty="0" err="1" smtClean="0"/>
                        <a:t>샷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DMG </a:t>
                      </a:r>
                    </a:p>
                    <a:p>
                      <a:pPr algn="ctr" latinLnBrk="1"/>
                      <a:r>
                        <a:rPr lang="ko-KR" altLang="en-US" sz="1400" dirty="0" err="1" smtClean="0"/>
                        <a:t>스플래시</a:t>
                      </a:r>
                      <a:r>
                        <a:rPr lang="ko-KR" altLang="en-US" sz="1400" dirty="0" smtClean="0"/>
                        <a:t> 증가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Img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dirty="0" smtClean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129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미니타워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전용상점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/>
                        <a:t>미니타워 전용상점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String</a:t>
                      </a:r>
                      <a:endParaRPr kumimoji="0" lang="ko-KR" alt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129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정보창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플레이어 </a:t>
                      </a:r>
                      <a:r>
                        <a:rPr lang="ko-KR" altLang="en-US" sz="1400" dirty="0" err="1" smtClean="0"/>
                        <a:t>정보창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Img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dirty="0" smtClean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129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계속하기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다음 스테이지 진행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Img,</a:t>
                      </a:r>
                      <a:r>
                        <a:rPr lang="en-US" altLang="ko-KR" sz="1400" baseline="0" smtClean="0"/>
                        <a:t> </a:t>
                      </a:r>
                      <a:r>
                        <a:rPr lang="en-US" altLang="ko-KR" sz="1400" smtClean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129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메인화면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메인화면으로</a:t>
                      </a:r>
                      <a:r>
                        <a:rPr lang="ko-KR" altLang="en-US" sz="1400" dirty="0" smtClean="0"/>
                        <a:t> 이동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Img,</a:t>
                      </a:r>
                      <a:r>
                        <a:rPr lang="en-US" altLang="ko-KR" sz="1400" baseline="0" smtClean="0"/>
                        <a:t> </a:t>
                      </a:r>
                      <a:r>
                        <a:rPr lang="en-US" altLang="ko-KR" sz="1400" smtClean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129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속성변경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미니타워 속성변경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Img,</a:t>
                      </a:r>
                      <a:r>
                        <a:rPr lang="en-US" altLang="ko-KR" sz="1400" baseline="0" smtClean="0"/>
                        <a:t> </a:t>
                      </a:r>
                      <a:r>
                        <a:rPr lang="en-US" altLang="ko-KR" sz="1400" smtClean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129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미니타워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업그레이드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미니타워의 공격속도와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사거리 업그레이드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Img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dirty="0" smtClean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129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돌아가기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기본상점화면으로 이동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Img</a:t>
                      </a:r>
                      <a:r>
                        <a:rPr lang="en-US" altLang="ko-KR" sz="1400" dirty="0" smtClean="0"/>
                        <a:t>,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순서도: 처리 5"/>
          <p:cNvSpPr/>
          <p:nvPr/>
        </p:nvSpPr>
        <p:spPr>
          <a:xfrm>
            <a:off x="1171030" y="1412776"/>
            <a:ext cx="5273178" cy="28803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순서도: 처리 1"/>
          <p:cNvSpPr/>
          <p:nvPr/>
        </p:nvSpPr>
        <p:spPr>
          <a:xfrm>
            <a:off x="1376326" y="1700808"/>
            <a:ext cx="1080121" cy="1080120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성문 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HP </a:t>
            </a:r>
            <a:r>
              <a:rPr lang="ko-KR" altLang="en-US" sz="1200" dirty="0" smtClean="0"/>
              <a:t>증가</a:t>
            </a:r>
            <a:endParaRPr lang="en-US" altLang="ko-KR" sz="1200" dirty="0" smtClean="0"/>
          </a:p>
          <a:p>
            <a:pPr algn="ctr"/>
            <a:r>
              <a:rPr lang="ko-KR" altLang="en-US" sz="1200" dirty="0" err="1" smtClean="0"/>
              <a:t>증가량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00</a:t>
            </a:r>
          </a:p>
          <a:p>
            <a:pPr algn="ctr"/>
            <a:r>
              <a:rPr lang="ko-KR" altLang="en-US" sz="1200" dirty="0" smtClean="0"/>
              <a:t>포인트 </a:t>
            </a:r>
            <a:r>
              <a:rPr lang="en-US" altLang="ko-KR" sz="1200" dirty="0" smtClean="0"/>
              <a:t>: 00</a:t>
            </a:r>
            <a:endParaRPr lang="ko-KR" altLang="en-US" sz="1200" dirty="0"/>
          </a:p>
        </p:txBody>
      </p:sp>
      <p:sp>
        <p:nvSpPr>
          <p:cNvPr id="11" name="순서도: 처리 10"/>
          <p:cNvSpPr/>
          <p:nvPr/>
        </p:nvSpPr>
        <p:spPr>
          <a:xfrm>
            <a:off x="2591780" y="1684736"/>
            <a:ext cx="1215838" cy="1080120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일반공</a:t>
            </a:r>
            <a:r>
              <a:rPr lang="ko-KR" altLang="en-US" sz="1200" dirty="0"/>
              <a:t>격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DMG </a:t>
            </a:r>
            <a:r>
              <a:rPr lang="ko-KR" altLang="en-US" sz="1200" dirty="0" smtClean="0"/>
              <a:t>증가</a:t>
            </a:r>
            <a:endParaRPr lang="en-US" altLang="ko-KR" sz="1200" dirty="0" smtClean="0"/>
          </a:p>
          <a:p>
            <a:pPr algn="ctr"/>
            <a:r>
              <a:rPr lang="ko-KR" altLang="en-US" sz="1200" dirty="0" err="1" smtClean="0"/>
              <a:t>증가량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00</a:t>
            </a:r>
          </a:p>
          <a:p>
            <a:pPr algn="ctr"/>
            <a:r>
              <a:rPr lang="ko-KR" altLang="en-US" sz="1200" dirty="0" smtClean="0"/>
              <a:t>포인트 </a:t>
            </a:r>
            <a:r>
              <a:rPr lang="en-US" altLang="ko-KR" sz="1200" dirty="0" smtClean="0"/>
              <a:t>: 00</a:t>
            </a:r>
            <a:endParaRPr lang="ko-KR" altLang="en-US" sz="1200" dirty="0"/>
          </a:p>
        </p:txBody>
      </p:sp>
      <p:sp>
        <p:nvSpPr>
          <p:cNvPr id="12" name="순서도: 처리 11"/>
          <p:cNvSpPr/>
          <p:nvPr/>
        </p:nvSpPr>
        <p:spPr>
          <a:xfrm>
            <a:off x="1370420" y="2931548"/>
            <a:ext cx="1221359" cy="1080120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일반공</a:t>
            </a:r>
            <a:r>
              <a:rPr lang="ko-KR" altLang="en-US" sz="1200" dirty="0"/>
              <a:t>격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발사속도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증가</a:t>
            </a:r>
            <a:endParaRPr lang="en-US" altLang="ko-KR" sz="1200" dirty="0" smtClean="0"/>
          </a:p>
          <a:p>
            <a:pPr algn="ctr"/>
            <a:r>
              <a:rPr lang="ko-KR" altLang="en-US" sz="1200" dirty="0" err="1" smtClean="0"/>
              <a:t>증가량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00</a:t>
            </a:r>
          </a:p>
          <a:p>
            <a:pPr algn="ctr"/>
            <a:r>
              <a:rPr lang="ko-KR" altLang="en-US" sz="1200" dirty="0" smtClean="0"/>
              <a:t>포인트 </a:t>
            </a:r>
            <a:r>
              <a:rPr lang="en-US" altLang="ko-KR" sz="1200" dirty="0" smtClean="0"/>
              <a:t>: 00</a:t>
            </a:r>
            <a:endParaRPr lang="ko-KR" altLang="en-US" sz="1200" dirty="0"/>
          </a:p>
        </p:txBody>
      </p:sp>
      <p:sp>
        <p:nvSpPr>
          <p:cNvPr id="13" name="순서도: 처리 12"/>
          <p:cNvSpPr/>
          <p:nvPr/>
        </p:nvSpPr>
        <p:spPr>
          <a:xfrm>
            <a:off x="2708089" y="2924944"/>
            <a:ext cx="1215839" cy="1080120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풀 </a:t>
            </a:r>
            <a:r>
              <a:rPr lang="ko-KR" altLang="en-US" sz="1200" dirty="0" err="1" smtClean="0"/>
              <a:t>차지샷</a:t>
            </a:r>
            <a:endParaRPr lang="en-US" altLang="ko-KR" sz="1200" dirty="0" smtClean="0"/>
          </a:p>
          <a:p>
            <a:pPr algn="ctr"/>
            <a:r>
              <a:rPr lang="ko-KR" altLang="en-US" sz="1200" dirty="0" err="1" smtClean="0"/>
              <a:t>스플래시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범위 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DMG</a:t>
            </a:r>
            <a:r>
              <a:rPr lang="ko-KR" altLang="en-US" sz="1200" dirty="0" smtClean="0"/>
              <a:t>증가</a:t>
            </a:r>
            <a:endParaRPr lang="en-US" altLang="ko-KR" sz="1200" dirty="0" smtClean="0"/>
          </a:p>
          <a:p>
            <a:pPr algn="ctr"/>
            <a:r>
              <a:rPr lang="ko-KR" altLang="en-US" sz="1200" dirty="0" err="1" smtClean="0"/>
              <a:t>증가량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00, 00</a:t>
            </a:r>
          </a:p>
          <a:p>
            <a:pPr algn="ctr"/>
            <a:r>
              <a:rPr lang="ko-KR" altLang="en-US" sz="1200" dirty="0" smtClean="0"/>
              <a:t>포인트 </a:t>
            </a:r>
            <a:r>
              <a:rPr lang="en-US" altLang="ko-KR" sz="1200" dirty="0" smtClean="0"/>
              <a:t>: 00</a:t>
            </a:r>
            <a:endParaRPr lang="ko-KR" altLang="en-US" sz="1200" dirty="0"/>
          </a:p>
        </p:txBody>
      </p:sp>
      <p:sp>
        <p:nvSpPr>
          <p:cNvPr id="3" name="순서도: 처리 2"/>
          <p:cNvSpPr/>
          <p:nvPr/>
        </p:nvSpPr>
        <p:spPr>
          <a:xfrm>
            <a:off x="5076056" y="1700808"/>
            <a:ext cx="1224136" cy="2304256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플레이어</a:t>
            </a:r>
            <a:endParaRPr lang="en-US" altLang="ko-KR" sz="1400" dirty="0" smtClean="0"/>
          </a:p>
          <a:p>
            <a:pPr algn="ctr"/>
            <a:r>
              <a:rPr lang="ko-KR" altLang="en-US" sz="1400" dirty="0" err="1" smtClean="0"/>
              <a:t>정보창</a:t>
            </a:r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 smtClean="0"/>
              <a:t>POINT : 00</a:t>
            </a:r>
            <a:endParaRPr lang="en-US" altLang="ko-KR" sz="1400" dirty="0"/>
          </a:p>
          <a:p>
            <a:pPr algn="ctr"/>
            <a:r>
              <a:rPr lang="en-US" altLang="ko-KR" sz="1400" dirty="0" smtClean="0"/>
              <a:t>HP: 00</a:t>
            </a:r>
          </a:p>
          <a:p>
            <a:pPr algn="ctr"/>
            <a:r>
              <a:rPr lang="en-US" altLang="ko-KR" sz="1400" dirty="0" smtClean="0"/>
              <a:t>DMG : 00</a:t>
            </a:r>
          </a:p>
          <a:p>
            <a:pPr algn="ctr"/>
            <a:r>
              <a:rPr lang="en-US" altLang="ko-KR" sz="1400" dirty="0" smtClean="0"/>
              <a:t>SPLASH : 00</a:t>
            </a:r>
          </a:p>
          <a:p>
            <a:pPr algn="ctr"/>
            <a:r>
              <a:rPr lang="en-US" altLang="ko-KR" sz="1400" dirty="0" smtClean="0"/>
              <a:t>SPEED : 00</a:t>
            </a:r>
          </a:p>
          <a:p>
            <a:pPr algn="ctr"/>
            <a:endParaRPr lang="en-US" altLang="ko-KR" sz="1400" dirty="0" smtClean="0"/>
          </a:p>
        </p:txBody>
      </p:sp>
      <p:sp>
        <p:nvSpPr>
          <p:cNvPr id="14" name="순서도: 처리 13"/>
          <p:cNvSpPr/>
          <p:nvPr/>
        </p:nvSpPr>
        <p:spPr>
          <a:xfrm>
            <a:off x="739408" y="1416986"/>
            <a:ext cx="360040" cy="336243"/>
          </a:xfrm>
          <a:prstGeom prst="flowChartProces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5" name="순서도: 처리 14"/>
          <p:cNvSpPr/>
          <p:nvPr/>
        </p:nvSpPr>
        <p:spPr>
          <a:xfrm>
            <a:off x="1196306" y="1700808"/>
            <a:ext cx="360040" cy="336243"/>
          </a:xfrm>
          <a:prstGeom prst="flowChartProces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6" name="순서도: 처리 15"/>
          <p:cNvSpPr/>
          <p:nvPr/>
        </p:nvSpPr>
        <p:spPr>
          <a:xfrm>
            <a:off x="1196306" y="2924944"/>
            <a:ext cx="360040" cy="336243"/>
          </a:xfrm>
          <a:prstGeom prst="flowChartProces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7" name="순서도: 처리 16"/>
          <p:cNvSpPr/>
          <p:nvPr/>
        </p:nvSpPr>
        <p:spPr>
          <a:xfrm>
            <a:off x="2435589" y="1700808"/>
            <a:ext cx="360040" cy="336243"/>
          </a:xfrm>
          <a:prstGeom prst="flowChartProces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" name="순서도: 처리 17"/>
          <p:cNvSpPr/>
          <p:nvPr/>
        </p:nvSpPr>
        <p:spPr>
          <a:xfrm>
            <a:off x="2435589" y="2931548"/>
            <a:ext cx="360040" cy="336243"/>
          </a:xfrm>
          <a:prstGeom prst="flowChartProces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923928" y="1674778"/>
            <a:ext cx="1016410" cy="10900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미니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타워</a:t>
            </a:r>
            <a:endParaRPr lang="en-US" altLang="ko-KR" sz="12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4139952" y="3093065"/>
            <a:ext cx="800386" cy="33624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계속하</a:t>
            </a:r>
            <a:r>
              <a:rPr lang="ko-KR" altLang="en-US" sz="1200" dirty="0"/>
              <a:t>기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139952" y="3498604"/>
            <a:ext cx="800386" cy="33624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메인화면</a:t>
            </a:r>
            <a:endParaRPr lang="ko-KR" altLang="en-US" sz="1200" dirty="0"/>
          </a:p>
        </p:txBody>
      </p:sp>
      <p:sp>
        <p:nvSpPr>
          <p:cNvPr id="19" name="순서도: 처리 18"/>
          <p:cNvSpPr/>
          <p:nvPr/>
        </p:nvSpPr>
        <p:spPr>
          <a:xfrm>
            <a:off x="3743908" y="1684736"/>
            <a:ext cx="360040" cy="336243"/>
          </a:xfrm>
          <a:prstGeom prst="flowChartProces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1" name="순서도: 처리 20"/>
          <p:cNvSpPr/>
          <p:nvPr/>
        </p:nvSpPr>
        <p:spPr>
          <a:xfrm>
            <a:off x="3959932" y="2817035"/>
            <a:ext cx="360040" cy="336243"/>
          </a:xfrm>
          <a:prstGeom prst="flowChartProces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2" name="순서도: 처리 21"/>
          <p:cNvSpPr/>
          <p:nvPr/>
        </p:nvSpPr>
        <p:spPr>
          <a:xfrm>
            <a:off x="3923928" y="3834847"/>
            <a:ext cx="360040" cy="336243"/>
          </a:xfrm>
          <a:prstGeom prst="flowChartProces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23" name="순서도: 처리 22"/>
          <p:cNvSpPr/>
          <p:nvPr/>
        </p:nvSpPr>
        <p:spPr>
          <a:xfrm>
            <a:off x="4896036" y="1637517"/>
            <a:ext cx="360040" cy="336243"/>
          </a:xfrm>
          <a:prstGeom prst="flowChartProces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401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5. </a:t>
            </a:r>
            <a:r>
              <a:rPr lang="ko-KR" altLang="en-US" sz="2000" dirty="0"/>
              <a:t>전체화면 설정</a:t>
            </a:r>
            <a:endParaRPr lang="en-US" altLang="ko-KR" sz="2000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lvl="1"/>
            <a:r>
              <a:rPr lang="en-US" altLang="ko-KR" dirty="0"/>
              <a:t>5.6 </a:t>
            </a:r>
            <a:r>
              <a:rPr lang="ko-KR" altLang="en-US" dirty="0"/>
              <a:t>결과화면 설계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969346"/>
              </p:ext>
            </p:extLst>
          </p:nvPr>
        </p:nvGraphicFramePr>
        <p:xfrm>
          <a:off x="539552" y="4463752"/>
          <a:ext cx="8064896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1080120"/>
                <a:gridCol w="1944216"/>
                <a:gridCol w="1296144"/>
                <a:gridCol w="1296144"/>
                <a:gridCol w="1728192"/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번호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설명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타입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사이즈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좌표</a:t>
                      </a:r>
                      <a:endParaRPr lang="ko-KR" altLang="en-US" sz="1400" dirty="0"/>
                    </a:p>
                  </a:txBody>
                  <a:tcPr/>
                </a:tc>
              </a:tr>
              <a:tr h="235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게임 화면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Scene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235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결과 창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Background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235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결과 정보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235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계속하기 버튼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Button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235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메인화면</a:t>
                      </a:r>
                      <a:r>
                        <a:rPr lang="ko-KR" altLang="en-US" sz="1400" dirty="0" smtClean="0"/>
                        <a:t> 버튼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Button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랭킹 </a:t>
                      </a:r>
                      <a:r>
                        <a:rPr lang="ko-KR" altLang="en-US" sz="1400" dirty="0" err="1" smtClean="0"/>
                        <a:t>보러가기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웹 사이트 연동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예상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Button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순서도: 처리 8"/>
          <p:cNvSpPr/>
          <p:nvPr/>
        </p:nvSpPr>
        <p:spPr>
          <a:xfrm>
            <a:off x="1171030" y="1412776"/>
            <a:ext cx="5273178" cy="28803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순서도: 처리 1"/>
          <p:cNvSpPr/>
          <p:nvPr/>
        </p:nvSpPr>
        <p:spPr>
          <a:xfrm>
            <a:off x="1763688" y="1700808"/>
            <a:ext cx="4104456" cy="2376264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dirty="0" smtClean="0"/>
              <a:t>STAGE : 00</a:t>
            </a:r>
          </a:p>
          <a:p>
            <a:pPr lvl="1"/>
            <a:r>
              <a:rPr lang="en-US" altLang="ko-KR" dirty="0" smtClean="0"/>
              <a:t>SCORE : 00</a:t>
            </a:r>
          </a:p>
          <a:p>
            <a:pPr lvl="1"/>
            <a:r>
              <a:rPr lang="en-US" altLang="ko-KR" dirty="0" smtClean="0"/>
              <a:t>POINT : 00</a:t>
            </a:r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4" name="순서도: 처리 3"/>
          <p:cNvSpPr/>
          <p:nvPr/>
        </p:nvSpPr>
        <p:spPr>
          <a:xfrm>
            <a:off x="2051720" y="3356992"/>
            <a:ext cx="1440160" cy="504056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계속 하기</a:t>
            </a:r>
            <a:endParaRPr lang="ko-KR" altLang="en-US"/>
          </a:p>
        </p:txBody>
      </p:sp>
      <p:sp>
        <p:nvSpPr>
          <p:cNvPr id="10" name="순서도: 처리 9"/>
          <p:cNvSpPr/>
          <p:nvPr/>
        </p:nvSpPr>
        <p:spPr>
          <a:xfrm>
            <a:off x="4139952" y="3356992"/>
            <a:ext cx="1440160" cy="504056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 화면</a:t>
            </a:r>
            <a:endParaRPr lang="ko-KR" altLang="en-US" dirty="0"/>
          </a:p>
        </p:txBody>
      </p:sp>
      <p:sp>
        <p:nvSpPr>
          <p:cNvPr id="11" name="순서도: 처리 10"/>
          <p:cNvSpPr/>
          <p:nvPr/>
        </p:nvSpPr>
        <p:spPr>
          <a:xfrm>
            <a:off x="4139952" y="2204864"/>
            <a:ext cx="1440160" cy="792088"/>
          </a:xfrm>
          <a:prstGeom prst="flowChart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랭킹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보러가기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추가 예상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2" name="순서도: 처리 11"/>
          <p:cNvSpPr/>
          <p:nvPr/>
        </p:nvSpPr>
        <p:spPr>
          <a:xfrm>
            <a:off x="739408" y="1416986"/>
            <a:ext cx="360040" cy="336243"/>
          </a:xfrm>
          <a:prstGeom prst="flowChartProces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순서도: 처리 12"/>
          <p:cNvSpPr/>
          <p:nvPr/>
        </p:nvSpPr>
        <p:spPr>
          <a:xfrm>
            <a:off x="1555742" y="1700808"/>
            <a:ext cx="360040" cy="336243"/>
          </a:xfrm>
          <a:prstGeom prst="flowChartProces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순서도: 처리 13"/>
          <p:cNvSpPr/>
          <p:nvPr/>
        </p:nvSpPr>
        <p:spPr>
          <a:xfrm>
            <a:off x="1915782" y="2204864"/>
            <a:ext cx="360040" cy="336243"/>
          </a:xfrm>
          <a:prstGeom prst="flowChartProces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순서도: 처리 14"/>
          <p:cNvSpPr/>
          <p:nvPr/>
        </p:nvSpPr>
        <p:spPr>
          <a:xfrm>
            <a:off x="1810338" y="3344120"/>
            <a:ext cx="360040" cy="336243"/>
          </a:xfrm>
          <a:prstGeom prst="flowChartProces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6" name="순서도: 처리 15"/>
          <p:cNvSpPr/>
          <p:nvPr/>
        </p:nvSpPr>
        <p:spPr>
          <a:xfrm>
            <a:off x="3959932" y="3364070"/>
            <a:ext cx="360040" cy="336243"/>
          </a:xfrm>
          <a:prstGeom prst="flowChartProces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7" name="순서도: 처리 16"/>
          <p:cNvSpPr/>
          <p:nvPr/>
        </p:nvSpPr>
        <p:spPr>
          <a:xfrm>
            <a:off x="3959932" y="2204864"/>
            <a:ext cx="360040" cy="336243"/>
          </a:xfrm>
          <a:prstGeom prst="flowChartProces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105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순서도: 처리 4"/>
          <p:cNvSpPr/>
          <p:nvPr/>
        </p:nvSpPr>
        <p:spPr>
          <a:xfrm>
            <a:off x="1043608" y="2564904"/>
            <a:ext cx="5273178" cy="2880320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475656" y="2924944"/>
            <a:ext cx="1296144" cy="100811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r>
              <a:rPr lang="ko-KR" altLang="en-US" dirty="0" err="1" smtClean="0"/>
              <a:t>번타워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속성 </a:t>
            </a:r>
            <a:r>
              <a:rPr lang="en-US" altLang="ko-KR" dirty="0" smtClean="0"/>
              <a:t>: 00</a:t>
            </a:r>
          </a:p>
          <a:p>
            <a:pPr algn="ctr"/>
            <a:r>
              <a:rPr lang="ko-KR" altLang="en-US" dirty="0" smtClean="0"/>
              <a:t>능력 </a:t>
            </a:r>
            <a:r>
              <a:rPr lang="en-US" altLang="ko-KR" dirty="0" smtClean="0"/>
              <a:t>: 00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275856" y="2924944"/>
            <a:ext cx="1296144" cy="100811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r>
              <a:rPr lang="ko-KR" altLang="en-US" dirty="0" err="1" smtClean="0"/>
              <a:t>번타워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속성 </a:t>
            </a:r>
            <a:r>
              <a:rPr lang="en-US" altLang="ko-KR" dirty="0" smtClean="0"/>
              <a:t>: 00</a:t>
            </a:r>
          </a:p>
          <a:p>
            <a:pPr algn="ctr"/>
            <a:r>
              <a:rPr lang="ko-KR" altLang="en-US" dirty="0" smtClean="0"/>
              <a:t>능력 </a:t>
            </a:r>
            <a:r>
              <a:rPr lang="en-US" altLang="ko-KR" dirty="0" smtClean="0"/>
              <a:t>: 00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475656" y="4077072"/>
            <a:ext cx="1296144" cy="100811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r>
              <a:rPr lang="ko-KR" altLang="en-US" dirty="0" err="1" smtClean="0"/>
              <a:t>번타워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속성 </a:t>
            </a:r>
            <a:r>
              <a:rPr lang="en-US" altLang="ko-KR" dirty="0" smtClean="0"/>
              <a:t>: 00</a:t>
            </a:r>
          </a:p>
          <a:p>
            <a:pPr algn="ctr"/>
            <a:r>
              <a:rPr lang="ko-KR" altLang="en-US" dirty="0" smtClean="0"/>
              <a:t>능력 </a:t>
            </a:r>
            <a:r>
              <a:rPr lang="en-US" altLang="ko-KR" dirty="0" smtClean="0"/>
              <a:t>: 00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275856" y="4077072"/>
            <a:ext cx="1296144" cy="100811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r>
              <a:rPr lang="ko-KR" altLang="en-US" dirty="0" err="1" smtClean="0"/>
              <a:t>번타워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속성 </a:t>
            </a:r>
            <a:r>
              <a:rPr lang="en-US" altLang="ko-KR" dirty="0" smtClean="0"/>
              <a:t>: 00</a:t>
            </a:r>
          </a:p>
          <a:p>
            <a:pPr algn="ctr"/>
            <a:r>
              <a:rPr lang="ko-KR" altLang="en-US" dirty="0" smtClean="0"/>
              <a:t>능력 </a:t>
            </a:r>
            <a:r>
              <a:rPr lang="en-US" altLang="ko-KR" dirty="0" smtClean="0"/>
              <a:t>: 00</a:t>
            </a:r>
            <a:endParaRPr lang="ko-KR" altLang="en-US" dirty="0"/>
          </a:p>
        </p:txBody>
      </p:sp>
      <p:sp>
        <p:nvSpPr>
          <p:cNvPr id="10" name="순서도: 처리 9"/>
          <p:cNvSpPr/>
          <p:nvPr/>
        </p:nvSpPr>
        <p:spPr>
          <a:xfrm>
            <a:off x="1187624" y="2924944"/>
            <a:ext cx="468052" cy="336243"/>
          </a:xfrm>
          <a:prstGeom prst="flowChartProces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891246" y="4205506"/>
            <a:ext cx="1080120" cy="5760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돌아가기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4891246" y="2924944"/>
            <a:ext cx="1296144" cy="100811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200" dirty="0" err="1">
                <a:solidFill>
                  <a:prstClr val="white"/>
                </a:solidFill>
              </a:rPr>
              <a:t>공속증가</a:t>
            </a:r>
            <a:r>
              <a:rPr lang="en-US" altLang="ko-KR" sz="1200" dirty="0">
                <a:solidFill>
                  <a:prstClr val="white"/>
                </a:solidFill>
              </a:rPr>
              <a:t>:00</a:t>
            </a:r>
          </a:p>
          <a:p>
            <a:pPr lvl="0" algn="ctr"/>
            <a:r>
              <a:rPr lang="ko-KR" altLang="en-US" sz="1200" dirty="0">
                <a:solidFill>
                  <a:prstClr val="white"/>
                </a:solidFill>
              </a:rPr>
              <a:t>범위증가</a:t>
            </a:r>
            <a:r>
              <a:rPr lang="en-US" altLang="ko-KR" sz="1200" dirty="0">
                <a:solidFill>
                  <a:prstClr val="white"/>
                </a:solidFill>
              </a:rPr>
              <a:t>:00</a:t>
            </a:r>
          </a:p>
          <a:p>
            <a:pPr lvl="0" algn="ctr"/>
            <a:r>
              <a:rPr lang="ko-KR" altLang="en-US" sz="1200" dirty="0">
                <a:solidFill>
                  <a:prstClr val="white"/>
                </a:solidFill>
              </a:rPr>
              <a:t>포인트 </a:t>
            </a:r>
            <a:r>
              <a:rPr lang="en-US" altLang="ko-KR" sz="1200" dirty="0">
                <a:solidFill>
                  <a:prstClr val="white"/>
                </a:solidFill>
              </a:rPr>
              <a:t>:00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4641613" y="4077072"/>
            <a:ext cx="499266" cy="336243"/>
          </a:xfrm>
          <a:prstGeom prst="flowChartProces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12</a:t>
            </a:r>
            <a:endParaRPr lang="ko-KR" altLang="en-US" dirty="0"/>
          </a:p>
        </p:txBody>
      </p:sp>
      <p:sp>
        <p:nvSpPr>
          <p:cNvPr id="11" name="순서도: 처리 10"/>
          <p:cNvSpPr/>
          <p:nvPr/>
        </p:nvSpPr>
        <p:spPr>
          <a:xfrm>
            <a:off x="4689989" y="2924944"/>
            <a:ext cx="360040" cy="336243"/>
          </a:xfrm>
          <a:prstGeom prst="flowChartProces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4928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487" y="2315369"/>
            <a:ext cx="3629025" cy="3629025"/>
          </a:xfrm>
        </p:spPr>
      </p:pic>
      <p:sp>
        <p:nvSpPr>
          <p:cNvPr id="5" name="이등변 삼각형 4"/>
          <p:cNvSpPr/>
          <p:nvPr/>
        </p:nvSpPr>
        <p:spPr>
          <a:xfrm>
            <a:off x="2987824" y="2357856"/>
            <a:ext cx="144016" cy="144016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>
            <a:off x="4283968" y="2520753"/>
            <a:ext cx="144016" cy="144016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>
            <a:off x="6012160" y="2510256"/>
            <a:ext cx="144016" cy="144016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>
            <a:off x="6012160" y="4437112"/>
            <a:ext cx="144016" cy="144016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>
            <a:off x="6228184" y="5589240"/>
            <a:ext cx="144016" cy="144016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>
            <a:off x="3347864" y="5157192"/>
            <a:ext cx="144016" cy="144016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>
            <a:off x="2987824" y="4077072"/>
            <a:ext cx="144016" cy="144016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4716016" y="5582540"/>
            <a:ext cx="144016" cy="144016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266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r>
              <a:rPr lang="ko-KR" altLang="en-US" dirty="0" smtClean="0"/>
              <a:t>목    차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2"/>
          </p:nvPr>
        </p:nvSpPr>
        <p:spPr>
          <a:xfrm>
            <a:off x="457200" y="1412776"/>
            <a:ext cx="4041648" cy="4713704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게임 개요</a:t>
            </a:r>
            <a:endParaRPr lang="en-US" altLang="ko-KR" dirty="0" smtClean="0"/>
          </a:p>
          <a:p>
            <a:pPr lvl="1"/>
            <a:r>
              <a:rPr lang="en-US" altLang="ko-KR" dirty="0"/>
              <a:t>1.1 </a:t>
            </a:r>
            <a:r>
              <a:rPr lang="ko-KR" altLang="en-US" dirty="0"/>
              <a:t>기획의도</a:t>
            </a:r>
            <a:endParaRPr lang="en-US" altLang="ko-KR" dirty="0"/>
          </a:p>
          <a:p>
            <a:pPr lvl="1"/>
            <a:r>
              <a:rPr lang="en-US" altLang="ko-KR" dirty="0"/>
              <a:t>1.2 </a:t>
            </a:r>
            <a:r>
              <a:rPr lang="ko-KR" altLang="en-US" dirty="0"/>
              <a:t>게임소개</a:t>
            </a:r>
            <a:endParaRPr lang="en-US" altLang="ko-KR" dirty="0"/>
          </a:p>
          <a:p>
            <a:pPr lvl="1"/>
            <a:r>
              <a:rPr lang="en-US" altLang="ko-KR" dirty="0"/>
              <a:t>1.3 </a:t>
            </a:r>
            <a:r>
              <a:rPr lang="ko-KR" altLang="en-US" dirty="0"/>
              <a:t>게임목표</a:t>
            </a:r>
            <a:endParaRPr lang="en-US" altLang="ko-KR" dirty="0"/>
          </a:p>
          <a:p>
            <a:pPr lvl="1"/>
            <a:r>
              <a:rPr lang="en-US" altLang="ko-KR" dirty="0"/>
              <a:t>1.4 </a:t>
            </a:r>
            <a:r>
              <a:rPr lang="ko-KR" altLang="en-US" dirty="0"/>
              <a:t>전체 </a:t>
            </a:r>
            <a:r>
              <a:rPr lang="ko-KR" altLang="en-US" dirty="0" err="1"/>
              <a:t>플로우</a:t>
            </a:r>
            <a:r>
              <a:rPr lang="ko-KR" altLang="en-US" dirty="0"/>
              <a:t> 차트</a:t>
            </a:r>
            <a:r>
              <a:rPr lang="en-US" altLang="ko-KR" dirty="0"/>
              <a:t>	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게임화면 및 시스템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2.1 </a:t>
            </a:r>
            <a:r>
              <a:rPr lang="ko-KR" altLang="en-US" dirty="0" smtClean="0"/>
              <a:t>게임화면 </a:t>
            </a:r>
            <a:r>
              <a:rPr lang="en-US" altLang="ko-KR" dirty="0" smtClean="0"/>
              <a:t>UI</a:t>
            </a:r>
          </a:p>
          <a:p>
            <a:pPr lvl="1"/>
            <a:r>
              <a:rPr lang="en-US" altLang="ko-KR" dirty="0" smtClean="0"/>
              <a:t>2.2 </a:t>
            </a:r>
            <a:r>
              <a:rPr lang="ko-KR" altLang="en-US" dirty="0" smtClean="0"/>
              <a:t>게임 시스템 및 설계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플레이어 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3.1 </a:t>
            </a:r>
            <a:r>
              <a:rPr lang="ko-KR" altLang="en-US" dirty="0" smtClean="0"/>
              <a:t>타</a:t>
            </a:r>
            <a:r>
              <a:rPr lang="ko-KR" altLang="en-US" dirty="0"/>
              <a:t>워</a:t>
            </a:r>
            <a:r>
              <a:rPr lang="ko-KR" altLang="en-US" dirty="0" smtClean="0"/>
              <a:t> 상태개요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3.2 </a:t>
            </a:r>
            <a:r>
              <a:rPr lang="ko-KR" altLang="en-US" dirty="0" err="1" smtClean="0"/>
              <a:t>마왕성</a:t>
            </a:r>
            <a:r>
              <a:rPr lang="ko-KR" altLang="en-US" dirty="0" smtClean="0"/>
              <a:t> 피격 판정영역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3.3 </a:t>
            </a:r>
            <a:r>
              <a:rPr lang="ko-KR" altLang="en-US" dirty="0" err="1" smtClean="0"/>
              <a:t>마왕성</a:t>
            </a:r>
            <a:r>
              <a:rPr lang="ko-KR" altLang="en-US" dirty="0" smtClean="0"/>
              <a:t> </a:t>
            </a:r>
            <a:r>
              <a:rPr lang="en-US" altLang="ko-KR" dirty="0" smtClean="0"/>
              <a:t>HP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4"/>
          </p:nvPr>
        </p:nvSpPr>
        <p:spPr>
          <a:xfrm>
            <a:off x="4672584" y="1412776"/>
            <a:ext cx="4041648" cy="4713259"/>
          </a:xfrm>
        </p:spPr>
        <p:txBody>
          <a:bodyPr>
            <a:normAutofit/>
          </a:bodyPr>
          <a:lstStyle/>
          <a:p>
            <a:r>
              <a:rPr lang="en-US" altLang="ko-KR" dirty="0"/>
              <a:t>4. </a:t>
            </a:r>
            <a:r>
              <a:rPr lang="ko-KR" altLang="en-US" dirty="0" err="1"/>
              <a:t>에너미</a:t>
            </a:r>
            <a:r>
              <a:rPr lang="ko-KR" altLang="en-US" dirty="0"/>
              <a:t>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4.1 </a:t>
            </a:r>
            <a:r>
              <a:rPr lang="ko-KR" altLang="en-US" dirty="0" err="1" smtClean="0"/>
              <a:t>에너미</a:t>
            </a:r>
            <a:r>
              <a:rPr lang="ko-KR" altLang="en-US" dirty="0" smtClean="0"/>
              <a:t> 종류와 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4.2 </a:t>
            </a:r>
            <a:r>
              <a:rPr lang="ko-KR" altLang="en-US" dirty="0" err="1" smtClean="0"/>
              <a:t>에너미</a:t>
            </a:r>
            <a:r>
              <a:rPr lang="ko-KR" altLang="en-US" dirty="0" smtClean="0"/>
              <a:t> 상태개요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전체화면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5.1 </a:t>
            </a:r>
            <a:r>
              <a:rPr lang="ko-KR" altLang="en-US" dirty="0" smtClean="0"/>
              <a:t>전체화면 구성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5.2 </a:t>
            </a:r>
            <a:r>
              <a:rPr lang="ko-KR" altLang="en-US" dirty="0" err="1" smtClean="0"/>
              <a:t>메인화면</a:t>
            </a:r>
            <a:r>
              <a:rPr lang="ko-KR" altLang="en-US" dirty="0" smtClean="0"/>
              <a:t> 설계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5.3 </a:t>
            </a:r>
            <a:r>
              <a:rPr lang="ko-KR" altLang="en-US" dirty="0" smtClean="0"/>
              <a:t>플레이화면 설계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5.4 </a:t>
            </a:r>
            <a:r>
              <a:rPr lang="ko-KR" altLang="en-US" dirty="0" smtClean="0"/>
              <a:t>상점화면 설계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5.5 </a:t>
            </a:r>
            <a:r>
              <a:rPr lang="ko-KR" altLang="en-US" dirty="0" smtClean="0"/>
              <a:t>결과화면 설계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52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/>
          <a:lstStyle/>
          <a:p>
            <a:pPr algn="l"/>
            <a:r>
              <a:rPr lang="en-US" altLang="ko-KR" sz="2000" dirty="0" smtClean="0"/>
              <a:t>1. </a:t>
            </a:r>
            <a:r>
              <a:rPr lang="ko-KR" altLang="en-US" sz="2000" dirty="0" smtClean="0"/>
              <a:t>게임 개요</a:t>
            </a:r>
            <a:endParaRPr lang="ko-KR" altLang="en-US" sz="2000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602128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1.1 </a:t>
            </a:r>
            <a:r>
              <a:rPr lang="ko-KR" altLang="en-US" dirty="0" smtClean="0"/>
              <a:t>기획 의도</a:t>
            </a:r>
            <a:endParaRPr lang="en-US" altLang="ko-KR" dirty="0"/>
          </a:p>
          <a:p>
            <a:pPr lvl="1"/>
            <a:r>
              <a:rPr lang="ko-KR" altLang="en-US" sz="1600" dirty="0" err="1" smtClean="0"/>
              <a:t>모바일</a:t>
            </a:r>
            <a:r>
              <a:rPr lang="ko-KR" altLang="en-US" sz="1600" dirty="0" smtClean="0"/>
              <a:t> 기기의 센서와 </a:t>
            </a:r>
            <a:r>
              <a:rPr lang="en-US" altLang="ko-KR" sz="1600" dirty="0" smtClean="0"/>
              <a:t>VR</a:t>
            </a:r>
            <a:r>
              <a:rPr lang="ko-KR" altLang="en-US" sz="1600" dirty="0" smtClean="0"/>
              <a:t>을 합쳐 새로운 조작 방식의 디펜스게임 제작을 목표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r>
              <a:rPr lang="en-US" altLang="ko-KR" dirty="0" smtClean="0"/>
              <a:t>1.2 </a:t>
            </a:r>
            <a:r>
              <a:rPr lang="ko-KR" altLang="en-US" dirty="0" smtClean="0"/>
              <a:t>게임 소개</a:t>
            </a:r>
            <a:endParaRPr lang="en-US" altLang="ko-KR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marL="393192" lvl="1" indent="0">
              <a:buNone/>
            </a:pPr>
            <a:endParaRPr lang="en-US" altLang="ko-KR" sz="1600" dirty="0" smtClean="0"/>
          </a:p>
          <a:p>
            <a:r>
              <a:rPr lang="en-US" altLang="ko-KR" dirty="0" smtClean="0"/>
              <a:t>1.3 </a:t>
            </a:r>
            <a:r>
              <a:rPr lang="ko-KR" altLang="en-US" dirty="0" smtClean="0"/>
              <a:t>게임 목표</a:t>
            </a:r>
            <a:endParaRPr lang="en-US" altLang="ko-KR" dirty="0"/>
          </a:p>
          <a:p>
            <a:pPr lvl="1"/>
            <a:r>
              <a:rPr lang="ko-KR" altLang="en-US" sz="1600" dirty="0" smtClean="0"/>
              <a:t>매  스테이지마다 정해진 </a:t>
            </a:r>
            <a:r>
              <a:rPr lang="ko-KR" altLang="en-US" sz="1600" dirty="0" err="1" smtClean="0"/>
              <a:t>시간동안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버텨야하며</a:t>
            </a:r>
            <a:r>
              <a:rPr lang="ko-KR" altLang="en-US" sz="1600" dirty="0" smtClean="0"/>
              <a:t> 적을 처치하여 모은 포인트로 타워나 </a:t>
            </a:r>
            <a:r>
              <a:rPr lang="ko-KR" altLang="en-US" sz="1600" dirty="0" err="1" smtClean="0"/>
              <a:t>마왕성을</a:t>
            </a:r>
            <a:r>
              <a:rPr lang="ko-KR" altLang="en-US" sz="1600" dirty="0" smtClean="0"/>
              <a:t> 강화한다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게임 결과로 랭킹을 확인 할 수 있다</a:t>
            </a:r>
            <a:r>
              <a:rPr lang="en-US" altLang="ko-KR" sz="1600" dirty="0" smtClean="0"/>
              <a:t>.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42661"/>
              </p:ext>
            </p:extLst>
          </p:nvPr>
        </p:nvGraphicFramePr>
        <p:xfrm>
          <a:off x="1331640" y="2492896"/>
          <a:ext cx="6096000" cy="264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4871864"/>
              </a:tblGrid>
              <a:tr h="2268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제목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용사를 막아라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장르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디펜스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플랫폼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Android, VR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타겟연령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14</a:t>
                      </a:r>
                      <a:r>
                        <a:rPr lang="ko-KR" altLang="en-US" sz="1600" dirty="0" smtClean="0"/>
                        <a:t>세</a:t>
                      </a:r>
                      <a:r>
                        <a:rPr lang="en-US" altLang="ko-KR" sz="1600" dirty="0" smtClean="0"/>
                        <a:t>~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개발엔진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Unity3D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게임소개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고정된 캐릭터에게 </a:t>
                      </a:r>
                      <a:r>
                        <a:rPr lang="ko-KR" altLang="en-US" sz="1600" dirty="0" err="1" smtClean="0"/>
                        <a:t>미로로된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맵에</a:t>
                      </a:r>
                      <a:r>
                        <a:rPr lang="ko-KR" altLang="en-US" sz="1600" dirty="0" smtClean="0"/>
                        <a:t> 적들이 다가오고 플레이어는 음성인식 커맨드로 미사일을 발사해 제거하는 디펜스 게임이다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08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/>
          <a:lstStyle/>
          <a:p>
            <a:pPr algn="l"/>
            <a:r>
              <a:rPr lang="en-US" altLang="ko-KR" sz="2000" dirty="0" smtClean="0"/>
              <a:t>1. </a:t>
            </a:r>
            <a:r>
              <a:rPr lang="ko-KR" altLang="en-US" sz="2000" dirty="0" smtClean="0"/>
              <a:t>게임 개요</a:t>
            </a:r>
            <a:endParaRPr lang="ko-KR" altLang="en-US" sz="2000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r>
              <a:rPr lang="en-US" altLang="ko-KR" dirty="0" smtClean="0"/>
              <a:t>1.4 </a:t>
            </a:r>
            <a:r>
              <a:rPr lang="ko-KR" altLang="en-US" dirty="0" smtClean="0"/>
              <a:t>전체 </a:t>
            </a:r>
            <a:r>
              <a:rPr lang="ko-KR" altLang="en-US" dirty="0" err="1" smtClean="0"/>
              <a:t>플로우차트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7" y="1628800"/>
            <a:ext cx="8935698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10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/>
          <a:lstStyle/>
          <a:p>
            <a:pPr algn="l"/>
            <a:r>
              <a:rPr lang="en-US" altLang="ko-KR" sz="2000" dirty="0"/>
              <a:t>2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게임 화면 및 시스템 </a:t>
            </a:r>
            <a:endParaRPr lang="ko-KR" altLang="en-US" sz="2000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게임 화면 </a:t>
            </a:r>
            <a:r>
              <a:rPr lang="en-US" altLang="ko-KR" dirty="0" smtClean="0"/>
              <a:t>UI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545" y="1879891"/>
            <a:ext cx="5027153" cy="42324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83063" y="1915811"/>
            <a:ext cx="4889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STAGE : 00	SCORE : 00	POINT : 00</a:t>
            </a:r>
            <a:endParaRPr lang="ko-KR" altLang="en-US" sz="1600" dirty="0"/>
          </a:p>
        </p:txBody>
      </p:sp>
      <p:sp>
        <p:nvSpPr>
          <p:cNvPr id="5" name="순서도: 처리 4"/>
          <p:cNvSpPr/>
          <p:nvPr/>
        </p:nvSpPr>
        <p:spPr>
          <a:xfrm>
            <a:off x="2087724" y="5844782"/>
            <a:ext cx="4680520" cy="21602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마왕성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HP</a:t>
            </a:r>
            <a:endParaRPr lang="ko-KR" altLang="en-US" sz="1600" dirty="0"/>
          </a:p>
        </p:txBody>
      </p:sp>
      <p:sp>
        <p:nvSpPr>
          <p:cNvPr id="6" name="순서도: 처리 5"/>
          <p:cNvSpPr/>
          <p:nvPr/>
        </p:nvSpPr>
        <p:spPr>
          <a:xfrm>
            <a:off x="2087724" y="2254365"/>
            <a:ext cx="4680520" cy="189742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TIMER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167844" y="3308203"/>
            <a:ext cx="2376264" cy="17281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MENU</a:t>
            </a: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3383868" y="3996108"/>
            <a:ext cx="1872208" cy="2481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일시정지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383868" y="4532339"/>
            <a:ext cx="1872208" cy="2481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sp>
        <p:nvSpPr>
          <p:cNvPr id="14" name="순서도: 처리 13"/>
          <p:cNvSpPr/>
          <p:nvPr/>
        </p:nvSpPr>
        <p:spPr>
          <a:xfrm>
            <a:off x="2178577" y="1543648"/>
            <a:ext cx="360040" cy="336243"/>
          </a:xfrm>
          <a:prstGeom prst="flowChartProces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순서도: 처리 14"/>
          <p:cNvSpPr/>
          <p:nvPr/>
        </p:nvSpPr>
        <p:spPr>
          <a:xfrm>
            <a:off x="4044081" y="1523022"/>
            <a:ext cx="360040" cy="336243"/>
          </a:xfrm>
          <a:prstGeom prst="flowChartProces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순서도: 처리 15"/>
          <p:cNvSpPr/>
          <p:nvPr/>
        </p:nvSpPr>
        <p:spPr>
          <a:xfrm>
            <a:off x="5922993" y="1523021"/>
            <a:ext cx="360040" cy="336243"/>
          </a:xfrm>
          <a:prstGeom prst="flowChartProces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7" name="순서도: 처리 16"/>
          <p:cNvSpPr/>
          <p:nvPr/>
        </p:nvSpPr>
        <p:spPr>
          <a:xfrm>
            <a:off x="2178577" y="2623768"/>
            <a:ext cx="360040" cy="336243"/>
          </a:xfrm>
          <a:prstGeom prst="flowChartProces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8" name="순서도: 처리 17"/>
          <p:cNvSpPr/>
          <p:nvPr/>
        </p:nvSpPr>
        <p:spPr>
          <a:xfrm>
            <a:off x="2087724" y="6213206"/>
            <a:ext cx="360040" cy="336243"/>
          </a:xfrm>
          <a:prstGeom prst="flowChartProces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9" name="순서도: 처리 18"/>
          <p:cNvSpPr/>
          <p:nvPr/>
        </p:nvSpPr>
        <p:spPr>
          <a:xfrm>
            <a:off x="4072811" y="2791889"/>
            <a:ext cx="360040" cy="336243"/>
          </a:xfrm>
          <a:prstGeom prst="flowChartProces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0" name="순서도: 처리 19"/>
          <p:cNvSpPr/>
          <p:nvPr/>
        </p:nvSpPr>
        <p:spPr>
          <a:xfrm>
            <a:off x="2627817" y="4488316"/>
            <a:ext cx="423273" cy="336243"/>
          </a:xfrm>
          <a:prstGeom prst="flowChartProces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21" name="순서도: 처리 20"/>
          <p:cNvSpPr/>
          <p:nvPr/>
        </p:nvSpPr>
        <p:spPr>
          <a:xfrm>
            <a:off x="2691017" y="3952085"/>
            <a:ext cx="360040" cy="336243"/>
          </a:xfrm>
          <a:prstGeom prst="flowChartProces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22" name="순서도: 처리 21"/>
          <p:cNvSpPr/>
          <p:nvPr/>
        </p:nvSpPr>
        <p:spPr>
          <a:xfrm>
            <a:off x="6408204" y="3345904"/>
            <a:ext cx="360040" cy="336243"/>
          </a:xfrm>
          <a:prstGeom prst="flowChartProces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5" name="순서도: 처리 24"/>
          <p:cNvSpPr/>
          <p:nvPr/>
        </p:nvSpPr>
        <p:spPr>
          <a:xfrm>
            <a:off x="2087723" y="5517232"/>
            <a:ext cx="4680520" cy="21602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레이져</a:t>
            </a:r>
            <a:r>
              <a:rPr lang="ko-KR" altLang="en-US" sz="1600" dirty="0" smtClean="0"/>
              <a:t> 게이지</a:t>
            </a:r>
            <a:endParaRPr lang="ko-KR" altLang="en-US" sz="1600" dirty="0"/>
          </a:p>
        </p:txBody>
      </p:sp>
      <p:sp>
        <p:nvSpPr>
          <p:cNvPr id="26" name="순서도: 처리 25"/>
          <p:cNvSpPr/>
          <p:nvPr/>
        </p:nvSpPr>
        <p:spPr>
          <a:xfrm>
            <a:off x="2087724" y="5036395"/>
            <a:ext cx="360040" cy="336243"/>
          </a:xfrm>
          <a:prstGeom prst="flowChartProces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00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/>
          <a:lstStyle/>
          <a:p>
            <a:r>
              <a:rPr lang="en-US" altLang="ko-KR" sz="2000" dirty="0"/>
              <a:t>2. </a:t>
            </a:r>
            <a:r>
              <a:rPr lang="ko-KR" altLang="en-US" sz="2000" dirty="0"/>
              <a:t>게임 화면 및 시스템 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r>
              <a:rPr lang="en-US" altLang="ko-KR" dirty="0"/>
              <a:t>2.1 </a:t>
            </a:r>
            <a:r>
              <a:rPr lang="ko-KR" altLang="en-US" dirty="0"/>
              <a:t>게임 화면 </a:t>
            </a:r>
            <a:r>
              <a:rPr lang="en-US" altLang="ko-KR" dirty="0"/>
              <a:t>UI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988309"/>
              </p:ext>
            </p:extLst>
          </p:nvPr>
        </p:nvGraphicFramePr>
        <p:xfrm>
          <a:off x="179512" y="1772816"/>
          <a:ext cx="8694992" cy="3790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077"/>
                <a:gridCol w="1661179"/>
                <a:gridCol w="2880320"/>
                <a:gridCol w="1512168"/>
                <a:gridCol w="886242"/>
                <a:gridCol w="1112006"/>
              </a:tblGrid>
              <a:tr h="4377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사이즈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좌표</a:t>
                      </a:r>
                      <a:endParaRPr lang="ko-KR" altLang="en-US" dirty="0"/>
                    </a:p>
                  </a:txBody>
                  <a:tcPr/>
                </a:tc>
              </a:tr>
              <a:tr h="235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/>
                        <a:t>전체 배경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스테이지 전체 화면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Background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235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스테이지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스테이지 수 표시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String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235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스코어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점수 표시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String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235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포인트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포인트 표시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String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235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제한시간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제한시간 표시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Bar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235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마왕성</a:t>
                      </a:r>
                      <a:r>
                        <a:rPr lang="en-US" altLang="ko-KR" sz="1600" dirty="0" smtClean="0"/>
                        <a:t>HP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플레이어 </a:t>
                      </a:r>
                      <a:r>
                        <a:rPr lang="en-US" altLang="ko-KR" sz="1600" dirty="0" smtClean="0"/>
                        <a:t>HP </a:t>
                      </a:r>
                      <a:r>
                        <a:rPr lang="ko-KR" altLang="en-US" sz="1600" dirty="0" smtClean="0"/>
                        <a:t>표시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Bar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235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레이져</a:t>
                      </a:r>
                      <a:r>
                        <a:rPr lang="ko-KR" altLang="en-US" sz="1600" dirty="0" smtClean="0"/>
                        <a:t> 게이지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타워 </a:t>
                      </a:r>
                      <a:r>
                        <a:rPr lang="ko-KR" altLang="en-US" sz="1600" dirty="0" err="1" smtClean="0"/>
                        <a:t>레이져</a:t>
                      </a:r>
                      <a:r>
                        <a:rPr lang="ko-KR" altLang="en-US" sz="1600" dirty="0" smtClean="0"/>
                        <a:t> 게이지 표시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Bar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235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메뉴 창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음성 </a:t>
                      </a:r>
                      <a:r>
                        <a:rPr lang="ko-KR" altLang="en-US" sz="1600" dirty="0" err="1" smtClean="0"/>
                        <a:t>커맨드시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메뉴창</a:t>
                      </a:r>
                      <a:r>
                        <a:rPr lang="ko-KR" altLang="en-US" sz="1600" dirty="0" smtClean="0"/>
                        <a:t> 등장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Img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235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일시정지</a:t>
                      </a:r>
                      <a:r>
                        <a:rPr lang="ko-KR" altLang="en-US" sz="1600" dirty="0" smtClean="0"/>
                        <a:t> 버튼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음성 커맨드로 </a:t>
                      </a:r>
                      <a:r>
                        <a:rPr lang="ko-KR" altLang="en-US" sz="1600" dirty="0" err="1" smtClean="0"/>
                        <a:t>선택시</a:t>
                      </a:r>
                      <a:r>
                        <a:rPr lang="ko-KR" altLang="en-US" sz="1600" dirty="0" smtClean="0"/>
                        <a:t> 실행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Button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235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메인화면</a:t>
                      </a:r>
                      <a:r>
                        <a:rPr lang="ko-KR" altLang="en-US" sz="1600" dirty="0" smtClean="0"/>
                        <a:t> 버튼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음성 커맨드로 </a:t>
                      </a:r>
                      <a:r>
                        <a:rPr lang="ko-KR" altLang="en-US" sz="1600" dirty="0" err="1" smtClean="0"/>
                        <a:t>선택시</a:t>
                      </a:r>
                      <a:r>
                        <a:rPr lang="ko-KR" altLang="en-US" sz="1600" dirty="0" smtClean="0"/>
                        <a:t> 실행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Button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6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/>
          <a:lstStyle/>
          <a:p>
            <a:r>
              <a:rPr lang="en-US" altLang="ko-KR" sz="2000" dirty="0"/>
              <a:t>2. </a:t>
            </a:r>
            <a:r>
              <a:rPr lang="ko-KR" altLang="en-US" sz="2000" dirty="0"/>
              <a:t>게임 화면 및 시스템 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2.2 </a:t>
            </a:r>
            <a:r>
              <a:rPr lang="ko-KR" altLang="en-US" dirty="0" smtClean="0"/>
              <a:t>게임 시스템 및 설계</a:t>
            </a:r>
            <a:endParaRPr lang="en-US" altLang="ko-KR" dirty="0" smtClean="0"/>
          </a:p>
          <a:p>
            <a:pPr lvl="1"/>
            <a:r>
              <a:rPr lang="en-US" altLang="ko-KR" sz="1600" dirty="0" smtClean="0"/>
              <a:t>1) </a:t>
            </a:r>
            <a:r>
              <a:rPr lang="ko-KR" altLang="en-US" sz="1600" dirty="0" smtClean="0"/>
              <a:t>스테이지 시작</a:t>
            </a:r>
            <a:endParaRPr lang="en-US" altLang="ko-KR" sz="1600" dirty="0" smtClean="0"/>
          </a:p>
          <a:p>
            <a:pPr lvl="2"/>
            <a:r>
              <a:rPr lang="en-US" altLang="ko-KR" sz="1200" dirty="0"/>
              <a:t>-</a:t>
            </a:r>
            <a:r>
              <a:rPr lang="ko-KR" altLang="en-US" sz="1200" dirty="0"/>
              <a:t>스테이지 </a:t>
            </a:r>
            <a:r>
              <a:rPr lang="ko-KR" altLang="en-US" sz="1200" dirty="0" err="1"/>
              <a:t>시작시</a:t>
            </a:r>
            <a:r>
              <a:rPr lang="ko-KR" altLang="en-US" sz="1200" dirty="0"/>
              <a:t> 타이머가 켜지고 미로의 지정위치에서 적들이 </a:t>
            </a:r>
            <a:r>
              <a:rPr lang="ko-KR" altLang="en-US" sz="1200" dirty="0" smtClean="0"/>
              <a:t>나옴</a:t>
            </a:r>
            <a:r>
              <a:rPr lang="en-US" altLang="ko-KR" sz="1200" dirty="0" smtClean="0"/>
              <a:t>.</a:t>
            </a:r>
          </a:p>
          <a:p>
            <a:pPr lvl="2"/>
            <a:r>
              <a:rPr lang="en-US" altLang="ko-KR" sz="1200" dirty="0" smtClean="0"/>
              <a:t>-</a:t>
            </a:r>
            <a:r>
              <a:rPr lang="ko-KR" altLang="en-US" sz="1200" dirty="0" smtClean="0"/>
              <a:t>타이머 </a:t>
            </a:r>
            <a:r>
              <a:rPr lang="en-US" altLang="ko-KR" sz="1200" dirty="0" smtClean="0"/>
              <a:t>Bar</a:t>
            </a:r>
            <a:r>
              <a:rPr lang="ko-KR" altLang="en-US" sz="1200" dirty="0" smtClean="0"/>
              <a:t>가 점차 </a:t>
            </a:r>
            <a:r>
              <a:rPr lang="ko-KR" altLang="en-US" sz="1200" dirty="0" err="1" smtClean="0"/>
              <a:t>줄어듬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pPr lvl="2"/>
            <a:endParaRPr lang="en-US" altLang="ko-KR" sz="1300" dirty="0" smtClean="0"/>
          </a:p>
          <a:p>
            <a:pPr lvl="1"/>
            <a:r>
              <a:rPr lang="en-US" altLang="ko-KR" sz="1600" dirty="0" smtClean="0"/>
              <a:t>2)</a:t>
            </a:r>
            <a:r>
              <a:rPr lang="ko-KR" altLang="en-US" sz="1600" dirty="0" smtClean="0"/>
              <a:t>타워 </a:t>
            </a:r>
            <a:r>
              <a:rPr lang="ko-KR" altLang="en-US" sz="1600" dirty="0" err="1" smtClean="0"/>
              <a:t>레이져</a:t>
            </a:r>
            <a:r>
              <a:rPr lang="ko-KR" altLang="en-US" sz="1600" dirty="0" smtClean="0"/>
              <a:t> 게이지</a:t>
            </a:r>
            <a:endParaRPr lang="en-US" altLang="ko-KR" sz="1600" dirty="0" smtClean="0"/>
          </a:p>
          <a:p>
            <a:pPr lvl="2"/>
            <a:r>
              <a:rPr lang="en-US" altLang="ko-KR" sz="1300" dirty="0" smtClean="0"/>
              <a:t>-</a:t>
            </a:r>
            <a:r>
              <a:rPr lang="ko-KR" altLang="en-US" sz="1300" dirty="0" smtClean="0"/>
              <a:t>최대 게이지양은 </a:t>
            </a:r>
            <a:r>
              <a:rPr lang="en-US" altLang="ko-KR" sz="1300" dirty="0" smtClean="0"/>
              <a:t>100</a:t>
            </a:r>
            <a:r>
              <a:rPr lang="ko-KR" altLang="en-US" sz="1300" dirty="0" smtClean="0"/>
              <a:t>이며 회복 속도는 </a:t>
            </a:r>
            <a:r>
              <a:rPr lang="en-US" altLang="ko-KR" sz="1300" dirty="0" smtClean="0"/>
              <a:t>0.1</a:t>
            </a:r>
            <a:r>
              <a:rPr lang="ko-KR" altLang="en-US" sz="1300" dirty="0" smtClean="0"/>
              <a:t>초당 </a:t>
            </a:r>
            <a:r>
              <a:rPr lang="en-US" altLang="ko-KR" sz="1300" dirty="0"/>
              <a:t>2</a:t>
            </a:r>
            <a:r>
              <a:rPr lang="ko-KR" altLang="en-US" sz="1300" dirty="0" smtClean="0"/>
              <a:t>회복</a:t>
            </a:r>
            <a:r>
              <a:rPr lang="en-US" altLang="ko-KR" sz="1300" dirty="0" smtClean="0"/>
              <a:t> (</a:t>
            </a:r>
            <a:r>
              <a:rPr lang="ko-KR" altLang="en-US" sz="1300" dirty="0" smtClean="0"/>
              <a:t>수정 예정</a:t>
            </a:r>
            <a:r>
              <a:rPr lang="en-US" altLang="ko-KR" sz="1300" dirty="0" smtClean="0"/>
              <a:t>)</a:t>
            </a:r>
          </a:p>
          <a:p>
            <a:pPr lvl="2"/>
            <a:r>
              <a:rPr lang="en-US" altLang="ko-KR" sz="1300" dirty="0"/>
              <a:t>-</a:t>
            </a:r>
            <a:r>
              <a:rPr lang="ko-KR" altLang="en-US" sz="1300" dirty="0" smtClean="0"/>
              <a:t>상점에서 회복속도 업그레이드 가능</a:t>
            </a:r>
            <a:r>
              <a:rPr lang="en-US" altLang="ko-KR" sz="1300" dirty="0" smtClean="0"/>
              <a:t>.</a:t>
            </a:r>
          </a:p>
          <a:p>
            <a:pPr lvl="2"/>
            <a:r>
              <a:rPr lang="en-US" altLang="ko-KR" sz="1300" dirty="0" smtClean="0"/>
              <a:t>-</a:t>
            </a:r>
            <a:r>
              <a:rPr lang="ko-KR" altLang="en-US" sz="1300" dirty="0" smtClean="0"/>
              <a:t>발사 중에는 회복 불가</a:t>
            </a:r>
            <a:r>
              <a:rPr lang="en-US" altLang="ko-KR" sz="1300" dirty="0" smtClean="0"/>
              <a:t>.</a:t>
            </a:r>
          </a:p>
          <a:p>
            <a:pPr lvl="2"/>
            <a:endParaRPr lang="en-US" altLang="ko-KR" sz="1300" dirty="0" smtClean="0"/>
          </a:p>
          <a:p>
            <a:pPr lvl="1"/>
            <a:r>
              <a:rPr lang="en-US" altLang="ko-KR" sz="1600" dirty="0" smtClean="0"/>
              <a:t>3)</a:t>
            </a:r>
            <a:r>
              <a:rPr lang="ko-KR" altLang="en-US" sz="1600" dirty="0" err="1" smtClean="0"/>
              <a:t>레이져</a:t>
            </a:r>
            <a:r>
              <a:rPr lang="ko-KR" altLang="en-US" sz="1600" dirty="0" smtClean="0"/>
              <a:t> 발사</a:t>
            </a:r>
            <a:endParaRPr lang="en-US" altLang="ko-KR" sz="1600" dirty="0" smtClean="0"/>
          </a:p>
          <a:p>
            <a:pPr lvl="2"/>
            <a:r>
              <a:rPr lang="en-US" altLang="ko-KR" sz="1300" dirty="0" smtClean="0"/>
              <a:t>-</a:t>
            </a:r>
            <a:r>
              <a:rPr lang="ko-KR" altLang="en-US" sz="1300" dirty="0" smtClean="0"/>
              <a:t>음성 커맨드 </a:t>
            </a:r>
            <a:r>
              <a:rPr lang="en-US" altLang="ko-KR" sz="1300" dirty="0" smtClean="0"/>
              <a:t>“</a:t>
            </a:r>
            <a:r>
              <a:rPr lang="ko-KR" altLang="en-US" sz="1300" dirty="0" err="1" smtClean="0"/>
              <a:t>샷</a:t>
            </a:r>
            <a:r>
              <a:rPr lang="en-US" altLang="ko-KR" sz="1300" dirty="0" smtClean="0"/>
              <a:t>” </a:t>
            </a:r>
            <a:r>
              <a:rPr lang="ko-KR" altLang="en-US" sz="1300" dirty="0" smtClean="0"/>
              <a:t>으로 발사</a:t>
            </a:r>
            <a:r>
              <a:rPr lang="en-US" altLang="ko-KR" sz="1300" dirty="0" smtClean="0"/>
              <a:t>.</a:t>
            </a:r>
          </a:p>
          <a:p>
            <a:pPr lvl="2"/>
            <a:r>
              <a:rPr lang="en-US" altLang="ko-KR" sz="1300" dirty="0" smtClean="0"/>
              <a:t>-</a:t>
            </a:r>
            <a:r>
              <a:rPr lang="en-US" altLang="ko-KR" sz="1300" dirty="0"/>
              <a:t> 0.1</a:t>
            </a:r>
            <a:r>
              <a:rPr lang="ko-KR" altLang="en-US" sz="1300" dirty="0"/>
              <a:t>초당 </a:t>
            </a:r>
            <a:r>
              <a:rPr lang="en-US" altLang="ko-KR" sz="1300" dirty="0"/>
              <a:t>1</a:t>
            </a:r>
            <a:r>
              <a:rPr lang="ko-KR" altLang="en-US" sz="1300" dirty="0" smtClean="0"/>
              <a:t>소모하고 </a:t>
            </a:r>
            <a:r>
              <a:rPr lang="en-US" altLang="ko-KR" sz="1300" dirty="0" smtClean="0"/>
              <a:t>2</a:t>
            </a:r>
            <a:r>
              <a:rPr lang="ko-KR" altLang="en-US" sz="1300" dirty="0" smtClean="0"/>
              <a:t>의 </a:t>
            </a:r>
            <a:r>
              <a:rPr lang="ko-KR" altLang="en-US" sz="1300" dirty="0" err="1" smtClean="0"/>
              <a:t>데미지를</a:t>
            </a:r>
            <a:r>
              <a:rPr lang="ko-KR" altLang="en-US" sz="1300" dirty="0" smtClean="0"/>
              <a:t> 가지며 </a:t>
            </a:r>
            <a:r>
              <a:rPr lang="ko-KR" altLang="en-US" sz="1300" dirty="0" err="1" smtClean="0"/>
              <a:t>스플래시</a:t>
            </a:r>
            <a:r>
              <a:rPr lang="ko-KR" altLang="en-US" sz="1300" dirty="0" smtClean="0"/>
              <a:t> 없음</a:t>
            </a:r>
            <a:r>
              <a:rPr lang="en-US" altLang="ko-KR" sz="1300" dirty="0" smtClean="0"/>
              <a:t>.</a:t>
            </a:r>
            <a:r>
              <a:rPr lang="ko-KR" altLang="en-US" sz="1300" dirty="0" smtClean="0"/>
              <a:t> </a:t>
            </a:r>
            <a:r>
              <a:rPr lang="en-US" altLang="ko-KR" sz="1300" dirty="0" smtClean="0"/>
              <a:t>(</a:t>
            </a:r>
            <a:r>
              <a:rPr lang="ko-KR" altLang="en-US" sz="1300" dirty="0" smtClean="0"/>
              <a:t>수정 예정</a:t>
            </a:r>
            <a:r>
              <a:rPr lang="en-US" altLang="ko-KR" sz="1300" dirty="0" smtClean="0"/>
              <a:t>)</a:t>
            </a:r>
          </a:p>
          <a:p>
            <a:pPr lvl="2"/>
            <a:r>
              <a:rPr lang="en-US" altLang="ko-KR" sz="1300" dirty="0" smtClean="0"/>
              <a:t>-</a:t>
            </a:r>
            <a:r>
              <a:rPr lang="ko-KR" altLang="en-US" sz="1300" dirty="0" smtClean="0"/>
              <a:t>상점에서 발사속도와 파워 업그레이드 가능</a:t>
            </a:r>
            <a:r>
              <a:rPr lang="en-US" altLang="ko-KR" sz="1300" dirty="0" smtClean="0"/>
              <a:t>.</a:t>
            </a:r>
            <a:endParaRPr lang="en-US" altLang="ko-KR" sz="1300" dirty="0"/>
          </a:p>
          <a:p>
            <a:pPr lvl="2"/>
            <a:endParaRPr lang="en-US" altLang="ko-KR" sz="1200" dirty="0" smtClean="0"/>
          </a:p>
          <a:p>
            <a:pPr lvl="1"/>
            <a:r>
              <a:rPr lang="en-US" altLang="ko-KR" sz="1600" dirty="0"/>
              <a:t>4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풀 </a:t>
            </a:r>
            <a:r>
              <a:rPr lang="ko-KR" altLang="en-US" sz="1600" dirty="0" err="1" smtClean="0"/>
              <a:t>챠지샷</a:t>
            </a:r>
            <a:endParaRPr lang="en-US" altLang="ko-KR" sz="1600" dirty="0" smtClean="0"/>
          </a:p>
          <a:p>
            <a:pPr lvl="2"/>
            <a:r>
              <a:rPr lang="en-US" altLang="ko-KR" sz="1300" dirty="0" smtClean="0"/>
              <a:t>-</a:t>
            </a:r>
            <a:r>
              <a:rPr lang="ko-KR" altLang="en-US" sz="1300" dirty="0" err="1" smtClean="0"/>
              <a:t>레이져</a:t>
            </a:r>
            <a:r>
              <a:rPr lang="ko-KR" altLang="en-US" sz="1300" dirty="0" smtClean="0"/>
              <a:t> 게이지가 가득 차서 반짝일 경우 음성 커맨드 </a:t>
            </a:r>
            <a:r>
              <a:rPr lang="en-US" altLang="ko-KR" sz="1300" dirty="0" smtClean="0"/>
              <a:t>“</a:t>
            </a:r>
            <a:r>
              <a:rPr lang="ko-KR" altLang="en-US" sz="1300" dirty="0" err="1" smtClean="0"/>
              <a:t>풀챠지</a:t>
            </a:r>
            <a:r>
              <a:rPr lang="ko-KR" altLang="en-US" sz="1300" dirty="0" smtClean="0"/>
              <a:t> </a:t>
            </a:r>
            <a:r>
              <a:rPr lang="ko-KR" altLang="en-US" sz="1300" dirty="0" err="1" smtClean="0"/>
              <a:t>샷</a:t>
            </a:r>
            <a:r>
              <a:rPr lang="en-US" altLang="ko-KR" sz="1300" dirty="0" smtClean="0"/>
              <a:t>” </a:t>
            </a:r>
            <a:r>
              <a:rPr lang="ko-KR" altLang="en-US" sz="1300" dirty="0" smtClean="0"/>
              <a:t>으로 발사</a:t>
            </a:r>
            <a:r>
              <a:rPr lang="en-US" altLang="ko-KR" sz="1300" dirty="0" smtClean="0"/>
              <a:t>.</a:t>
            </a:r>
          </a:p>
          <a:p>
            <a:pPr lvl="2"/>
            <a:r>
              <a:rPr lang="en-US" altLang="ko-KR" sz="1300" dirty="0" smtClean="0"/>
              <a:t>-</a:t>
            </a:r>
            <a:r>
              <a:rPr lang="ko-KR" altLang="en-US" sz="1300" dirty="0" smtClean="0"/>
              <a:t>게이지 </a:t>
            </a:r>
            <a:r>
              <a:rPr lang="en-US" altLang="ko-KR" sz="1300" dirty="0" smtClean="0"/>
              <a:t>50</a:t>
            </a:r>
            <a:r>
              <a:rPr lang="ko-KR" altLang="en-US" sz="1300" dirty="0" smtClean="0"/>
              <a:t>을 소모하며 </a:t>
            </a:r>
            <a:r>
              <a:rPr lang="en-US" altLang="ko-KR" sz="1300" dirty="0"/>
              <a:t>3</a:t>
            </a:r>
            <a:r>
              <a:rPr lang="en-US" altLang="ko-KR" sz="1300" dirty="0" smtClean="0"/>
              <a:t>0</a:t>
            </a:r>
            <a:r>
              <a:rPr lang="ko-KR" altLang="en-US" sz="1300" dirty="0" smtClean="0"/>
              <a:t>의 </a:t>
            </a:r>
            <a:r>
              <a:rPr lang="ko-KR" altLang="en-US" sz="1300" dirty="0" err="1" smtClean="0"/>
              <a:t>스플래시</a:t>
            </a:r>
            <a:r>
              <a:rPr lang="ko-KR" altLang="en-US" sz="1300" dirty="0" smtClean="0"/>
              <a:t> </a:t>
            </a:r>
            <a:r>
              <a:rPr lang="ko-KR" altLang="en-US" sz="1300" dirty="0" err="1" smtClean="0"/>
              <a:t>데미지를</a:t>
            </a:r>
            <a:r>
              <a:rPr lang="ko-KR" altLang="en-US" sz="1300" dirty="0" smtClean="0"/>
              <a:t> 가짐</a:t>
            </a:r>
            <a:r>
              <a:rPr lang="en-US" altLang="ko-KR" sz="1300" dirty="0" smtClean="0"/>
              <a:t>. (</a:t>
            </a:r>
            <a:r>
              <a:rPr lang="ko-KR" altLang="en-US" sz="1300" dirty="0" smtClean="0"/>
              <a:t>수정 예정</a:t>
            </a:r>
            <a:r>
              <a:rPr lang="en-US" altLang="ko-KR" sz="1300" dirty="0" smtClean="0"/>
              <a:t>)</a:t>
            </a:r>
          </a:p>
          <a:p>
            <a:pPr lvl="2"/>
            <a:r>
              <a:rPr lang="en-US" altLang="ko-KR" sz="1300" dirty="0" smtClean="0"/>
              <a:t>-</a:t>
            </a:r>
            <a:r>
              <a:rPr lang="ko-KR" altLang="en-US" sz="1300" dirty="0" smtClean="0"/>
              <a:t>상점에서 </a:t>
            </a:r>
            <a:r>
              <a:rPr lang="ko-KR" altLang="en-US" sz="1300" dirty="0" err="1" smtClean="0"/>
              <a:t>스플래시</a:t>
            </a:r>
            <a:r>
              <a:rPr lang="ko-KR" altLang="en-US" sz="1300" dirty="0" smtClean="0"/>
              <a:t> 범위와 파워 업그레이드 가능</a:t>
            </a:r>
            <a:r>
              <a:rPr lang="en-US" altLang="ko-KR" sz="1300" dirty="0" smtClean="0"/>
              <a:t>.</a:t>
            </a:r>
          </a:p>
          <a:p>
            <a:pPr lvl="2"/>
            <a:endParaRPr lang="en-US" altLang="ko-KR" sz="1300" dirty="0" smtClean="0"/>
          </a:p>
          <a:p>
            <a:pPr lvl="1"/>
            <a:r>
              <a:rPr lang="en-US" altLang="ko-KR" sz="1600" dirty="0" smtClean="0"/>
              <a:t>5)</a:t>
            </a:r>
            <a:r>
              <a:rPr lang="ko-KR" altLang="en-US" sz="1600" dirty="0" smtClean="0"/>
              <a:t>게임 종료</a:t>
            </a:r>
            <a:endParaRPr lang="en-US" altLang="ko-KR" sz="1600" dirty="0" smtClean="0"/>
          </a:p>
          <a:p>
            <a:pPr lvl="2"/>
            <a:r>
              <a:rPr lang="en-US" altLang="ko-KR" sz="1300" dirty="0" smtClean="0"/>
              <a:t>HP</a:t>
            </a:r>
            <a:r>
              <a:rPr lang="ko-KR" altLang="en-US" sz="1300" dirty="0" smtClean="0"/>
              <a:t>가 </a:t>
            </a:r>
            <a:r>
              <a:rPr lang="en-US" altLang="ko-KR" sz="1300" dirty="0" smtClean="0"/>
              <a:t>0</a:t>
            </a:r>
            <a:r>
              <a:rPr lang="ko-KR" altLang="en-US" sz="1300" dirty="0" err="1" smtClean="0"/>
              <a:t>이되거나</a:t>
            </a:r>
            <a:r>
              <a:rPr lang="ko-KR" altLang="en-US" sz="1300" dirty="0" smtClean="0"/>
              <a:t> 제한시간이 끝나면 결과 화면이 뜸</a:t>
            </a:r>
            <a:r>
              <a:rPr lang="en-US" altLang="ko-KR" sz="13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0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/>
          <a:lstStyle/>
          <a:p>
            <a:r>
              <a:rPr lang="en-US" altLang="ko-KR" sz="2000" dirty="0" smtClean="0"/>
              <a:t>3. </a:t>
            </a:r>
            <a:r>
              <a:rPr lang="ko-KR" altLang="en-US" sz="2000" dirty="0" smtClean="0"/>
              <a:t>플레이어 설정</a:t>
            </a:r>
            <a:endParaRPr lang="ko-KR" altLang="en-US" sz="2000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smtClean="0"/>
              <a:t>3.1 </a:t>
            </a:r>
            <a:r>
              <a:rPr lang="ko-KR" altLang="en-US" dirty="0"/>
              <a:t>타</a:t>
            </a:r>
            <a:r>
              <a:rPr lang="ko-KR" altLang="en-US" dirty="0" smtClean="0"/>
              <a:t>워 상태개요</a:t>
            </a:r>
            <a:endParaRPr lang="en-US" altLang="ko-KR" sz="1300" dirty="0" smtClean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908040"/>
              </p:ext>
            </p:extLst>
          </p:nvPr>
        </p:nvGraphicFramePr>
        <p:xfrm>
          <a:off x="395536" y="4653136"/>
          <a:ext cx="8208913" cy="1695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290"/>
                <a:gridCol w="2108712"/>
                <a:gridCol w="1430911"/>
                <a:gridCol w="3389000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상태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모션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조건</a:t>
                      </a:r>
                      <a:endParaRPr lang="ko-KR" altLang="en-US" sz="1400" dirty="0"/>
                    </a:p>
                  </a:txBody>
                  <a:tcPr/>
                </a:tc>
              </a:tr>
              <a:tr h="349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공격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dirty="0" err="1" smtClean="0"/>
                        <a:t>레이져</a:t>
                      </a:r>
                      <a:r>
                        <a:rPr lang="ko-KR" altLang="en-US" sz="1400" dirty="0" smtClean="0"/>
                        <a:t> 발사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발사 모션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/>
                        <a:t>발사  버튼 </a:t>
                      </a:r>
                      <a:r>
                        <a:rPr lang="ko-KR" altLang="en-US" sz="1400" baseline="0" dirty="0" err="1" smtClean="0"/>
                        <a:t>활성화시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비공격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충전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dirty="0" err="1" smtClean="0"/>
                        <a:t>레이져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비발사</a:t>
                      </a:r>
                      <a:r>
                        <a:rPr lang="en-US" altLang="ko-KR" sz="1400" baseline="0" dirty="0" smtClean="0"/>
                        <a:t>(</a:t>
                      </a:r>
                      <a:r>
                        <a:rPr lang="ko-KR" altLang="en-US" sz="1400" baseline="0" dirty="0" smtClean="0"/>
                        <a:t>충전</a:t>
                      </a:r>
                      <a:r>
                        <a:rPr lang="en-US" altLang="ko-KR" sz="1400" baseline="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충전 모션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발사 버튼 </a:t>
                      </a:r>
                      <a:r>
                        <a:rPr lang="ko-KR" altLang="en-US" sz="1400" dirty="0" err="1" smtClean="0"/>
                        <a:t>비활성화시</a:t>
                      </a:r>
                      <a:endParaRPr lang="ko-KR" altLang="en-US" sz="1400" dirty="0"/>
                    </a:p>
                  </a:txBody>
                  <a:tcPr/>
                </a:tc>
              </a:tr>
              <a:tr h="1332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완충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dirty="0" err="1" smtClean="0"/>
                        <a:t>마나가</a:t>
                      </a:r>
                      <a:r>
                        <a:rPr lang="ko-KR" altLang="en-US" sz="1400" dirty="0" smtClean="0"/>
                        <a:t> 최대치로 충전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완충 모션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마나 </a:t>
                      </a:r>
                      <a:r>
                        <a:rPr lang="ko-KR" altLang="en-US" sz="1400" dirty="0" err="1" smtClean="0"/>
                        <a:t>충전량</a:t>
                      </a:r>
                      <a:r>
                        <a:rPr lang="ko-KR" altLang="en-US" sz="1400" dirty="0" smtClean="0"/>
                        <a:t> 최대</a:t>
                      </a:r>
                      <a:endParaRPr lang="ko-KR" altLang="en-US" sz="1400" dirty="0"/>
                    </a:p>
                  </a:txBody>
                  <a:tcPr/>
                </a:tc>
              </a:tr>
              <a:tr h="1332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dirty="0" smtClean="0"/>
                        <a:t>타워</a:t>
                      </a:r>
                      <a:r>
                        <a:rPr lang="ko-KR" altLang="en-US" sz="1400" baseline="0" dirty="0" smtClean="0"/>
                        <a:t> 방향 전환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회전 모션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기기의 방향을 </a:t>
                      </a:r>
                      <a:r>
                        <a:rPr lang="ko-KR" altLang="en-US" sz="1400" dirty="0" err="1" smtClean="0"/>
                        <a:t>바꿀때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타원 2"/>
          <p:cNvSpPr/>
          <p:nvPr/>
        </p:nvSpPr>
        <p:spPr>
          <a:xfrm>
            <a:off x="827584" y="1628800"/>
            <a:ext cx="2016224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비발사</a:t>
            </a:r>
            <a:r>
              <a:rPr lang="ko-KR" altLang="en-US" dirty="0" smtClean="0"/>
              <a:t> 상태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충전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6012160" y="1628800"/>
            <a:ext cx="1872208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발사 상태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2915816" y="1628800"/>
            <a:ext cx="2880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2905919" y="2496777"/>
            <a:ext cx="2880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78882" y="1827797"/>
            <a:ext cx="1486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발사버튼 활성화</a:t>
            </a:r>
            <a:endParaRPr lang="en-US" altLang="ko-KR" sz="1400" dirty="0" smtClean="0"/>
          </a:p>
          <a:p>
            <a:r>
              <a:rPr lang="ko-KR" altLang="en-US" sz="1400" dirty="0" smtClean="0"/>
              <a:t>충전이 중단됨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490717" y="2696374"/>
            <a:ext cx="1710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발사버튼 비활성화</a:t>
            </a:r>
            <a:endParaRPr lang="en-US" altLang="ko-KR" sz="1400" dirty="0" smtClean="0"/>
          </a:p>
          <a:p>
            <a:r>
              <a:rPr lang="ko-KR" altLang="en-US" sz="1400" dirty="0" smtClean="0"/>
              <a:t>충전이 다시 시작됨</a:t>
            </a:r>
            <a:endParaRPr lang="ko-KR" altLang="en-US" sz="1400" dirty="0"/>
          </a:p>
        </p:txBody>
      </p:sp>
      <p:sp>
        <p:nvSpPr>
          <p:cNvPr id="16" name="타원 15"/>
          <p:cNvSpPr/>
          <p:nvPr/>
        </p:nvSpPr>
        <p:spPr>
          <a:xfrm>
            <a:off x="841046" y="3377363"/>
            <a:ext cx="2016224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완충 </a:t>
            </a:r>
            <a:r>
              <a:rPr lang="ko-KR" altLang="en-US" dirty="0" smtClean="0"/>
              <a:t>상태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5043143" y="3454307"/>
            <a:ext cx="1872208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</a:t>
            </a:r>
            <a:r>
              <a:rPr lang="ko-KR" altLang="en-US" dirty="0"/>
              <a:t>전</a:t>
            </a:r>
            <a:r>
              <a:rPr lang="ko-KR" altLang="en-US" dirty="0" smtClean="0"/>
              <a:t> </a:t>
            </a:r>
            <a:r>
              <a:rPr lang="ko-KR" altLang="en-US" dirty="0" smtClean="0"/>
              <a:t>상태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14777" y="3622516"/>
            <a:ext cx="1486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기기를 회전하면</a:t>
            </a:r>
            <a:endParaRPr lang="en-US" altLang="ko-KR" sz="1400" dirty="0" smtClean="0"/>
          </a:p>
          <a:p>
            <a:r>
              <a:rPr lang="ko-KR" altLang="en-US" sz="1400" dirty="0" err="1" smtClean="0"/>
              <a:t>메인타워도</a:t>
            </a:r>
            <a:r>
              <a:rPr lang="ko-KR" altLang="en-US" sz="1400" dirty="0" smtClean="0"/>
              <a:t> 회전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916942" y="3624745"/>
            <a:ext cx="1890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메인타워가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반짝일때</a:t>
            </a:r>
            <a:endParaRPr lang="en-US" altLang="ko-KR" sz="1400" dirty="0" smtClean="0"/>
          </a:p>
          <a:p>
            <a:r>
              <a:rPr lang="ko-KR" altLang="en-US" sz="1400" dirty="0" smtClean="0"/>
              <a:t>누르면 </a:t>
            </a:r>
            <a:r>
              <a:rPr lang="ko-KR" altLang="en-US" sz="1400" dirty="0" err="1" smtClean="0"/>
              <a:t>풀차지샷</a:t>
            </a:r>
            <a:r>
              <a:rPr lang="ko-KR" altLang="en-US" sz="1400" dirty="0" smtClean="0"/>
              <a:t> 발사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6023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/>
          <a:lstStyle/>
          <a:p>
            <a:r>
              <a:rPr lang="en-US" altLang="ko-KR" sz="2000" dirty="0" smtClean="0"/>
              <a:t>3. </a:t>
            </a:r>
            <a:r>
              <a:rPr lang="ko-KR" altLang="en-US" sz="2000" dirty="0" smtClean="0"/>
              <a:t>플레이어 설정</a:t>
            </a:r>
            <a:endParaRPr lang="ko-KR" altLang="en-US" sz="2000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6021288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smtClean="0"/>
              <a:t>3.2 </a:t>
            </a:r>
            <a:r>
              <a:rPr lang="ko-KR" altLang="en-US" dirty="0" err="1"/>
              <a:t>마왕성</a:t>
            </a:r>
            <a:r>
              <a:rPr lang="ko-KR" altLang="en-US" dirty="0"/>
              <a:t> 피격 </a:t>
            </a:r>
            <a:r>
              <a:rPr lang="ko-KR" altLang="en-US" dirty="0" smtClean="0"/>
              <a:t>판정영역</a:t>
            </a:r>
            <a:endParaRPr lang="en-US" altLang="ko-KR" dirty="0"/>
          </a:p>
          <a:p>
            <a:pPr lvl="2">
              <a:buClr>
                <a:srgbClr val="0F6FC6"/>
              </a:buClr>
            </a:pPr>
            <a:r>
              <a:rPr lang="en-US" altLang="ko-KR" sz="1300" dirty="0">
                <a:solidFill>
                  <a:prstClr val="black"/>
                </a:solidFill>
              </a:rPr>
              <a:t>-</a:t>
            </a:r>
            <a:r>
              <a:rPr lang="ko-KR" altLang="en-US" sz="1300" dirty="0">
                <a:solidFill>
                  <a:prstClr val="black"/>
                </a:solidFill>
              </a:rPr>
              <a:t> 성곽 </a:t>
            </a:r>
            <a:r>
              <a:rPr lang="ko-KR" altLang="en-US" sz="1300" dirty="0" err="1">
                <a:solidFill>
                  <a:prstClr val="black"/>
                </a:solidFill>
              </a:rPr>
              <a:t>테투리</a:t>
            </a:r>
            <a:r>
              <a:rPr lang="ko-KR" altLang="en-US" sz="1300" dirty="0">
                <a:solidFill>
                  <a:prstClr val="black"/>
                </a:solidFill>
              </a:rPr>
              <a:t> 충돌처리 선에 적이 닿으면 판정 </a:t>
            </a:r>
            <a:r>
              <a:rPr lang="ko-KR" altLang="en-US" sz="1300" dirty="0" smtClean="0">
                <a:solidFill>
                  <a:prstClr val="black"/>
                </a:solidFill>
              </a:rPr>
              <a:t>성립</a:t>
            </a:r>
            <a:r>
              <a:rPr lang="en-US" altLang="ko-KR" sz="1300" dirty="0" smtClean="0">
                <a:solidFill>
                  <a:prstClr val="black"/>
                </a:solidFill>
              </a:rPr>
              <a:t>.</a:t>
            </a:r>
          </a:p>
          <a:p>
            <a:pPr lvl="2">
              <a:buClr>
                <a:srgbClr val="0F6FC6"/>
              </a:buClr>
            </a:pPr>
            <a:endParaRPr lang="en-US" altLang="ko-KR" sz="1100" dirty="0">
              <a:solidFill>
                <a:prstClr val="black"/>
              </a:solidFill>
            </a:endParaRPr>
          </a:p>
          <a:p>
            <a:pPr lvl="2">
              <a:buClr>
                <a:srgbClr val="0F6FC6"/>
              </a:buClr>
            </a:pPr>
            <a:endParaRPr lang="en-US" altLang="ko-KR" sz="1100" dirty="0" smtClean="0">
              <a:solidFill>
                <a:prstClr val="black"/>
              </a:solidFill>
            </a:endParaRPr>
          </a:p>
          <a:p>
            <a:pPr lvl="2">
              <a:buClr>
                <a:srgbClr val="0F6FC6"/>
              </a:buClr>
            </a:pPr>
            <a:endParaRPr lang="en-US" altLang="ko-KR" sz="1100" dirty="0">
              <a:solidFill>
                <a:prstClr val="black"/>
              </a:solidFill>
            </a:endParaRPr>
          </a:p>
          <a:p>
            <a:pPr lvl="2">
              <a:buClr>
                <a:srgbClr val="0F6FC6"/>
              </a:buClr>
            </a:pPr>
            <a:endParaRPr lang="en-US" altLang="ko-KR" sz="1100" dirty="0" smtClean="0">
              <a:solidFill>
                <a:prstClr val="black"/>
              </a:solidFill>
            </a:endParaRPr>
          </a:p>
          <a:p>
            <a:pPr lvl="2">
              <a:buClr>
                <a:srgbClr val="0F6FC6"/>
              </a:buClr>
            </a:pPr>
            <a:endParaRPr lang="en-US" altLang="ko-KR" sz="1100" dirty="0">
              <a:solidFill>
                <a:prstClr val="black"/>
              </a:solidFill>
            </a:endParaRPr>
          </a:p>
          <a:p>
            <a:pPr lvl="2">
              <a:buClr>
                <a:srgbClr val="0F6FC6"/>
              </a:buClr>
            </a:pPr>
            <a:endParaRPr lang="en-US" altLang="ko-KR" sz="1100" dirty="0" smtClean="0">
              <a:solidFill>
                <a:prstClr val="black"/>
              </a:solidFill>
            </a:endParaRPr>
          </a:p>
          <a:p>
            <a:pPr lvl="2">
              <a:buClr>
                <a:srgbClr val="0F6FC6"/>
              </a:buClr>
            </a:pPr>
            <a:endParaRPr lang="en-US" altLang="ko-KR" sz="1100" dirty="0">
              <a:solidFill>
                <a:prstClr val="black"/>
              </a:solidFill>
            </a:endParaRPr>
          </a:p>
          <a:p>
            <a:pPr lvl="2">
              <a:buClr>
                <a:srgbClr val="0F6FC6"/>
              </a:buClr>
            </a:pPr>
            <a:endParaRPr lang="en-US" altLang="ko-KR" sz="1100" dirty="0" smtClean="0">
              <a:solidFill>
                <a:prstClr val="black"/>
              </a:solidFill>
            </a:endParaRPr>
          </a:p>
          <a:p>
            <a:pPr lvl="2">
              <a:buClr>
                <a:srgbClr val="0F6FC6"/>
              </a:buClr>
            </a:pPr>
            <a:endParaRPr lang="en-US" altLang="ko-KR" sz="1100" dirty="0">
              <a:solidFill>
                <a:prstClr val="black"/>
              </a:solidFill>
            </a:endParaRPr>
          </a:p>
          <a:p>
            <a:pPr lvl="2">
              <a:buClr>
                <a:srgbClr val="0F6FC6"/>
              </a:buClr>
            </a:pPr>
            <a:endParaRPr lang="en-US" altLang="ko-KR" sz="1100" dirty="0" smtClean="0">
              <a:solidFill>
                <a:prstClr val="black"/>
              </a:solidFill>
            </a:endParaRPr>
          </a:p>
          <a:p>
            <a:pPr lvl="2">
              <a:buClr>
                <a:srgbClr val="0F6FC6"/>
              </a:buClr>
            </a:pPr>
            <a:endParaRPr lang="en-US" altLang="ko-KR" sz="1100" dirty="0">
              <a:solidFill>
                <a:prstClr val="black"/>
              </a:solidFill>
            </a:endParaRPr>
          </a:p>
          <a:p>
            <a:pPr lvl="2">
              <a:buClr>
                <a:srgbClr val="0F6FC6"/>
              </a:buClr>
            </a:pPr>
            <a:endParaRPr lang="en-US" altLang="ko-KR" sz="1100" dirty="0" smtClean="0">
              <a:solidFill>
                <a:prstClr val="black"/>
              </a:solidFill>
            </a:endParaRPr>
          </a:p>
          <a:p>
            <a:pPr lvl="2">
              <a:buClr>
                <a:srgbClr val="0F6FC6"/>
              </a:buClr>
            </a:pPr>
            <a:endParaRPr lang="en-US" altLang="ko-KR" sz="1100" dirty="0">
              <a:solidFill>
                <a:prstClr val="black"/>
              </a:solidFill>
            </a:endParaRPr>
          </a:p>
          <a:p>
            <a:pPr lvl="2">
              <a:buClr>
                <a:srgbClr val="0F6FC6"/>
              </a:buClr>
            </a:pPr>
            <a:endParaRPr lang="en-US" altLang="ko-KR" sz="1100" dirty="0" smtClean="0">
              <a:solidFill>
                <a:prstClr val="black"/>
              </a:solidFill>
            </a:endParaRPr>
          </a:p>
          <a:p>
            <a:pPr lvl="2">
              <a:buClr>
                <a:srgbClr val="0F6FC6"/>
              </a:buClr>
            </a:pPr>
            <a:endParaRPr lang="en-US" altLang="ko-KR" sz="1100" dirty="0">
              <a:solidFill>
                <a:prstClr val="black"/>
              </a:solidFill>
            </a:endParaRPr>
          </a:p>
          <a:p>
            <a:pPr lvl="2">
              <a:buClr>
                <a:srgbClr val="0F6FC6"/>
              </a:buClr>
            </a:pPr>
            <a:endParaRPr lang="en-US" altLang="ko-KR" sz="1100" dirty="0" smtClean="0">
              <a:solidFill>
                <a:prstClr val="black"/>
              </a:solidFill>
            </a:endParaRPr>
          </a:p>
          <a:p>
            <a:pPr lvl="2">
              <a:buClr>
                <a:srgbClr val="0F6FC6"/>
              </a:buClr>
            </a:pPr>
            <a:endParaRPr lang="en-US" altLang="ko-KR" sz="1100" dirty="0">
              <a:solidFill>
                <a:prstClr val="black"/>
              </a:solidFill>
            </a:endParaRPr>
          </a:p>
          <a:p>
            <a:pPr lvl="2">
              <a:buClr>
                <a:srgbClr val="0F6FC6"/>
              </a:buClr>
            </a:pPr>
            <a:endParaRPr lang="en-US" altLang="ko-KR" sz="1100" dirty="0">
              <a:solidFill>
                <a:prstClr val="black"/>
              </a:solidFill>
            </a:endParaRPr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3.3 </a:t>
            </a:r>
            <a:r>
              <a:rPr lang="ko-KR" altLang="en-US" dirty="0" err="1" smtClean="0"/>
              <a:t>마왕성</a:t>
            </a:r>
            <a:r>
              <a:rPr lang="ko-KR" altLang="en-US" dirty="0" smtClean="0"/>
              <a:t> </a:t>
            </a:r>
            <a:r>
              <a:rPr lang="en-US" altLang="ko-KR" dirty="0" smtClean="0"/>
              <a:t>HP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1"/>
            <a:r>
              <a:rPr lang="en-US" altLang="ko-KR" sz="1300" dirty="0" smtClean="0"/>
              <a:t>-</a:t>
            </a:r>
            <a:r>
              <a:rPr lang="ko-KR" altLang="en-US" sz="1300" dirty="0" smtClean="0"/>
              <a:t>기본 체력은 </a:t>
            </a:r>
            <a:r>
              <a:rPr lang="en-US" altLang="ko-KR" sz="1300" dirty="0" smtClean="0"/>
              <a:t>100</a:t>
            </a:r>
            <a:r>
              <a:rPr lang="ko-KR" altLang="en-US" sz="1300" dirty="0" smtClean="0"/>
              <a:t>이며 </a:t>
            </a:r>
            <a:r>
              <a:rPr lang="ko-KR" altLang="en-US" sz="1300" dirty="0" err="1" smtClean="0"/>
              <a:t>충돌시</a:t>
            </a:r>
            <a:r>
              <a:rPr lang="ko-KR" altLang="en-US" sz="1300" dirty="0" smtClean="0"/>
              <a:t> 적의 종류에 따른 일정 </a:t>
            </a:r>
            <a:r>
              <a:rPr lang="ko-KR" altLang="en-US" sz="1300" dirty="0" err="1" smtClean="0"/>
              <a:t>데미지량</a:t>
            </a:r>
            <a:r>
              <a:rPr lang="ko-KR" altLang="en-US" sz="1300" dirty="0" smtClean="0"/>
              <a:t> 만큼 감소함</a:t>
            </a:r>
            <a:r>
              <a:rPr lang="en-US" altLang="ko-KR" sz="1300" dirty="0" smtClean="0"/>
              <a:t>.</a:t>
            </a:r>
          </a:p>
          <a:p>
            <a:pPr lvl="1"/>
            <a:r>
              <a:rPr lang="en-US" altLang="ko-KR" sz="1300" dirty="0" smtClean="0"/>
              <a:t>-HP</a:t>
            </a:r>
            <a:r>
              <a:rPr lang="ko-KR" altLang="en-US" sz="1300" dirty="0" smtClean="0"/>
              <a:t>가 </a:t>
            </a:r>
            <a:r>
              <a:rPr lang="en-US" altLang="ko-KR" sz="1300" dirty="0" smtClean="0"/>
              <a:t>0</a:t>
            </a:r>
            <a:r>
              <a:rPr lang="ko-KR" altLang="en-US" sz="1300" dirty="0" smtClean="0"/>
              <a:t>이하가 되면 게임이 종료되고 결과 화면이 뜸</a:t>
            </a:r>
            <a:r>
              <a:rPr lang="en-US" altLang="ko-KR" sz="1300" dirty="0" smtClean="0"/>
              <a:t>.</a:t>
            </a:r>
          </a:p>
          <a:p>
            <a:pPr lvl="1"/>
            <a:r>
              <a:rPr lang="en-US" altLang="ko-KR" sz="1300" dirty="0" smtClean="0"/>
              <a:t>-HP</a:t>
            </a:r>
            <a:r>
              <a:rPr lang="ko-KR" altLang="en-US" sz="1300" dirty="0" smtClean="0"/>
              <a:t>양은 상점에서 업그레이드 가능</a:t>
            </a:r>
            <a:r>
              <a:rPr lang="en-US" altLang="ko-KR" sz="1300" dirty="0" smtClean="0"/>
              <a:t>.</a:t>
            </a:r>
            <a:endParaRPr lang="en-US" altLang="ko-KR" sz="13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224" y="1870768"/>
            <a:ext cx="4165564" cy="30512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452" y="2097245"/>
            <a:ext cx="2242633" cy="149508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484" y="1870768"/>
            <a:ext cx="1979044" cy="1484282"/>
          </a:xfrm>
          <a:prstGeom prst="rect">
            <a:avLst/>
          </a:prstGeom>
        </p:spPr>
      </p:pic>
      <p:sp>
        <p:nvSpPr>
          <p:cNvPr id="11" name="평행 사변형 10"/>
          <p:cNvSpPr/>
          <p:nvPr/>
        </p:nvSpPr>
        <p:spPr>
          <a:xfrm>
            <a:off x="2073688" y="2702098"/>
            <a:ext cx="1325040" cy="925276"/>
          </a:xfrm>
          <a:custGeom>
            <a:avLst/>
            <a:gdLst>
              <a:gd name="connsiteX0" fmla="*/ 0 w 2304256"/>
              <a:gd name="connsiteY0" fmla="*/ 1116124 h 1116124"/>
              <a:gd name="connsiteX1" fmla="*/ 1281567 w 2304256"/>
              <a:gd name="connsiteY1" fmla="*/ 0 h 1116124"/>
              <a:gd name="connsiteX2" fmla="*/ 2304256 w 2304256"/>
              <a:gd name="connsiteY2" fmla="*/ 0 h 1116124"/>
              <a:gd name="connsiteX3" fmla="*/ 1022689 w 2304256"/>
              <a:gd name="connsiteY3" fmla="*/ 1116124 h 1116124"/>
              <a:gd name="connsiteX4" fmla="*/ 0 w 2304256"/>
              <a:gd name="connsiteY4" fmla="*/ 1116124 h 1116124"/>
              <a:gd name="connsiteX0" fmla="*/ 0 w 2304256"/>
              <a:gd name="connsiteY0" fmla="*/ 1149175 h 1149175"/>
              <a:gd name="connsiteX1" fmla="*/ 234964 w 2304256"/>
              <a:gd name="connsiteY1" fmla="*/ 0 h 1149175"/>
              <a:gd name="connsiteX2" fmla="*/ 2304256 w 2304256"/>
              <a:gd name="connsiteY2" fmla="*/ 33051 h 1149175"/>
              <a:gd name="connsiteX3" fmla="*/ 1022689 w 2304256"/>
              <a:gd name="connsiteY3" fmla="*/ 1149175 h 1149175"/>
              <a:gd name="connsiteX4" fmla="*/ 0 w 2304256"/>
              <a:gd name="connsiteY4" fmla="*/ 1149175 h 1149175"/>
              <a:gd name="connsiteX0" fmla="*/ 0 w 2139003"/>
              <a:gd name="connsiteY0" fmla="*/ 1138158 h 1149175"/>
              <a:gd name="connsiteX1" fmla="*/ 69711 w 2139003"/>
              <a:gd name="connsiteY1" fmla="*/ 0 h 1149175"/>
              <a:gd name="connsiteX2" fmla="*/ 2139003 w 2139003"/>
              <a:gd name="connsiteY2" fmla="*/ 33051 h 1149175"/>
              <a:gd name="connsiteX3" fmla="*/ 857436 w 2139003"/>
              <a:gd name="connsiteY3" fmla="*/ 1149175 h 1149175"/>
              <a:gd name="connsiteX4" fmla="*/ 0 w 2139003"/>
              <a:gd name="connsiteY4" fmla="*/ 1138158 h 1149175"/>
              <a:gd name="connsiteX0" fmla="*/ 0 w 2168443"/>
              <a:gd name="connsiteY0" fmla="*/ 1138158 h 1391546"/>
              <a:gd name="connsiteX1" fmla="*/ 69711 w 2168443"/>
              <a:gd name="connsiteY1" fmla="*/ 0 h 1391546"/>
              <a:gd name="connsiteX2" fmla="*/ 2139003 w 2168443"/>
              <a:gd name="connsiteY2" fmla="*/ 33051 h 1391546"/>
              <a:gd name="connsiteX3" fmla="*/ 2168443 w 2168443"/>
              <a:gd name="connsiteY3" fmla="*/ 1391546 h 1391546"/>
              <a:gd name="connsiteX4" fmla="*/ 0 w 2168443"/>
              <a:gd name="connsiteY4" fmla="*/ 1138158 h 1391546"/>
              <a:gd name="connsiteX0" fmla="*/ 0 w 2227138"/>
              <a:gd name="connsiteY0" fmla="*/ 1138158 h 1391546"/>
              <a:gd name="connsiteX1" fmla="*/ 69711 w 2227138"/>
              <a:gd name="connsiteY1" fmla="*/ 0 h 1391546"/>
              <a:gd name="connsiteX2" fmla="*/ 2227138 w 2227138"/>
              <a:gd name="connsiteY2" fmla="*/ 561860 h 1391546"/>
              <a:gd name="connsiteX3" fmla="*/ 2168443 w 2227138"/>
              <a:gd name="connsiteY3" fmla="*/ 1391546 h 1391546"/>
              <a:gd name="connsiteX4" fmla="*/ 0 w 2227138"/>
              <a:gd name="connsiteY4" fmla="*/ 1138158 h 1391546"/>
              <a:gd name="connsiteX0" fmla="*/ 0 w 2194087"/>
              <a:gd name="connsiteY0" fmla="*/ 741550 h 1391546"/>
              <a:gd name="connsiteX1" fmla="*/ 36660 w 2194087"/>
              <a:gd name="connsiteY1" fmla="*/ 0 h 1391546"/>
              <a:gd name="connsiteX2" fmla="*/ 2194087 w 2194087"/>
              <a:gd name="connsiteY2" fmla="*/ 561860 h 1391546"/>
              <a:gd name="connsiteX3" fmla="*/ 2135392 w 2194087"/>
              <a:gd name="connsiteY3" fmla="*/ 1391546 h 1391546"/>
              <a:gd name="connsiteX4" fmla="*/ 0 w 2194087"/>
              <a:gd name="connsiteY4" fmla="*/ 741550 h 1391546"/>
              <a:gd name="connsiteX0" fmla="*/ 0 w 2150020"/>
              <a:gd name="connsiteY0" fmla="*/ 741550 h 1391546"/>
              <a:gd name="connsiteX1" fmla="*/ 36660 w 2150020"/>
              <a:gd name="connsiteY1" fmla="*/ 0 h 1391546"/>
              <a:gd name="connsiteX2" fmla="*/ 2150020 w 2150020"/>
              <a:gd name="connsiteY2" fmla="*/ 683045 h 1391546"/>
              <a:gd name="connsiteX3" fmla="*/ 2135392 w 2150020"/>
              <a:gd name="connsiteY3" fmla="*/ 1391546 h 1391546"/>
              <a:gd name="connsiteX4" fmla="*/ 0 w 2150020"/>
              <a:gd name="connsiteY4" fmla="*/ 741550 h 1391546"/>
              <a:gd name="connsiteX0" fmla="*/ 62492 w 2113360"/>
              <a:gd name="connsiteY0" fmla="*/ 686466 h 1391546"/>
              <a:gd name="connsiteX1" fmla="*/ 0 w 2113360"/>
              <a:gd name="connsiteY1" fmla="*/ 0 h 1391546"/>
              <a:gd name="connsiteX2" fmla="*/ 2113360 w 2113360"/>
              <a:gd name="connsiteY2" fmla="*/ 683045 h 1391546"/>
              <a:gd name="connsiteX3" fmla="*/ 2098732 w 2113360"/>
              <a:gd name="connsiteY3" fmla="*/ 1391546 h 1391546"/>
              <a:gd name="connsiteX4" fmla="*/ 62492 w 2113360"/>
              <a:gd name="connsiteY4" fmla="*/ 686466 h 1391546"/>
              <a:gd name="connsiteX0" fmla="*/ 62492 w 2113360"/>
              <a:gd name="connsiteY0" fmla="*/ 686466 h 1391546"/>
              <a:gd name="connsiteX1" fmla="*/ 0 w 2113360"/>
              <a:gd name="connsiteY1" fmla="*/ 0 h 1391546"/>
              <a:gd name="connsiteX2" fmla="*/ 2113360 w 2113360"/>
              <a:gd name="connsiteY2" fmla="*/ 528809 h 1391546"/>
              <a:gd name="connsiteX3" fmla="*/ 2098732 w 2113360"/>
              <a:gd name="connsiteY3" fmla="*/ 1391546 h 1391546"/>
              <a:gd name="connsiteX4" fmla="*/ 62492 w 2113360"/>
              <a:gd name="connsiteY4" fmla="*/ 686466 h 1391546"/>
              <a:gd name="connsiteX0" fmla="*/ 62492 w 2102344"/>
              <a:gd name="connsiteY0" fmla="*/ 686466 h 1391546"/>
              <a:gd name="connsiteX1" fmla="*/ 0 w 2102344"/>
              <a:gd name="connsiteY1" fmla="*/ 0 h 1391546"/>
              <a:gd name="connsiteX2" fmla="*/ 2102344 w 2102344"/>
              <a:gd name="connsiteY2" fmla="*/ 627960 h 1391546"/>
              <a:gd name="connsiteX3" fmla="*/ 2098732 w 2102344"/>
              <a:gd name="connsiteY3" fmla="*/ 1391546 h 1391546"/>
              <a:gd name="connsiteX4" fmla="*/ 62492 w 2102344"/>
              <a:gd name="connsiteY4" fmla="*/ 686466 h 1391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2344" h="1391546">
                <a:moveTo>
                  <a:pt x="62492" y="686466"/>
                </a:moveTo>
                <a:lnTo>
                  <a:pt x="0" y="0"/>
                </a:lnTo>
                <a:lnTo>
                  <a:pt x="2102344" y="627960"/>
                </a:lnTo>
                <a:lnTo>
                  <a:pt x="2098732" y="1391546"/>
                </a:lnTo>
                <a:lnTo>
                  <a:pt x="62492" y="686466"/>
                </a:lnTo>
                <a:close/>
              </a:path>
            </a:pathLst>
          </a:custGeom>
          <a:solidFill>
            <a:srgbClr val="FF0000">
              <a:alpha val="26000"/>
            </a:srgbClr>
          </a:solidFill>
          <a:scene3d>
            <a:camera prst="orthographicFront">
              <a:rot lat="0" lon="6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평행 사변형 10"/>
          <p:cNvSpPr/>
          <p:nvPr/>
        </p:nvSpPr>
        <p:spPr>
          <a:xfrm>
            <a:off x="3418651" y="2431030"/>
            <a:ext cx="538139" cy="1145039"/>
          </a:xfrm>
          <a:custGeom>
            <a:avLst/>
            <a:gdLst>
              <a:gd name="connsiteX0" fmla="*/ 0 w 2304256"/>
              <a:gd name="connsiteY0" fmla="*/ 1116124 h 1116124"/>
              <a:gd name="connsiteX1" fmla="*/ 1281567 w 2304256"/>
              <a:gd name="connsiteY1" fmla="*/ 0 h 1116124"/>
              <a:gd name="connsiteX2" fmla="*/ 2304256 w 2304256"/>
              <a:gd name="connsiteY2" fmla="*/ 0 h 1116124"/>
              <a:gd name="connsiteX3" fmla="*/ 1022689 w 2304256"/>
              <a:gd name="connsiteY3" fmla="*/ 1116124 h 1116124"/>
              <a:gd name="connsiteX4" fmla="*/ 0 w 2304256"/>
              <a:gd name="connsiteY4" fmla="*/ 1116124 h 1116124"/>
              <a:gd name="connsiteX0" fmla="*/ 0 w 2304256"/>
              <a:gd name="connsiteY0" fmla="*/ 1149175 h 1149175"/>
              <a:gd name="connsiteX1" fmla="*/ 234964 w 2304256"/>
              <a:gd name="connsiteY1" fmla="*/ 0 h 1149175"/>
              <a:gd name="connsiteX2" fmla="*/ 2304256 w 2304256"/>
              <a:gd name="connsiteY2" fmla="*/ 33051 h 1149175"/>
              <a:gd name="connsiteX3" fmla="*/ 1022689 w 2304256"/>
              <a:gd name="connsiteY3" fmla="*/ 1149175 h 1149175"/>
              <a:gd name="connsiteX4" fmla="*/ 0 w 2304256"/>
              <a:gd name="connsiteY4" fmla="*/ 1149175 h 1149175"/>
              <a:gd name="connsiteX0" fmla="*/ 0 w 2139003"/>
              <a:gd name="connsiteY0" fmla="*/ 1138158 h 1149175"/>
              <a:gd name="connsiteX1" fmla="*/ 69711 w 2139003"/>
              <a:gd name="connsiteY1" fmla="*/ 0 h 1149175"/>
              <a:gd name="connsiteX2" fmla="*/ 2139003 w 2139003"/>
              <a:gd name="connsiteY2" fmla="*/ 33051 h 1149175"/>
              <a:gd name="connsiteX3" fmla="*/ 857436 w 2139003"/>
              <a:gd name="connsiteY3" fmla="*/ 1149175 h 1149175"/>
              <a:gd name="connsiteX4" fmla="*/ 0 w 2139003"/>
              <a:gd name="connsiteY4" fmla="*/ 1138158 h 1149175"/>
              <a:gd name="connsiteX0" fmla="*/ 0 w 2168443"/>
              <a:gd name="connsiteY0" fmla="*/ 1138158 h 1391546"/>
              <a:gd name="connsiteX1" fmla="*/ 69711 w 2168443"/>
              <a:gd name="connsiteY1" fmla="*/ 0 h 1391546"/>
              <a:gd name="connsiteX2" fmla="*/ 2139003 w 2168443"/>
              <a:gd name="connsiteY2" fmla="*/ 33051 h 1391546"/>
              <a:gd name="connsiteX3" fmla="*/ 2168443 w 2168443"/>
              <a:gd name="connsiteY3" fmla="*/ 1391546 h 1391546"/>
              <a:gd name="connsiteX4" fmla="*/ 0 w 2168443"/>
              <a:gd name="connsiteY4" fmla="*/ 1138158 h 1391546"/>
              <a:gd name="connsiteX0" fmla="*/ 0 w 2227138"/>
              <a:gd name="connsiteY0" fmla="*/ 1138158 h 1391546"/>
              <a:gd name="connsiteX1" fmla="*/ 69711 w 2227138"/>
              <a:gd name="connsiteY1" fmla="*/ 0 h 1391546"/>
              <a:gd name="connsiteX2" fmla="*/ 2227138 w 2227138"/>
              <a:gd name="connsiteY2" fmla="*/ 561860 h 1391546"/>
              <a:gd name="connsiteX3" fmla="*/ 2168443 w 2227138"/>
              <a:gd name="connsiteY3" fmla="*/ 1391546 h 1391546"/>
              <a:gd name="connsiteX4" fmla="*/ 0 w 2227138"/>
              <a:gd name="connsiteY4" fmla="*/ 1138158 h 1391546"/>
              <a:gd name="connsiteX0" fmla="*/ 0 w 2194087"/>
              <a:gd name="connsiteY0" fmla="*/ 741550 h 1391546"/>
              <a:gd name="connsiteX1" fmla="*/ 36660 w 2194087"/>
              <a:gd name="connsiteY1" fmla="*/ 0 h 1391546"/>
              <a:gd name="connsiteX2" fmla="*/ 2194087 w 2194087"/>
              <a:gd name="connsiteY2" fmla="*/ 561860 h 1391546"/>
              <a:gd name="connsiteX3" fmla="*/ 2135392 w 2194087"/>
              <a:gd name="connsiteY3" fmla="*/ 1391546 h 1391546"/>
              <a:gd name="connsiteX4" fmla="*/ 0 w 2194087"/>
              <a:gd name="connsiteY4" fmla="*/ 741550 h 1391546"/>
              <a:gd name="connsiteX0" fmla="*/ 0 w 2150020"/>
              <a:gd name="connsiteY0" fmla="*/ 741550 h 1391546"/>
              <a:gd name="connsiteX1" fmla="*/ 36660 w 2150020"/>
              <a:gd name="connsiteY1" fmla="*/ 0 h 1391546"/>
              <a:gd name="connsiteX2" fmla="*/ 2150020 w 2150020"/>
              <a:gd name="connsiteY2" fmla="*/ 683045 h 1391546"/>
              <a:gd name="connsiteX3" fmla="*/ 2135392 w 2150020"/>
              <a:gd name="connsiteY3" fmla="*/ 1391546 h 1391546"/>
              <a:gd name="connsiteX4" fmla="*/ 0 w 2150020"/>
              <a:gd name="connsiteY4" fmla="*/ 741550 h 1391546"/>
              <a:gd name="connsiteX0" fmla="*/ 62492 w 2113360"/>
              <a:gd name="connsiteY0" fmla="*/ 686466 h 1391546"/>
              <a:gd name="connsiteX1" fmla="*/ 0 w 2113360"/>
              <a:gd name="connsiteY1" fmla="*/ 0 h 1391546"/>
              <a:gd name="connsiteX2" fmla="*/ 2113360 w 2113360"/>
              <a:gd name="connsiteY2" fmla="*/ 683045 h 1391546"/>
              <a:gd name="connsiteX3" fmla="*/ 2098732 w 2113360"/>
              <a:gd name="connsiteY3" fmla="*/ 1391546 h 1391546"/>
              <a:gd name="connsiteX4" fmla="*/ 62492 w 2113360"/>
              <a:gd name="connsiteY4" fmla="*/ 686466 h 1391546"/>
              <a:gd name="connsiteX0" fmla="*/ 62492 w 2113360"/>
              <a:gd name="connsiteY0" fmla="*/ 686466 h 1391546"/>
              <a:gd name="connsiteX1" fmla="*/ 0 w 2113360"/>
              <a:gd name="connsiteY1" fmla="*/ 0 h 1391546"/>
              <a:gd name="connsiteX2" fmla="*/ 2113360 w 2113360"/>
              <a:gd name="connsiteY2" fmla="*/ 528809 h 1391546"/>
              <a:gd name="connsiteX3" fmla="*/ 2098732 w 2113360"/>
              <a:gd name="connsiteY3" fmla="*/ 1391546 h 1391546"/>
              <a:gd name="connsiteX4" fmla="*/ 62492 w 2113360"/>
              <a:gd name="connsiteY4" fmla="*/ 686466 h 1391546"/>
              <a:gd name="connsiteX0" fmla="*/ 62492 w 2102344"/>
              <a:gd name="connsiteY0" fmla="*/ 686466 h 1391546"/>
              <a:gd name="connsiteX1" fmla="*/ 0 w 2102344"/>
              <a:gd name="connsiteY1" fmla="*/ 0 h 1391546"/>
              <a:gd name="connsiteX2" fmla="*/ 2102344 w 2102344"/>
              <a:gd name="connsiteY2" fmla="*/ 627960 h 1391546"/>
              <a:gd name="connsiteX3" fmla="*/ 2098732 w 2102344"/>
              <a:gd name="connsiteY3" fmla="*/ 1391546 h 1391546"/>
              <a:gd name="connsiteX4" fmla="*/ 62492 w 2102344"/>
              <a:gd name="connsiteY4" fmla="*/ 686466 h 1391546"/>
              <a:gd name="connsiteX0" fmla="*/ 18424 w 2102344"/>
              <a:gd name="connsiteY0" fmla="*/ 763584 h 1391546"/>
              <a:gd name="connsiteX1" fmla="*/ 0 w 2102344"/>
              <a:gd name="connsiteY1" fmla="*/ 0 h 1391546"/>
              <a:gd name="connsiteX2" fmla="*/ 2102344 w 2102344"/>
              <a:gd name="connsiteY2" fmla="*/ 627960 h 1391546"/>
              <a:gd name="connsiteX3" fmla="*/ 2098732 w 2102344"/>
              <a:gd name="connsiteY3" fmla="*/ 1391546 h 1391546"/>
              <a:gd name="connsiteX4" fmla="*/ 18424 w 2102344"/>
              <a:gd name="connsiteY4" fmla="*/ 763584 h 1391546"/>
              <a:gd name="connsiteX0" fmla="*/ 18424 w 2098732"/>
              <a:gd name="connsiteY0" fmla="*/ 1722053 h 2350015"/>
              <a:gd name="connsiteX1" fmla="*/ 0 w 2098732"/>
              <a:gd name="connsiteY1" fmla="*/ 958469 h 2350015"/>
              <a:gd name="connsiteX2" fmla="*/ 824387 w 2098732"/>
              <a:gd name="connsiteY2" fmla="*/ 0 h 2350015"/>
              <a:gd name="connsiteX3" fmla="*/ 2098732 w 2098732"/>
              <a:gd name="connsiteY3" fmla="*/ 2350015 h 2350015"/>
              <a:gd name="connsiteX4" fmla="*/ 18424 w 2098732"/>
              <a:gd name="connsiteY4" fmla="*/ 1722053 h 2350015"/>
              <a:gd name="connsiteX0" fmla="*/ 18424 w 853826"/>
              <a:gd name="connsiteY0" fmla="*/ 1722053 h 1722053"/>
              <a:gd name="connsiteX1" fmla="*/ 0 w 853826"/>
              <a:gd name="connsiteY1" fmla="*/ 958469 h 1722053"/>
              <a:gd name="connsiteX2" fmla="*/ 824387 w 853826"/>
              <a:gd name="connsiteY2" fmla="*/ 0 h 1722053"/>
              <a:gd name="connsiteX3" fmla="*/ 853826 w 853826"/>
              <a:gd name="connsiteY3" fmla="*/ 554266 h 1722053"/>
              <a:gd name="connsiteX4" fmla="*/ 18424 w 853826"/>
              <a:gd name="connsiteY4" fmla="*/ 1722053 h 1722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3826" h="1722053">
                <a:moveTo>
                  <a:pt x="18424" y="1722053"/>
                </a:moveTo>
                <a:lnTo>
                  <a:pt x="0" y="958469"/>
                </a:lnTo>
                <a:lnTo>
                  <a:pt x="824387" y="0"/>
                </a:lnTo>
                <a:lnTo>
                  <a:pt x="853826" y="554266"/>
                </a:lnTo>
                <a:lnTo>
                  <a:pt x="18424" y="1722053"/>
                </a:lnTo>
                <a:close/>
              </a:path>
            </a:pathLst>
          </a:custGeom>
          <a:solidFill>
            <a:srgbClr val="FF0000">
              <a:alpha val="26000"/>
            </a:srgbClr>
          </a:solidFill>
          <a:scene3d>
            <a:camera prst="orthographicFront">
              <a:rot lat="0" lon="6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평행 사변형 10"/>
          <p:cNvSpPr/>
          <p:nvPr/>
        </p:nvSpPr>
        <p:spPr>
          <a:xfrm>
            <a:off x="2092113" y="2132886"/>
            <a:ext cx="1846160" cy="954578"/>
          </a:xfrm>
          <a:custGeom>
            <a:avLst/>
            <a:gdLst>
              <a:gd name="connsiteX0" fmla="*/ 0 w 2304256"/>
              <a:gd name="connsiteY0" fmla="*/ 1116124 h 1116124"/>
              <a:gd name="connsiteX1" fmla="*/ 1281567 w 2304256"/>
              <a:gd name="connsiteY1" fmla="*/ 0 h 1116124"/>
              <a:gd name="connsiteX2" fmla="*/ 2304256 w 2304256"/>
              <a:gd name="connsiteY2" fmla="*/ 0 h 1116124"/>
              <a:gd name="connsiteX3" fmla="*/ 1022689 w 2304256"/>
              <a:gd name="connsiteY3" fmla="*/ 1116124 h 1116124"/>
              <a:gd name="connsiteX4" fmla="*/ 0 w 2304256"/>
              <a:gd name="connsiteY4" fmla="*/ 1116124 h 1116124"/>
              <a:gd name="connsiteX0" fmla="*/ 0 w 2304256"/>
              <a:gd name="connsiteY0" fmla="*/ 1149175 h 1149175"/>
              <a:gd name="connsiteX1" fmla="*/ 234964 w 2304256"/>
              <a:gd name="connsiteY1" fmla="*/ 0 h 1149175"/>
              <a:gd name="connsiteX2" fmla="*/ 2304256 w 2304256"/>
              <a:gd name="connsiteY2" fmla="*/ 33051 h 1149175"/>
              <a:gd name="connsiteX3" fmla="*/ 1022689 w 2304256"/>
              <a:gd name="connsiteY3" fmla="*/ 1149175 h 1149175"/>
              <a:gd name="connsiteX4" fmla="*/ 0 w 2304256"/>
              <a:gd name="connsiteY4" fmla="*/ 1149175 h 1149175"/>
              <a:gd name="connsiteX0" fmla="*/ 0 w 2139003"/>
              <a:gd name="connsiteY0" fmla="*/ 1138158 h 1149175"/>
              <a:gd name="connsiteX1" fmla="*/ 69711 w 2139003"/>
              <a:gd name="connsiteY1" fmla="*/ 0 h 1149175"/>
              <a:gd name="connsiteX2" fmla="*/ 2139003 w 2139003"/>
              <a:gd name="connsiteY2" fmla="*/ 33051 h 1149175"/>
              <a:gd name="connsiteX3" fmla="*/ 857436 w 2139003"/>
              <a:gd name="connsiteY3" fmla="*/ 1149175 h 1149175"/>
              <a:gd name="connsiteX4" fmla="*/ 0 w 2139003"/>
              <a:gd name="connsiteY4" fmla="*/ 1138158 h 1149175"/>
              <a:gd name="connsiteX0" fmla="*/ 0 w 2168443"/>
              <a:gd name="connsiteY0" fmla="*/ 1138158 h 1391546"/>
              <a:gd name="connsiteX1" fmla="*/ 69711 w 2168443"/>
              <a:gd name="connsiteY1" fmla="*/ 0 h 1391546"/>
              <a:gd name="connsiteX2" fmla="*/ 2139003 w 2168443"/>
              <a:gd name="connsiteY2" fmla="*/ 33051 h 1391546"/>
              <a:gd name="connsiteX3" fmla="*/ 2168443 w 2168443"/>
              <a:gd name="connsiteY3" fmla="*/ 1391546 h 1391546"/>
              <a:gd name="connsiteX4" fmla="*/ 0 w 2168443"/>
              <a:gd name="connsiteY4" fmla="*/ 1138158 h 1391546"/>
              <a:gd name="connsiteX0" fmla="*/ 0 w 2227138"/>
              <a:gd name="connsiteY0" fmla="*/ 1138158 h 1391546"/>
              <a:gd name="connsiteX1" fmla="*/ 69711 w 2227138"/>
              <a:gd name="connsiteY1" fmla="*/ 0 h 1391546"/>
              <a:gd name="connsiteX2" fmla="*/ 2227138 w 2227138"/>
              <a:gd name="connsiteY2" fmla="*/ 561860 h 1391546"/>
              <a:gd name="connsiteX3" fmla="*/ 2168443 w 2227138"/>
              <a:gd name="connsiteY3" fmla="*/ 1391546 h 1391546"/>
              <a:gd name="connsiteX4" fmla="*/ 0 w 2227138"/>
              <a:gd name="connsiteY4" fmla="*/ 1138158 h 1391546"/>
              <a:gd name="connsiteX0" fmla="*/ 0 w 2194087"/>
              <a:gd name="connsiteY0" fmla="*/ 741550 h 1391546"/>
              <a:gd name="connsiteX1" fmla="*/ 36660 w 2194087"/>
              <a:gd name="connsiteY1" fmla="*/ 0 h 1391546"/>
              <a:gd name="connsiteX2" fmla="*/ 2194087 w 2194087"/>
              <a:gd name="connsiteY2" fmla="*/ 561860 h 1391546"/>
              <a:gd name="connsiteX3" fmla="*/ 2135392 w 2194087"/>
              <a:gd name="connsiteY3" fmla="*/ 1391546 h 1391546"/>
              <a:gd name="connsiteX4" fmla="*/ 0 w 2194087"/>
              <a:gd name="connsiteY4" fmla="*/ 741550 h 1391546"/>
              <a:gd name="connsiteX0" fmla="*/ 0 w 2150020"/>
              <a:gd name="connsiteY0" fmla="*/ 741550 h 1391546"/>
              <a:gd name="connsiteX1" fmla="*/ 36660 w 2150020"/>
              <a:gd name="connsiteY1" fmla="*/ 0 h 1391546"/>
              <a:gd name="connsiteX2" fmla="*/ 2150020 w 2150020"/>
              <a:gd name="connsiteY2" fmla="*/ 683045 h 1391546"/>
              <a:gd name="connsiteX3" fmla="*/ 2135392 w 2150020"/>
              <a:gd name="connsiteY3" fmla="*/ 1391546 h 1391546"/>
              <a:gd name="connsiteX4" fmla="*/ 0 w 2150020"/>
              <a:gd name="connsiteY4" fmla="*/ 741550 h 1391546"/>
              <a:gd name="connsiteX0" fmla="*/ 62492 w 2113360"/>
              <a:gd name="connsiteY0" fmla="*/ 686466 h 1391546"/>
              <a:gd name="connsiteX1" fmla="*/ 0 w 2113360"/>
              <a:gd name="connsiteY1" fmla="*/ 0 h 1391546"/>
              <a:gd name="connsiteX2" fmla="*/ 2113360 w 2113360"/>
              <a:gd name="connsiteY2" fmla="*/ 683045 h 1391546"/>
              <a:gd name="connsiteX3" fmla="*/ 2098732 w 2113360"/>
              <a:gd name="connsiteY3" fmla="*/ 1391546 h 1391546"/>
              <a:gd name="connsiteX4" fmla="*/ 62492 w 2113360"/>
              <a:gd name="connsiteY4" fmla="*/ 686466 h 1391546"/>
              <a:gd name="connsiteX0" fmla="*/ 62492 w 2113360"/>
              <a:gd name="connsiteY0" fmla="*/ 686466 h 1391546"/>
              <a:gd name="connsiteX1" fmla="*/ 0 w 2113360"/>
              <a:gd name="connsiteY1" fmla="*/ 0 h 1391546"/>
              <a:gd name="connsiteX2" fmla="*/ 2113360 w 2113360"/>
              <a:gd name="connsiteY2" fmla="*/ 528809 h 1391546"/>
              <a:gd name="connsiteX3" fmla="*/ 2098732 w 2113360"/>
              <a:gd name="connsiteY3" fmla="*/ 1391546 h 1391546"/>
              <a:gd name="connsiteX4" fmla="*/ 62492 w 2113360"/>
              <a:gd name="connsiteY4" fmla="*/ 686466 h 1391546"/>
              <a:gd name="connsiteX0" fmla="*/ 62492 w 2102344"/>
              <a:gd name="connsiteY0" fmla="*/ 686466 h 1391546"/>
              <a:gd name="connsiteX1" fmla="*/ 0 w 2102344"/>
              <a:gd name="connsiteY1" fmla="*/ 0 h 1391546"/>
              <a:gd name="connsiteX2" fmla="*/ 2102344 w 2102344"/>
              <a:gd name="connsiteY2" fmla="*/ 627960 h 1391546"/>
              <a:gd name="connsiteX3" fmla="*/ 2098732 w 2102344"/>
              <a:gd name="connsiteY3" fmla="*/ 1391546 h 1391546"/>
              <a:gd name="connsiteX4" fmla="*/ 62492 w 2102344"/>
              <a:gd name="connsiteY4" fmla="*/ 686466 h 1391546"/>
              <a:gd name="connsiteX0" fmla="*/ 18424 w 2102344"/>
              <a:gd name="connsiteY0" fmla="*/ 763584 h 1391546"/>
              <a:gd name="connsiteX1" fmla="*/ 0 w 2102344"/>
              <a:gd name="connsiteY1" fmla="*/ 0 h 1391546"/>
              <a:gd name="connsiteX2" fmla="*/ 2102344 w 2102344"/>
              <a:gd name="connsiteY2" fmla="*/ 627960 h 1391546"/>
              <a:gd name="connsiteX3" fmla="*/ 2098732 w 2102344"/>
              <a:gd name="connsiteY3" fmla="*/ 1391546 h 1391546"/>
              <a:gd name="connsiteX4" fmla="*/ 18424 w 2102344"/>
              <a:gd name="connsiteY4" fmla="*/ 763584 h 1391546"/>
              <a:gd name="connsiteX0" fmla="*/ 18424 w 2098732"/>
              <a:gd name="connsiteY0" fmla="*/ 1722053 h 2350015"/>
              <a:gd name="connsiteX1" fmla="*/ 0 w 2098732"/>
              <a:gd name="connsiteY1" fmla="*/ 958469 h 2350015"/>
              <a:gd name="connsiteX2" fmla="*/ 824387 w 2098732"/>
              <a:gd name="connsiteY2" fmla="*/ 0 h 2350015"/>
              <a:gd name="connsiteX3" fmla="*/ 2098732 w 2098732"/>
              <a:gd name="connsiteY3" fmla="*/ 2350015 h 2350015"/>
              <a:gd name="connsiteX4" fmla="*/ 18424 w 2098732"/>
              <a:gd name="connsiteY4" fmla="*/ 1722053 h 2350015"/>
              <a:gd name="connsiteX0" fmla="*/ 18424 w 853826"/>
              <a:gd name="connsiteY0" fmla="*/ 1722053 h 1722053"/>
              <a:gd name="connsiteX1" fmla="*/ 0 w 853826"/>
              <a:gd name="connsiteY1" fmla="*/ 958469 h 1722053"/>
              <a:gd name="connsiteX2" fmla="*/ 824387 w 853826"/>
              <a:gd name="connsiteY2" fmla="*/ 0 h 1722053"/>
              <a:gd name="connsiteX3" fmla="*/ 853826 w 853826"/>
              <a:gd name="connsiteY3" fmla="*/ 554266 h 1722053"/>
              <a:gd name="connsiteX4" fmla="*/ 18424 w 853826"/>
              <a:gd name="connsiteY4" fmla="*/ 1722053 h 1722053"/>
              <a:gd name="connsiteX0" fmla="*/ 18424 w 2054665"/>
              <a:gd name="connsiteY0" fmla="*/ 1722053 h 2316965"/>
              <a:gd name="connsiteX1" fmla="*/ 0 w 2054665"/>
              <a:gd name="connsiteY1" fmla="*/ 958469 h 2316965"/>
              <a:gd name="connsiteX2" fmla="*/ 824387 w 2054665"/>
              <a:gd name="connsiteY2" fmla="*/ 0 h 2316965"/>
              <a:gd name="connsiteX3" fmla="*/ 2054665 w 2054665"/>
              <a:gd name="connsiteY3" fmla="*/ 2316965 h 2316965"/>
              <a:gd name="connsiteX4" fmla="*/ 18424 w 2054665"/>
              <a:gd name="connsiteY4" fmla="*/ 1722053 h 2316965"/>
              <a:gd name="connsiteX0" fmla="*/ 18424 w 2947590"/>
              <a:gd name="connsiteY0" fmla="*/ 1722053 h 2316965"/>
              <a:gd name="connsiteX1" fmla="*/ 0 w 2947590"/>
              <a:gd name="connsiteY1" fmla="*/ 958469 h 2316965"/>
              <a:gd name="connsiteX2" fmla="*/ 824387 w 2947590"/>
              <a:gd name="connsiteY2" fmla="*/ 0 h 2316965"/>
              <a:gd name="connsiteX3" fmla="*/ 2947590 w 2947590"/>
              <a:gd name="connsiteY3" fmla="*/ 1345523 h 2316965"/>
              <a:gd name="connsiteX4" fmla="*/ 2054665 w 2947590"/>
              <a:gd name="connsiteY4" fmla="*/ 2316965 h 2316965"/>
              <a:gd name="connsiteX5" fmla="*/ 18424 w 2947590"/>
              <a:gd name="connsiteY5" fmla="*/ 1722053 h 2316965"/>
              <a:gd name="connsiteX0" fmla="*/ 0 w 2929166"/>
              <a:gd name="connsiteY0" fmla="*/ 1722053 h 2316965"/>
              <a:gd name="connsiteX1" fmla="*/ 1656139 w 2929166"/>
              <a:gd name="connsiteY1" fmla="*/ 881351 h 2316965"/>
              <a:gd name="connsiteX2" fmla="*/ 805963 w 2929166"/>
              <a:gd name="connsiteY2" fmla="*/ 0 h 2316965"/>
              <a:gd name="connsiteX3" fmla="*/ 2929166 w 2929166"/>
              <a:gd name="connsiteY3" fmla="*/ 1345523 h 2316965"/>
              <a:gd name="connsiteX4" fmla="*/ 2036241 w 2929166"/>
              <a:gd name="connsiteY4" fmla="*/ 2316965 h 2316965"/>
              <a:gd name="connsiteX5" fmla="*/ 0 w 2929166"/>
              <a:gd name="connsiteY5" fmla="*/ 1722053 h 2316965"/>
              <a:gd name="connsiteX0" fmla="*/ 0 w 2929166"/>
              <a:gd name="connsiteY0" fmla="*/ 840702 h 1435614"/>
              <a:gd name="connsiteX1" fmla="*/ 1656139 w 2929166"/>
              <a:gd name="connsiteY1" fmla="*/ 0 h 1435614"/>
              <a:gd name="connsiteX2" fmla="*/ 2337307 w 2929166"/>
              <a:gd name="connsiteY2" fmla="*/ 176268 h 1435614"/>
              <a:gd name="connsiteX3" fmla="*/ 2929166 w 2929166"/>
              <a:gd name="connsiteY3" fmla="*/ 464172 h 1435614"/>
              <a:gd name="connsiteX4" fmla="*/ 2036241 w 2929166"/>
              <a:gd name="connsiteY4" fmla="*/ 1435614 h 1435614"/>
              <a:gd name="connsiteX5" fmla="*/ 0 w 2929166"/>
              <a:gd name="connsiteY5" fmla="*/ 840702 h 1435614"/>
              <a:gd name="connsiteX0" fmla="*/ 0 w 2929166"/>
              <a:gd name="connsiteY0" fmla="*/ 840702 h 1435614"/>
              <a:gd name="connsiteX1" fmla="*/ 1656139 w 2929166"/>
              <a:gd name="connsiteY1" fmla="*/ 0 h 1435614"/>
              <a:gd name="connsiteX2" fmla="*/ 2822049 w 2929166"/>
              <a:gd name="connsiteY2" fmla="*/ 231352 h 1435614"/>
              <a:gd name="connsiteX3" fmla="*/ 2929166 w 2929166"/>
              <a:gd name="connsiteY3" fmla="*/ 464172 h 1435614"/>
              <a:gd name="connsiteX4" fmla="*/ 2036241 w 2929166"/>
              <a:gd name="connsiteY4" fmla="*/ 1435614 h 1435614"/>
              <a:gd name="connsiteX5" fmla="*/ 0 w 2929166"/>
              <a:gd name="connsiteY5" fmla="*/ 840702 h 1435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29166" h="1435614">
                <a:moveTo>
                  <a:pt x="0" y="840702"/>
                </a:moveTo>
                <a:lnTo>
                  <a:pt x="1656139" y="0"/>
                </a:lnTo>
                <a:lnTo>
                  <a:pt x="2822049" y="231352"/>
                </a:lnTo>
                <a:cubicBezTo>
                  <a:pt x="2828376" y="242857"/>
                  <a:pt x="2922839" y="452667"/>
                  <a:pt x="2929166" y="464172"/>
                </a:cubicBezTo>
                <a:lnTo>
                  <a:pt x="2036241" y="1435614"/>
                </a:lnTo>
                <a:lnTo>
                  <a:pt x="0" y="840702"/>
                </a:lnTo>
                <a:close/>
              </a:path>
            </a:pathLst>
          </a:custGeom>
          <a:solidFill>
            <a:srgbClr val="FF0000">
              <a:alpha val="26000"/>
            </a:srgbClr>
          </a:solidFill>
          <a:scene3d>
            <a:camera prst="orthographicFront">
              <a:rot lat="0" lon="6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3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흐름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흐름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흐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1462</TotalTime>
  <Words>1104</Words>
  <Application>Microsoft Office PowerPoint</Application>
  <PresentationFormat>화면 슬라이드 쇼(4:3)</PresentationFormat>
  <Paragraphs>526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흐름</vt:lpstr>
      <vt:lpstr>용사를 막아라!</vt:lpstr>
      <vt:lpstr>목    차</vt:lpstr>
      <vt:lpstr>1. 게임 개요</vt:lpstr>
      <vt:lpstr>1. 게임 개요</vt:lpstr>
      <vt:lpstr>2. 게임 화면 및 시스템 </vt:lpstr>
      <vt:lpstr>2. 게임 화면 및 시스템 </vt:lpstr>
      <vt:lpstr>2. 게임 화면 및 시스템 </vt:lpstr>
      <vt:lpstr>3. 플레이어 설정</vt:lpstr>
      <vt:lpstr>3. 플레이어 설정</vt:lpstr>
      <vt:lpstr>4. 에너미 설정</vt:lpstr>
      <vt:lpstr>4. 에너미 설정</vt:lpstr>
      <vt:lpstr>5. 전체화면 설정</vt:lpstr>
      <vt:lpstr>5. 전체화면 설정</vt:lpstr>
      <vt:lpstr>5. 전체화면 설정</vt:lpstr>
      <vt:lpstr>5. 전체화면 설정</vt:lpstr>
      <vt:lpstr>5. 전체화면 설정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gunsct</dc:creator>
  <cp:lastModifiedBy>gunsct</cp:lastModifiedBy>
  <cp:revision>68</cp:revision>
  <dcterms:created xsi:type="dcterms:W3CDTF">2016-01-10T22:58:14Z</dcterms:created>
  <dcterms:modified xsi:type="dcterms:W3CDTF">2016-01-20T01:19:48Z</dcterms:modified>
</cp:coreProperties>
</file>