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7" r:id="rId7"/>
    <p:sldId id="262" r:id="rId8"/>
    <p:sldId id="263" r:id="rId9"/>
    <p:sldId id="269" r:id="rId10"/>
    <p:sldId id="270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480130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96D2B-B3EA-4A3C-96E9-7843C65A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4679" y="1076386"/>
            <a:ext cx="9144000" cy="1006460"/>
          </a:xfrm>
        </p:spPr>
        <p:txBody>
          <a:bodyPr/>
          <a:lstStyle/>
          <a:p>
            <a:r>
              <a:rPr lang="zh-CN" altLang="en-US" dirty="0"/>
              <a:t>算法分析与设计</a:t>
            </a: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3A9657-2BD4-4D6B-A2DA-901D6C138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510" y="2891824"/>
            <a:ext cx="1671961" cy="1655762"/>
          </a:xfrm>
        </p:spPr>
        <p:txBody>
          <a:bodyPr/>
          <a:lstStyle/>
          <a:p>
            <a:r>
              <a:rPr lang="zh-CN" altLang="en-US" dirty="0"/>
              <a:t>第一次讨论课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AB1D7D-D0FE-40DD-8767-08AC9ECEA353}"/>
              </a:ext>
            </a:extLst>
          </p:cNvPr>
          <p:cNvSpPr txBox="1"/>
          <p:nvPr/>
        </p:nvSpPr>
        <p:spPr>
          <a:xfrm>
            <a:off x="6205491" y="5025919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小组成员：杨杰、廖茂宇、刘旭泽、肖羽、蔡锡滔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35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906BAD-DDED-4CBF-97D5-38F065D2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53" y="0"/>
            <a:ext cx="8403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92793-740C-45E6-AFFD-96953B71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252253"/>
            <a:ext cx="9603275" cy="3450613"/>
          </a:xfrm>
        </p:spPr>
        <p:txBody>
          <a:bodyPr/>
          <a:lstStyle/>
          <a:p>
            <a:r>
              <a:rPr lang="zh-CN" altLang="en-US" dirty="0"/>
              <a:t>不管摩尔定律的未来如何，掌握高效率的算法对我们都是有帮助的。</a:t>
            </a:r>
          </a:p>
        </p:txBody>
      </p:sp>
    </p:spTree>
    <p:extLst>
      <p:ext uri="{BB962C8B-B14F-4D97-AF65-F5344CB8AC3E}">
        <p14:creationId xmlns:p14="http://schemas.microsoft.com/office/powerpoint/2010/main" val="3484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85DF4-4B31-49AD-90C2-0F355337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393" y="2658538"/>
            <a:ext cx="2615214" cy="770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44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9343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D7E3-C71E-4BD8-914C-0497519C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804519"/>
            <a:ext cx="9603275" cy="1049235"/>
          </a:xfrm>
        </p:spPr>
        <p:txBody>
          <a:bodyPr/>
          <a:lstStyle/>
          <a:p>
            <a:r>
              <a:rPr lang="zh-CN" altLang="en-US" dirty="0"/>
              <a:t>算法分析题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EEC8D-1E98-4352-B845-447C8F34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015732"/>
            <a:ext cx="9603275" cy="3450613"/>
          </a:xfrm>
        </p:spPr>
        <p:txBody>
          <a:bodyPr/>
          <a:lstStyle/>
          <a:p>
            <a:r>
              <a:rPr lang="zh-CN" altLang="en-US" b="1" noProof="1">
                <a:solidFill>
                  <a:srgbClr val="1A34F2"/>
                </a:solidFill>
              </a:rPr>
              <a:t>算法分析题 </a:t>
            </a:r>
            <a:r>
              <a:rPr lang="en-US" altLang="zh-CN" b="1" noProof="1">
                <a:solidFill>
                  <a:srgbClr val="1A34F2"/>
                </a:solidFill>
              </a:rPr>
              <a:t>1-5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679A0-228E-4CBB-BDC7-434F8F6C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579697"/>
            <a:ext cx="10606713" cy="153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ED85F-4CA0-4189-ADBD-661934C0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AC839-EF89-43AA-B394-D2E813FA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ABC</a:t>
            </a:r>
            <a:r>
              <a:rPr lang="zh-CN" altLang="en-US" dirty="0"/>
              <a:t>公司的计算机在一小时内能解输入规模为</a:t>
            </a:r>
            <a:r>
              <a:rPr lang="en-US" altLang="zh-CN" dirty="0"/>
              <a:t>n</a:t>
            </a:r>
            <a:r>
              <a:rPr lang="zh-CN" altLang="en-US" dirty="0"/>
              <a:t>的问题，对于计算复杂性分别为</a:t>
            </a:r>
            <a:r>
              <a:rPr lang="en-US" altLang="zh-CN" dirty="0"/>
              <a:t>n,n</a:t>
            </a:r>
            <a:r>
              <a:rPr lang="en-US" altLang="zh-CN" baseline="30000" dirty="0"/>
              <a:t>2</a:t>
            </a:r>
            <a:r>
              <a:rPr lang="en-US" altLang="zh-CN" dirty="0"/>
              <a:t>,n</a:t>
            </a:r>
            <a:r>
              <a:rPr lang="en-US" altLang="zh-CN" baseline="30000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n!</a:t>
            </a:r>
            <a:r>
              <a:rPr lang="zh-CN" altLang="en-US" dirty="0"/>
              <a:t>的算法，一小时内需要计算的次数分别为</a:t>
            </a:r>
            <a:r>
              <a:rPr lang="en-US" altLang="zh-CN" dirty="0"/>
              <a:t>n,n</a:t>
            </a:r>
            <a:r>
              <a:rPr lang="en-US" altLang="zh-CN" baseline="30000" dirty="0"/>
              <a:t>2</a:t>
            </a:r>
            <a:r>
              <a:rPr lang="en-US" altLang="zh-CN" dirty="0"/>
              <a:t>,n</a:t>
            </a:r>
            <a:r>
              <a:rPr lang="en-US" altLang="zh-CN" baseline="30000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n! </a:t>
            </a:r>
            <a:r>
              <a:rPr lang="zh-CN" altLang="en-US" dirty="0"/>
              <a:t>，因为</a:t>
            </a:r>
            <a:r>
              <a:rPr lang="en-US" altLang="zh-CN" dirty="0"/>
              <a:t>XYZ</a:t>
            </a:r>
            <a:r>
              <a:rPr lang="zh-CN" altLang="en-US" dirty="0"/>
              <a:t>公司的微处理器运行速度为</a:t>
            </a:r>
            <a:r>
              <a:rPr lang="en-US" altLang="zh-CN" dirty="0"/>
              <a:t>ABC</a:t>
            </a:r>
            <a:r>
              <a:rPr lang="zh-CN" altLang="en-US" dirty="0"/>
              <a:t>公司的</a:t>
            </a:r>
            <a:r>
              <a:rPr lang="en-US" altLang="zh-CN" dirty="0"/>
              <a:t>100</a:t>
            </a:r>
            <a:r>
              <a:rPr lang="zh-CN" altLang="en-US" dirty="0"/>
              <a:t>倍，所以</a:t>
            </a:r>
            <a:r>
              <a:rPr lang="en-US" altLang="zh-CN" dirty="0"/>
              <a:t>XYZ</a:t>
            </a:r>
            <a:r>
              <a:rPr lang="zh-CN" altLang="en-US" dirty="0"/>
              <a:t>公司的微处理器一小时内能够计算的次数分别为</a:t>
            </a:r>
            <a:r>
              <a:rPr lang="en-US" altLang="zh-CN" dirty="0"/>
              <a:t>n,100n</a:t>
            </a:r>
            <a:r>
              <a:rPr lang="en-US" altLang="zh-CN" baseline="30000" dirty="0"/>
              <a:t>2</a:t>
            </a:r>
            <a:r>
              <a:rPr lang="en-US" altLang="zh-CN" dirty="0"/>
              <a:t>,100n</a:t>
            </a:r>
            <a:r>
              <a:rPr lang="en-US" altLang="zh-CN" baseline="30000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100n!</a:t>
            </a:r>
            <a:r>
              <a:rPr lang="zh-CN" altLang="en-US" dirty="0"/>
              <a:t>，能够处理的输入规模分别是</a:t>
            </a:r>
            <a:r>
              <a:rPr lang="en-US" altLang="zh-CN" dirty="0"/>
              <a:t>n,10n,4.642n.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7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2A49-966C-498D-9F7A-AF434B73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79" y="709451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以计算复杂性为</a:t>
            </a:r>
            <a:r>
              <a:rPr lang="en-US" altLang="zh-CN" sz="3200" dirty="0"/>
              <a:t>n</a:t>
            </a:r>
            <a:r>
              <a:rPr lang="zh-CN" altLang="en-US" sz="3200" dirty="0"/>
              <a:t>的算法为例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290EB-AC1A-420A-8EDA-EBA0A7C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14" y="17133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</a:t>
            </a:r>
            <a:endParaRPr lang="zh-CN" altLang="en-US" sz="2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BAE202D-E0D8-4677-ACCB-875AF99AB381}"/>
              </a:ext>
            </a:extLst>
          </p:cNvPr>
          <p:cNvCxnSpPr>
            <a:cxnSpLocks/>
          </p:cNvCxnSpPr>
          <p:nvPr/>
        </p:nvCxnSpPr>
        <p:spPr>
          <a:xfrm>
            <a:off x="920772" y="2056457"/>
            <a:ext cx="2873708" cy="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EC1C2A2-BC47-470B-8CCC-9C6B4733CA72}"/>
              </a:ext>
            </a:extLst>
          </p:cNvPr>
          <p:cNvSpPr txBox="1"/>
          <p:nvPr/>
        </p:nvSpPr>
        <p:spPr>
          <a:xfrm>
            <a:off x="3735922" y="1779477"/>
            <a:ext cx="51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endParaRPr lang="zh-CN" altLang="en-US" sz="2800" baseline="30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5CAEB6-685D-479C-AC9A-E06DEE9FFB89}"/>
              </a:ext>
            </a:extLst>
          </p:cNvPr>
          <p:cNvCxnSpPr>
            <a:cxnSpLocks/>
          </p:cNvCxnSpPr>
          <p:nvPr/>
        </p:nvCxnSpPr>
        <p:spPr>
          <a:xfrm>
            <a:off x="7934718" y="2082668"/>
            <a:ext cx="328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C2D1ECB-1FE4-4EBC-B8B3-F95D1AC092BB}"/>
              </a:ext>
            </a:extLst>
          </p:cNvPr>
          <p:cNvSpPr txBox="1"/>
          <p:nvPr/>
        </p:nvSpPr>
        <p:spPr>
          <a:xfrm>
            <a:off x="7127629" y="1821058"/>
            <a:ext cx="107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100n</a:t>
            </a:r>
            <a:endParaRPr lang="zh-CN" altLang="en-US" sz="2800" baseline="30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EBC7F1-0EF8-4ADB-AA5A-C46999DC4254}"/>
              </a:ext>
            </a:extLst>
          </p:cNvPr>
          <p:cNvCxnSpPr>
            <a:cxnSpLocks/>
          </p:cNvCxnSpPr>
          <p:nvPr/>
        </p:nvCxnSpPr>
        <p:spPr>
          <a:xfrm>
            <a:off x="4253921" y="2086029"/>
            <a:ext cx="2913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0B386A-BAF6-4CE3-847D-779E7AE2C6E6}"/>
              </a:ext>
            </a:extLst>
          </p:cNvPr>
          <p:cNvSpPr txBox="1"/>
          <p:nvPr/>
        </p:nvSpPr>
        <p:spPr>
          <a:xfrm>
            <a:off x="11176088" y="1821058"/>
            <a:ext cx="107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100n</a:t>
            </a:r>
            <a:endParaRPr lang="zh-CN" altLang="en-US" sz="2800" baseline="30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E0E5CC-B106-439C-9885-F1DA4A4A9A3B}"/>
              </a:ext>
            </a:extLst>
          </p:cNvPr>
          <p:cNvSpPr txBox="1"/>
          <p:nvPr/>
        </p:nvSpPr>
        <p:spPr>
          <a:xfrm>
            <a:off x="901487" y="1671755"/>
            <a:ext cx="30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</a:t>
            </a:r>
            <a:r>
              <a:rPr lang="zh-CN" altLang="en-US" dirty="0"/>
              <a:t>公司一小时内运算次数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4A99C7-6754-4831-B955-2823746CA75B}"/>
              </a:ext>
            </a:extLst>
          </p:cNvPr>
          <p:cNvSpPr txBox="1"/>
          <p:nvPr/>
        </p:nvSpPr>
        <p:spPr>
          <a:xfrm>
            <a:off x="4191037" y="1713336"/>
            <a:ext cx="30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XYZ</a:t>
            </a:r>
            <a:r>
              <a:rPr lang="zh-CN" altLang="en-US" dirty="0"/>
              <a:t>公司一小时内运算次数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38B8C9-04B9-43B7-B871-504F8F9837DB}"/>
              </a:ext>
            </a:extLst>
          </p:cNvPr>
          <p:cNvSpPr txBox="1"/>
          <p:nvPr/>
        </p:nvSpPr>
        <p:spPr>
          <a:xfrm>
            <a:off x="7861126" y="1704771"/>
            <a:ext cx="342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XYZ</a:t>
            </a:r>
            <a:r>
              <a:rPr lang="zh-CN" altLang="en-US" dirty="0"/>
              <a:t>公司一小时内处理输入规模</a:t>
            </a:r>
          </a:p>
        </p:txBody>
      </p:sp>
    </p:spTree>
    <p:extLst>
      <p:ext uri="{BB962C8B-B14F-4D97-AF65-F5344CB8AC3E}">
        <p14:creationId xmlns:p14="http://schemas.microsoft.com/office/powerpoint/2010/main" val="50690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2A49-966C-498D-9F7A-AF434B73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79" y="709451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以计算复杂性为</a:t>
            </a:r>
            <a:r>
              <a:rPr lang="en-US" altLang="zh-CN" sz="3200" dirty="0"/>
              <a:t>n</a:t>
            </a:r>
            <a:r>
              <a:rPr lang="en-US" altLang="zh-CN" sz="3200" baseline="30000" dirty="0"/>
              <a:t>2</a:t>
            </a:r>
            <a:r>
              <a:rPr lang="zh-CN" altLang="en-US" sz="3200" dirty="0"/>
              <a:t>的算法为例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290EB-AC1A-420A-8EDA-EBA0A7C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14" y="17133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</a:t>
            </a:r>
            <a:endParaRPr lang="zh-CN" altLang="en-US" sz="2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BAE202D-E0D8-4677-ACCB-875AF99AB381}"/>
              </a:ext>
            </a:extLst>
          </p:cNvPr>
          <p:cNvCxnSpPr>
            <a:cxnSpLocks/>
          </p:cNvCxnSpPr>
          <p:nvPr/>
        </p:nvCxnSpPr>
        <p:spPr>
          <a:xfrm>
            <a:off x="920772" y="2056457"/>
            <a:ext cx="2873708" cy="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EC1C2A2-BC47-470B-8CCC-9C6B4733CA72}"/>
              </a:ext>
            </a:extLst>
          </p:cNvPr>
          <p:cNvSpPr txBox="1"/>
          <p:nvPr/>
        </p:nvSpPr>
        <p:spPr>
          <a:xfrm>
            <a:off x="3735922" y="1779477"/>
            <a:ext cx="51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r>
              <a:rPr lang="en-US" altLang="zh-CN" sz="2800" baseline="30000" dirty="0"/>
              <a:t>2</a:t>
            </a:r>
            <a:endParaRPr lang="zh-CN" altLang="en-US" sz="2800" baseline="30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5CAEB6-685D-479C-AC9A-E06DEE9FFB89}"/>
              </a:ext>
            </a:extLst>
          </p:cNvPr>
          <p:cNvCxnSpPr>
            <a:cxnSpLocks/>
          </p:cNvCxnSpPr>
          <p:nvPr/>
        </p:nvCxnSpPr>
        <p:spPr>
          <a:xfrm>
            <a:off x="8150171" y="2082668"/>
            <a:ext cx="328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C2D1ECB-1FE4-4EBC-B8B3-F95D1AC092BB}"/>
              </a:ext>
            </a:extLst>
          </p:cNvPr>
          <p:cNvSpPr txBox="1"/>
          <p:nvPr/>
        </p:nvSpPr>
        <p:spPr>
          <a:xfrm>
            <a:off x="7127629" y="1821058"/>
            <a:ext cx="107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100n</a:t>
            </a:r>
            <a:r>
              <a:rPr lang="en-US" altLang="zh-CN" sz="2800" baseline="30000" dirty="0"/>
              <a:t>2</a:t>
            </a:r>
            <a:endParaRPr lang="zh-CN" altLang="en-US" sz="2800" baseline="30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EBC7F1-0EF8-4ADB-AA5A-C46999DC4254}"/>
              </a:ext>
            </a:extLst>
          </p:cNvPr>
          <p:cNvCxnSpPr>
            <a:cxnSpLocks/>
          </p:cNvCxnSpPr>
          <p:nvPr/>
        </p:nvCxnSpPr>
        <p:spPr>
          <a:xfrm>
            <a:off x="4253921" y="2086029"/>
            <a:ext cx="2913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0B386A-BAF6-4CE3-847D-779E7AE2C6E6}"/>
              </a:ext>
            </a:extLst>
          </p:cNvPr>
          <p:cNvSpPr txBox="1"/>
          <p:nvPr/>
        </p:nvSpPr>
        <p:spPr>
          <a:xfrm>
            <a:off x="11353800" y="1822194"/>
            <a:ext cx="107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10n</a:t>
            </a:r>
            <a:endParaRPr lang="zh-CN" altLang="en-US" sz="2800" baseline="30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E0E5CC-B106-439C-9885-F1DA4A4A9A3B}"/>
              </a:ext>
            </a:extLst>
          </p:cNvPr>
          <p:cNvSpPr txBox="1"/>
          <p:nvPr/>
        </p:nvSpPr>
        <p:spPr>
          <a:xfrm>
            <a:off x="901487" y="1671755"/>
            <a:ext cx="30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</a:t>
            </a:r>
            <a:r>
              <a:rPr lang="zh-CN" altLang="en-US" dirty="0"/>
              <a:t>公司一小时内运算次数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4A99C7-6754-4831-B955-2823746CA75B}"/>
              </a:ext>
            </a:extLst>
          </p:cNvPr>
          <p:cNvSpPr txBox="1"/>
          <p:nvPr/>
        </p:nvSpPr>
        <p:spPr>
          <a:xfrm>
            <a:off x="4191037" y="1713336"/>
            <a:ext cx="30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XYZ</a:t>
            </a:r>
            <a:r>
              <a:rPr lang="zh-CN" altLang="en-US" dirty="0"/>
              <a:t>公司一小时内运算次数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38B8C9-04B9-43B7-B871-504F8F9837DB}"/>
              </a:ext>
            </a:extLst>
          </p:cNvPr>
          <p:cNvSpPr txBox="1"/>
          <p:nvPr/>
        </p:nvSpPr>
        <p:spPr>
          <a:xfrm>
            <a:off x="8120462" y="1713336"/>
            <a:ext cx="33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XYZ</a:t>
            </a:r>
            <a:r>
              <a:rPr lang="zh-CN" altLang="en-US" dirty="0"/>
              <a:t>公司一小时内处理输入规模</a:t>
            </a:r>
          </a:p>
        </p:txBody>
      </p:sp>
    </p:spTree>
    <p:extLst>
      <p:ext uri="{BB962C8B-B14F-4D97-AF65-F5344CB8AC3E}">
        <p14:creationId xmlns:p14="http://schemas.microsoft.com/office/powerpoint/2010/main" val="108055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2A49-966C-498D-9F7A-AF434B73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79" y="709451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以计算复杂性为</a:t>
            </a:r>
            <a:r>
              <a:rPr lang="en-US" altLang="zh-CN" sz="3200" dirty="0"/>
              <a:t>n</a:t>
            </a:r>
            <a:r>
              <a:rPr lang="en-US" altLang="zh-CN" baseline="30000" dirty="0"/>
              <a:t>3</a:t>
            </a:r>
            <a:r>
              <a:rPr lang="zh-CN" altLang="en-US" sz="3200" dirty="0"/>
              <a:t>的算法为例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290EB-AC1A-420A-8EDA-EBA0A7C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14" y="17133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</a:t>
            </a:r>
            <a:endParaRPr lang="zh-CN" altLang="en-US" sz="2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BAE202D-E0D8-4677-ACCB-875AF99AB381}"/>
              </a:ext>
            </a:extLst>
          </p:cNvPr>
          <p:cNvCxnSpPr>
            <a:cxnSpLocks/>
          </p:cNvCxnSpPr>
          <p:nvPr/>
        </p:nvCxnSpPr>
        <p:spPr>
          <a:xfrm>
            <a:off x="920772" y="2056457"/>
            <a:ext cx="2873708" cy="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EC1C2A2-BC47-470B-8CCC-9C6B4733CA72}"/>
              </a:ext>
            </a:extLst>
          </p:cNvPr>
          <p:cNvSpPr txBox="1"/>
          <p:nvPr/>
        </p:nvSpPr>
        <p:spPr>
          <a:xfrm>
            <a:off x="3735922" y="1779477"/>
            <a:ext cx="51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r>
              <a:rPr lang="en-US" altLang="zh-CN" sz="2800" baseline="30000" dirty="0"/>
              <a:t>3</a:t>
            </a:r>
            <a:endParaRPr lang="zh-CN" altLang="en-US" sz="2800" baseline="30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5CAEB6-685D-479C-AC9A-E06DEE9FFB89}"/>
              </a:ext>
            </a:extLst>
          </p:cNvPr>
          <p:cNvCxnSpPr>
            <a:cxnSpLocks/>
          </p:cNvCxnSpPr>
          <p:nvPr/>
        </p:nvCxnSpPr>
        <p:spPr>
          <a:xfrm>
            <a:off x="7921891" y="2082445"/>
            <a:ext cx="328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C2D1ECB-1FE4-4EBC-B8B3-F95D1AC092BB}"/>
              </a:ext>
            </a:extLst>
          </p:cNvPr>
          <p:cNvSpPr txBox="1"/>
          <p:nvPr/>
        </p:nvSpPr>
        <p:spPr>
          <a:xfrm>
            <a:off x="7001164" y="1821059"/>
            <a:ext cx="107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100n</a:t>
            </a:r>
            <a:r>
              <a:rPr lang="en-US" altLang="zh-CN" sz="2800" baseline="30000" dirty="0"/>
              <a:t>3</a:t>
            </a:r>
            <a:endParaRPr lang="zh-CN" altLang="en-US" sz="2800" baseline="30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EBC7F1-0EF8-4ADB-AA5A-C46999DC4254}"/>
              </a:ext>
            </a:extLst>
          </p:cNvPr>
          <p:cNvCxnSpPr>
            <a:cxnSpLocks/>
          </p:cNvCxnSpPr>
          <p:nvPr/>
        </p:nvCxnSpPr>
        <p:spPr>
          <a:xfrm>
            <a:off x="4168758" y="2082445"/>
            <a:ext cx="2913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0B386A-BAF6-4CE3-847D-779E7AE2C6E6}"/>
              </a:ext>
            </a:extLst>
          </p:cNvPr>
          <p:cNvSpPr txBox="1"/>
          <p:nvPr/>
        </p:nvSpPr>
        <p:spPr>
          <a:xfrm>
            <a:off x="11142974" y="1758686"/>
            <a:ext cx="139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4.642n</a:t>
            </a:r>
            <a:endParaRPr lang="zh-CN" altLang="en-US" sz="2800" baseline="30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E0E5CC-B106-439C-9885-F1DA4A4A9A3B}"/>
              </a:ext>
            </a:extLst>
          </p:cNvPr>
          <p:cNvSpPr txBox="1"/>
          <p:nvPr/>
        </p:nvSpPr>
        <p:spPr>
          <a:xfrm>
            <a:off x="901487" y="1671755"/>
            <a:ext cx="30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</a:t>
            </a:r>
            <a:r>
              <a:rPr lang="zh-CN" altLang="en-US" dirty="0"/>
              <a:t>公司一小时内运算次数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4A99C7-6754-4831-B955-2823746CA75B}"/>
              </a:ext>
            </a:extLst>
          </p:cNvPr>
          <p:cNvSpPr txBox="1"/>
          <p:nvPr/>
        </p:nvSpPr>
        <p:spPr>
          <a:xfrm>
            <a:off x="4105875" y="1713336"/>
            <a:ext cx="30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XYZ</a:t>
            </a:r>
            <a:r>
              <a:rPr lang="zh-CN" altLang="en-US" dirty="0"/>
              <a:t>公司一小时内运算次数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38B8C9-04B9-43B7-B871-504F8F9837DB}"/>
              </a:ext>
            </a:extLst>
          </p:cNvPr>
          <p:cNvSpPr txBox="1"/>
          <p:nvPr/>
        </p:nvSpPr>
        <p:spPr>
          <a:xfrm>
            <a:off x="7889396" y="1704937"/>
            <a:ext cx="33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XYZ</a:t>
            </a:r>
            <a:r>
              <a:rPr lang="zh-CN" altLang="en-US" dirty="0"/>
              <a:t>公司一小时内处理输入规模</a:t>
            </a:r>
          </a:p>
        </p:txBody>
      </p:sp>
    </p:spTree>
    <p:extLst>
      <p:ext uri="{BB962C8B-B14F-4D97-AF65-F5344CB8AC3E}">
        <p14:creationId xmlns:p14="http://schemas.microsoft.com/office/powerpoint/2010/main" val="234853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FECAC-DB78-49E1-AE80-67CD7BE6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52" y="804519"/>
            <a:ext cx="5311002" cy="28257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由上述问题可见，即使处理器的运行速度提升</a:t>
            </a:r>
            <a:r>
              <a:rPr lang="en-US" altLang="zh-CN" dirty="0"/>
              <a:t>100</a:t>
            </a:r>
            <a:r>
              <a:rPr lang="zh-CN" altLang="en-US" dirty="0"/>
              <a:t>倍，对于时间复杂度较高的算法来说，能解决的问题规模提升很小，对于</a:t>
            </a:r>
            <a:r>
              <a:rPr lang="en-US" altLang="zh-CN" dirty="0"/>
              <a:t>n</a:t>
            </a:r>
            <a:r>
              <a:rPr lang="en-US" altLang="zh-CN" baseline="30000" dirty="0"/>
              <a:t>3</a:t>
            </a:r>
            <a:r>
              <a:rPr lang="zh-CN" altLang="en-US" dirty="0"/>
              <a:t>来说仅仅提高</a:t>
            </a:r>
            <a:r>
              <a:rPr lang="en-US" altLang="zh-CN" dirty="0"/>
              <a:t>4</a:t>
            </a:r>
            <a:r>
              <a:rPr lang="zh-CN" altLang="en-US" dirty="0"/>
              <a:t>倍，对于</a:t>
            </a:r>
            <a:r>
              <a:rPr lang="en-US" altLang="zh-CN" dirty="0"/>
              <a:t>n!</a:t>
            </a:r>
            <a:r>
              <a:rPr lang="zh-CN" altLang="en-US" dirty="0"/>
              <a:t>来说的提升可以忽略不记。</a:t>
            </a:r>
            <a:endParaRPr lang="zh-CN" altLang="en-US" baseline="30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746F8-6F28-47EE-9D72-79BD2956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6" y="401244"/>
            <a:ext cx="4762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A9FC63-DCF4-4160-AD98-A7EFA3D7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8996"/>
            <a:ext cx="5657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1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9F85E-8B1D-4B6E-900D-E37B87A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55FDD-F142-44E6-BE50-838BA409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9EEAD9-6768-4122-92B3-E3E61759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7" y="0"/>
            <a:ext cx="11952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89D64-2C5A-4A0B-B2B5-DB74F6D2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0A01B-9E53-4CCC-99F5-55AD22C0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CD0F9E-A647-4A90-85BC-44200F08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190048"/>
            <a:ext cx="9926435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6883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50</TotalTime>
  <Words>276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画廊</vt:lpstr>
      <vt:lpstr>算法分析与设计H</vt:lpstr>
      <vt:lpstr>算法分析题</vt:lpstr>
      <vt:lpstr>题解</vt:lpstr>
      <vt:lpstr>以计算复杂性为n的算法为例</vt:lpstr>
      <vt:lpstr>以计算复杂性为n2的算法为例</vt:lpstr>
      <vt:lpstr>以计算复杂性为n3的算法为例</vt:lpstr>
      <vt:lpstr>由上述问题可见，即使处理器的运行速度提升100倍，对于时间复杂度较高的算法来说，能解决的问题规模提升很小，对于n3来说仅仅提高4倍，对于n!来说的提升可以忽略不记。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算法分析与设计H</dc:title>
  <dc:creator>杨 杰</dc:creator>
  <cp:lastModifiedBy>杨 杰</cp:lastModifiedBy>
  <cp:revision>9</cp:revision>
  <dcterms:created xsi:type="dcterms:W3CDTF">2021-03-06T10:22:13Z</dcterms:created>
  <dcterms:modified xsi:type="dcterms:W3CDTF">2021-03-07T11:27:28Z</dcterms:modified>
</cp:coreProperties>
</file>