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63" r:id="rId3"/>
    <p:sldId id="257" r:id="rId4"/>
    <p:sldId id="268" r:id="rId5"/>
    <p:sldId id="281" r:id="rId6"/>
    <p:sldId id="294" r:id="rId7"/>
    <p:sldId id="297" r:id="rId8"/>
    <p:sldId id="295" r:id="rId9"/>
    <p:sldId id="282" r:id="rId10"/>
    <p:sldId id="266" r:id="rId11"/>
    <p:sldId id="284" r:id="rId12"/>
    <p:sldId id="298" r:id="rId13"/>
    <p:sldId id="302" r:id="rId14"/>
    <p:sldId id="299" r:id="rId15"/>
    <p:sldId id="260" r:id="rId16"/>
    <p:sldId id="300" r:id="rId17"/>
    <p:sldId id="303" r:id="rId18"/>
    <p:sldId id="283" r:id="rId19"/>
    <p:sldId id="301" r:id="rId20"/>
    <p:sldId id="25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A07D1B-BDD6-40C2-B844-1E83EBF422F2}" type="datetimeFigureOut">
              <a:rPr lang="zh-CN" altLang="en-US" smtClean="0"/>
              <a:t>2021/5/31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33DCF-755D-4C09-8C77-B4C66B47F236}" type="slidenum">
              <a:rPr lang="zh-CN" altLang="en-US" smtClean="0"/>
              <a:t>‹#›</a:t>
            </a:fld>
            <a:endParaRPr lang="zh-CN" altLang="en-US"/>
          </a:p>
        </p:txBody>
      </p:sp>
    </p:spTree>
    <p:extLst>
      <p:ext uri="{BB962C8B-B14F-4D97-AF65-F5344CB8AC3E}">
        <p14:creationId xmlns:p14="http://schemas.microsoft.com/office/powerpoint/2010/main" val="2019236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1</a:t>
            </a:fld>
            <a:endParaRPr lang="zh-CN" altLang="en-US"/>
          </a:p>
        </p:txBody>
      </p:sp>
    </p:spTree>
    <p:extLst>
      <p:ext uri="{BB962C8B-B14F-4D97-AF65-F5344CB8AC3E}">
        <p14:creationId xmlns:p14="http://schemas.microsoft.com/office/powerpoint/2010/main" val="2672784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10</a:t>
            </a:fld>
            <a:endParaRPr lang="zh-CN" altLang="en-US"/>
          </a:p>
        </p:txBody>
      </p:sp>
    </p:spTree>
    <p:extLst>
      <p:ext uri="{BB962C8B-B14F-4D97-AF65-F5344CB8AC3E}">
        <p14:creationId xmlns:p14="http://schemas.microsoft.com/office/powerpoint/2010/main" val="2752089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11</a:t>
            </a:fld>
            <a:endParaRPr lang="zh-CN" altLang="en-US"/>
          </a:p>
        </p:txBody>
      </p:sp>
    </p:spTree>
    <p:extLst>
      <p:ext uri="{BB962C8B-B14F-4D97-AF65-F5344CB8AC3E}">
        <p14:creationId xmlns:p14="http://schemas.microsoft.com/office/powerpoint/2010/main" val="2759182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12</a:t>
            </a:fld>
            <a:endParaRPr lang="zh-CN" altLang="en-US"/>
          </a:p>
        </p:txBody>
      </p:sp>
    </p:spTree>
    <p:extLst>
      <p:ext uri="{BB962C8B-B14F-4D97-AF65-F5344CB8AC3E}">
        <p14:creationId xmlns:p14="http://schemas.microsoft.com/office/powerpoint/2010/main" val="3999097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13</a:t>
            </a:fld>
            <a:endParaRPr lang="zh-CN" altLang="en-US"/>
          </a:p>
        </p:txBody>
      </p:sp>
    </p:spTree>
    <p:extLst>
      <p:ext uri="{BB962C8B-B14F-4D97-AF65-F5344CB8AC3E}">
        <p14:creationId xmlns:p14="http://schemas.microsoft.com/office/powerpoint/2010/main" val="3117094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14</a:t>
            </a:fld>
            <a:endParaRPr lang="zh-CN" altLang="en-US"/>
          </a:p>
        </p:txBody>
      </p:sp>
    </p:spTree>
    <p:extLst>
      <p:ext uri="{BB962C8B-B14F-4D97-AF65-F5344CB8AC3E}">
        <p14:creationId xmlns:p14="http://schemas.microsoft.com/office/powerpoint/2010/main" val="1544392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15</a:t>
            </a:fld>
            <a:endParaRPr lang="zh-CN" altLang="en-US"/>
          </a:p>
        </p:txBody>
      </p:sp>
    </p:spTree>
    <p:extLst>
      <p:ext uri="{BB962C8B-B14F-4D97-AF65-F5344CB8AC3E}">
        <p14:creationId xmlns:p14="http://schemas.microsoft.com/office/powerpoint/2010/main" val="2456376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16</a:t>
            </a:fld>
            <a:endParaRPr lang="zh-CN" altLang="en-US"/>
          </a:p>
        </p:txBody>
      </p:sp>
    </p:spTree>
    <p:extLst>
      <p:ext uri="{BB962C8B-B14F-4D97-AF65-F5344CB8AC3E}">
        <p14:creationId xmlns:p14="http://schemas.microsoft.com/office/powerpoint/2010/main" val="3539426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17</a:t>
            </a:fld>
            <a:endParaRPr lang="zh-CN" altLang="en-US"/>
          </a:p>
        </p:txBody>
      </p:sp>
    </p:spTree>
    <p:extLst>
      <p:ext uri="{BB962C8B-B14F-4D97-AF65-F5344CB8AC3E}">
        <p14:creationId xmlns:p14="http://schemas.microsoft.com/office/powerpoint/2010/main" val="791537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18</a:t>
            </a:fld>
            <a:endParaRPr lang="zh-CN" altLang="en-US"/>
          </a:p>
        </p:txBody>
      </p:sp>
    </p:spTree>
    <p:extLst>
      <p:ext uri="{BB962C8B-B14F-4D97-AF65-F5344CB8AC3E}">
        <p14:creationId xmlns:p14="http://schemas.microsoft.com/office/powerpoint/2010/main" val="2989807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19</a:t>
            </a:fld>
            <a:endParaRPr lang="zh-CN" altLang="en-US"/>
          </a:p>
        </p:txBody>
      </p:sp>
    </p:spTree>
    <p:extLst>
      <p:ext uri="{BB962C8B-B14F-4D97-AF65-F5344CB8AC3E}">
        <p14:creationId xmlns:p14="http://schemas.microsoft.com/office/powerpoint/2010/main" val="4013508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2</a:t>
            </a:fld>
            <a:endParaRPr lang="zh-CN" altLang="en-US"/>
          </a:p>
        </p:txBody>
      </p:sp>
    </p:spTree>
    <p:extLst>
      <p:ext uri="{BB962C8B-B14F-4D97-AF65-F5344CB8AC3E}">
        <p14:creationId xmlns:p14="http://schemas.microsoft.com/office/powerpoint/2010/main" val="8583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20</a:t>
            </a:fld>
            <a:endParaRPr lang="zh-CN" altLang="en-US"/>
          </a:p>
        </p:txBody>
      </p:sp>
    </p:spTree>
    <p:extLst>
      <p:ext uri="{BB962C8B-B14F-4D97-AF65-F5344CB8AC3E}">
        <p14:creationId xmlns:p14="http://schemas.microsoft.com/office/powerpoint/2010/main" val="2972920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3</a:t>
            </a:fld>
            <a:endParaRPr lang="zh-CN" altLang="en-US"/>
          </a:p>
        </p:txBody>
      </p:sp>
    </p:spTree>
    <p:extLst>
      <p:ext uri="{BB962C8B-B14F-4D97-AF65-F5344CB8AC3E}">
        <p14:creationId xmlns:p14="http://schemas.microsoft.com/office/powerpoint/2010/main" val="3073175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4</a:t>
            </a:fld>
            <a:endParaRPr lang="zh-CN" altLang="en-US"/>
          </a:p>
        </p:txBody>
      </p:sp>
    </p:spTree>
    <p:extLst>
      <p:ext uri="{BB962C8B-B14F-4D97-AF65-F5344CB8AC3E}">
        <p14:creationId xmlns:p14="http://schemas.microsoft.com/office/powerpoint/2010/main" val="984173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5</a:t>
            </a:fld>
            <a:endParaRPr lang="zh-CN" altLang="en-US"/>
          </a:p>
        </p:txBody>
      </p:sp>
    </p:spTree>
    <p:extLst>
      <p:ext uri="{BB962C8B-B14F-4D97-AF65-F5344CB8AC3E}">
        <p14:creationId xmlns:p14="http://schemas.microsoft.com/office/powerpoint/2010/main" val="3558603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6</a:t>
            </a:fld>
            <a:endParaRPr lang="zh-CN" altLang="en-US"/>
          </a:p>
        </p:txBody>
      </p:sp>
    </p:spTree>
    <p:extLst>
      <p:ext uri="{BB962C8B-B14F-4D97-AF65-F5344CB8AC3E}">
        <p14:creationId xmlns:p14="http://schemas.microsoft.com/office/powerpoint/2010/main" val="3891244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7</a:t>
            </a:fld>
            <a:endParaRPr lang="zh-CN" altLang="en-US"/>
          </a:p>
        </p:txBody>
      </p:sp>
    </p:spTree>
    <p:extLst>
      <p:ext uri="{BB962C8B-B14F-4D97-AF65-F5344CB8AC3E}">
        <p14:creationId xmlns:p14="http://schemas.microsoft.com/office/powerpoint/2010/main" val="4105411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8</a:t>
            </a:fld>
            <a:endParaRPr lang="zh-CN" altLang="en-US"/>
          </a:p>
        </p:txBody>
      </p:sp>
    </p:spTree>
    <p:extLst>
      <p:ext uri="{BB962C8B-B14F-4D97-AF65-F5344CB8AC3E}">
        <p14:creationId xmlns:p14="http://schemas.microsoft.com/office/powerpoint/2010/main" val="3755785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9</a:t>
            </a:fld>
            <a:endParaRPr lang="zh-CN" altLang="en-US"/>
          </a:p>
        </p:txBody>
      </p:sp>
    </p:spTree>
    <p:extLst>
      <p:ext uri="{BB962C8B-B14F-4D97-AF65-F5344CB8AC3E}">
        <p14:creationId xmlns:p14="http://schemas.microsoft.com/office/powerpoint/2010/main" val="1459135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7488ED1-95B7-44CE-A12E-9AE24D363BC6}" type="datetimeFigureOut">
              <a:rPr lang="zh-CN" altLang="en-US" smtClean="0"/>
              <a:t>2021/5/31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488ED1-95B7-44CE-A12E-9AE24D363BC6}" type="datetimeFigureOut">
              <a:rPr lang="zh-CN" altLang="en-US" smtClean="0"/>
              <a:t>2021/5/31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8" name="矩形 7"/>
          <p:cNvSpPr/>
          <p:nvPr userDrawn="1"/>
        </p:nvSpPr>
        <p:spPr>
          <a:xfrm>
            <a:off x="160943" y="6299204"/>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488ED1-95B7-44CE-A12E-9AE24D363BC6}" type="datetimeFigureOut">
              <a:rPr lang="zh-CN" altLang="en-US" smtClean="0"/>
              <a:t>2021/5/31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488ED1-95B7-44CE-A12E-9AE24D363BC6}" type="datetimeFigureOut">
              <a:rPr lang="zh-CN" altLang="en-US" smtClean="0"/>
              <a:t>2021/5/31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7488ED1-95B7-44CE-A12E-9AE24D363BC6}" type="datetimeFigureOut">
              <a:rPr lang="zh-CN" altLang="en-US" smtClean="0"/>
              <a:t>2021/5/31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7488ED1-95B7-44CE-A12E-9AE24D363BC6}" type="datetimeFigureOut">
              <a:rPr lang="zh-CN" altLang="en-US" smtClean="0"/>
              <a:t>2021/5/31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7488ED1-95B7-44CE-A12E-9AE24D363BC6}" type="datetimeFigureOut">
              <a:rPr lang="zh-CN" altLang="en-US" smtClean="0"/>
              <a:t>2021/5/31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488ED1-95B7-44CE-A12E-9AE24D363BC6}" type="datetimeFigureOut">
              <a:rPr lang="zh-CN" altLang="en-US" smtClean="0"/>
              <a:t>2021/5/31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488ED1-95B7-44CE-A12E-9AE24D363BC6}" type="datetimeFigureOut">
              <a:rPr lang="zh-CN" altLang="en-US" smtClean="0"/>
              <a:t>2021/5/31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7488ED1-95B7-44CE-A12E-9AE24D363BC6}" type="datetimeFigureOut">
              <a:rPr lang="zh-CN" altLang="en-US" smtClean="0"/>
              <a:t>2021/5/31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7488ED1-95B7-44CE-A12E-9AE24D363BC6}" type="datetimeFigureOut">
              <a:rPr lang="zh-CN" altLang="en-US" smtClean="0"/>
              <a:t>2021/5/31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88ED1-95B7-44CE-A12E-9AE24D363BC6}" type="datetimeFigureOut">
              <a:rPr lang="zh-CN" altLang="en-US" smtClean="0"/>
              <a:t>2021/5/31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AEF5B-32AE-4564-9C2B-25E12F42EC3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18.png"/><Relationship Id="rId5" Type="http://schemas.openxmlformats.org/officeDocument/2006/relationships/image" Target="../media/image3.png"/><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6.png"/><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16.xml"/><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19.png"/><Relationship Id="rId5" Type="http://schemas.openxmlformats.org/officeDocument/2006/relationships/image" Target="../media/image3.png"/><Relationship Id="rId10" Type="http://schemas.openxmlformats.org/officeDocument/2006/relationships/image" Target="../media/image23.png"/><Relationship Id="rId4" Type="http://schemas.openxmlformats.org/officeDocument/2006/relationships/image" Target="../media/image1.jpeg"/><Relationship Id="rId9"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24.png"/><Relationship Id="rId5" Type="http://schemas.openxmlformats.org/officeDocument/2006/relationships/image" Target="../media/image3.png"/><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6.png"/><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8.emf"/><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2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8.emf"/><Relationship Id="rId5" Type="http://schemas.openxmlformats.org/officeDocument/2006/relationships/image" Target="../media/image7.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0.jpeg"/><Relationship Id="rId5" Type="http://schemas.openxmlformats.org/officeDocument/2006/relationships/image" Target="../media/image2.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notesSlide" Target="../notesSlides/notesSlide6.xml"/><Relationship Id="rId7" Type="http://schemas.openxmlformats.org/officeDocument/2006/relationships/hyperlink" Target="http://photo.blog.sina.com.cn/showpic.html#blogid=a22f65fd0102vdig&amp;url=http://album.sina.com.cn/pic/002Y96nrgy6OwyX87meae" TargetMode="Externa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8.emf"/><Relationship Id="rId5" Type="http://schemas.openxmlformats.org/officeDocument/2006/relationships/image" Target="../media/image7.png"/><Relationship Id="rId4" Type="http://schemas.openxmlformats.org/officeDocument/2006/relationships/image" Target="../media/image1.jpeg"/><Relationship Id="rId9" Type="http://schemas.openxmlformats.org/officeDocument/2006/relationships/image" Target="../media/image12.jpeg"/></Relationships>
</file>

<file path=ppt/slides/_rels/slide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notesSlide" Target="../notesSlides/notesSlide7.xml"/><Relationship Id="rId7" Type="http://schemas.openxmlformats.org/officeDocument/2006/relationships/image" Target="../media/image11.gif"/><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hyperlink" Target="http://photo.blog.sina.com.cn/showpic.html#blogid=a22f65fd0102vdig&amp;url=http://album.sina.com.cn/pic/002Y96nrgy6OwyX87meae" TargetMode="External"/><Relationship Id="rId5" Type="http://schemas.openxmlformats.org/officeDocument/2006/relationships/image" Target="../media/image8.emf"/><Relationship Id="rId4" Type="http://schemas.openxmlformats.org/officeDocument/2006/relationships/image" Target="../media/image1.jpeg"/><Relationship Id="rId9"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8.emf"/><Relationship Id="rId5" Type="http://schemas.openxmlformats.org/officeDocument/2006/relationships/image" Target="../media/image7.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6.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8" name="图片 9"/>
          <p:cNvPicPr>
            <a:picLocks noChangeAspect="1"/>
          </p:cNvPicPr>
          <p:nvPr/>
        </p:nvPicPr>
        <p:blipFill>
          <a:blip r:embed="rId5" cstate="email">
            <a:clrChange>
              <a:clrFrom>
                <a:srgbClr val="F4F0ED"/>
              </a:clrFrom>
              <a:clrTo>
                <a:srgbClr val="F4F0ED">
                  <a:alpha val="0"/>
                </a:srgbClr>
              </a:clrTo>
            </a:clrChange>
          </a:blip>
          <a:srcRect/>
          <a:stretch>
            <a:fillRect/>
          </a:stretch>
        </p:blipFill>
        <p:spPr bwMode="auto">
          <a:xfrm>
            <a:off x="7446722" y="3517101"/>
            <a:ext cx="4745278" cy="3354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rotWithShape="1">
          <a:blip r:embed="rId6" cstate="screen">
            <a:extLst>
              <a:ext uri="{28A0092B-C50C-407E-A947-70E740481C1C}">
                <a14:useLocalDpi xmlns:a14="http://schemas.microsoft.com/office/drawing/2010/main"/>
              </a:ext>
            </a:extLst>
          </a:blip>
          <a:srcRect b="63982"/>
          <a:stretch>
            <a:fillRect/>
          </a:stretch>
        </p:blipFill>
        <p:spPr>
          <a:xfrm>
            <a:off x="-895471" y="-296437"/>
            <a:ext cx="11867535" cy="7598939"/>
          </a:xfrm>
          <a:prstGeom prst="rect">
            <a:avLst/>
          </a:prstGeom>
        </p:spPr>
      </p:pic>
      <p:grpSp>
        <p:nvGrpSpPr>
          <p:cNvPr id="28" name="组合 27"/>
          <p:cNvGrpSpPr/>
          <p:nvPr/>
        </p:nvGrpSpPr>
        <p:grpSpPr>
          <a:xfrm>
            <a:off x="7387267" y="4944055"/>
            <a:ext cx="430887" cy="447894"/>
            <a:chOff x="7077476" y="2846291"/>
            <a:chExt cx="430887" cy="447894"/>
          </a:xfrm>
        </p:grpSpPr>
        <p:pic>
          <p:nvPicPr>
            <p:cNvPr id="29" name="图片 28"/>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135739" y="2846291"/>
              <a:ext cx="32702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29"/>
            <p:cNvSpPr txBox="1">
              <a:spLocks noChangeArrowheads="1"/>
            </p:cNvSpPr>
            <p:nvPr/>
          </p:nvSpPr>
          <p:spPr bwMode="auto">
            <a:xfrm>
              <a:off x="7077476" y="2873498"/>
              <a:ext cx="430887"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印</a:t>
              </a:r>
            </a:p>
          </p:txBody>
        </p:sp>
      </p:grpSp>
      <p:sp>
        <p:nvSpPr>
          <p:cNvPr id="12" name="标题 1">
            <a:extLst>
              <a:ext uri="{FF2B5EF4-FFF2-40B4-BE49-F238E27FC236}">
                <a16:creationId xmlns:a16="http://schemas.microsoft.com/office/drawing/2014/main" id="{4199C35F-7296-4474-B252-F53AB0CD471F}"/>
              </a:ext>
            </a:extLst>
          </p:cNvPr>
          <p:cNvSpPr>
            <a:spLocks noGrp="1"/>
          </p:cNvSpPr>
          <p:nvPr>
            <p:ph type="ctrTitle"/>
          </p:nvPr>
        </p:nvSpPr>
        <p:spPr>
          <a:xfrm>
            <a:off x="4342636" y="1757958"/>
            <a:ext cx="4002374" cy="1094978"/>
          </a:xfrm>
        </p:spPr>
        <p:txBody>
          <a:bodyPr>
            <a:normAutofit/>
          </a:bodyPr>
          <a:lstStyle/>
          <a:p>
            <a:r>
              <a:rPr lang="zh-CN" altLang="en-US" dirty="0"/>
              <a:t>最大团问题</a:t>
            </a:r>
          </a:p>
        </p:txBody>
      </p:sp>
      <p:sp>
        <p:nvSpPr>
          <p:cNvPr id="13" name="副标题 2">
            <a:extLst>
              <a:ext uri="{FF2B5EF4-FFF2-40B4-BE49-F238E27FC236}">
                <a16:creationId xmlns:a16="http://schemas.microsoft.com/office/drawing/2014/main" id="{4B882BCC-7D24-4698-976E-74DC25982E02}"/>
              </a:ext>
            </a:extLst>
          </p:cNvPr>
          <p:cNvSpPr>
            <a:spLocks noGrp="1"/>
          </p:cNvSpPr>
          <p:nvPr>
            <p:ph type="subTitle" idx="1"/>
          </p:nvPr>
        </p:nvSpPr>
        <p:spPr>
          <a:xfrm>
            <a:off x="6374577" y="3072334"/>
            <a:ext cx="2304256" cy="685800"/>
          </a:xfrm>
        </p:spPr>
        <p:txBody>
          <a:bodyPr>
            <a:normAutofit/>
          </a:bodyPr>
          <a:lstStyle/>
          <a:p>
            <a:r>
              <a:rPr lang="zh-CN" altLang="en-US" dirty="0">
                <a:effectLst/>
              </a:rPr>
              <a:t>算法</a:t>
            </a:r>
            <a:r>
              <a:rPr lang="zh-CN" altLang="en-US" dirty="0"/>
              <a:t>分析</a:t>
            </a:r>
            <a:r>
              <a:rPr lang="en-US" altLang="zh-CN" dirty="0">
                <a:effectLst/>
              </a:rPr>
              <a:t>6-6</a:t>
            </a:r>
            <a:endParaRPr lang="zh-CN" altLang="en-US" dirty="0">
              <a:effectLst/>
            </a:endParaRPr>
          </a:p>
        </p:txBody>
      </p:sp>
      <p:sp>
        <p:nvSpPr>
          <p:cNvPr id="14" name="文本框 13">
            <a:extLst>
              <a:ext uri="{FF2B5EF4-FFF2-40B4-BE49-F238E27FC236}">
                <a16:creationId xmlns:a16="http://schemas.microsoft.com/office/drawing/2014/main" id="{0A619D3A-9397-445D-B004-8357E780050D}"/>
              </a:ext>
            </a:extLst>
          </p:cNvPr>
          <p:cNvSpPr txBox="1"/>
          <p:nvPr/>
        </p:nvSpPr>
        <p:spPr>
          <a:xfrm>
            <a:off x="4407089" y="4815904"/>
            <a:ext cx="3377822" cy="584775"/>
          </a:xfrm>
          <a:prstGeom prst="rect">
            <a:avLst/>
          </a:prstGeom>
          <a:noFill/>
        </p:spPr>
        <p:txBody>
          <a:bodyPr wrap="square" rtlCol="0">
            <a:spAutoFit/>
          </a:bodyPr>
          <a:lstStyle/>
          <a:p>
            <a:r>
              <a:rPr lang="zh-CN" altLang="en-US" sz="3200" dirty="0">
                <a:solidFill>
                  <a:schemeClr val="bg1"/>
                </a:solidFill>
              </a:rPr>
              <a:t>计科</a:t>
            </a:r>
            <a:r>
              <a:rPr lang="en-US" altLang="zh-CN" sz="3200" dirty="0">
                <a:solidFill>
                  <a:schemeClr val="bg1"/>
                </a:solidFill>
              </a:rPr>
              <a:t>1907</a:t>
            </a:r>
            <a:r>
              <a:rPr lang="zh-CN" altLang="en-US" sz="3200" dirty="0">
                <a:solidFill>
                  <a:schemeClr val="bg1"/>
                </a:solidFill>
              </a:rPr>
              <a:t>第四组</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inVertical)">
                                      <p:cBhvr>
                                        <p:cTn id="7" dur="500"/>
                                        <p:tgtEl>
                                          <p:spTgt spid="28"/>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5" cstate="screen">
            <a:extLst>
              <a:ext uri="{28A0092B-C50C-407E-A947-70E740481C1C}">
                <a14:useLocalDpi xmlns:a14="http://schemas.microsoft.com/office/drawing/2010/main"/>
              </a:ext>
            </a:extLst>
          </a:blip>
          <a:srcRect b="63982"/>
          <a:stretch>
            <a:fillRect/>
          </a:stretch>
        </p:blipFill>
        <p:spPr>
          <a:xfrm>
            <a:off x="324464" y="-740939"/>
            <a:ext cx="11867535" cy="7598939"/>
          </a:xfrm>
          <a:prstGeom prst="rect">
            <a:avLst/>
          </a:prstGeom>
        </p:spPr>
      </p:pic>
      <p:pic>
        <p:nvPicPr>
          <p:cNvPr id="4" name="图片 3">
            <a:extLst>
              <a:ext uri="{FF2B5EF4-FFF2-40B4-BE49-F238E27FC236}">
                <a16:creationId xmlns:a16="http://schemas.microsoft.com/office/drawing/2014/main" id="{0AEA1ED3-3647-448E-8E91-698C969F3607}"/>
              </a:ext>
            </a:extLst>
          </p:cNvPr>
          <p:cNvPicPr>
            <a:picLocks noChangeAspect="1"/>
          </p:cNvPicPr>
          <p:nvPr/>
        </p:nvPicPr>
        <p:blipFill>
          <a:blip r:embed="rId6"/>
          <a:stretch>
            <a:fillRect/>
          </a:stretch>
        </p:blipFill>
        <p:spPr>
          <a:xfrm>
            <a:off x="4396825" y="812127"/>
            <a:ext cx="7247248" cy="5837426"/>
          </a:xfrm>
          <a:prstGeom prst="rect">
            <a:avLst/>
          </a:prstGeom>
        </p:spPr>
      </p:pic>
      <p:pic>
        <p:nvPicPr>
          <p:cNvPr id="10" name="图片 9">
            <a:extLst>
              <a:ext uri="{FF2B5EF4-FFF2-40B4-BE49-F238E27FC236}">
                <a16:creationId xmlns:a16="http://schemas.microsoft.com/office/drawing/2014/main" id="{E1211498-90F0-46D8-923F-E8CAC51A4D83}"/>
              </a:ext>
            </a:extLst>
          </p:cNvPr>
          <p:cNvPicPr>
            <a:picLocks noChangeAspect="1"/>
          </p:cNvPicPr>
          <p:nvPr/>
        </p:nvPicPr>
        <p:blipFill>
          <a:blip r:embed="rId7"/>
          <a:stretch>
            <a:fillRect/>
          </a:stretch>
        </p:blipFill>
        <p:spPr>
          <a:xfrm>
            <a:off x="195714" y="2211333"/>
            <a:ext cx="4201111" cy="1867161"/>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5" cstate="screen">
            <a:extLst>
              <a:ext uri="{28A0092B-C50C-407E-A947-70E740481C1C}">
                <a14:useLocalDpi xmlns:a14="http://schemas.microsoft.com/office/drawing/2010/main"/>
              </a:ext>
            </a:extLst>
          </a:blip>
          <a:srcRect b="63982"/>
          <a:stretch>
            <a:fillRect/>
          </a:stretch>
        </p:blipFill>
        <p:spPr>
          <a:xfrm>
            <a:off x="324464" y="-740939"/>
            <a:ext cx="11867535" cy="7598939"/>
          </a:xfrm>
          <a:prstGeom prst="rect">
            <a:avLst/>
          </a:prstGeom>
        </p:spPr>
      </p:pic>
      <p:pic>
        <p:nvPicPr>
          <p:cNvPr id="3" name="图片 2">
            <a:extLst>
              <a:ext uri="{FF2B5EF4-FFF2-40B4-BE49-F238E27FC236}">
                <a16:creationId xmlns:a16="http://schemas.microsoft.com/office/drawing/2014/main" id="{315CDFCE-1ED4-4B1D-83EB-652C06F3A2CB}"/>
              </a:ext>
            </a:extLst>
          </p:cNvPr>
          <p:cNvPicPr>
            <a:picLocks noChangeAspect="1"/>
          </p:cNvPicPr>
          <p:nvPr/>
        </p:nvPicPr>
        <p:blipFill>
          <a:blip r:embed="rId6"/>
          <a:stretch>
            <a:fillRect/>
          </a:stretch>
        </p:blipFill>
        <p:spPr>
          <a:xfrm>
            <a:off x="1985306" y="0"/>
            <a:ext cx="8221387" cy="6858000"/>
          </a:xfrm>
          <a:prstGeom prst="rect">
            <a:avLst/>
          </a:prstGeom>
        </p:spPr>
      </p:pic>
    </p:spTree>
    <p:custDataLst>
      <p:tags r:id="rId1"/>
    </p:custDataLst>
    <p:extLst>
      <p:ext uri="{BB962C8B-B14F-4D97-AF65-F5344CB8AC3E}">
        <p14:creationId xmlns:p14="http://schemas.microsoft.com/office/powerpoint/2010/main" val="34084168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5" cstate="screen">
            <a:extLst>
              <a:ext uri="{28A0092B-C50C-407E-A947-70E740481C1C}">
                <a14:useLocalDpi xmlns:a14="http://schemas.microsoft.com/office/drawing/2010/main"/>
              </a:ext>
            </a:extLst>
          </a:blip>
          <a:srcRect b="63982"/>
          <a:stretch>
            <a:fillRect/>
          </a:stretch>
        </p:blipFill>
        <p:spPr>
          <a:xfrm>
            <a:off x="324464" y="-740939"/>
            <a:ext cx="11867535" cy="7598939"/>
          </a:xfrm>
          <a:prstGeom prst="rect">
            <a:avLst/>
          </a:prstGeom>
        </p:spPr>
      </p:pic>
      <p:pic>
        <p:nvPicPr>
          <p:cNvPr id="3" name="图片 2">
            <a:extLst>
              <a:ext uri="{FF2B5EF4-FFF2-40B4-BE49-F238E27FC236}">
                <a16:creationId xmlns:a16="http://schemas.microsoft.com/office/drawing/2014/main" id="{9166FE18-8435-4AEC-B917-48319F8C1C90}"/>
              </a:ext>
            </a:extLst>
          </p:cNvPr>
          <p:cNvPicPr>
            <a:picLocks noChangeAspect="1"/>
          </p:cNvPicPr>
          <p:nvPr/>
        </p:nvPicPr>
        <p:blipFill>
          <a:blip r:embed="rId6"/>
          <a:stretch>
            <a:fillRect/>
          </a:stretch>
        </p:blipFill>
        <p:spPr>
          <a:xfrm>
            <a:off x="1855433" y="0"/>
            <a:ext cx="7944959" cy="6601746"/>
          </a:xfrm>
          <a:prstGeom prst="rect">
            <a:avLst/>
          </a:prstGeom>
        </p:spPr>
      </p:pic>
    </p:spTree>
    <p:custDataLst>
      <p:tags r:id="rId1"/>
    </p:custDataLst>
    <p:extLst>
      <p:ext uri="{BB962C8B-B14F-4D97-AF65-F5344CB8AC3E}">
        <p14:creationId xmlns:p14="http://schemas.microsoft.com/office/powerpoint/2010/main" val="2285989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5" cstate="screen">
            <a:extLst>
              <a:ext uri="{28A0092B-C50C-407E-A947-70E740481C1C}">
                <a14:useLocalDpi xmlns:a14="http://schemas.microsoft.com/office/drawing/2010/main"/>
              </a:ext>
            </a:extLst>
          </a:blip>
          <a:srcRect b="63982"/>
          <a:stretch>
            <a:fillRect/>
          </a:stretch>
        </p:blipFill>
        <p:spPr>
          <a:xfrm>
            <a:off x="324464" y="-740939"/>
            <a:ext cx="11867535" cy="7598939"/>
          </a:xfrm>
          <a:prstGeom prst="rect">
            <a:avLst/>
          </a:prstGeom>
        </p:spPr>
      </p:pic>
      <p:pic>
        <p:nvPicPr>
          <p:cNvPr id="4" name="图片 3">
            <a:extLst>
              <a:ext uri="{FF2B5EF4-FFF2-40B4-BE49-F238E27FC236}">
                <a16:creationId xmlns:a16="http://schemas.microsoft.com/office/drawing/2014/main" id="{8CE6BE56-0C7C-426A-8681-C7E6FA06F44F}"/>
              </a:ext>
            </a:extLst>
          </p:cNvPr>
          <p:cNvPicPr>
            <a:picLocks noChangeAspect="1"/>
          </p:cNvPicPr>
          <p:nvPr/>
        </p:nvPicPr>
        <p:blipFill>
          <a:blip r:embed="rId6"/>
          <a:stretch>
            <a:fillRect/>
          </a:stretch>
        </p:blipFill>
        <p:spPr>
          <a:xfrm>
            <a:off x="2730000" y="0"/>
            <a:ext cx="5879431" cy="6858000"/>
          </a:xfrm>
          <a:prstGeom prst="rect">
            <a:avLst/>
          </a:prstGeom>
        </p:spPr>
      </p:pic>
    </p:spTree>
    <p:custDataLst>
      <p:tags r:id="rId1"/>
    </p:custDataLst>
    <p:extLst>
      <p:ext uri="{BB962C8B-B14F-4D97-AF65-F5344CB8AC3E}">
        <p14:creationId xmlns:p14="http://schemas.microsoft.com/office/powerpoint/2010/main" val="208373545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5" cstate="screen">
            <a:extLst>
              <a:ext uri="{28A0092B-C50C-407E-A947-70E740481C1C}">
                <a14:useLocalDpi xmlns:a14="http://schemas.microsoft.com/office/drawing/2010/main"/>
              </a:ext>
            </a:extLst>
          </a:blip>
          <a:srcRect b="63982"/>
          <a:stretch>
            <a:fillRect/>
          </a:stretch>
        </p:blipFill>
        <p:spPr>
          <a:xfrm>
            <a:off x="324464" y="-740939"/>
            <a:ext cx="11867535" cy="7598939"/>
          </a:xfrm>
          <a:prstGeom prst="rect">
            <a:avLst/>
          </a:prstGeom>
        </p:spPr>
      </p:pic>
      <p:pic>
        <p:nvPicPr>
          <p:cNvPr id="9" name="图片 8">
            <a:extLst>
              <a:ext uri="{FF2B5EF4-FFF2-40B4-BE49-F238E27FC236}">
                <a16:creationId xmlns:a16="http://schemas.microsoft.com/office/drawing/2014/main" id="{852C1FAB-08B7-4278-9A3C-B61719D2FF24}"/>
              </a:ext>
            </a:extLst>
          </p:cNvPr>
          <p:cNvPicPr>
            <a:picLocks noChangeAspect="1"/>
          </p:cNvPicPr>
          <p:nvPr/>
        </p:nvPicPr>
        <p:blipFill>
          <a:blip r:embed="rId6"/>
          <a:stretch>
            <a:fillRect/>
          </a:stretch>
        </p:blipFill>
        <p:spPr>
          <a:xfrm>
            <a:off x="2626231" y="271154"/>
            <a:ext cx="6375726" cy="6315691"/>
          </a:xfrm>
          <a:prstGeom prst="rect">
            <a:avLst/>
          </a:prstGeom>
        </p:spPr>
      </p:pic>
    </p:spTree>
    <p:custDataLst>
      <p:tags r:id="rId1"/>
    </p:custDataLst>
    <p:extLst>
      <p:ext uri="{BB962C8B-B14F-4D97-AF65-F5344CB8AC3E}">
        <p14:creationId xmlns:p14="http://schemas.microsoft.com/office/powerpoint/2010/main" val="39780803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5" cstate="screen">
            <a:extLst>
              <a:ext uri="{28A0092B-C50C-407E-A947-70E740481C1C}">
                <a14:useLocalDpi xmlns:a14="http://schemas.microsoft.com/office/drawing/2010/main"/>
              </a:ext>
            </a:extLst>
          </a:blip>
          <a:srcRect/>
          <a:stretch>
            <a:fillRect/>
          </a:stretch>
        </p:blipFill>
        <p:spPr>
          <a:xfrm>
            <a:off x="4135903" y="-56551"/>
            <a:ext cx="3995224" cy="5318145"/>
          </a:xfrm>
          <a:prstGeom prst="rect">
            <a:avLst/>
          </a:prstGeom>
        </p:spPr>
      </p:pic>
      <p:sp>
        <p:nvSpPr>
          <p:cNvPr id="8" name="椭圆 7"/>
          <p:cNvSpPr/>
          <p:nvPr/>
        </p:nvSpPr>
        <p:spPr>
          <a:xfrm>
            <a:off x="5327571" y="2602521"/>
            <a:ext cx="1635155" cy="1597852"/>
          </a:xfrm>
          <a:prstGeom prst="ellipse">
            <a:avLst/>
          </a:prstGeom>
          <a:solidFill>
            <a:schemeClr val="bg1"/>
          </a:solidFill>
          <a:ln>
            <a:noFill/>
          </a:ln>
          <a:effectLst>
            <a:outerShdw blurRad="50800" dist="76200" dir="66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p:cNvSpPr txBox="1"/>
          <p:nvPr/>
        </p:nvSpPr>
        <p:spPr>
          <a:xfrm>
            <a:off x="5487184" y="2799654"/>
            <a:ext cx="1292662" cy="1287993"/>
          </a:xfrm>
          <a:prstGeom prst="rect">
            <a:avLst/>
          </a:prstGeom>
          <a:noFill/>
        </p:spPr>
        <p:txBody>
          <a:bodyPr vert="eaVert" wrap="square" rtlCol="0">
            <a:spAutoFit/>
          </a:bodyPr>
          <a:lstStyle/>
          <a:p>
            <a:pPr algn="ctr"/>
            <a:r>
              <a:rPr lang="zh-CN" altLang="en-US" sz="7200" dirty="0">
                <a:latin typeface="微软雅黑" panose="020B0503020204020204" pitchFamily="34" charset="-122"/>
                <a:ea typeface="微软雅黑" panose="020B0503020204020204" pitchFamily="34" charset="-122"/>
                <a:sym typeface="微软雅黑" panose="020B0503020204020204" pitchFamily="34" charset="-122"/>
              </a:rPr>
              <a:t>叁</a:t>
            </a:r>
            <a:endParaRPr lang="zh-CN" altLang="en-US" sz="60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框 1">
            <a:extLst>
              <a:ext uri="{FF2B5EF4-FFF2-40B4-BE49-F238E27FC236}">
                <a16:creationId xmlns:a16="http://schemas.microsoft.com/office/drawing/2014/main" id="{187A75FE-BB6B-42FE-A95F-8E071DB0FF5B}"/>
              </a:ext>
            </a:extLst>
          </p:cNvPr>
          <p:cNvSpPr txBox="1"/>
          <p:nvPr/>
        </p:nvSpPr>
        <p:spPr>
          <a:xfrm>
            <a:off x="4891595" y="5197117"/>
            <a:ext cx="2698175" cy="523220"/>
          </a:xfrm>
          <a:prstGeom prst="rect">
            <a:avLst/>
          </a:prstGeom>
          <a:noFill/>
        </p:spPr>
        <p:txBody>
          <a:bodyPr wrap="none" rtlCol="0">
            <a:spAutoFit/>
          </a:bodyPr>
          <a:lstStyle/>
          <a:p>
            <a:r>
              <a:rPr lang="zh-CN" altLang="en-US" sz="2800" kern="0" dirty="0">
                <a:latin typeface="黑体" panose="02010609060101010101" pitchFamily="49" charset="-122"/>
                <a:ea typeface="黑体" panose="02010609060101010101" pitchFamily="49" charset="-122"/>
                <a:sym typeface="微软雅黑" panose="020B0503020204020204" pitchFamily="34" charset="-122"/>
              </a:rPr>
              <a:t>样例测试及分析</a:t>
            </a:r>
            <a:endParaRPr lang="en-US" altLang="zh-CN" sz="2800" kern="0" dirty="0">
              <a:latin typeface="黑体" panose="02010609060101010101" pitchFamily="49" charset="-122"/>
              <a:ea typeface="黑体" panose="02010609060101010101" pitchFamily="49" charset="-122"/>
              <a:sym typeface="微软雅黑" panose="020B0503020204020204" pitchFamily="34"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1000"/>
                                        <p:tgtEl>
                                          <p:spTgt spid="8"/>
                                        </p:tgtEl>
                                      </p:cBhvr>
                                    </p:animEffect>
                                  </p:childTnLst>
                                </p:cTn>
                              </p:par>
                            </p:childTnLst>
                          </p:cTn>
                        </p:par>
                        <p:par>
                          <p:cTn id="14" fill="hold">
                            <p:stCondLst>
                              <p:cond delay="2000"/>
                            </p:stCondLst>
                            <p:childTnLst>
                              <p:par>
                                <p:cTn id="15" presetID="42"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5" cstate="screen">
            <a:extLst>
              <a:ext uri="{28A0092B-C50C-407E-A947-70E740481C1C}">
                <a14:useLocalDpi xmlns:a14="http://schemas.microsoft.com/office/drawing/2010/main"/>
              </a:ext>
            </a:extLst>
          </a:blip>
          <a:srcRect b="63982"/>
          <a:stretch>
            <a:fillRect/>
          </a:stretch>
        </p:blipFill>
        <p:spPr>
          <a:xfrm>
            <a:off x="324464" y="-740939"/>
            <a:ext cx="11867535" cy="7598939"/>
          </a:xfrm>
          <a:prstGeom prst="rect">
            <a:avLst/>
          </a:prstGeom>
        </p:spPr>
      </p:pic>
      <p:pic>
        <p:nvPicPr>
          <p:cNvPr id="11" name="图片 10">
            <a:extLst>
              <a:ext uri="{FF2B5EF4-FFF2-40B4-BE49-F238E27FC236}">
                <a16:creationId xmlns:a16="http://schemas.microsoft.com/office/drawing/2014/main" id="{74837580-BD30-42C0-9BEC-4310CCA0BC48}"/>
              </a:ext>
            </a:extLst>
          </p:cNvPr>
          <p:cNvPicPr>
            <a:picLocks noChangeAspect="1"/>
          </p:cNvPicPr>
          <p:nvPr/>
        </p:nvPicPr>
        <p:blipFill>
          <a:blip r:embed="rId6"/>
          <a:stretch>
            <a:fillRect/>
          </a:stretch>
        </p:blipFill>
        <p:spPr>
          <a:xfrm>
            <a:off x="867776" y="1438183"/>
            <a:ext cx="3777456" cy="3637550"/>
          </a:xfrm>
          <a:prstGeom prst="rect">
            <a:avLst/>
          </a:prstGeom>
        </p:spPr>
      </p:pic>
      <p:pic>
        <p:nvPicPr>
          <p:cNvPr id="14" name="图片 13">
            <a:extLst>
              <a:ext uri="{FF2B5EF4-FFF2-40B4-BE49-F238E27FC236}">
                <a16:creationId xmlns:a16="http://schemas.microsoft.com/office/drawing/2014/main" id="{8E06D2BB-F55F-4927-AAE6-9545EB41410F}"/>
              </a:ext>
            </a:extLst>
          </p:cNvPr>
          <p:cNvPicPr>
            <a:picLocks noChangeAspect="1"/>
          </p:cNvPicPr>
          <p:nvPr/>
        </p:nvPicPr>
        <p:blipFill>
          <a:blip r:embed="rId7"/>
          <a:stretch>
            <a:fillRect/>
          </a:stretch>
        </p:blipFill>
        <p:spPr>
          <a:xfrm>
            <a:off x="4645232" y="1438183"/>
            <a:ext cx="3642893" cy="3310513"/>
          </a:xfrm>
          <a:prstGeom prst="rect">
            <a:avLst/>
          </a:prstGeom>
        </p:spPr>
      </p:pic>
      <p:pic>
        <p:nvPicPr>
          <p:cNvPr id="16" name="图片 15">
            <a:extLst>
              <a:ext uri="{FF2B5EF4-FFF2-40B4-BE49-F238E27FC236}">
                <a16:creationId xmlns:a16="http://schemas.microsoft.com/office/drawing/2014/main" id="{FBE3658F-73F7-4EE6-85A7-BF3E6D960EDE}"/>
              </a:ext>
            </a:extLst>
          </p:cNvPr>
          <p:cNvPicPr>
            <a:picLocks noChangeAspect="1"/>
          </p:cNvPicPr>
          <p:nvPr/>
        </p:nvPicPr>
        <p:blipFill>
          <a:blip r:embed="rId8"/>
          <a:stretch>
            <a:fillRect/>
          </a:stretch>
        </p:blipFill>
        <p:spPr>
          <a:xfrm>
            <a:off x="8288125" y="1438183"/>
            <a:ext cx="2486372" cy="3877216"/>
          </a:xfrm>
          <a:prstGeom prst="rect">
            <a:avLst/>
          </a:prstGeom>
        </p:spPr>
      </p:pic>
      <p:pic>
        <p:nvPicPr>
          <p:cNvPr id="18" name="图片 17">
            <a:extLst>
              <a:ext uri="{FF2B5EF4-FFF2-40B4-BE49-F238E27FC236}">
                <a16:creationId xmlns:a16="http://schemas.microsoft.com/office/drawing/2014/main" id="{FC8F6C2B-0344-456C-A1C1-4ADC02D1911E}"/>
              </a:ext>
            </a:extLst>
          </p:cNvPr>
          <p:cNvPicPr>
            <a:picLocks noChangeAspect="1"/>
          </p:cNvPicPr>
          <p:nvPr/>
        </p:nvPicPr>
        <p:blipFill>
          <a:blip r:embed="rId9"/>
          <a:stretch>
            <a:fillRect/>
          </a:stretch>
        </p:blipFill>
        <p:spPr>
          <a:xfrm>
            <a:off x="4211262" y="949911"/>
            <a:ext cx="3808520" cy="488272"/>
          </a:xfrm>
          <a:prstGeom prst="rect">
            <a:avLst/>
          </a:prstGeom>
        </p:spPr>
      </p:pic>
      <p:pic>
        <p:nvPicPr>
          <p:cNvPr id="20" name="图片 19">
            <a:extLst>
              <a:ext uri="{FF2B5EF4-FFF2-40B4-BE49-F238E27FC236}">
                <a16:creationId xmlns:a16="http://schemas.microsoft.com/office/drawing/2014/main" id="{D0C6B4EB-DE9F-4C41-B67C-0CF7D2BD2E9C}"/>
              </a:ext>
            </a:extLst>
          </p:cNvPr>
          <p:cNvPicPr>
            <a:picLocks noChangeAspect="1"/>
          </p:cNvPicPr>
          <p:nvPr/>
        </p:nvPicPr>
        <p:blipFill>
          <a:blip r:embed="rId10"/>
          <a:stretch>
            <a:fillRect/>
          </a:stretch>
        </p:blipFill>
        <p:spPr>
          <a:xfrm>
            <a:off x="8019782" y="949911"/>
            <a:ext cx="3530742" cy="472736"/>
          </a:xfrm>
          <a:prstGeom prst="rect">
            <a:avLst/>
          </a:prstGeom>
        </p:spPr>
      </p:pic>
    </p:spTree>
    <p:custDataLst>
      <p:tags r:id="rId1"/>
    </p:custDataLst>
    <p:extLst>
      <p:ext uri="{BB962C8B-B14F-4D97-AF65-F5344CB8AC3E}">
        <p14:creationId xmlns:p14="http://schemas.microsoft.com/office/powerpoint/2010/main" val="15129726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5" cstate="screen">
            <a:extLst>
              <a:ext uri="{28A0092B-C50C-407E-A947-70E740481C1C}">
                <a14:useLocalDpi xmlns:a14="http://schemas.microsoft.com/office/drawing/2010/main"/>
              </a:ext>
            </a:extLst>
          </a:blip>
          <a:srcRect b="63982"/>
          <a:stretch>
            <a:fillRect/>
          </a:stretch>
        </p:blipFill>
        <p:spPr>
          <a:xfrm>
            <a:off x="324464" y="-740939"/>
            <a:ext cx="11867535" cy="7598939"/>
          </a:xfrm>
          <a:prstGeom prst="rect">
            <a:avLst/>
          </a:prstGeom>
        </p:spPr>
      </p:pic>
      <p:pic>
        <p:nvPicPr>
          <p:cNvPr id="3" name="图片 2">
            <a:extLst>
              <a:ext uri="{FF2B5EF4-FFF2-40B4-BE49-F238E27FC236}">
                <a16:creationId xmlns:a16="http://schemas.microsoft.com/office/drawing/2014/main" id="{829AA2B7-9797-4E07-BAF6-DF2FBD532C53}"/>
              </a:ext>
            </a:extLst>
          </p:cNvPr>
          <p:cNvPicPr>
            <a:picLocks noChangeAspect="1"/>
          </p:cNvPicPr>
          <p:nvPr/>
        </p:nvPicPr>
        <p:blipFill>
          <a:blip r:embed="rId6"/>
          <a:stretch>
            <a:fillRect/>
          </a:stretch>
        </p:blipFill>
        <p:spPr>
          <a:xfrm>
            <a:off x="3780340" y="883180"/>
            <a:ext cx="6029486" cy="5581012"/>
          </a:xfrm>
          <a:prstGeom prst="rect">
            <a:avLst/>
          </a:prstGeom>
        </p:spPr>
      </p:pic>
      <p:sp>
        <p:nvSpPr>
          <p:cNvPr id="4" name="文本框 3">
            <a:extLst>
              <a:ext uri="{FF2B5EF4-FFF2-40B4-BE49-F238E27FC236}">
                <a16:creationId xmlns:a16="http://schemas.microsoft.com/office/drawing/2014/main" id="{5665F24A-1B1A-440B-9043-B0B86F399E4D}"/>
              </a:ext>
            </a:extLst>
          </p:cNvPr>
          <p:cNvSpPr txBox="1"/>
          <p:nvPr/>
        </p:nvSpPr>
        <p:spPr>
          <a:xfrm>
            <a:off x="728963" y="674703"/>
            <a:ext cx="2646878" cy="584775"/>
          </a:xfrm>
          <a:prstGeom prst="rect">
            <a:avLst/>
          </a:prstGeom>
          <a:noFill/>
        </p:spPr>
        <p:txBody>
          <a:bodyPr wrap="none" rtlCol="0">
            <a:spAutoFit/>
          </a:bodyPr>
          <a:lstStyle/>
          <a:p>
            <a:r>
              <a:rPr lang="zh-CN" altLang="en-US" sz="3200" b="1" dirty="0"/>
              <a:t>实践出真知！</a:t>
            </a:r>
          </a:p>
        </p:txBody>
      </p:sp>
    </p:spTree>
    <p:custDataLst>
      <p:tags r:id="rId1"/>
    </p:custDataLst>
    <p:extLst>
      <p:ext uri="{BB962C8B-B14F-4D97-AF65-F5344CB8AC3E}">
        <p14:creationId xmlns:p14="http://schemas.microsoft.com/office/powerpoint/2010/main" val="35626504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5" cstate="screen">
            <a:extLst>
              <a:ext uri="{28A0092B-C50C-407E-A947-70E740481C1C}">
                <a14:useLocalDpi xmlns:a14="http://schemas.microsoft.com/office/drawing/2010/main"/>
              </a:ext>
            </a:extLst>
          </a:blip>
          <a:srcRect/>
          <a:stretch>
            <a:fillRect/>
          </a:stretch>
        </p:blipFill>
        <p:spPr>
          <a:xfrm>
            <a:off x="4135903" y="-56551"/>
            <a:ext cx="3995224" cy="5318145"/>
          </a:xfrm>
          <a:prstGeom prst="rect">
            <a:avLst/>
          </a:prstGeom>
        </p:spPr>
      </p:pic>
      <p:sp>
        <p:nvSpPr>
          <p:cNvPr id="8" name="椭圆 7"/>
          <p:cNvSpPr/>
          <p:nvPr/>
        </p:nvSpPr>
        <p:spPr>
          <a:xfrm>
            <a:off x="5327571" y="2602521"/>
            <a:ext cx="1635155" cy="1597852"/>
          </a:xfrm>
          <a:prstGeom prst="ellipse">
            <a:avLst/>
          </a:prstGeom>
          <a:solidFill>
            <a:schemeClr val="bg1"/>
          </a:solidFill>
          <a:ln>
            <a:noFill/>
          </a:ln>
          <a:effectLst>
            <a:outerShdw blurRad="50800" dist="76200" dir="66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p:cNvSpPr txBox="1"/>
          <p:nvPr/>
        </p:nvSpPr>
        <p:spPr>
          <a:xfrm>
            <a:off x="5487184" y="2799654"/>
            <a:ext cx="1292662" cy="1287993"/>
          </a:xfrm>
          <a:prstGeom prst="rect">
            <a:avLst/>
          </a:prstGeom>
          <a:noFill/>
        </p:spPr>
        <p:txBody>
          <a:bodyPr vert="eaVert" wrap="square" rtlCol="0">
            <a:spAutoFit/>
          </a:bodyPr>
          <a:lstStyle/>
          <a:p>
            <a:pPr algn="ctr"/>
            <a:r>
              <a:rPr lang="zh-CN" altLang="en-US" sz="7200" dirty="0">
                <a:latin typeface="微软雅黑" panose="020B0503020204020204" pitchFamily="34" charset="-122"/>
                <a:ea typeface="微软雅黑" panose="020B0503020204020204" pitchFamily="34" charset="-122"/>
                <a:sym typeface="微软雅黑" panose="020B0503020204020204" pitchFamily="34" charset="-122"/>
              </a:rPr>
              <a:t>肆</a:t>
            </a:r>
            <a:endParaRPr lang="zh-CN" altLang="en-US" sz="60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23"/>
          <p:cNvSpPr>
            <a:spLocks noChangeArrowheads="1"/>
          </p:cNvSpPr>
          <p:nvPr/>
        </p:nvSpPr>
        <p:spPr bwMode="auto">
          <a:xfrm>
            <a:off x="5684552" y="5056347"/>
            <a:ext cx="921192" cy="523220"/>
          </a:xfrm>
          <a:prstGeom prst="rect">
            <a:avLst/>
          </a:prstGeom>
          <a:noFill/>
          <a:ln>
            <a:noFill/>
          </a:ln>
        </p:spPr>
        <p:txBody>
          <a:bodyPr wrap="square">
            <a:spAutoFit/>
          </a:bodyPr>
          <a:lstStyle/>
          <a:p>
            <a:r>
              <a:rPr lang="zh-CN" altLang="en-US" sz="2800" kern="0" dirty="0">
                <a:latin typeface="黑体" panose="02010609060101010101" pitchFamily="49" charset="-122"/>
                <a:ea typeface="黑体" panose="02010609060101010101" pitchFamily="49" charset="-122"/>
                <a:sym typeface="微软雅黑" panose="020B0503020204020204" pitchFamily="34" charset="-122"/>
              </a:rPr>
              <a:t>结论</a:t>
            </a:r>
            <a:endParaRPr lang="en-US" altLang="zh-CN" sz="2800" kern="0" dirty="0">
              <a:latin typeface="黑体" panose="02010609060101010101" pitchFamily="49" charset="-122"/>
              <a:ea typeface="黑体" panose="02010609060101010101" pitchFamily="49" charset="-122"/>
              <a:sym typeface="微软雅黑" panose="020B0503020204020204" pitchFamily="34" charset="-122"/>
            </a:endParaRPr>
          </a:p>
        </p:txBody>
      </p:sp>
    </p:spTree>
    <p:custDataLst>
      <p:tags r:id="rId1"/>
    </p:custDataLst>
    <p:extLst>
      <p:ext uri="{BB962C8B-B14F-4D97-AF65-F5344CB8AC3E}">
        <p14:creationId xmlns:p14="http://schemas.microsoft.com/office/powerpoint/2010/main" val="36679599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1000"/>
                                        <p:tgtEl>
                                          <p:spTgt spid="8"/>
                                        </p:tgtEl>
                                      </p:cBhvr>
                                    </p:animEffect>
                                  </p:childTnLst>
                                </p:cTn>
                              </p:par>
                            </p:childTnLst>
                          </p:cTn>
                        </p:par>
                        <p:par>
                          <p:cTn id="14" fill="hold">
                            <p:stCondLst>
                              <p:cond delay="2000"/>
                            </p:stCondLst>
                            <p:childTnLst>
                              <p:par>
                                <p:cTn id="15" presetID="42"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B804EB2-A2D3-49B6-B0EF-BAF4929AC8D6}"/>
              </a:ext>
            </a:extLst>
          </p:cNvPr>
          <p:cNvSpPr txBox="1"/>
          <p:nvPr/>
        </p:nvSpPr>
        <p:spPr>
          <a:xfrm>
            <a:off x="840367" y="2567866"/>
            <a:ext cx="10301680" cy="1569660"/>
          </a:xfrm>
          <a:prstGeom prst="rect">
            <a:avLst/>
          </a:prstGeom>
          <a:noFill/>
        </p:spPr>
        <p:txBody>
          <a:bodyPr wrap="square" rtlCol="0">
            <a:spAutoFit/>
          </a:bodyPr>
          <a:lstStyle/>
          <a:p>
            <a:r>
              <a:rPr lang="zh-CN" altLang="en-US" sz="3200" dirty="0"/>
              <a:t>如果将条件</a:t>
            </a:r>
            <a:r>
              <a:rPr lang="en-US" altLang="zh-CN" sz="3200" dirty="0" err="1"/>
              <a:t>cn+n-i</a:t>
            </a:r>
            <a:r>
              <a:rPr lang="en-US" altLang="zh-CN" sz="3200" dirty="0"/>
              <a:t>&gt;=</a:t>
            </a:r>
            <a:r>
              <a:rPr lang="en-US" altLang="zh-CN" sz="3200" dirty="0" err="1"/>
              <a:t>bestn</a:t>
            </a:r>
            <a:r>
              <a:rPr lang="zh-CN" altLang="en-US" sz="3200" dirty="0"/>
              <a:t>修改为满足</a:t>
            </a:r>
            <a:r>
              <a:rPr lang="en-US" altLang="zh-CN" sz="3200" dirty="0" err="1"/>
              <a:t>cn+n-i</a:t>
            </a:r>
            <a:r>
              <a:rPr lang="en-US" altLang="zh-CN" sz="3200" dirty="0"/>
              <a:t>&gt;</a:t>
            </a:r>
            <a:r>
              <a:rPr lang="en-US" altLang="zh-CN" sz="3200" dirty="0" err="1"/>
              <a:t>bestn</a:t>
            </a:r>
            <a:r>
              <a:rPr lang="zh-CN" altLang="en-US" sz="3200" dirty="0"/>
              <a:t>时右儿子节点插入优先队列，不能保证算法的正确性，因为这样可能会导致堆空。</a:t>
            </a:r>
          </a:p>
        </p:txBody>
      </p:sp>
      <p:grpSp>
        <p:nvGrpSpPr>
          <p:cNvPr id="10" name="组合 9">
            <a:extLst>
              <a:ext uri="{FF2B5EF4-FFF2-40B4-BE49-F238E27FC236}">
                <a16:creationId xmlns:a16="http://schemas.microsoft.com/office/drawing/2014/main" id="{DDAFF2BE-385F-42F6-A7F0-D32C1A31E13F}"/>
              </a:ext>
            </a:extLst>
          </p:cNvPr>
          <p:cNvGrpSpPr/>
          <p:nvPr/>
        </p:nvGrpSpPr>
        <p:grpSpPr bwMode="auto">
          <a:xfrm>
            <a:off x="385487" y="197665"/>
            <a:ext cx="4051611" cy="1400176"/>
            <a:chOff x="-122550" y="-816140"/>
            <a:chExt cx="4051640" cy="1400182"/>
          </a:xfrm>
        </p:grpSpPr>
        <p:pic>
          <p:nvPicPr>
            <p:cNvPr id="11" name="Picture 3">
              <a:extLst>
                <a:ext uri="{FF2B5EF4-FFF2-40B4-BE49-F238E27FC236}">
                  <a16:creationId xmlns:a16="http://schemas.microsoft.com/office/drawing/2014/main" id="{19C3B685-F644-421A-A2FE-79EA5B65DB93}"/>
                </a:ext>
              </a:extLst>
            </p:cNvPr>
            <p:cNvPicPr>
              <a:picLocks noChangeAspect="1" noChangeArrowheads="1"/>
            </p:cNvPicPr>
            <p:nvPr/>
          </p:nvPicPr>
          <p:blipFill>
            <a:blip r:embed="rId5"/>
            <a:srcRect/>
            <a:stretch>
              <a:fillRect/>
            </a:stretch>
          </p:blipFill>
          <p:spPr bwMode="auto">
            <a:xfrm>
              <a:off x="-122550" y="-81614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2">
              <a:extLst>
                <a:ext uri="{FF2B5EF4-FFF2-40B4-BE49-F238E27FC236}">
                  <a16:creationId xmlns:a16="http://schemas.microsoft.com/office/drawing/2014/main" id="{193F2599-0DCB-4AD1-A20A-AD351CBB3A0E}"/>
                </a:ext>
              </a:extLst>
            </p:cNvPr>
            <p:cNvSpPr txBox="1">
              <a:spLocks noChangeArrowheads="1"/>
            </p:cNvSpPr>
            <p:nvPr/>
          </p:nvSpPr>
          <p:spPr bwMode="auto">
            <a:xfrm>
              <a:off x="857256" y="-464534"/>
              <a:ext cx="3071834" cy="52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结论</a:t>
              </a:r>
              <a:endParaRPr lang="zh-CN"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ustDataLst>
      <p:tags r:id="rId1"/>
    </p:custDataLst>
    <p:extLst>
      <p:ext uri="{BB962C8B-B14F-4D97-AF65-F5344CB8AC3E}">
        <p14:creationId xmlns:p14="http://schemas.microsoft.com/office/powerpoint/2010/main" val="33896074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6" name="矩形 15"/>
          <p:cNvSpPr/>
          <p:nvPr/>
        </p:nvSpPr>
        <p:spPr>
          <a:xfrm>
            <a:off x="647114" y="2044778"/>
            <a:ext cx="10818055" cy="4102804"/>
          </a:xfrm>
          <a:prstGeom prst="rect">
            <a:avLst/>
          </a:prstGeom>
          <a:solidFill>
            <a:schemeClr val="bg1"/>
          </a:solidFill>
          <a:ln>
            <a:noFill/>
          </a:ln>
          <a:effectLst>
            <a:outerShdw blurRad="50800" dist="63500" dir="6000000" sx="101000" sy="10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5" name="图片 14"/>
          <p:cNvPicPr>
            <a:picLocks noChangeAspect="1"/>
          </p:cNvPicPr>
          <p:nvPr/>
        </p:nvPicPr>
        <p:blipFill rotWithShape="1">
          <a:blip r:embed="rId5" cstate="screen">
            <a:extLst>
              <a:ext uri="{28A0092B-C50C-407E-A947-70E740481C1C}">
                <a14:useLocalDpi xmlns:a14="http://schemas.microsoft.com/office/drawing/2010/main"/>
              </a:ext>
            </a:extLst>
          </a:blip>
          <a:srcRect/>
          <a:stretch>
            <a:fillRect/>
          </a:stretch>
        </p:blipFill>
        <p:spPr>
          <a:xfrm>
            <a:off x="3625686" y="11945"/>
            <a:ext cx="4436468" cy="3079650"/>
          </a:xfrm>
          <a:prstGeom prst="rect">
            <a:avLst/>
          </a:prstGeom>
        </p:spPr>
      </p:pic>
      <p:sp>
        <p:nvSpPr>
          <p:cNvPr id="4" name="文本框 3"/>
          <p:cNvSpPr txBox="1"/>
          <p:nvPr/>
        </p:nvSpPr>
        <p:spPr>
          <a:xfrm>
            <a:off x="4723982" y="936782"/>
            <a:ext cx="1216854" cy="1107996"/>
          </a:xfrm>
          <a:prstGeom prst="rect">
            <a:avLst/>
          </a:prstGeom>
          <a:noFill/>
        </p:spPr>
        <p:txBody>
          <a:bodyPr wrap="square" rtlCol="0">
            <a:spAutoFit/>
          </a:bodyPr>
          <a:lstStyle/>
          <a:p>
            <a:pPr algn="ctr"/>
            <a:r>
              <a:rPr lang="zh-CN" altLang="en-US" sz="6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a:t>
            </a:r>
          </a:p>
        </p:txBody>
      </p:sp>
      <p:sp>
        <p:nvSpPr>
          <p:cNvPr id="5" name="文本框 4"/>
          <p:cNvSpPr txBox="1"/>
          <p:nvPr/>
        </p:nvSpPr>
        <p:spPr>
          <a:xfrm>
            <a:off x="5735156" y="936782"/>
            <a:ext cx="1216854" cy="1107996"/>
          </a:xfrm>
          <a:prstGeom prst="rect">
            <a:avLst/>
          </a:prstGeom>
          <a:noFill/>
        </p:spPr>
        <p:txBody>
          <a:bodyPr wrap="square" rtlCol="0">
            <a:spAutoFit/>
          </a:bodyPr>
          <a:lstStyle/>
          <a:p>
            <a:pPr algn="ctr"/>
            <a:r>
              <a:rPr lang="zh-CN" altLang="en-US" sz="6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录</a:t>
            </a:r>
          </a:p>
        </p:txBody>
      </p:sp>
      <p:sp>
        <p:nvSpPr>
          <p:cNvPr id="18" name="文本框 17"/>
          <p:cNvSpPr txBox="1"/>
          <p:nvPr/>
        </p:nvSpPr>
        <p:spPr>
          <a:xfrm>
            <a:off x="1564892" y="3093784"/>
            <a:ext cx="553998" cy="2007019"/>
          </a:xfrm>
          <a:prstGeom prst="rect">
            <a:avLst/>
          </a:prstGeom>
          <a:solidFill>
            <a:schemeClr val="tx1"/>
          </a:solidFill>
          <a:effectLst>
            <a:outerShdw blurRad="50800" dist="25400" dir="5400000" sx="101000" sy="101000" algn="ctr" rotWithShape="0">
              <a:srgbClr val="000000">
                <a:alpha val="43137"/>
              </a:srgbClr>
            </a:outerShdw>
          </a:effectLst>
        </p:spPr>
        <p:txBody>
          <a:bodyPr vert="eaVert"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第一部分</a:t>
            </a:r>
          </a:p>
        </p:txBody>
      </p:sp>
      <p:sp>
        <p:nvSpPr>
          <p:cNvPr id="19" name="文本框 18"/>
          <p:cNvSpPr txBox="1"/>
          <p:nvPr/>
        </p:nvSpPr>
        <p:spPr>
          <a:xfrm>
            <a:off x="2462405" y="3535140"/>
            <a:ext cx="553998" cy="1407614"/>
          </a:xfrm>
          <a:prstGeom prst="rect">
            <a:avLst/>
          </a:prstGeom>
          <a:noFill/>
        </p:spPr>
        <p:txBody>
          <a:bodyPr vert="eaVert" wrap="square" rtlCol="0">
            <a:spAutoFit/>
          </a:bodyPr>
          <a:lstStyle/>
          <a:p>
            <a:r>
              <a:rPr lang="zh-CN" altLang="en-US" sz="2400" kern="0" dirty="0">
                <a:latin typeface="微软雅黑" panose="020B0503020204020204" pitchFamily="34" charset="-122"/>
                <a:ea typeface="微软雅黑" panose="020B0503020204020204" pitchFamily="34" charset="-122"/>
                <a:sym typeface="微软雅黑" panose="020B0503020204020204" pitchFamily="34" charset="-122"/>
              </a:rPr>
              <a:t>问题描述</a:t>
            </a:r>
            <a:endParaRPr lang="en-US" altLang="zh-CN" sz="2400" kern="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文本框 19"/>
          <p:cNvSpPr txBox="1"/>
          <p:nvPr/>
        </p:nvSpPr>
        <p:spPr>
          <a:xfrm>
            <a:off x="4066596" y="3091595"/>
            <a:ext cx="553998" cy="2007019"/>
          </a:xfrm>
          <a:prstGeom prst="rect">
            <a:avLst/>
          </a:prstGeom>
          <a:solidFill>
            <a:schemeClr val="tx1"/>
          </a:solidFill>
          <a:effectLst>
            <a:outerShdw blurRad="50800" dist="25400" dir="5400000" sx="101000" sy="101000" algn="ctr" rotWithShape="0">
              <a:srgbClr val="000000">
                <a:alpha val="43137"/>
              </a:srgbClr>
            </a:outerShdw>
          </a:effectLst>
        </p:spPr>
        <p:txBody>
          <a:bodyPr vert="eaVert"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第二部分</a:t>
            </a:r>
          </a:p>
        </p:txBody>
      </p:sp>
      <p:sp>
        <p:nvSpPr>
          <p:cNvPr id="21" name="文本框 20"/>
          <p:cNvSpPr txBox="1"/>
          <p:nvPr/>
        </p:nvSpPr>
        <p:spPr>
          <a:xfrm>
            <a:off x="4749419" y="3005543"/>
            <a:ext cx="553998" cy="2388095"/>
          </a:xfrm>
          <a:prstGeom prst="rect">
            <a:avLst/>
          </a:prstGeom>
          <a:noFill/>
        </p:spPr>
        <p:txBody>
          <a:bodyPr vert="eaVert" wrap="square" rtlCol="0">
            <a:spAutoFit/>
          </a:bodyPr>
          <a:lstStyle/>
          <a:p>
            <a:r>
              <a:rPr lang="zh-CN" altLang="en-US" sz="2400" kern="0" dirty="0">
                <a:latin typeface="微软雅黑" panose="020B0503020204020204" pitchFamily="34" charset="-122"/>
                <a:ea typeface="微软雅黑" panose="020B0503020204020204" pitchFamily="34" charset="-122"/>
                <a:sym typeface="微软雅黑" panose="020B0503020204020204" pitchFamily="34" charset="-122"/>
              </a:rPr>
              <a:t>分支限界法代码</a:t>
            </a:r>
            <a:endParaRPr lang="en-US" altLang="zh-CN" sz="2400" kern="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文本框 21"/>
          <p:cNvSpPr txBox="1"/>
          <p:nvPr/>
        </p:nvSpPr>
        <p:spPr>
          <a:xfrm>
            <a:off x="6640985" y="3093784"/>
            <a:ext cx="553998" cy="2007019"/>
          </a:xfrm>
          <a:prstGeom prst="rect">
            <a:avLst/>
          </a:prstGeom>
          <a:solidFill>
            <a:schemeClr val="tx1"/>
          </a:solidFill>
          <a:effectLst>
            <a:outerShdw blurRad="50800" dist="25400" dir="5400000" sx="101000" sy="101000" algn="ctr" rotWithShape="0">
              <a:srgbClr val="000000">
                <a:alpha val="43137"/>
              </a:srgbClr>
            </a:outerShdw>
          </a:effectLst>
        </p:spPr>
        <p:txBody>
          <a:bodyPr vert="eaVert"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第三部分</a:t>
            </a:r>
          </a:p>
        </p:txBody>
      </p:sp>
      <p:sp>
        <p:nvSpPr>
          <p:cNvPr id="23" name="文本框 22"/>
          <p:cNvSpPr txBox="1"/>
          <p:nvPr/>
        </p:nvSpPr>
        <p:spPr>
          <a:xfrm>
            <a:off x="7538632" y="2965987"/>
            <a:ext cx="553998" cy="2316228"/>
          </a:xfrm>
          <a:prstGeom prst="rect">
            <a:avLst/>
          </a:prstGeom>
          <a:noFill/>
        </p:spPr>
        <p:txBody>
          <a:bodyPr vert="eaVert" wrap="square" rtlCol="0">
            <a:spAutoFit/>
          </a:bodyPr>
          <a:lstStyle/>
          <a:p>
            <a:r>
              <a:rPr lang="zh-CN" altLang="en-US" sz="2400" kern="0" dirty="0">
                <a:latin typeface="微软雅黑" panose="020B0503020204020204" pitchFamily="34" charset="-122"/>
                <a:ea typeface="微软雅黑" panose="020B0503020204020204" pitchFamily="34" charset="-122"/>
                <a:sym typeface="微软雅黑" panose="020B0503020204020204" pitchFamily="34" charset="-122"/>
              </a:rPr>
              <a:t>样例测试及分析</a:t>
            </a:r>
            <a:endParaRPr lang="en-US" altLang="zh-CN" sz="2400" kern="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23"/>
          <p:cNvSpPr txBox="1"/>
          <p:nvPr/>
        </p:nvSpPr>
        <p:spPr>
          <a:xfrm>
            <a:off x="9142689" y="3091595"/>
            <a:ext cx="553998" cy="2007019"/>
          </a:xfrm>
          <a:prstGeom prst="rect">
            <a:avLst/>
          </a:prstGeom>
          <a:solidFill>
            <a:schemeClr val="tx1"/>
          </a:solidFill>
          <a:effectLst>
            <a:outerShdw blurRad="50800" dist="25400" dir="5400000" sx="101000" sy="101000" algn="ctr" rotWithShape="0">
              <a:srgbClr val="000000">
                <a:alpha val="43137"/>
              </a:srgbClr>
            </a:outerShdw>
          </a:effectLst>
        </p:spPr>
        <p:txBody>
          <a:bodyPr vert="eaVert"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第四部分</a:t>
            </a:r>
          </a:p>
        </p:txBody>
      </p:sp>
      <p:sp>
        <p:nvSpPr>
          <p:cNvPr id="25" name="文本框 24"/>
          <p:cNvSpPr txBox="1"/>
          <p:nvPr/>
        </p:nvSpPr>
        <p:spPr>
          <a:xfrm>
            <a:off x="9915331" y="3831354"/>
            <a:ext cx="553998" cy="2316228"/>
          </a:xfrm>
          <a:prstGeom prst="rect">
            <a:avLst/>
          </a:prstGeom>
          <a:noFill/>
        </p:spPr>
        <p:txBody>
          <a:bodyPr vert="eaVert" wrap="square" rtlCol="0">
            <a:spAutoFit/>
          </a:bodyPr>
          <a:lstStyle/>
          <a:p>
            <a:r>
              <a:rPr lang="zh-CN" altLang="en-US" sz="2400" kern="0" dirty="0">
                <a:latin typeface="微软雅黑" panose="020B0503020204020204" pitchFamily="34" charset="-122"/>
                <a:ea typeface="微软雅黑" panose="020B0503020204020204" pitchFamily="34" charset="-122"/>
                <a:sym typeface="微软雅黑" panose="020B0503020204020204" pitchFamily="34" charset="-122"/>
              </a:rPr>
              <a:t>结论</a:t>
            </a:r>
            <a:endParaRPr lang="en-US" altLang="zh-CN" sz="2400" kern="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6" presetClass="entr" presetSubtype="21"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childTnLst>
                          </p:cTn>
                        </p:par>
                        <p:par>
                          <p:cTn id="20" fill="hold">
                            <p:stCondLst>
                              <p:cond delay="2500"/>
                            </p:stCondLst>
                            <p:childTnLst>
                              <p:par>
                                <p:cTn id="21" presetID="22" presetClass="entr" presetSubtype="2"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right)">
                                      <p:cBhvr>
                                        <p:cTn id="23" dur="1000"/>
                                        <p:tgtEl>
                                          <p:spTgt spid="1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1500" fill="hold"/>
                                        <p:tgtEl>
                                          <p:spTgt spid="19"/>
                                        </p:tgtEl>
                                        <p:attrNameLst>
                                          <p:attrName>ppt_w</p:attrName>
                                        </p:attrNameLst>
                                      </p:cBhvr>
                                      <p:tavLst>
                                        <p:tav tm="0">
                                          <p:val>
                                            <p:fltVal val="0"/>
                                          </p:val>
                                        </p:tav>
                                        <p:tav tm="100000">
                                          <p:val>
                                            <p:strVal val="#ppt_w"/>
                                          </p:val>
                                        </p:tav>
                                      </p:tavLst>
                                    </p:anim>
                                    <p:anim calcmode="lin" valueType="num">
                                      <p:cBhvr>
                                        <p:cTn id="27" dur="1500" fill="hold"/>
                                        <p:tgtEl>
                                          <p:spTgt spid="19"/>
                                        </p:tgtEl>
                                        <p:attrNameLst>
                                          <p:attrName>ppt_h</p:attrName>
                                        </p:attrNameLst>
                                      </p:cBhvr>
                                      <p:tavLst>
                                        <p:tav tm="0">
                                          <p:val>
                                            <p:fltVal val="0"/>
                                          </p:val>
                                        </p:tav>
                                        <p:tav tm="100000">
                                          <p:val>
                                            <p:strVal val="#ppt_h"/>
                                          </p:val>
                                        </p:tav>
                                      </p:tavLst>
                                    </p:anim>
                                    <p:animEffect transition="in" filter="fade">
                                      <p:cBhvr>
                                        <p:cTn id="28" dur="1500"/>
                                        <p:tgtEl>
                                          <p:spTgt spid="19"/>
                                        </p:tgtEl>
                                      </p:cBhvr>
                                    </p:animEffect>
                                  </p:childTnLst>
                                </p:cTn>
                              </p:par>
                            </p:childTnLst>
                          </p:cTn>
                        </p:par>
                        <p:par>
                          <p:cTn id="29" fill="hold">
                            <p:stCondLst>
                              <p:cond delay="3500"/>
                            </p:stCondLst>
                            <p:childTnLst>
                              <p:par>
                                <p:cTn id="30" presetID="22" presetClass="entr" presetSubtype="2"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right)">
                                      <p:cBhvr>
                                        <p:cTn id="32" dur="1000"/>
                                        <p:tgtEl>
                                          <p:spTgt spid="20"/>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p:cTn id="35" dur="1500" fill="hold"/>
                                        <p:tgtEl>
                                          <p:spTgt spid="21"/>
                                        </p:tgtEl>
                                        <p:attrNameLst>
                                          <p:attrName>ppt_w</p:attrName>
                                        </p:attrNameLst>
                                      </p:cBhvr>
                                      <p:tavLst>
                                        <p:tav tm="0">
                                          <p:val>
                                            <p:fltVal val="0"/>
                                          </p:val>
                                        </p:tav>
                                        <p:tav tm="100000">
                                          <p:val>
                                            <p:strVal val="#ppt_w"/>
                                          </p:val>
                                        </p:tav>
                                      </p:tavLst>
                                    </p:anim>
                                    <p:anim calcmode="lin" valueType="num">
                                      <p:cBhvr>
                                        <p:cTn id="36" dur="1500" fill="hold"/>
                                        <p:tgtEl>
                                          <p:spTgt spid="21"/>
                                        </p:tgtEl>
                                        <p:attrNameLst>
                                          <p:attrName>ppt_h</p:attrName>
                                        </p:attrNameLst>
                                      </p:cBhvr>
                                      <p:tavLst>
                                        <p:tav tm="0">
                                          <p:val>
                                            <p:fltVal val="0"/>
                                          </p:val>
                                        </p:tav>
                                        <p:tav tm="100000">
                                          <p:val>
                                            <p:strVal val="#ppt_h"/>
                                          </p:val>
                                        </p:tav>
                                      </p:tavLst>
                                    </p:anim>
                                    <p:animEffect transition="in" filter="fade">
                                      <p:cBhvr>
                                        <p:cTn id="37" dur="1500"/>
                                        <p:tgtEl>
                                          <p:spTgt spid="21"/>
                                        </p:tgtEl>
                                      </p:cBhvr>
                                    </p:animEffect>
                                  </p:childTnLst>
                                </p:cTn>
                              </p:par>
                            </p:childTnLst>
                          </p:cTn>
                        </p:par>
                        <p:par>
                          <p:cTn id="38" fill="hold">
                            <p:stCondLst>
                              <p:cond delay="4500"/>
                            </p:stCondLst>
                            <p:childTnLst>
                              <p:par>
                                <p:cTn id="39" presetID="22" presetClass="entr" presetSubtype="2"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right)">
                                      <p:cBhvr>
                                        <p:cTn id="41" dur="1000"/>
                                        <p:tgtEl>
                                          <p:spTgt spid="22"/>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1500" fill="hold"/>
                                        <p:tgtEl>
                                          <p:spTgt spid="23"/>
                                        </p:tgtEl>
                                        <p:attrNameLst>
                                          <p:attrName>ppt_w</p:attrName>
                                        </p:attrNameLst>
                                      </p:cBhvr>
                                      <p:tavLst>
                                        <p:tav tm="0">
                                          <p:val>
                                            <p:fltVal val="0"/>
                                          </p:val>
                                        </p:tav>
                                        <p:tav tm="100000">
                                          <p:val>
                                            <p:strVal val="#ppt_w"/>
                                          </p:val>
                                        </p:tav>
                                      </p:tavLst>
                                    </p:anim>
                                    <p:anim calcmode="lin" valueType="num">
                                      <p:cBhvr>
                                        <p:cTn id="45" dur="1500" fill="hold"/>
                                        <p:tgtEl>
                                          <p:spTgt spid="23"/>
                                        </p:tgtEl>
                                        <p:attrNameLst>
                                          <p:attrName>ppt_h</p:attrName>
                                        </p:attrNameLst>
                                      </p:cBhvr>
                                      <p:tavLst>
                                        <p:tav tm="0">
                                          <p:val>
                                            <p:fltVal val="0"/>
                                          </p:val>
                                        </p:tav>
                                        <p:tav tm="100000">
                                          <p:val>
                                            <p:strVal val="#ppt_h"/>
                                          </p:val>
                                        </p:tav>
                                      </p:tavLst>
                                    </p:anim>
                                    <p:animEffect transition="in" filter="fade">
                                      <p:cBhvr>
                                        <p:cTn id="46" dur="1500"/>
                                        <p:tgtEl>
                                          <p:spTgt spid="23"/>
                                        </p:tgtEl>
                                      </p:cBhvr>
                                    </p:animEffect>
                                  </p:childTnLst>
                                </p:cTn>
                              </p:par>
                            </p:childTnLst>
                          </p:cTn>
                        </p:par>
                        <p:par>
                          <p:cTn id="47" fill="hold">
                            <p:stCondLst>
                              <p:cond delay="5500"/>
                            </p:stCondLst>
                            <p:childTnLst>
                              <p:par>
                                <p:cTn id="48" presetID="22" presetClass="entr" presetSubtype="2"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ipe(right)">
                                      <p:cBhvr>
                                        <p:cTn id="50" dur="1000"/>
                                        <p:tgtEl>
                                          <p:spTgt spid="24"/>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 calcmode="lin" valueType="num">
                                      <p:cBhvr>
                                        <p:cTn id="53" dur="1500" fill="hold"/>
                                        <p:tgtEl>
                                          <p:spTgt spid="25"/>
                                        </p:tgtEl>
                                        <p:attrNameLst>
                                          <p:attrName>ppt_w</p:attrName>
                                        </p:attrNameLst>
                                      </p:cBhvr>
                                      <p:tavLst>
                                        <p:tav tm="0">
                                          <p:val>
                                            <p:fltVal val="0"/>
                                          </p:val>
                                        </p:tav>
                                        <p:tav tm="100000">
                                          <p:val>
                                            <p:strVal val="#ppt_w"/>
                                          </p:val>
                                        </p:tav>
                                      </p:tavLst>
                                    </p:anim>
                                    <p:anim calcmode="lin" valueType="num">
                                      <p:cBhvr>
                                        <p:cTn id="54" dur="1500" fill="hold"/>
                                        <p:tgtEl>
                                          <p:spTgt spid="25"/>
                                        </p:tgtEl>
                                        <p:attrNameLst>
                                          <p:attrName>ppt_h</p:attrName>
                                        </p:attrNameLst>
                                      </p:cBhvr>
                                      <p:tavLst>
                                        <p:tav tm="0">
                                          <p:val>
                                            <p:fltVal val="0"/>
                                          </p:val>
                                        </p:tav>
                                        <p:tav tm="100000">
                                          <p:val>
                                            <p:strVal val="#ppt_h"/>
                                          </p:val>
                                        </p:tav>
                                      </p:tavLst>
                                    </p:anim>
                                    <p:animEffect transition="in" filter="fade">
                                      <p:cBhvr>
                                        <p:cTn id="55" dur="1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 grpId="0"/>
      <p:bldP spid="5" grpId="0"/>
      <p:bldP spid="18" grpId="0" animBg="1"/>
      <p:bldP spid="19" grpId="0"/>
      <p:bldP spid="20" grpId="0" animBg="1"/>
      <p:bldP spid="21" grpId="0"/>
      <p:bldP spid="22" grpId="0" animBg="1"/>
      <p:bldP spid="23" grpId="0"/>
      <p:bldP spid="24" grpId="0" animBg="1"/>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5" cstate="screen">
            <a:extLst>
              <a:ext uri="{28A0092B-C50C-407E-A947-70E740481C1C}">
                <a14:useLocalDpi xmlns:a14="http://schemas.microsoft.com/office/drawing/2010/main"/>
              </a:ext>
            </a:extLst>
          </a:blip>
          <a:srcRect l="27444" t="9632" r="23378" b="21559"/>
          <a:stretch>
            <a:fillRect/>
          </a:stretch>
        </p:blipFill>
        <p:spPr>
          <a:xfrm>
            <a:off x="4075588" y="1362168"/>
            <a:ext cx="1514210" cy="3175520"/>
          </a:xfrm>
          <a:prstGeom prst="rect">
            <a:avLst/>
          </a:prstGeom>
        </p:spPr>
      </p:pic>
      <p:pic>
        <p:nvPicPr>
          <p:cNvPr id="19" name="图片 18"/>
          <p:cNvPicPr>
            <a:picLocks noChangeAspect="1"/>
          </p:cNvPicPr>
          <p:nvPr/>
        </p:nvPicPr>
        <p:blipFill rotWithShape="1">
          <a:blip r:embed="rId6" cstate="screen">
            <a:extLst>
              <a:ext uri="{28A0092B-C50C-407E-A947-70E740481C1C}">
                <a14:useLocalDpi xmlns:a14="http://schemas.microsoft.com/office/drawing/2010/main"/>
              </a:ext>
            </a:extLst>
          </a:blip>
          <a:srcRect l="4689" t="46192" r="71105" b="-1"/>
          <a:stretch>
            <a:fillRect/>
          </a:stretch>
        </p:blipFill>
        <p:spPr>
          <a:xfrm flipH="1">
            <a:off x="5253021" y="-98477"/>
            <a:ext cx="4499354" cy="6668088"/>
          </a:xfrm>
          <a:prstGeom prst="rect">
            <a:avLst/>
          </a:prstGeom>
        </p:spPr>
      </p:pic>
      <p:grpSp>
        <p:nvGrpSpPr>
          <p:cNvPr id="12" name="组合 11"/>
          <p:cNvGrpSpPr/>
          <p:nvPr/>
        </p:nvGrpSpPr>
        <p:grpSpPr>
          <a:xfrm>
            <a:off x="4539143" y="4713028"/>
            <a:ext cx="430887" cy="447894"/>
            <a:chOff x="7077476" y="2846291"/>
            <a:chExt cx="430887" cy="447894"/>
          </a:xfrm>
        </p:grpSpPr>
        <p:pic>
          <p:nvPicPr>
            <p:cNvPr id="13" name="图片 12"/>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135739" y="2846291"/>
              <a:ext cx="32702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3"/>
            <p:cNvSpPr txBox="1">
              <a:spLocks noChangeArrowheads="1"/>
            </p:cNvSpPr>
            <p:nvPr/>
          </p:nvSpPr>
          <p:spPr bwMode="auto">
            <a:xfrm>
              <a:off x="7077476" y="2873498"/>
              <a:ext cx="430887"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印</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6" presetClass="entr" presetSubtype="21"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inVertical)">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5" cstate="screen">
            <a:extLst>
              <a:ext uri="{28A0092B-C50C-407E-A947-70E740481C1C}">
                <a14:useLocalDpi xmlns:a14="http://schemas.microsoft.com/office/drawing/2010/main"/>
              </a:ext>
            </a:extLst>
          </a:blip>
          <a:srcRect/>
          <a:stretch>
            <a:fillRect/>
          </a:stretch>
        </p:blipFill>
        <p:spPr>
          <a:xfrm>
            <a:off x="4135903" y="-84832"/>
            <a:ext cx="3995224" cy="5318145"/>
          </a:xfrm>
          <a:prstGeom prst="rect">
            <a:avLst/>
          </a:prstGeom>
        </p:spPr>
      </p:pic>
      <p:sp>
        <p:nvSpPr>
          <p:cNvPr id="8" name="椭圆 7"/>
          <p:cNvSpPr/>
          <p:nvPr/>
        </p:nvSpPr>
        <p:spPr>
          <a:xfrm>
            <a:off x="5327571" y="2602521"/>
            <a:ext cx="1635155" cy="1597852"/>
          </a:xfrm>
          <a:prstGeom prst="ellipse">
            <a:avLst/>
          </a:prstGeom>
          <a:solidFill>
            <a:schemeClr val="bg1"/>
          </a:solidFill>
          <a:ln>
            <a:noFill/>
          </a:ln>
          <a:effectLst>
            <a:outerShdw blurRad="50800" dist="76200" dir="66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p:cNvSpPr txBox="1"/>
          <p:nvPr/>
        </p:nvSpPr>
        <p:spPr>
          <a:xfrm>
            <a:off x="5487184" y="2799654"/>
            <a:ext cx="1292662" cy="1287993"/>
          </a:xfrm>
          <a:prstGeom prst="rect">
            <a:avLst/>
          </a:prstGeom>
          <a:noFill/>
        </p:spPr>
        <p:txBody>
          <a:bodyPr vert="eaVert" wrap="square" rtlCol="0">
            <a:spAutoFit/>
          </a:bodyPr>
          <a:lstStyle/>
          <a:p>
            <a:pPr algn="ctr"/>
            <a:r>
              <a:rPr lang="zh-CN" altLang="en-US" sz="7200" dirty="0">
                <a:latin typeface="微软雅黑" panose="020B0503020204020204" pitchFamily="34" charset="-122"/>
                <a:ea typeface="微软雅黑" panose="020B0503020204020204" pitchFamily="34" charset="-122"/>
                <a:sym typeface="微软雅黑" panose="020B0503020204020204" pitchFamily="34" charset="-122"/>
              </a:rPr>
              <a:t>壹</a:t>
            </a:r>
            <a:endParaRPr lang="zh-CN" altLang="en-US" sz="60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23"/>
          <p:cNvSpPr>
            <a:spLocks noChangeArrowheads="1"/>
          </p:cNvSpPr>
          <p:nvPr/>
        </p:nvSpPr>
        <p:spPr bwMode="auto">
          <a:xfrm>
            <a:off x="3039791" y="5111608"/>
            <a:ext cx="6112417" cy="637675"/>
          </a:xfrm>
          <a:prstGeom prst="rect">
            <a:avLst/>
          </a:prstGeom>
          <a:noFill/>
          <a:ln>
            <a:noFill/>
          </a:ln>
        </p:spPr>
        <p:txBody>
          <a:bodyPr wrap="square">
            <a:spAutoFit/>
          </a:bodyPr>
          <a:lstStyle/>
          <a:p>
            <a:pPr algn="ctr">
              <a:lnSpc>
                <a:spcPct val="150000"/>
              </a:lnSpc>
            </a:pPr>
            <a:r>
              <a:rPr lang="zh-CN" altLang="en-US" sz="2800" kern="0" dirty="0">
                <a:latin typeface="黑体" panose="02010609060101010101" pitchFamily="49" charset="-122"/>
                <a:ea typeface="黑体" panose="02010609060101010101" pitchFamily="49" charset="-122"/>
                <a:sym typeface="微软雅黑" panose="020B0503020204020204" pitchFamily="34" charset="-122"/>
              </a:rPr>
              <a:t>问题描述</a:t>
            </a:r>
            <a:endParaRPr lang="en-US" altLang="zh-CN" sz="2800" kern="0" dirty="0">
              <a:latin typeface="黑体" panose="02010609060101010101" pitchFamily="49" charset="-122"/>
              <a:ea typeface="黑体" panose="02010609060101010101" pitchFamily="49" charset="-122"/>
              <a:sym typeface="微软雅黑" panose="020B0503020204020204" pitchFamily="34"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1000"/>
                                        <p:tgtEl>
                                          <p:spTgt spid="8"/>
                                        </p:tgtEl>
                                      </p:cBhvr>
                                    </p:animEffect>
                                  </p:childTnLst>
                                </p:cTn>
                              </p:par>
                            </p:childTnLst>
                          </p:cTn>
                        </p:par>
                        <p:par>
                          <p:cTn id="14" fill="hold">
                            <p:stCondLst>
                              <p:cond delay="2000"/>
                            </p:stCondLst>
                            <p:childTnLst>
                              <p:par>
                                <p:cTn id="15" presetID="42"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Picture 5" descr="C:\Users\Thinkpad\Desktop\植物\-_0047_图层-38.p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flipH="1">
            <a:off x="9340948" y="3333481"/>
            <a:ext cx="2700996" cy="353858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bwMode="auto">
          <a:xfrm>
            <a:off x="385487" y="215420"/>
            <a:ext cx="4051611" cy="1400176"/>
            <a:chOff x="-122550" y="-816140"/>
            <a:chExt cx="4051640" cy="1400182"/>
          </a:xfrm>
        </p:grpSpPr>
        <p:pic>
          <p:nvPicPr>
            <p:cNvPr id="7" name="Picture 3"/>
            <p:cNvPicPr>
              <a:picLocks noChangeAspect="1" noChangeArrowheads="1"/>
            </p:cNvPicPr>
            <p:nvPr/>
          </p:nvPicPr>
          <p:blipFill>
            <a:blip r:embed="rId6"/>
            <a:srcRect/>
            <a:stretch>
              <a:fillRect/>
            </a:stretch>
          </p:blipFill>
          <p:spPr bwMode="auto">
            <a:xfrm>
              <a:off x="-122550" y="-81614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2"/>
            <p:cNvSpPr txBox="1">
              <a:spLocks noChangeArrowheads="1"/>
            </p:cNvSpPr>
            <p:nvPr/>
          </p:nvSpPr>
          <p:spPr bwMode="auto">
            <a:xfrm>
              <a:off x="857256" y="-464534"/>
              <a:ext cx="3071834" cy="52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问题描述</a:t>
              </a:r>
              <a:endParaRPr lang="zh-CN"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10" name="图片 9">
            <a:extLst>
              <a:ext uri="{FF2B5EF4-FFF2-40B4-BE49-F238E27FC236}">
                <a16:creationId xmlns:a16="http://schemas.microsoft.com/office/drawing/2014/main" id="{D12ABAE7-B4F6-4800-9CA2-B6621417AD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2732182"/>
            <a:ext cx="12192000" cy="139363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5" name="图片 9"/>
          <p:cNvPicPr>
            <a:picLocks noChangeAspect="1"/>
          </p:cNvPicPr>
          <p:nvPr/>
        </p:nvPicPr>
        <p:blipFill>
          <a:blip r:embed="rId5" cstate="email">
            <a:clrChange>
              <a:clrFrom>
                <a:srgbClr val="F4F0ED"/>
              </a:clrFrom>
              <a:clrTo>
                <a:srgbClr val="F4F0ED">
                  <a:alpha val="0"/>
                </a:srgbClr>
              </a:clrTo>
            </a:clrChange>
          </a:blip>
          <a:srcRect/>
          <a:stretch>
            <a:fillRect/>
          </a:stretch>
        </p:blipFill>
        <p:spPr bwMode="auto">
          <a:xfrm>
            <a:off x="7446722" y="3503033"/>
            <a:ext cx="4745278" cy="3354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07604538-2E34-4451-9559-343B318ABA6E}"/>
              </a:ext>
            </a:extLst>
          </p:cNvPr>
          <p:cNvSpPr txBox="1"/>
          <p:nvPr/>
        </p:nvSpPr>
        <p:spPr>
          <a:xfrm>
            <a:off x="552265" y="352075"/>
            <a:ext cx="8040949" cy="1200329"/>
          </a:xfrm>
          <a:prstGeom prst="rect">
            <a:avLst/>
          </a:prstGeom>
          <a:noFill/>
        </p:spPr>
        <p:txBody>
          <a:bodyPr wrap="square">
            <a:spAutoFit/>
          </a:bodyPr>
          <a:lstStyle/>
          <a:p>
            <a:r>
              <a:rPr lang="en-US" altLang="zh-CN" b="1" dirty="0">
                <a:solidFill>
                  <a:srgbClr val="333333"/>
                </a:solidFill>
                <a:latin typeface="-apple-system"/>
                <a:ea typeface="Microsoft YaHei Light" panose="020B0502040204020203" pitchFamily="34" charset="-122"/>
              </a:rPr>
              <a:t>A.</a:t>
            </a:r>
            <a:r>
              <a:rPr lang="zh-CN" altLang="en-US" b="1" dirty="0">
                <a:solidFill>
                  <a:srgbClr val="333333"/>
                </a:solidFill>
                <a:latin typeface="-apple-system"/>
                <a:ea typeface="Microsoft YaHei Light" panose="020B0502040204020203" pitchFamily="34" charset="-122"/>
              </a:rPr>
              <a:t>最大团问题</a:t>
            </a:r>
            <a:r>
              <a:rPr lang="zh-CN" altLang="en-US" b="1" dirty="0">
                <a:solidFill>
                  <a:srgbClr val="333333"/>
                </a:solidFill>
                <a:latin typeface="-apple-system"/>
              </a:rPr>
              <a:t>：</a:t>
            </a:r>
            <a:r>
              <a:rPr lang="zh-CN" altLang="en-US" b="0" i="0" dirty="0">
                <a:solidFill>
                  <a:srgbClr val="333333"/>
                </a:solidFill>
                <a:effectLst/>
                <a:latin typeface="-apple-system"/>
              </a:rPr>
              <a:t>给定一个无向图</a:t>
            </a:r>
            <a:r>
              <a:rPr lang="en-US" altLang="zh-CN" b="0" i="0" dirty="0">
                <a:solidFill>
                  <a:srgbClr val="333333"/>
                </a:solidFill>
                <a:effectLst/>
                <a:latin typeface="-apple-system"/>
              </a:rPr>
              <a:t>G=</a:t>
            </a:r>
            <a:r>
              <a:rPr lang="zh-CN" altLang="en-US" b="0" i="0" dirty="0">
                <a:solidFill>
                  <a:srgbClr val="333333"/>
                </a:solidFill>
                <a:effectLst/>
                <a:latin typeface="-apple-system"/>
              </a:rPr>
              <a:t>（</a:t>
            </a:r>
            <a:r>
              <a:rPr lang="en-US" altLang="zh-CN" b="0" i="0" dirty="0">
                <a:solidFill>
                  <a:srgbClr val="333333"/>
                </a:solidFill>
                <a:effectLst/>
                <a:latin typeface="-apple-system"/>
              </a:rPr>
              <a:t>V</a:t>
            </a:r>
            <a:r>
              <a:rPr lang="zh-CN" altLang="en-US" b="0" i="0" dirty="0">
                <a:solidFill>
                  <a:srgbClr val="333333"/>
                </a:solidFill>
                <a:effectLst/>
                <a:latin typeface="-apple-system"/>
              </a:rPr>
              <a:t>，</a:t>
            </a:r>
            <a:r>
              <a:rPr lang="en-US" altLang="zh-CN" b="0" i="0" dirty="0">
                <a:solidFill>
                  <a:srgbClr val="333333"/>
                </a:solidFill>
                <a:effectLst/>
                <a:latin typeface="-apple-system"/>
              </a:rPr>
              <a:t>E</a:t>
            </a:r>
            <a:r>
              <a:rPr lang="zh-CN" altLang="en-US" b="0" i="0" dirty="0">
                <a:solidFill>
                  <a:srgbClr val="333333"/>
                </a:solidFill>
                <a:effectLst/>
                <a:latin typeface="-apple-system"/>
              </a:rPr>
              <a:t>），其中</a:t>
            </a:r>
            <a:r>
              <a:rPr lang="en-US" altLang="zh-CN" b="0" i="0" dirty="0">
                <a:solidFill>
                  <a:srgbClr val="333333"/>
                </a:solidFill>
                <a:effectLst/>
                <a:latin typeface="-apple-system"/>
              </a:rPr>
              <a:t>V</a:t>
            </a:r>
            <a:r>
              <a:rPr lang="zh-CN" altLang="en-US" b="0" i="0" dirty="0">
                <a:solidFill>
                  <a:srgbClr val="333333"/>
                </a:solidFill>
                <a:effectLst/>
                <a:latin typeface="-apple-system"/>
              </a:rPr>
              <a:t>代表顶点集合，</a:t>
            </a:r>
            <a:r>
              <a:rPr lang="en-US" altLang="zh-CN" b="0" i="0" dirty="0">
                <a:solidFill>
                  <a:srgbClr val="333333"/>
                </a:solidFill>
                <a:effectLst/>
                <a:latin typeface="-apple-system"/>
              </a:rPr>
              <a:t>E</a:t>
            </a:r>
            <a:r>
              <a:rPr lang="zh-CN" altLang="en-US" b="0" i="0" dirty="0">
                <a:solidFill>
                  <a:srgbClr val="333333"/>
                </a:solidFill>
                <a:effectLst/>
                <a:latin typeface="-apple-system"/>
              </a:rPr>
              <a:t>代表边的集合。如果</a:t>
            </a:r>
            <a:r>
              <a:rPr lang="en-US" altLang="zh-CN" b="0" i="0" dirty="0">
                <a:solidFill>
                  <a:srgbClr val="333333"/>
                </a:solidFill>
                <a:effectLst/>
                <a:latin typeface="-apple-system"/>
              </a:rPr>
              <a:t>U</a:t>
            </a:r>
            <a:r>
              <a:rPr lang="zh-CN" altLang="en-US" b="0" i="0" dirty="0">
                <a:solidFill>
                  <a:srgbClr val="333333"/>
                </a:solidFill>
                <a:effectLst/>
                <a:latin typeface="-apple-system"/>
              </a:rPr>
              <a:t>是</a:t>
            </a:r>
            <a:r>
              <a:rPr lang="en-US" altLang="zh-CN" b="0" i="0" dirty="0">
                <a:solidFill>
                  <a:srgbClr val="333333"/>
                </a:solidFill>
                <a:effectLst/>
                <a:latin typeface="-apple-system"/>
              </a:rPr>
              <a:t>V</a:t>
            </a:r>
            <a:r>
              <a:rPr lang="zh-CN" altLang="en-US" b="0" i="0" dirty="0">
                <a:solidFill>
                  <a:srgbClr val="333333"/>
                </a:solidFill>
                <a:effectLst/>
                <a:latin typeface="-apple-system"/>
              </a:rPr>
              <a:t>的子集，且对于</a:t>
            </a:r>
            <a:r>
              <a:rPr lang="en-US" altLang="zh-CN" b="0" i="0" dirty="0">
                <a:solidFill>
                  <a:srgbClr val="333333"/>
                </a:solidFill>
                <a:effectLst/>
                <a:latin typeface="-apple-system"/>
              </a:rPr>
              <a:t>U</a:t>
            </a:r>
            <a:r>
              <a:rPr lang="zh-CN" altLang="en-US" b="0" i="0" dirty="0">
                <a:solidFill>
                  <a:srgbClr val="333333"/>
                </a:solidFill>
                <a:effectLst/>
                <a:latin typeface="-apple-system"/>
              </a:rPr>
              <a:t>中任意两个顶点</a:t>
            </a:r>
            <a:r>
              <a:rPr lang="en-US" altLang="zh-CN" b="0" i="0" dirty="0">
                <a:solidFill>
                  <a:srgbClr val="333333"/>
                </a:solidFill>
                <a:effectLst/>
                <a:latin typeface="-apple-system"/>
              </a:rPr>
              <a:t>u</a:t>
            </a:r>
            <a:r>
              <a:rPr lang="zh-CN" altLang="en-US" b="0" i="0" dirty="0">
                <a:solidFill>
                  <a:srgbClr val="333333"/>
                </a:solidFill>
                <a:effectLst/>
                <a:latin typeface="-apple-system"/>
              </a:rPr>
              <a:t>和</a:t>
            </a:r>
            <a:r>
              <a:rPr lang="en-US" altLang="zh-CN" b="0" i="0" dirty="0">
                <a:solidFill>
                  <a:srgbClr val="333333"/>
                </a:solidFill>
                <a:effectLst/>
                <a:latin typeface="-apple-system"/>
              </a:rPr>
              <a:t>v</a:t>
            </a:r>
            <a:r>
              <a:rPr lang="zh-CN" altLang="en-US" b="0" i="0" dirty="0">
                <a:solidFill>
                  <a:srgbClr val="333333"/>
                </a:solidFill>
                <a:effectLst/>
                <a:latin typeface="-apple-system"/>
              </a:rPr>
              <a:t>都是相连的，即</a:t>
            </a:r>
            <a:r>
              <a:rPr lang="en-US" altLang="zh-CN" b="0" i="0" dirty="0">
                <a:solidFill>
                  <a:srgbClr val="333333"/>
                </a:solidFill>
                <a:effectLst/>
                <a:latin typeface="-apple-system"/>
              </a:rPr>
              <a:t>(</a:t>
            </a:r>
            <a:r>
              <a:rPr lang="en-US" altLang="zh-CN" b="0" i="0" dirty="0" err="1">
                <a:solidFill>
                  <a:srgbClr val="333333"/>
                </a:solidFill>
                <a:effectLst/>
                <a:latin typeface="-apple-system"/>
              </a:rPr>
              <a:t>u</a:t>
            </a:r>
            <a:r>
              <a:rPr lang="en-US" altLang="zh-CN" dirty="0" err="1">
                <a:solidFill>
                  <a:srgbClr val="333333"/>
                </a:solidFill>
                <a:latin typeface="-apple-system"/>
              </a:rPr>
              <a:t>,</a:t>
            </a:r>
            <a:r>
              <a:rPr lang="en-US" altLang="zh-CN" b="0" i="0" dirty="0" err="1">
                <a:solidFill>
                  <a:srgbClr val="333333"/>
                </a:solidFill>
                <a:effectLst/>
                <a:latin typeface="-apple-system"/>
              </a:rPr>
              <a:t>v</a:t>
            </a:r>
            <a:r>
              <a:rPr lang="en-US" altLang="zh-CN" b="0" i="0" dirty="0">
                <a:solidFill>
                  <a:srgbClr val="333333"/>
                </a:solidFill>
                <a:effectLst/>
                <a:latin typeface="-apple-system"/>
              </a:rPr>
              <a:t>)</a:t>
            </a:r>
            <a:r>
              <a:rPr lang="zh-CN" altLang="en-US" b="0" i="0" dirty="0">
                <a:solidFill>
                  <a:srgbClr val="333333"/>
                </a:solidFill>
                <a:effectLst/>
                <a:latin typeface="-apple-system"/>
              </a:rPr>
              <a:t>属于</a:t>
            </a:r>
            <a:r>
              <a:rPr lang="en-US" altLang="zh-CN" b="0" i="0" dirty="0">
                <a:solidFill>
                  <a:srgbClr val="333333"/>
                </a:solidFill>
                <a:effectLst/>
                <a:latin typeface="-apple-system"/>
              </a:rPr>
              <a:t>E</a:t>
            </a:r>
            <a:r>
              <a:rPr lang="zh-CN" altLang="en-US" b="0" i="0" dirty="0">
                <a:solidFill>
                  <a:srgbClr val="333333"/>
                </a:solidFill>
                <a:effectLst/>
                <a:latin typeface="-apple-system"/>
              </a:rPr>
              <a:t>，则称顶点子集</a:t>
            </a:r>
            <a:r>
              <a:rPr lang="en-US" altLang="zh-CN" b="0" i="0" dirty="0">
                <a:solidFill>
                  <a:srgbClr val="333333"/>
                </a:solidFill>
                <a:effectLst/>
                <a:latin typeface="-apple-system"/>
              </a:rPr>
              <a:t>U</a:t>
            </a:r>
            <a:r>
              <a:rPr lang="zh-CN" altLang="en-US" b="0" i="0" dirty="0">
                <a:solidFill>
                  <a:srgbClr val="333333"/>
                </a:solidFill>
                <a:effectLst/>
                <a:latin typeface="-apple-system"/>
              </a:rPr>
              <a:t>是图</a:t>
            </a:r>
            <a:r>
              <a:rPr lang="en-US" altLang="zh-CN" b="0" i="0" dirty="0">
                <a:solidFill>
                  <a:srgbClr val="333333"/>
                </a:solidFill>
                <a:effectLst/>
                <a:latin typeface="-apple-system"/>
              </a:rPr>
              <a:t>G</a:t>
            </a:r>
            <a:r>
              <a:rPr lang="zh-CN" altLang="en-US" b="0" i="0" dirty="0">
                <a:solidFill>
                  <a:srgbClr val="333333"/>
                </a:solidFill>
                <a:effectLst/>
                <a:latin typeface="-apple-system"/>
              </a:rPr>
              <a:t>的完全子图或者</a:t>
            </a:r>
            <a:r>
              <a:rPr lang="en-US" altLang="zh-CN" b="0" i="0" dirty="0">
                <a:solidFill>
                  <a:srgbClr val="333333"/>
                </a:solidFill>
                <a:effectLst/>
                <a:latin typeface="-apple-system"/>
              </a:rPr>
              <a:t>G</a:t>
            </a:r>
            <a:r>
              <a:rPr lang="zh-CN" altLang="en-US" b="0" i="0" dirty="0">
                <a:solidFill>
                  <a:srgbClr val="333333"/>
                </a:solidFill>
                <a:effectLst/>
                <a:latin typeface="-apple-system"/>
              </a:rPr>
              <a:t>的</a:t>
            </a:r>
            <a:r>
              <a:rPr lang="zh-CN" altLang="en-US" dirty="0">
                <a:solidFill>
                  <a:srgbClr val="333333"/>
                </a:solidFill>
                <a:latin typeface="-apple-system"/>
              </a:rPr>
              <a:t>团</a:t>
            </a:r>
            <a:r>
              <a:rPr lang="zh-CN" altLang="en-US" b="0" i="0" dirty="0">
                <a:solidFill>
                  <a:srgbClr val="333333"/>
                </a:solidFill>
                <a:effectLst/>
                <a:latin typeface="-apple-system"/>
              </a:rPr>
              <a:t>。显然最大团就是指满足上述条件且含有顶点数最多的团。比如下图所示：</a:t>
            </a:r>
            <a:endParaRPr lang="zh-CN" altLang="en-US" dirty="0"/>
          </a:p>
        </p:txBody>
      </p:sp>
      <p:pic>
        <p:nvPicPr>
          <p:cNvPr id="1028" name="Picture 4">
            <a:extLst>
              <a:ext uri="{FF2B5EF4-FFF2-40B4-BE49-F238E27FC236}">
                <a16:creationId xmlns:a16="http://schemas.microsoft.com/office/drawing/2014/main" id="{1BD2230C-5768-4174-B69B-BFA897AA1B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0334" y="1742654"/>
            <a:ext cx="6013327" cy="3372692"/>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87C881E0-1D65-4959-8F04-723BDC06A444}"/>
              </a:ext>
            </a:extLst>
          </p:cNvPr>
          <p:cNvSpPr txBox="1"/>
          <p:nvPr/>
        </p:nvSpPr>
        <p:spPr>
          <a:xfrm>
            <a:off x="552265" y="5384715"/>
            <a:ext cx="7392511" cy="923330"/>
          </a:xfrm>
          <a:prstGeom prst="rect">
            <a:avLst/>
          </a:prstGeom>
          <a:noFill/>
        </p:spPr>
        <p:txBody>
          <a:bodyPr wrap="square">
            <a:spAutoFit/>
          </a:bodyPr>
          <a:lstStyle/>
          <a:p>
            <a:r>
              <a:rPr lang="zh-CN" altLang="en-US" b="0" i="0" dirty="0">
                <a:solidFill>
                  <a:srgbClr val="333333"/>
                </a:solidFill>
                <a:effectLst/>
                <a:latin typeface="-apple-system"/>
              </a:rPr>
              <a:t>子集</a:t>
            </a:r>
            <a:r>
              <a:rPr lang="en-US" altLang="zh-CN" b="0" i="0" dirty="0">
                <a:solidFill>
                  <a:srgbClr val="333333"/>
                </a:solidFill>
                <a:effectLst/>
                <a:latin typeface="-apple-system"/>
              </a:rPr>
              <a:t>{1, </a:t>
            </a:r>
            <a:r>
              <a:rPr lang="en-US" altLang="zh-CN" dirty="0">
                <a:solidFill>
                  <a:srgbClr val="333333"/>
                </a:solidFill>
                <a:latin typeface="-apple-system"/>
              </a:rPr>
              <a:t>2</a:t>
            </a:r>
            <a:r>
              <a:rPr lang="en-US" altLang="zh-CN" b="0" i="0" dirty="0">
                <a:solidFill>
                  <a:srgbClr val="333333"/>
                </a:solidFill>
                <a:effectLst/>
                <a:latin typeface="-apple-system"/>
              </a:rPr>
              <a:t>}</a:t>
            </a:r>
            <a:r>
              <a:rPr lang="zh-CN" altLang="en-US" b="0" i="0" dirty="0">
                <a:solidFill>
                  <a:srgbClr val="333333"/>
                </a:solidFill>
                <a:effectLst/>
                <a:latin typeface="-apple-system"/>
              </a:rPr>
              <a:t>是</a:t>
            </a:r>
            <a:r>
              <a:rPr lang="en-US" altLang="zh-CN" b="0" i="0" dirty="0">
                <a:solidFill>
                  <a:srgbClr val="333333"/>
                </a:solidFill>
                <a:effectLst/>
                <a:latin typeface="-apple-system"/>
              </a:rPr>
              <a:t>G </a:t>
            </a:r>
            <a:r>
              <a:rPr lang="zh-CN" altLang="en-US" b="0" i="0" dirty="0">
                <a:solidFill>
                  <a:srgbClr val="333333"/>
                </a:solidFill>
                <a:effectLst/>
                <a:latin typeface="-apple-system"/>
              </a:rPr>
              <a:t>的大小为</a:t>
            </a:r>
            <a:r>
              <a:rPr lang="en-US" altLang="zh-CN" b="0" i="0" dirty="0">
                <a:solidFill>
                  <a:srgbClr val="333333"/>
                </a:solidFill>
                <a:effectLst/>
                <a:latin typeface="-apple-system"/>
              </a:rPr>
              <a:t>2 </a:t>
            </a:r>
            <a:r>
              <a:rPr lang="zh-CN" altLang="en-US" b="0" i="0" dirty="0">
                <a:solidFill>
                  <a:srgbClr val="333333"/>
                </a:solidFill>
                <a:effectLst/>
                <a:latin typeface="-apple-system"/>
              </a:rPr>
              <a:t>的团。这个团不是极大团（因为顶点数不是最多的），因为它包含在</a:t>
            </a:r>
            <a:r>
              <a:rPr lang="en-US" altLang="zh-CN" b="0" i="0" dirty="0">
                <a:solidFill>
                  <a:srgbClr val="333333"/>
                </a:solidFill>
                <a:effectLst/>
                <a:latin typeface="-apple-system"/>
              </a:rPr>
              <a:t>G </a:t>
            </a:r>
            <a:r>
              <a:rPr lang="zh-CN" altLang="en-US" b="0" i="0" dirty="0">
                <a:solidFill>
                  <a:srgbClr val="333333"/>
                </a:solidFill>
                <a:effectLst/>
                <a:latin typeface="-apple-system"/>
              </a:rPr>
              <a:t>的更大团</a:t>
            </a:r>
            <a:r>
              <a:rPr lang="en-US" altLang="zh-CN" b="0" i="0" dirty="0">
                <a:solidFill>
                  <a:srgbClr val="333333"/>
                </a:solidFill>
                <a:effectLst/>
                <a:latin typeface="-apple-system"/>
              </a:rPr>
              <a:t>{1,</a:t>
            </a:r>
            <a:r>
              <a:rPr lang="en-US" altLang="zh-CN" dirty="0">
                <a:solidFill>
                  <a:srgbClr val="333333"/>
                </a:solidFill>
                <a:latin typeface="-apple-system"/>
              </a:rPr>
              <a:t>2</a:t>
            </a:r>
            <a:r>
              <a:rPr lang="en-US" altLang="zh-CN" b="0" i="0" dirty="0">
                <a:solidFill>
                  <a:srgbClr val="333333"/>
                </a:solidFill>
                <a:effectLst/>
                <a:latin typeface="-apple-system"/>
              </a:rPr>
              <a:t>,</a:t>
            </a:r>
            <a:r>
              <a:rPr lang="en-US" altLang="zh-CN" dirty="0">
                <a:solidFill>
                  <a:srgbClr val="333333"/>
                </a:solidFill>
                <a:latin typeface="-apple-system"/>
              </a:rPr>
              <a:t>5</a:t>
            </a:r>
            <a:r>
              <a:rPr lang="en-US" altLang="zh-CN" b="0" i="0" dirty="0">
                <a:solidFill>
                  <a:srgbClr val="333333"/>
                </a:solidFill>
                <a:effectLst/>
                <a:latin typeface="-apple-system"/>
              </a:rPr>
              <a:t>}</a:t>
            </a:r>
            <a:r>
              <a:rPr lang="zh-CN" altLang="en-US" b="0" i="0" dirty="0">
                <a:solidFill>
                  <a:srgbClr val="333333"/>
                </a:solidFill>
                <a:effectLst/>
                <a:latin typeface="-apple-system"/>
              </a:rPr>
              <a:t>中。</a:t>
            </a:r>
            <a:r>
              <a:rPr lang="en-US" altLang="zh-CN" b="0" i="0" dirty="0">
                <a:solidFill>
                  <a:srgbClr val="333333"/>
                </a:solidFill>
                <a:effectLst/>
                <a:latin typeface="-apple-system"/>
              </a:rPr>
              <a:t>{1, </a:t>
            </a:r>
            <a:r>
              <a:rPr lang="en-US" altLang="zh-CN" dirty="0">
                <a:solidFill>
                  <a:srgbClr val="333333"/>
                </a:solidFill>
                <a:latin typeface="-apple-system"/>
              </a:rPr>
              <a:t>2</a:t>
            </a:r>
            <a:r>
              <a:rPr lang="en-US" altLang="zh-CN" b="0" i="0" dirty="0">
                <a:solidFill>
                  <a:srgbClr val="333333"/>
                </a:solidFill>
                <a:effectLst/>
                <a:latin typeface="-apple-system"/>
              </a:rPr>
              <a:t>, </a:t>
            </a:r>
            <a:r>
              <a:rPr lang="en-US" altLang="zh-CN" dirty="0">
                <a:solidFill>
                  <a:srgbClr val="333333"/>
                </a:solidFill>
                <a:latin typeface="-apple-system"/>
              </a:rPr>
              <a:t>5</a:t>
            </a:r>
            <a:r>
              <a:rPr lang="en-US" altLang="zh-CN" b="0" i="0" dirty="0">
                <a:solidFill>
                  <a:srgbClr val="333333"/>
                </a:solidFill>
                <a:effectLst/>
                <a:latin typeface="-apple-system"/>
              </a:rPr>
              <a:t>}</a:t>
            </a:r>
            <a:r>
              <a:rPr lang="zh-CN" altLang="en-US" b="0" i="0" dirty="0">
                <a:solidFill>
                  <a:srgbClr val="333333"/>
                </a:solidFill>
                <a:effectLst/>
                <a:latin typeface="-apple-system"/>
              </a:rPr>
              <a:t>是</a:t>
            </a:r>
            <a:r>
              <a:rPr lang="en-US" altLang="zh-CN" b="0" i="0" dirty="0">
                <a:solidFill>
                  <a:srgbClr val="333333"/>
                </a:solidFill>
                <a:effectLst/>
                <a:latin typeface="-apple-system"/>
              </a:rPr>
              <a:t>G </a:t>
            </a:r>
            <a:r>
              <a:rPr lang="zh-CN" altLang="en-US" b="0" i="0" dirty="0">
                <a:solidFill>
                  <a:srgbClr val="333333"/>
                </a:solidFill>
                <a:effectLst/>
                <a:latin typeface="-apple-system"/>
              </a:rPr>
              <a:t>的最大团。</a:t>
            </a:r>
            <a:r>
              <a:rPr lang="en-US" altLang="zh-CN" b="0" i="0" dirty="0">
                <a:solidFill>
                  <a:srgbClr val="333333"/>
                </a:solidFill>
                <a:effectLst/>
                <a:latin typeface="-apple-system"/>
              </a:rPr>
              <a:t>{1, </a:t>
            </a:r>
            <a:r>
              <a:rPr lang="en-US" altLang="zh-CN" dirty="0">
                <a:solidFill>
                  <a:srgbClr val="333333"/>
                </a:solidFill>
                <a:latin typeface="-apple-system"/>
              </a:rPr>
              <a:t>4</a:t>
            </a:r>
            <a:r>
              <a:rPr lang="en-US" altLang="zh-CN" b="0" i="0" dirty="0">
                <a:solidFill>
                  <a:srgbClr val="333333"/>
                </a:solidFill>
                <a:effectLst/>
                <a:latin typeface="-apple-system"/>
              </a:rPr>
              <a:t>, </a:t>
            </a:r>
            <a:r>
              <a:rPr lang="en-US" altLang="zh-CN" dirty="0">
                <a:solidFill>
                  <a:srgbClr val="333333"/>
                </a:solidFill>
                <a:latin typeface="-apple-system"/>
              </a:rPr>
              <a:t>5</a:t>
            </a:r>
            <a:r>
              <a:rPr lang="en-US" altLang="zh-CN" b="0" i="0" dirty="0">
                <a:solidFill>
                  <a:srgbClr val="333333"/>
                </a:solidFill>
                <a:effectLst/>
                <a:latin typeface="-apple-system"/>
              </a:rPr>
              <a:t>}</a:t>
            </a:r>
            <a:r>
              <a:rPr lang="zh-CN" altLang="en-US" b="0" i="0" dirty="0">
                <a:solidFill>
                  <a:srgbClr val="333333"/>
                </a:solidFill>
                <a:effectLst/>
                <a:latin typeface="-apple-system"/>
              </a:rPr>
              <a:t>和</a:t>
            </a:r>
            <a:r>
              <a:rPr lang="en-US" altLang="zh-CN" b="0" i="0" dirty="0">
                <a:solidFill>
                  <a:srgbClr val="333333"/>
                </a:solidFill>
                <a:effectLst/>
                <a:latin typeface="-apple-system"/>
              </a:rPr>
              <a:t>{2,</a:t>
            </a:r>
            <a:r>
              <a:rPr lang="en-US" altLang="zh-CN" dirty="0">
                <a:solidFill>
                  <a:srgbClr val="333333"/>
                </a:solidFill>
                <a:latin typeface="-apple-system"/>
              </a:rPr>
              <a:t>3</a:t>
            </a:r>
            <a:r>
              <a:rPr lang="en-US" altLang="zh-CN" b="0" i="0" dirty="0">
                <a:solidFill>
                  <a:srgbClr val="333333"/>
                </a:solidFill>
                <a:effectLst/>
                <a:latin typeface="-apple-system"/>
              </a:rPr>
              <a:t>,5}</a:t>
            </a:r>
            <a:r>
              <a:rPr lang="zh-CN" altLang="en-US" b="0" i="0" dirty="0">
                <a:solidFill>
                  <a:srgbClr val="333333"/>
                </a:solidFill>
                <a:effectLst/>
                <a:latin typeface="-apple-system"/>
              </a:rPr>
              <a:t>也是</a:t>
            </a:r>
            <a:r>
              <a:rPr lang="en-US" altLang="zh-CN" b="0" i="0" dirty="0">
                <a:solidFill>
                  <a:srgbClr val="333333"/>
                </a:solidFill>
                <a:effectLst/>
                <a:latin typeface="-apple-system"/>
              </a:rPr>
              <a:t>G </a:t>
            </a:r>
            <a:r>
              <a:rPr lang="zh-CN" altLang="en-US" b="0" i="0" dirty="0">
                <a:solidFill>
                  <a:srgbClr val="333333"/>
                </a:solidFill>
                <a:effectLst/>
                <a:latin typeface="-apple-system"/>
              </a:rPr>
              <a:t>的最大团。</a:t>
            </a:r>
            <a:endParaRPr lang="zh-CN" alt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Picture 5" descr="C:\Users\Thinkpad\Desktop\植物\-_0047_图层-38.p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flipH="1">
            <a:off x="9340948" y="3333481"/>
            <a:ext cx="2700996" cy="353858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bwMode="auto">
          <a:xfrm>
            <a:off x="385487" y="215420"/>
            <a:ext cx="4051611" cy="1400176"/>
            <a:chOff x="-122550" y="-816140"/>
            <a:chExt cx="4051640" cy="1400182"/>
          </a:xfrm>
        </p:grpSpPr>
        <p:pic>
          <p:nvPicPr>
            <p:cNvPr id="7" name="Picture 3"/>
            <p:cNvPicPr>
              <a:picLocks noChangeAspect="1" noChangeArrowheads="1"/>
            </p:cNvPicPr>
            <p:nvPr/>
          </p:nvPicPr>
          <p:blipFill>
            <a:blip r:embed="rId6"/>
            <a:srcRect/>
            <a:stretch>
              <a:fillRect/>
            </a:stretch>
          </p:blipFill>
          <p:spPr bwMode="auto">
            <a:xfrm>
              <a:off x="-122550" y="-81614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2"/>
            <p:cNvSpPr txBox="1">
              <a:spLocks noChangeArrowheads="1"/>
            </p:cNvSpPr>
            <p:nvPr/>
          </p:nvSpPr>
          <p:spPr bwMode="auto">
            <a:xfrm>
              <a:off x="857256" y="-464534"/>
              <a:ext cx="3071834" cy="52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问题描述</a:t>
              </a:r>
              <a:endParaRPr lang="zh-CN"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2050" name="Picture 2" descr="分支限界法之最大团问题">
            <a:hlinkClick r:id="rId7"/>
            <a:extLst>
              <a:ext uri="{FF2B5EF4-FFF2-40B4-BE49-F238E27FC236}">
                <a16:creationId xmlns:a16="http://schemas.microsoft.com/office/drawing/2014/main" id="{02BBA6C0-81DB-4367-B0AE-081FF394650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725" y="1395810"/>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B39AA3BE-22B6-4864-A9B0-1A422F8B8B24}"/>
              </a:ext>
            </a:extLst>
          </p:cNvPr>
          <p:cNvSpPr txBox="1"/>
          <p:nvPr/>
        </p:nvSpPr>
        <p:spPr>
          <a:xfrm>
            <a:off x="783453" y="1441848"/>
            <a:ext cx="7295227"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333333"/>
                </a:solidFill>
                <a:effectLst/>
                <a:latin typeface="Arial" panose="020B0604020202020204" pitchFamily="34" charset="0"/>
                <a:ea typeface="-apple-system"/>
              </a:rPr>
              <a:t>B</a:t>
            </a:r>
            <a:r>
              <a:rPr kumimoji="0" lang="en-US" altLang="zh-CN" sz="1800" b="1" i="0" u="none" strike="noStrike" cap="none" normalizeH="0" baseline="0" dirty="0">
                <a:ln>
                  <a:noFill/>
                </a:ln>
                <a:solidFill>
                  <a:srgbClr val="333333"/>
                </a:solidFill>
                <a:effectLst/>
                <a:latin typeface="Arial" panose="020B0604020202020204" pitchFamily="34" charset="0"/>
                <a:ea typeface="-apple-system"/>
              </a:rPr>
              <a:t>.</a:t>
            </a:r>
            <a:r>
              <a:rPr kumimoji="0" lang="zh-CN" altLang="zh-CN" sz="1800" b="1" i="0" u="none" strike="noStrike" cap="none" normalizeH="0" baseline="0" dirty="0">
                <a:ln>
                  <a:noFill/>
                </a:ln>
                <a:solidFill>
                  <a:srgbClr val="333333"/>
                </a:solidFill>
                <a:effectLst/>
                <a:latin typeface="Arial" panose="020B0604020202020204" pitchFamily="34" charset="0"/>
                <a:ea typeface="-apple-system"/>
              </a:rPr>
              <a:t>分支限界法：</a:t>
            </a:r>
            <a:r>
              <a:rPr kumimoji="0" lang="zh-CN" altLang="zh-CN" sz="1800" b="0" i="0" u="none" strike="noStrike" cap="none" normalizeH="0" baseline="0" dirty="0">
                <a:ln>
                  <a:noFill/>
                </a:ln>
                <a:solidFill>
                  <a:srgbClr val="333333"/>
                </a:solidFill>
                <a:effectLst/>
                <a:latin typeface="Arial" panose="020B0604020202020204" pitchFamily="34" charset="0"/>
                <a:ea typeface="-apple-system"/>
              </a:rPr>
              <a:t>该方法通常以广度优先或以最小耗费优先的方案搜索问题的解空间树。所谓解空间树就是问题的所有可能的解构成的树，因此问题的解一定在解空间树中。比如上面的图的解空间树如下图所示：</a:t>
            </a:r>
            <a:endParaRPr kumimoji="0" lang="zh-CN" altLang="zh-CN" sz="1050" b="0" i="0" u="none" strike="noStrike" cap="none" normalizeH="0" baseline="0" dirty="0">
              <a:ln>
                <a:noFill/>
              </a:ln>
              <a:solidFill>
                <a:schemeClr val="tx1"/>
              </a:solidFill>
              <a:effectLst/>
              <a:latin typeface="Arial" panose="020B0604020202020204" pitchFamily="34" charset="0"/>
            </a:endParaRPr>
          </a:p>
        </p:txBody>
      </p:sp>
      <p:pic>
        <p:nvPicPr>
          <p:cNvPr id="2052" name="Picture 4">
            <a:extLst>
              <a:ext uri="{FF2B5EF4-FFF2-40B4-BE49-F238E27FC236}">
                <a16:creationId xmlns:a16="http://schemas.microsoft.com/office/drawing/2014/main" id="{D18CE1D7-85E8-4972-8948-662326DAF83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2231" y="2537436"/>
            <a:ext cx="6572250" cy="36861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531816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6" name="组合 5"/>
          <p:cNvGrpSpPr/>
          <p:nvPr/>
        </p:nvGrpSpPr>
        <p:grpSpPr bwMode="auto">
          <a:xfrm>
            <a:off x="385487" y="215420"/>
            <a:ext cx="4051611" cy="1400176"/>
            <a:chOff x="-122550" y="-816140"/>
            <a:chExt cx="4051640" cy="1400182"/>
          </a:xfrm>
        </p:grpSpPr>
        <p:pic>
          <p:nvPicPr>
            <p:cNvPr id="7" name="Picture 3"/>
            <p:cNvPicPr>
              <a:picLocks noChangeAspect="1" noChangeArrowheads="1"/>
            </p:cNvPicPr>
            <p:nvPr/>
          </p:nvPicPr>
          <p:blipFill>
            <a:blip r:embed="rId5"/>
            <a:srcRect/>
            <a:stretch>
              <a:fillRect/>
            </a:stretch>
          </p:blipFill>
          <p:spPr bwMode="auto">
            <a:xfrm>
              <a:off x="-122550" y="-81614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2"/>
            <p:cNvSpPr txBox="1">
              <a:spLocks noChangeArrowheads="1"/>
            </p:cNvSpPr>
            <p:nvPr/>
          </p:nvSpPr>
          <p:spPr bwMode="auto">
            <a:xfrm>
              <a:off x="857256" y="-464534"/>
              <a:ext cx="3071834" cy="52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问题描述</a:t>
              </a:r>
              <a:endParaRPr lang="zh-CN"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2050" name="Picture 2" descr="分支限界法之最大团问题">
            <a:hlinkClick r:id="rId6"/>
            <a:extLst>
              <a:ext uri="{FF2B5EF4-FFF2-40B4-BE49-F238E27FC236}">
                <a16:creationId xmlns:a16="http://schemas.microsoft.com/office/drawing/2014/main" id="{02BBA6C0-81DB-4367-B0AE-081FF39465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725" y="1395810"/>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1A980246-C163-45A4-AC13-F44E0AB36D7B}"/>
              </a:ext>
            </a:extLst>
          </p:cNvPr>
          <p:cNvSpPr txBox="1"/>
          <p:nvPr/>
        </p:nvSpPr>
        <p:spPr>
          <a:xfrm>
            <a:off x="504941" y="4057257"/>
            <a:ext cx="11182117" cy="2585323"/>
          </a:xfrm>
          <a:prstGeom prst="rect">
            <a:avLst/>
          </a:prstGeom>
          <a:noFill/>
        </p:spPr>
        <p:txBody>
          <a:bodyPr wrap="square">
            <a:spAutoFit/>
          </a:bodyPr>
          <a:lstStyle/>
          <a:p>
            <a:r>
              <a:rPr lang="zh-CN" altLang="en-US" dirty="0"/>
              <a:t>如上图所示，左边一列表示图G中的顶点，右边的树表示解空间树。每一层表示一个节点，树中的边1表示选择该节点，0表示不选择该节点。比如11001表示一个团，该团有3个顶点分别是1,2,5（从根节点出发对应上图）；再比如01101表示一个含有3个顶点的团，它们分别是2,3,5。所以对于团问题，解空间树包含了所有团。求解最大团就是从解空间树中寻找顶点数最大的团。下面我们继续讨论分支限界法求解最大团问题。当我们访问解空间树的一个顶点u时，假设cn表示u所在的团的顶点数，t表示顶点u在解空间树中的层次（比如上图节点1层次为2，节点5层次为6），除此之外，每个顶点还有一个上界un表示最大团顶点数的上界，其中un=cn+n-t（n表示无向图中顶点总数）。在此优先队列式分支限界算法中，un实际上也是优先队列（最大堆）中元素的优先级。算法总是从活结点优先队列中抽取具有最大un值的元素作为下一个扩展元素，因为un越大最后找到的团顶点数可能就越多，这就是分支限界法中的限界思想。</a:t>
            </a:r>
          </a:p>
        </p:txBody>
      </p:sp>
      <p:pic>
        <p:nvPicPr>
          <p:cNvPr id="12" name="Picture 4">
            <a:extLst>
              <a:ext uri="{FF2B5EF4-FFF2-40B4-BE49-F238E27FC236}">
                <a16:creationId xmlns:a16="http://schemas.microsoft.com/office/drawing/2014/main" id="{9AB44EFC-26B0-47EC-AC4B-BC512F5DF15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08214" y="938258"/>
            <a:ext cx="5561006" cy="31189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8DCC84CD-3497-4269-92E7-212518C50B9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6995" y="1184921"/>
            <a:ext cx="5121219" cy="287233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3626214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Picture 5" descr="C:\Users\Thinkpad\Desktop\植物\-_0047_图层-38.p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flipH="1">
            <a:off x="9340948" y="3333481"/>
            <a:ext cx="2700996" cy="353858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bwMode="auto">
          <a:xfrm>
            <a:off x="385487" y="215420"/>
            <a:ext cx="4051611" cy="1400176"/>
            <a:chOff x="-122550" y="-816140"/>
            <a:chExt cx="4051640" cy="1400182"/>
          </a:xfrm>
        </p:grpSpPr>
        <p:pic>
          <p:nvPicPr>
            <p:cNvPr id="7" name="Picture 3"/>
            <p:cNvPicPr>
              <a:picLocks noChangeAspect="1" noChangeArrowheads="1"/>
            </p:cNvPicPr>
            <p:nvPr/>
          </p:nvPicPr>
          <p:blipFill>
            <a:blip r:embed="rId6"/>
            <a:srcRect/>
            <a:stretch>
              <a:fillRect/>
            </a:stretch>
          </p:blipFill>
          <p:spPr bwMode="auto">
            <a:xfrm>
              <a:off x="-122550" y="-81614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2"/>
            <p:cNvSpPr txBox="1">
              <a:spLocks noChangeArrowheads="1"/>
            </p:cNvSpPr>
            <p:nvPr/>
          </p:nvSpPr>
          <p:spPr bwMode="auto">
            <a:xfrm>
              <a:off x="857256" y="-464534"/>
              <a:ext cx="3071834" cy="52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算法思想</a:t>
              </a:r>
              <a:endParaRPr lang="zh-CN"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9" name="文本框 8">
            <a:extLst>
              <a:ext uri="{FF2B5EF4-FFF2-40B4-BE49-F238E27FC236}">
                <a16:creationId xmlns:a16="http://schemas.microsoft.com/office/drawing/2014/main" id="{92AD656D-0E03-4198-905E-906ACDB30FF0}"/>
              </a:ext>
            </a:extLst>
          </p:cNvPr>
          <p:cNvSpPr txBox="1"/>
          <p:nvPr/>
        </p:nvSpPr>
        <p:spPr>
          <a:xfrm>
            <a:off x="968892" y="1379704"/>
            <a:ext cx="7882145" cy="5451621"/>
          </a:xfrm>
          <a:prstGeom prst="rect">
            <a:avLst/>
          </a:prstGeom>
          <a:noFill/>
        </p:spPr>
        <p:txBody>
          <a:bodyPr wrap="square">
            <a:spAutoFit/>
          </a:bodyPr>
          <a:lstStyle/>
          <a:p>
            <a:pPr>
              <a:lnSpc>
                <a:spcPct val="150000"/>
              </a:lnSpc>
            </a:pPr>
            <a:r>
              <a:rPr lang="zh-CN" altLang="en-US" dirty="0"/>
              <a:t>1）首先假设解空间树已经生成了；</a:t>
            </a:r>
            <a:endParaRPr lang="en-US" altLang="zh-CN" dirty="0"/>
          </a:p>
          <a:p>
            <a:pPr>
              <a:lnSpc>
                <a:spcPct val="150000"/>
              </a:lnSpc>
            </a:pPr>
            <a:r>
              <a:rPr lang="zh-CN" altLang="en-US" dirty="0"/>
              <a:t>2）解空间树的根结点是初始扩展结点，对于这个特殊的扩展结点，其cn 值为0（表示当前团顶点数为0）；</a:t>
            </a:r>
            <a:endParaRPr lang="en-US" altLang="zh-CN" dirty="0"/>
          </a:p>
          <a:p>
            <a:pPr>
              <a:lnSpc>
                <a:spcPct val="150000"/>
              </a:lnSpc>
            </a:pPr>
            <a:r>
              <a:rPr lang="zh-CN" altLang="en-US" dirty="0"/>
              <a:t>3）首先考察其左儿子结点。在左儿子结点处，将顶点u 加入到当前团中，并检查该顶点与当前团中其他顶点之间是否有边相连。当顶点u与当前团中所有顶点之间都有边相连，则相应的左儿子结点是可行结点，将它加入到解空间树中并插入活结点优先队列，否则就不是可行结点;</a:t>
            </a:r>
            <a:endParaRPr lang="en-US" altLang="zh-CN" dirty="0"/>
          </a:p>
          <a:p>
            <a:pPr>
              <a:lnSpc>
                <a:spcPct val="150000"/>
              </a:lnSpc>
            </a:pPr>
            <a:r>
              <a:rPr lang="zh-CN" altLang="en-US" dirty="0"/>
              <a:t>4)接着继续考察当前扩展结点的右儿子结点。当un&gt;bestn( bestn表示已经寻找到的团的顶点数，初始值为0)时，右子树中可能含有最优解，此时将右儿子结点加入到解空间树中并插入到活结点优先队列中；</a:t>
            </a:r>
            <a:endParaRPr lang="en-US" altLang="zh-CN" dirty="0"/>
          </a:p>
          <a:p>
            <a:pPr>
              <a:lnSpc>
                <a:spcPct val="150000"/>
              </a:lnSpc>
            </a:pPr>
            <a:r>
              <a:rPr lang="zh-CN" altLang="en-US" dirty="0"/>
              <a:t>5）从活节点优先队列中找到优先级最高的节点并扩展，继续上述3）和 4）步骤直到搜索完整个解空间，算法结束；</a:t>
            </a:r>
            <a:endParaRPr lang="en-US" altLang="zh-CN" dirty="0"/>
          </a:p>
          <a:p>
            <a:pPr>
              <a:lnSpc>
                <a:spcPct val="150000"/>
              </a:lnSpc>
            </a:pPr>
            <a:r>
              <a:rPr lang="zh-CN" altLang="en-US" dirty="0"/>
              <a:t>6）搜索过程中通过上界un值来剪枝避免访问不必要的节点。</a:t>
            </a:r>
          </a:p>
        </p:txBody>
      </p:sp>
    </p:spTree>
    <p:custDataLst>
      <p:tags r:id="rId1"/>
    </p:custDataLst>
    <p:extLst>
      <p:ext uri="{BB962C8B-B14F-4D97-AF65-F5344CB8AC3E}">
        <p14:creationId xmlns:p14="http://schemas.microsoft.com/office/powerpoint/2010/main" val="35789696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5" cstate="screen">
            <a:extLst>
              <a:ext uri="{28A0092B-C50C-407E-A947-70E740481C1C}">
                <a14:useLocalDpi xmlns:a14="http://schemas.microsoft.com/office/drawing/2010/main"/>
              </a:ext>
            </a:extLst>
          </a:blip>
          <a:srcRect/>
          <a:stretch>
            <a:fillRect/>
          </a:stretch>
        </p:blipFill>
        <p:spPr>
          <a:xfrm>
            <a:off x="4135903" y="-56551"/>
            <a:ext cx="3995224" cy="5318145"/>
          </a:xfrm>
          <a:prstGeom prst="rect">
            <a:avLst/>
          </a:prstGeom>
        </p:spPr>
      </p:pic>
      <p:sp>
        <p:nvSpPr>
          <p:cNvPr id="8" name="椭圆 7"/>
          <p:cNvSpPr/>
          <p:nvPr/>
        </p:nvSpPr>
        <p:spPr>
          <a:xfrm>
            <a:off x="5327571" y="2602521"/>
            <a:ext cx="1635155" cy="1597852"/>
          </a:xfrm>
          <a:prstGeom prst="ellipse">
            <a:avLst/>
          </a:prstGeom>
          <a:solidFill>
            <a:schemeClr val="bg1"/>
          </a:solidFill>
          <a:ln>
            <a:noFill/>
          </a:ln>
          <a:effectLst>
            <a:outerShdw blurRad="50800" dist="76200" dir="66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p:cNvSpPr txBox="1"/>
          <p:nvPr/>
        </p:nvSpPr>
        <p:spPr>
          <a:xfrm>
            <a:off x="5487184" y="2799654"/>
            <a:ext cx="1292662" cy="1287993"/>
          </a:xfrm>
          <a:prstGeom prst="rect">
            <a:avLst/>
          </a:prstGeom>
          <a:noFill/>
        </p:spPr>
        <p:txBody>
          <a:bodyPr vert="eaVert" wrap="square" rtlCol="0">
            <a:spAutoFit/>
          </a:bodyPr>
          <a:lstStyle/>
          <a:p>
            <a:pPr algn="ctr"/>
            <a:r>
              <a:rPr lang="zh-CN" altLang="en-US" sz="7200" dirty="0">
                <a:latin typeface="微软雅黑" panose="020B0503020204020204" pitchFamily="34" charset="-122"/>
                <a:ea typeface="微软雅黑" panose="020B0503020204020204" pitchFamily="34" charset="-122"/>
                <a:sym typeface="微软雅黑" panose="020B0503020204020204" pitchFamily="34" charset="-122"/>
              </a:rPr>
              <a:t>贰</a:t>
            </a:r>
            <a:endParaRPr lang="zh-CN" altLang="en-US" sz="60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23"/>
          <p:cNvSpPr>
            <a:spLocks noChangeArrowheads="1"/>
          </p:cNvSpPr>
          <p:nvPr/>
        </p:nvSpPr>
        <p:spPr bwMode="auto">
          <a:xfrm>
            <a:off x="4796783" y="5056347"/>
            <a:ext cx="2696729" cy="523220"/>
          </a:xfrm>
          <a:prstGeom prst="rect">
            <a:avLst/>
          </a:prstGeom>
          <a:noFill/>
          <a:ln>
            <a:noFill/>
          </a:ln>
        </p:spPr>
        <p:txBody>
          <a:bodyPr wrap="square">
            <a:spAutoFit/>
          </a:bodyPr>
          <a:lstStyle/>
          <a:p>
            <a:r>
              <a:rPr lang="zh-CN" altLang="en-US" sz="2800" kern="0" dirty="0">
                <a:latin typeface="黑体" panose="02010609060101010101" pitchFamily="49" charset="-122"/>
                <a:ea typeface="黑体" panose="02010609060101010101" pitchFamily="49" charset="-122"/>
                <a:sym typeface="微软雅黑" panose="020B0503020204020204" pitchFamily="34" charset="-122"/>
              </a:rPr>
              <a:t>分支限界法代码</a:t>
            </a:r>
            <a:endParaRPr lang="en-US" altLang="zh-CN" sz="2800" kern="0" dirty="0">
              <a:latin typeface="黑体" panose="02010609060101010101" pitchFamily="49" charset="-122"/>
              <a:ea typeface="黑体" panose="02010609060101010101" pitchFamily="49" charset="-122"/>
              <a:sym typeface="微软雅黑" panose="020B0503020204020204" pitchFamily="34" charset="-122"/>
            </a:endParaRPr>
          </a:p>
        </p:txBody>
      </p:sp>
    </p:spTree>
    <p:custDataLst>
      <p:tags r:id="rId1"/>
    </p:custDataLst>
    <p:extLst>
      <p:ext uri="{BB962C8B-B14F-4D97-AF65-F5344CB8AC3E}">
        <p14:creationId xmlns:p14="http://schemas.microsoft.com/office/powerpoint/2010/main" val="31606916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1000"/>
                                        <p:tgtEl>
                                          <p:spTgt spid="8"/>
                                        </p:tgtEl>
                                      </p:cBhvr>
                                    </p:animEffect>
                                  </p:childTnLst>
                                </p:cTn>
                              </p:par>
                            </p:childTnLst>
                          </p:cTn>
                        </p:par>
                        <p:par>
                          <p:cTn id="14" fill="hold">
                            <p:stCondLst>
                              <p:cond delay="2000"/>
                            </p:stCondLst>
                            <p:childTnLst>
                              <p:par>
                                <p:cTn id="15" presetID="42"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SLIDE_ID_2" val="{FDDDD1CA-C686-4F16-A5FB-150E20BF87C1}"/>
  <p:tag name="GENSWF_ADVANCE_TIME" val="5"/>
  <p:tag name="ISPRING_CUSTOM_TIMING_USED" val="1"/>
</p:tagLst>
</file>

<file path=ppt/tags/tag10.xml><?xml version="1.0" encoding="utf-8"?>
<p:tagLst xmlns:a="http://schemas.openxmlformats.org/drawingml/2006/main" xmlns:r="http://schemas.openxmlformats.org/officeDocument/2006/relationships" xmlns:p="http://schemas.openxmlformats.org/presentationml/2006/main">
  <p:tag name="ISPRING_SLIDE_ID_2" val="{C0603E02-7535-4478-AAEA-1735179EEB45}"/>
  <p:tag name="GENSWF_ADVANCE_TIME" val="5"/>
  <p:tag name="ISPRING_CUSTOM_TIMING_USED" val="1"/>
</p:tagLst>
</file>

<file path=ppt/tags/tag11.xml><?xml version="1.0" encoding="utf-8"?>
<p:tagLst xmlns:a="http://schemas.openxmlformats.org/drawingml/2006/main" xmlns:r="http://schemas.openxmlformats.org/officeDocument/2006/relationships" xmlns:p="http://schemas.openxmlformats.org/presentationml/2006/main">
  <p:tag name="ISPRING_SLIDE_ID_2" val="{C0603E02-7535-4478-AAEA-1735179EEB45}"/>
  <p:tag name="GENSWF_ADVANCE_TIME" val="5"/>
  <p:tag name="ISPRING_CUSTOM_TIMING_USED" val="1"/>
</p:tagLst>
</file>

<file path=ppt/tags/tag12.xml><?xml version="1.0" encoding="utf-8"?>
<p:tagLst xmlns:a="http://schemas.openxmlformats.org/drawingml/2006/main" xmlns:r="http://schemas.openxmlformats.org/officeDocument/2006/relationships" xmlns:p="http://schemas.openxmlformats.org/presentationml/2006/main">
  <p:tag name="ISPRING_SLIDE_ID_2" val="{C0603E02-7535-4478-AAEA-1735179EEB45}"/>
  <p:tag name="GENSWF_ADVANCE_TIME" val="5"/>
  <p:tag name="ISPRING_CUSTOM_TIMING_USED" val="1"/>
</p:tagLst>
</file>

<file path=ppt/tags/tag13.xml><?xml version="1.0" encoding="utf-8"?>
<p:tagLst xmlns:a="http://schemas.openxmlformats.org/drawingml/2006/main" xmlns:r="http://schemas.openxmlformats.org/officeDocument/2006/relationships" xmlns:p="http://schemas.openxmlformats.org/presentationml/2006/main">
  <p:tag name="ISPRING_SLIDE_ID_2" val="{C0603E02-7535-4478-AAEA-1735179EEB45}"/>
  <p:tag name="GENSWF_ADVANCE_TIME" val="5"/>
  <p:tag name="ISPRING_CUSTOM_TIMING_USED" val="1"/>
</p:tagLst>
</file>

<file path=ppt/tags/tag14.xml><?xml version="1.0" encoding="utf-8"?>
<p:tagLst xmlns:a="http://schemas.openxmlformats.org/drawingml/2006/main" xmlns:r="http://schemas.openxmlformats.org/officeDocument/2006/relationships" xmlns:p="http://schemas.openxmlformats.org/presentationml/2006/main">
  <p:tag name="ISPRING_SLIDE_ID_2" val="{C0603E02-7535-4478-AAEA-1735179EEB45}"/>
  <p:tag name="GENSWF_ADVANCE_TIME" val="5"/>
  <p:tag name="ISPRING_CUSTOM_TIMING_USED" val="1"/>
</p:tagLst>
</file>

<file path=ppt/tags/tag15.xml><?xml version="1.0" encoding="utf-8"?>
<p:tagLst xmlns:a="http://schemas.openxmlformats.org/drawingml/2006/main" xmlns:r="http://schemas.openxmlformats.org/officeDocument/2006/relationships" xmlns:p="http://schemas.openxmlformats.org/presentationml/2006/main">
  <p:tag name="ISPRING_SLIDE_ID_2" val="{7846E4C0-4EC1-4582-A5AE-EA8592C8FBB2}"/>
  <p:tag name="GENSWF_ADVANCE_TIME" val="5"/>
  <p:tag name="ISPRING_CUSTOM_TIMING_USED" val="1"/>
</p:tagLst>
</file>

<file path=ppt/tags/tag16.xml><?xml version="1.0" encoding="utf-8"?>
<p:tagLst xmlns:a="http://schemas.openxmlformats.org/drawingml/2006/main" xmlns:r="http://schemas.openxmlformats.org/officeDocument/2006/relationships" xmlns:p="http://schemas.openxmlformats.org/presentationml/2006/main">
  <p:tag name="ISPRING_SLIDE_ID_2" val="{C0603E02-7535-4478-AAEA-1735179EEB45}"/>
  <p:tag name="GENSWF_ADVANCE_TIME" val="5"/>
  <p:tag name="ISPRING_CUSTOM_TIMING_USED" val="1"/>
</p:tagLst>
</file>

<file path=ppt/tags/tag17.xml><?xml version="1.0" encoding="utf-8"?>
<p:tagLst xmlns:a="http://schemas.openxmlformats.org/drawingml/2006/main" xmlns:r="http://schemas.openxmlformats.org/officeDocument/2006/relationships" xmlns:p="http://schemas.openxmlformats.org/presentationml/2006/main">
  <p:tag name="ISPRING_SLIDE_ID_2" val="{C0603E02-7535-4478-AAEA-1735179EEB45}"/>
  <p:tag name="GENSWF_ADVANCE_TIME" val="5"/>
  <p:tag name="ISPRING_CUSTOM_TIMING_USED" val="1"/>
</p:tagLst>
</file>

<file path=ppt/tags/tag18.xml><?xml version="1.0" encoding="utf-8"?>
<p:tagLst xmlns:a="http://schemas.openxmlformats.org/drawingml/2006/main" xmlns:r="http://schemas.openxmlformats.org/officeDocument/2006/relationships" xmlns:p="http://schemas.openxmlformats.org/presentationml/2006/main">
  <p:tag name="ISPRING_SLIDE_ID_2" val="{7846E4C0-4EC1-4582-A5AE-EA8592C8FBB2}"/>
  <p:tag name="GENSWF_ADVANCE_TIME" val="5"/>
  <p:tag name="ISPRING_CUSTOM_TIMING_USED" val="1"/>
</p:tagLst>
</file>

<file path=ppt/tags/tag19.xml><?xml version="1.0" encoding="utf-8"?>
<p:tagLst xmlns:a="http://schemas.openxmlformats.org/drawingml/2006/main" xmlns:r="http://schemas.openxmlformats.org/officeDocument/2006/relationships" xmlns:p="http://schemas.openxmlformats.org/presentationml/2006/main">
  <p:tag name="ISPRING_SLIDE_ID_2" val="{7846E4C0-4EC1-4582-A5AE-EA8592C8FBB2}"/>
  <p:tag name="GENSWF_ADVANCE_TIME" val="5"/>
  <p:tag name="ISPRING_CUSTOM_TIMING_USED" val="1"/>
</p:tagLst>
</file>

<file path=ppt/tags/tag2.xml><?xml version="1.0" encoding="utf-8"?>
<p:tagLst xmlns:a="http://schemas.openxmlformats.org/drawingml/2006/main" xmlns:r="http://schemas.openxmlformats.org/officeDocument/2006/relationships" xmlns:p="http://schemas.openxmlformats.org/presentationml/2006/main">
  <p:tag name="ISPRING_SLIDE_ID_2" val="{20EA45A2-1464-4165-B831-0111A52574D1}"/>
  <p:tag name="GENSWF_ADVANCE_TIME" val="8.5"/>
  <p:tag name="ISPRING_CUSTOM_TIMING_USED" val="1"/>
</p:tagLst>
</file>

<file path=ppt/tags/tag20.xml><?xml version="1.0" encoding="utf-8"?>
<p:tagLst xmlns:a="http://schemas.openxmlformats.org/drawingml/2006/main" xmlns:r="http://schemas.openxmlformats.org/officeDocument/2006/relationships" xmlns:p="http://schemas.openxmlformats.org/presentationml/2006/main">
  <p:tag name="ISPRING_SLIDE_ID_2" val="{94AB8D28-9712-48C8-BE9A-99389090EAC3}"/>
  <p:tag name="GENSWF_ADVANCE_TIME" val="5"/>
  <p:tag name="ISPRING_CUSTOM_TIMING_USED" val="1"/>
</p:tagLst>
</file>

<file path=ppt/tags/tag3.xml><?xml version="1.0" encoding="utf-8"?>
<p:tagLst xmlns:a="http://schemas.openxmlformats.org/drawingml/2006/main" xmlns:r="http://schemas.openxmlformats.org/officeDocument/2006/relationships" xmlns:p="http://schemas.openxmlformats.org/presentationml/2006/main">
  <p:tag name="ISPRING_SLIDE_ID_2" val="{8A79FDD6-2179-41AF-9112-195CBEFFD948}"/>
  <p:tag name="GENSWF_ADVANCE_TIME" val="5"/>
  <p:tag name="ISPRING_CUSTOM_TIMING_USED" val="1"/>
</p:tagLst>
</file>

<file path=ppt/tags/tag4.xml><?xml version="1.0" encoding="utf-8"?>
<p:tagLst xmlns:a="http://schemas.openxmlformats.org/drawingml/2006/main" xmlns:r="http://schemas.openxmlformats.org/officeDocument/2006/relationships" xmlns:p="http://schemas.openxmlformats.org/presentationml/2006/main">
  <p:tag name="ISPRING_SLIDE_ID_2" val="{77F8FDB7-3558-4317-8A77-678E22367803}"/>
  <p:tag name="GENSWF_ADVANCE_TIME" val="5"/>
  <p:tag name="ISPRING_CUSTOM_TIMING_USED" val="1"/>
</p:tagLst>
</file>

<file path=ppt/tags/tag5.xml><?xml version="1.0" encoding="utf-8"?>
<p:tagLst xmlns:a="http://schemas.openxmlformats.org/drawingml/2006/main" xmlns:r="http://schemas.openxmlformats.org/officeDocument/2006/relationships" xmlns:p="http://schemas.openxmlformats.org/presentationml/2006/main">
  <p:tag name="ISPRING_SLIDE_ID_2" val="{7867B293-6DEA-4730-AE96-0A0EE27C0307}"/>
  <p:tag name="GENSWF_ADVANCE_TIME" val="5"/>
  <p:tag name="ISPRING_CUSTOM_TIMING_USED" val="1"/>
</p:tagLst>
</file>

<file path=ppt/tags/tag6.xml><?xml version="1.0" encoding="utf-8"?>
<p:tagLst xmlns:a="http://schemas.openxmlformats.org/drawingml/2006/main" xmlns:r="http://schemas.openxmlformats.org/officeDocument/2006/relationships" xmlns:p="http://schemas.openxmlformats.org/presentationml/2006/main">
  <p:tag name="ISPRING_SLIDE_ID_2" val="{77F8FDB7-3558-4317-8A77-678E22367803}"/>
  <p:tag name="GENSWF_ADVANCE_TIME" val="5"/>
  <p:tag name="ISPRING_CUSTOM_TIMING_USED" val="1"/>
</p:tagLst>
</file>

<file path=ppt/tags/tag7.xml><?xml version="1.0" encoding="utf-8"?>
<p:tagLst xmlns:a="http://schemas.openxmlformats.org/drawingml/2006/main" xmlns:r="http://schemas.openxmlformats.org/officeDocument/2006/relationships" xmlns:p="http://schemas.openxmlformats.org/presentationml/2006/main">
  <p:tag name="ISPRING_SLIDE_ID_2" val="{77F8FDB7-3558-4317-8A77-678E22367803}"/>
  <p:tag name="GENSWF_ADVANCE_TIME" val="5"/>
  <p:tag name="ISPRING_CUSTOM_TIMING_USED" val="1"/>
</p:tagLst>
</file>

<file path=ppt/tags/tag8.xml><?xml version="1.0" encoding="utf-8"?>
<p:tagLst xmlns:a="http://schemas.openxmlformats.org/drawingml/2006/main" xmlns:r="http://schemas.openxmlformats.org/officeDocument/2006/relationships" xmlns:p="http://schemas.openxmlformats.org/presentationml/2006/main">
  <p:tag name="ISPRING_SLIDE_ID_2" val="{77F8FDB7-3558-4317-8A77-678E22367803}"/>
  <p:tag name="GENSWF_ADVANCE_TIME" val="5"/>
  <p:tag name="ISPRING_CUSTOM_TIMING_USED" val="1"/>
</p:tagLst>
</file>

<file path=ppt/tags/tag9.xml><?xml version="1.0" encoding="utf-8"?>
<p:tagLst xmlns:a="http://schemas.openxmlformats.org/drawingml/2006/main" xmlns:r="http://schemas.openxmlformats.org/officeDocument/2006/relationships" xmlns:p="http://schemas.openxmlformats.org/presentationml/2006/main">
  <p:tag name="ISPRING_SLIDE_ID_2" val="{7846E4C0-4EC1-4582-A5AE-EA8592C8FBB2}"/>
  <p:tag name="GENSWF_ADVANCE_TIME" val="5"/>
  <p:tag name="ISPRING_CUSTOM_TIMING_USED"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第4组-算法第六次讨论-算法实现5-13</Template>
  <TotalTime>255</TotalTime>
  <Words>895</Words>
  <Application>Microsoft Office PowerPoint</Application>
  <PresentationFormat>宽屏</PresentationFormat>
  <Paragraphs>60</Paragraphs>
  <Slides>20</Slides>
  <Notes>20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-apple-system</vt:lpstr>
      <vt:lpstr>等线</vt:lpstr>
      <vt:lpstr>等线 Light</vt:lpstr>
      <vt:lpstr>黑体</vt:lpstr>
      <vt:lpstr>微软雅黑</vt:lpstr>
      <vt:lpstr>Arial</vt:lpstr>
      <vt:lpstr>Calibri</vt:lpstr>
      <vt:lpstr>Office 主题​​</vt:lpstr>
      <vt:lpstr>最大团问题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工作分配</dc:title>
  <dc:creator>杨 杰</dc:creator>
  <cp:keywords>www.1ppt.com</cp:keywords>
  <dc:description>www.1ppt.com</dc:description>
  <cp:lastModifiedBy>杨 杰</cp:lastModifiedBy>
  <cp:revision>14</cp:revision>
  <dcterms:created xsi:type="dcterms:W3CDTF">2021-05-30T09:26:27Z</dcterms:created>
  <dcterms:modified xsi:type="dcterms:W3CDTF">2021-05-31T03:36:55Z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