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>
      <p:cViewPr varScale="1">
        <p:scale>
          <a:sx n="81" d="100"/>
          <a:sy n="81" d="100"/>
        </p:scale>
        <p:origin x="163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0BE2D01-A214-4922-87CB-6DFAF95A2D9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03C745-0EA9-41D5-8820-320BFB90EF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8636" y="1593788"/>
            <a:ext cx="3506728" cy="109497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二分查找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24128" y="2852936"/>
            <a:ext cx="2304256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ffectLst/>
              </a:rPr>
              <a:t>算法分析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2—2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0A649A-C06F-4273-A888-9FF26A73316F}"/>
              </a:ext>
            </a:extLst>
          </p:cNvPr>
          <p:cNvSpPr txBox="1"/>
          <p:nvPr/>
        </p:nvSpPr>
        <p:spPr>
          <a:xfrm>
            <a:off x="3203848" y="4581128"/>
            <a:ext cx="337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计科</a:t>
            </a:r>
            <a:r>
              <a:rPr lang="en-US" altLang="zh-CN" sz="3200" dirty="0">
                <a:solidFill>
                  <a:schemeClr val="bg1"/>
                </a:solidFill>
              </a:rPr>
              <a:t>1907</a:t>
            </a:r>
            <a:r>
              <a:rPr lang="zh-CN" altLang="en-US" sz="3200" dirty="0">
                <a:solidFill>
                  <a:schemeClr val="bg1"/>
                </a:solidFill>
              </a:rPr>
              <a:t>第四组</a:t>
            </a:r>
          </a:p>
        </p:txBody>
      </p:sp>
    </p:spTree>
    <p:extLst>
      <p:ext uri="{BB962C8B-B14F-4D97-AF65-F5344CB8AC3E}">
        <p14:creationId xmlns:p14="http://schemas.microsoft.com/office/powerpoint/2010/main" val="90340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59632" y="4797152"/>
            <a:ext cx="7543800" cy="417984"/>
          </a:xfrm>
        </p:spPr>
        <p:txBody>
          <a:bodyPr/>
          <a:lstStyle/>
          <a:p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a[]={1,2}; x=2; 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出现</a:t>
            </a:r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left=2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a[2]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数组越界，找不到</a:t>
            </a:r>
            <a:endParaRPr lang="zh-CN" altLang="en-US" sz="1800" i="1" dirty="0">
              <a:solidFill>
                <a:srgbClr val="5C637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11" y="764704"/>
            <a:ext cx="52768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61" y="2698279"/>
            <a:ext cx="5295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1951D05-D4E9-4191-971A-B8D1C3A57CBB}"/>
              </a:ext>
            </a:extLst>
          </p:cNvPr>
          <p:cNvSpPr/>
          <p:nvPr/>
        </p:nvSpPr>
        <p:spPr>
          <a:xfrm>
            <a:off x="611560" y="589112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77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5157192"/>
            <a:ext cx="7543800" cy="417984"/>
          </a:xfrm>
        </p:spPr>
        <p:txBody>
          <a:bodyPr/>
          <a:lstStyle/>
          <a:p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a[]={1,2}; x=1; left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right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永远不变，跳不出循环，找不到</a:t>
            </a:r>
            <a:endParaRPr lang="zh-CN" altLang="en-US" sz="1800" i="1" dirty="0">
              <a:solidFill>
                <a:srgbClr val="5C637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35" y="1124744"/>
            <a:ext cx="618336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96A2300-EC66-4EA6-ABD6-3E3FA3E57603}"/>
              </a:ext>
            </a:extLst>
          </p:cNvPr>
          <p:cNvSpPr/>
          <p:nvPr/>
        </p:nvSpPr>
        <p:spPr>
          <a:xfrm>
            <a:off x="539552" y="407713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7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829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</a:rPr>
              <a:t>教材标准版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29570" y="-2062027"/>
            <a:ext cx="4104456" cy="914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37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C56C8A-B44B-4DD7-A12C-0F55E34B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988840"/>
            <a:ext cx="7848872" cy="2362200"/>
          </a:xfrm>
        </p:spPr>
        <p:txBody>
          <a:bodyPr/>
          <a:lstStyle/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为什么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while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循环的条件中是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&lt;=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，而不是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&lt;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？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为什么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left = mid + 1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right = mid - 1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？我看有的代码是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right = mid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或者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left = mid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，没有这些加加减减，到底怎么回事，怎么判断？</a:t>
            </a:r>
            <a:endParaRPr lang="en-US" altLang="zh-CN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此算法有什么缺陷？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49AEF2-CFCE-4364-9D10-75CB95E1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836712"/>
            <a:ext cx="7543800" cy="9144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几个问题</a:t>
            </a:r>
          </a:p>
        </p:txBody>
      </p:sp>
    </p:spTree>
    <p:extLst>
      <p:ext uri="{BB962C8B-B14F-4D97-AF65-F5344CB8AC3E}">
        <p14:creationId xmlns:p14="http://schemas.microsoft.com/office/powerpoint/2010/main" val="39538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EA8347B-6529-4872-BFB8-86F12ADDC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9592" y="902688"/>
            <a:ext cx="7543800" cy="5052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. 为什么 while 循环的条件中是 &lt;=，而不是 &lt; ？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答：因为初始化 right 的赋值是 nums.length - 1，即最后一个元素的索引，而不是 nums.length。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这二者可能出现在不同功能的二分查找中，区别是：前者相当于两端都闭区间 [left, right]，后者相当于左闭右开区间 [left, right)，因为索引大小为 nums.length 是越界的。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我们这个算法中使用的是 [left, right] 两端都闭的区间。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这个区间就是每次进行搜索的区间，我们不妨称为「搜索区间」(search space)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。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什么时候应该停止搜索呢？当然，找到了目标值的时候可以终止：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(nums[mid] == target)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mid;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但如果没找到，就需要 while 循环终止，然后返回 -1。那 while 循环什么时候应该终止？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搜索区间为空的时候应该终止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，意味着你没得找了，就等于没找到嘛。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while(left &lt;= right)的终止条件是 left == right + 1，写成区间的形式就是 [right + 1, right]，或者带个具体的数字进去 [3, 2]，可见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这时候搜索区间为空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ingFang SC"/>
              </a:rPr>
              <a:t>，因为没有数字既大于等于 3 又小于等于 2 的吧。所以这时候 while 循环终止是正确的，直接返回 -1 即可。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3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49AEF2-CFCE-4364-9D10-75CB95E1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068960"/>
            <a:ext cx="7543800" cy="2952328"/>
          </a:xfrm>
        </p:spPr>
        <p:txBody>
          <a:bodyPr/>
          <a:lstStyle/>
          <a:p>
            <a:pPr marL="0" marR="0" lvl="0" indent="0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  <a:t>//...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</a:b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  <a:t>while(left &lt; right)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</a:b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  <a:t>{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  <a:t>// ...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</a:b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  <a:t>}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</a:b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  <a:t>return nums[left] == target ? left : -1; </a:t>
            </a:r>
            <a:b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F579F0-6D87-43ED-9728-76D2679A7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758" y="1278767"/>
            <a:ext cx="7412200" cy="1790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800" dirty="0">
                <a:solidFill>
                  <a:srgbClr val="000000"/>
                </a:solidFill>
                <a:effectLst/>
              </a:rPr>
              <a:t>while(left &lt; right)的终止条件是 left == right，写成区间的形式就是 [right, right]，或者带个具体的数字进去 [2, 2]，这时候搜索区间非空，还有一个数 2，但此时 while 循环终止了。也就是说这区间 [2, 2] 被漏掉了，索引 2 没有被搜索，如果这时候直接返回 -1 就可能出现错误。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800" dirty="0">
                <a:solidFill>
                  <a:srgbClr val="000000"/>
                </a:solidFill>
                <a:effectLst/>
              </a:rPr>
              <a:t>当然，如果你非要用 while(left &lt; right) 也可以，我们已经知道了出错的原因，就打个补丁好了：</a:t>
            </a:r>
          </a:p>
        </p:txBody>
      </p:sp>
    </p:spTree>
    <p:extLst>
      <p:ext uri="{BB962C8B-B14F-4D97-AF65-F5344CB8AC3E}">
        <p14:creationId xmlns:p14="http://schemas.microsoft.com/office/powerpoint/2010/main" val="13930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C56C8A-B44B-4DD7-A12C-0F55E34B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612" y="1340768"/>
            <a:ext cx="6984776" cy="3657599"/>
          </a:xfrm>
        </p:spPr>
        <p:txBody>
          <a:bodyPr>
            <a:normAutofit/>
          </a:bodyPr>
          <a:lstStyle/>
          <a:p>
            <a:pPr marL="18288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为什么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left = mid + 1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right = mid - 1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？我看有的代码是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right = mid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或者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left = mid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，没有这些加加减减，到底怎么回事，怎么判断？</a:t>
            </a:r>
          </a:p>
          <a:p>
            <a:pPr marL="18288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答：这也是二分查找的一个难点，不过只要你能理解前面的内容，就能够很容易判断。</a:t>
            </a:r>
          </a:p>
          <a:p>
            <a:pPr marL="18288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刚才明确了「搜索区间」这个概念，而且本算法的搜索区间是两端都闭的，即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[left, right]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。那么当我们发现索引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不是要找的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target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时，如何确定下一步的搜索区间呢？</a:t>
            </a:r>
          </a:p>
          <a:p>
            <a:pPr marL="18288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当然是去搜索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[left, mid - 1]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或者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[mid + 1, right]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对不对？因为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已经搜索过，应该从搜索区间中去除。</a:t>
            </a:r>
          </a:p>
          <a:p>
            <a:pPr marL="1828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98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C56C8A-B44B-4DD7-A12C-0F55E34B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908720"/>
            <a:ext cx="6096000" cy="3657599"/>
          </a:xfrm>
        </p:spPr>
        <p:txBody>
          <a:bodyPr>
            <a:normAutofit fontScale="92500"/>
          </a:bodyPr>
          <a:lstStyle/>
          <a:p>
            <a:pPr marL="18288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此算法有什么缺陷？</a:t>
            </a:r>
          </a:p>
          <a:p>
            <a:pPr marL="18288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答：至此，你应该已经掌握了该算法的所有细节，以及这样处理的原因。但是，这个算法存在局限性。</a:t>
            </a:r>
          </a:p>
          <a:p>
            <a:pPr marL="18288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比如说给你有序数组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nums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= [1,2,2,2,3]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target = 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，此算法返回的索引是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，没错。但是如果我想得到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target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的左侧边界，即索引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，或者我想得到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target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的右侧边界，即索引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，这样的话此算法是无法处理的。</a:t>
            </a:r>
          </a:p>
          <a:p>
            <a:pPr marL="18288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这样的需求很常见。你也许会说，找到一个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target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索引，然后向左或向右线性搜索不行吗？可以，但是不好，因为这样难以保证二分查找对数级的时间复杂度了。</a:t>
            </a:r>
          </a:p>
          <a:p>
            <a:pPr marL="1828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18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F9C50-B578-43A1-B6C8-714BF91A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620688"/>
            <a:ext cx="496321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C56C8A-B44B-4DD7-A12C-0F55E34B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836712"/>
            <a:ext cx="6096000" cy="3657599"/>
          </a:xfrm>
        </p:spPr>
        <p:txBody>
          <a:bodyPr/>
          <a:lstStyle/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1.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为什么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while(left &lt; right)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而不是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&lt;= ?</a:t>
            </a:r>
          </a:p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为什么没有返回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-1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的操作？如果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nums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中不存在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target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这个值，怎么办？</a:t>
            </a:r>
            <a:endParaRPr lang="en-US" altLang="zh-CN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3.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为什么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left = mid + 1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right = mid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？和之前的算法不一样？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4.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为什么该算法能够搜索左侧边界？</a:t>
            </a:r>
            <a:endParaRPr lang="en-US" altLang="zh-CN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0" i="1" dirty="0">
                <a:solidFill>
                  <a:srgbClr val="000000"/>
                </a:solidFill>
                <a:effectLst/>
                <a:latin typeface="PingFang SC"/>
              </a:rPr>
              <a:t>5.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为什么返回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left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而不是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right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？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49AEF2-CFCE-4364-9D10-75CB95E1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494311"/>
            <a:ext cx="7543800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Thinking…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C56C8A-B44B-4DD7-A12C-0F55E34B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1115436"/>
          </a:xfrm>
        </p:spPr>
        <p:txBody>
          <a:bodyPr>
            <a:normAutofit fontScale="92500"/>
          </a:bodyPr>
          <a:lstStyle/>
          <a:p>
            <a:pPr marL="18288" indent="0">
              <a:buNone/>
            </a:pPr>
            <a:r>
              <a:rPr lang="en-US" altLang="zh-CN" sz="2800" b="0" i="0" dirty="0">
                <a:solidFill>
                  <a:srgbClr val="6A737D"/>
                </a:solidFill>
                <a:effectLst/>
                <a:latin typeface="PingFang SC"/>
              </a:rPr>
              <a:t>Although the basic idea of binary search is comparatively straightforward, the details can be surprisingly tricky...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49AEF2-CFCE-4364-9D10-75CB95E1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971800"/>
            <a:ext cx="7543800" cy="914400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思路很简单，细节是魔鬼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40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1844824"/>
            <a:ext cx="2808312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Thanks!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FB96E9-FD04-431A-BE01-2D8871AF36AF}"/>
              </a:ext>
            </a:extLst>
          </p:cNvPr>
          <p:cNvSpPr txBox="1"/>
          <p:nvPr/>
        </p:nvSpPr>
        <p:spPr>
          <a:xfrm>
            <a:off x="3203848" y="4581128"/>
            <a:ext cx="337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计科</a:t>
            </a:r>
            <a:r>
              <a:rPr lang="en-US" altLang="zh-CN" sz="3200" dirty="0">
                <a:solidFill>
                  <a:schemeClr val="bg1"/>
                </a:solidFill>
              </a:rPr>
              <a:t>1907</a:t>
            </a:r>
            <a:r>
              <a:rPr lang="zh-CN" altLang="en-US" sz="3200" dirty="0">
                <a:solidFill>
                  <a:schemeClr val="bg1"/>
                </a:solidFill>
              </a:rPr>
              <a:t>第四组</a:t>
            </a:r>
          </a:p>
        </p:txBody>
      </p:sp>
    </p:spTree>
    <p:extLst>
      <p:ext uri="{BB962C8B-B14F-4D97-AF65-F5344CB8AC3E}">
        <p14:creationId xmlns:p14="http://schemas.microsoft.com/office/powerpoint/2010/main" val="34610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2204865"/>
            <a:ext cx="6096000" cy="2016224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/>
              </a:rPr>
              <a:t>1.while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的循环条件是否错误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2.left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和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right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的改动是否正确</a:t>
            </a:r>
            <a:endParaRPr lang="en-US" altLang="zh-CN" dirty="0">
              <a:solidFill>
                <a:schemeClr val="bg1"/>
              </a:solidFill>
              <a:effectLst/>
            </a:endParaRPr>
          </a:p>
          <a:p>
            <a:r>
              <a:rPr lang="en-US" altLang="zh-CN" dirty="0">
                <a:solidFill>
                  <a:schemeClr val="bg1"/>
                </a:solidFill>
                <a:effectLst/>
              </a:rPr>
              <a:t>3.middle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的取值是否正确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6575" y="620688"/>
            <a:ext cx="7543800" cy="9144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二分搜索的判断准则</a:t>
            </a:r>
          </a:p>
        </p:txBody>
      </p:sp>
    </p:spTree>
    <p:extLst>
      <p:ext uri="{BB962C8B-B14F-4D97-AF65-F5344CB8AC3E}">
        <p14:creationId xmlns:p14="http://schemas.microsoft.com/office/powerpoint/2010/main" val="224009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00100" y="5525058"/>
            <a:ext cx="7543800" cy="418170"/>
          </a:xfrm>
        </p:spPr>
        <p:txBody>
          <a:bodyPr/>
          <a:lstStyle/>
          <a:p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a[]={1,2}; x=2; left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right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永远不变，跳不出循环，找不到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AEBAD-9979-48FC-BE1F-1CF5151C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32942"/>
            <a:ext cx="5477639" cy="400105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D0BEB34B-44FA-4A59-B297-01333F7EED8A}"/>
              </a:ext>
            </a:extLst>
          </p:cNvPr>
          <p:cNvSpPr/>
          <p:nvPr/>
        </p:nvSpPr>
        <p:spPr>
          <a:xfrm>
            <a:off x="611560" y="589112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20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59632" y="4797152"/>
            <a:ext cx="7543800" cy="489992"/>
          </a:xfrm>
        </p:spPr>
        <p:txBody>
          <a:bodyPr/>
          <a:lstStyle/>
          <a:p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a[]={1,2}; x=2; 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不进入循环，找不到</a:t>
            </a:r>
            <a:endParaRPr lang="zh-CN" altLang="en-US" sz="1800" i="1" dirty="0">
              <a:solidFill>
                <a:srgbClr val="5C637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32942"/>
            <a:ext cx="660861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7CD70D3-DB23-4D5A-93C6-4A20149197BD}"/>
              </a:ext>
            </a:extLst>
          </p:cNvPr>
          <p:cNvSpPr/>
          <p:nvPr/>
        </p:nvSpPr>
        <p:spPr>
          <a:xfrm>
            <a:off x="611560" y="589112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25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5656" y="5060032"/>
            <a:ext cx="7543800" cy="482352"/>
          </a:xfrm>
        </p:spPr>
        <p:txBody>
          <a:bodyPr/>
          <a:lstStyle/>
          <a:p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a[]={1,2}; x=2; 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不进入循环，找不到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98184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DF45C19-B1AD-499E-AB30-6AF96D14454D}"/>
              </a:ext>
            </a:extLst>
          </p:cNvPr>
          <p:cNvSpPr/>
          <p:nvPr/>
        </p:nvSpPr>
        <p:spPr>
          <a:xfrm>
            <a:off x="611560" y="589112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47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59632" y="5085184"/>
            <a:ext cx="7543800" cy="562000"/>
          </a:xfrm>
        </p:spPr>
        <p:txBody>
          <a:bodyPr/>
          <a:lstStyle/>
          <a:p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a[]={1,2}; x=2; left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right</a:t>
            </a:r>
            <a:r>
              <a:rPr lang="zh-CN" altLang="zh-CN" sz="1800" i="1" dirty="0">
                <a:solidFill>
                  <a:srgbClr val="5C637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永远不变，跳不出循环，找不到</a:t>
            </a:r>
            <a:endParaRPr lang="zh-CN" altLang="en-US" sz="1800" i="1" dirty="0">
              <a:solidFill>
                <a:srgbClr val="5C637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17" y="980728"/>
            <a:ext cx="615376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22F3CBA-71B1-4F61-95D5-40CA2FBA24D4}"/>
              </a:ext>
            </a:extLst>
          </p:cNvPr>
          <p:cNvSpPr/>
          <p:nvPr/>
        </p:nvSpPr>
        <p:spPr>
          <a:xfrm>
            <a:off x="395536" y="476672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897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3866" y="5229200"/>
            <a:ext cx="7543800" cy="417984"/>
          </a:xfrm>
        </p:spPr>
        <p:txBody>
          <a:bodyPr/>
          <a:lstStyle/>
          <a:p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5C637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正确</a:t>
            </a:r>
            <a:endParaRPr lang="zh-CN" altLang="en-US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612434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B77296E-DC6F-4B5F-B06E-BD4F19CF8DCA}"/>
              </a:ext>
            </a:extLst>
          </p:cNvPr>
          <p:cNvSpPr/>
          <p:nvPr/>
        </p:nvSpPr>
        <p:spPr>
          <a:xfrm>
            <a:off x="467544" y="548680"/>
            <a:ext cx="743830" cy="74383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74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30677A-EDE8-44E5-8384-DC60BA5B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79" y="1268760"/>
            <a:ext cx="5565966" cy="2302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2482B4-A7A2-4280-A4AF-9CDD7BD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79" y="3725924"/>
            <a:ext cx="52382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元素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元素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315</TotalTime>
  <Words>1063</Words>
  <Application>Microsoft Office PowerPoint</Application>
  <PresentationFormat>全屏显示(4:3)</PresentationFormat>
  <Paragraphs>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PingFang SC</vt:lpstr>
      <vt:lpstr>Arial</vt:lpstr>
      <vt:lpstr>Consolas</vt:lpstr>
      <vt:lpstr>Courier New</vt:lpstr>
      <vt:lpstr>Palatino Linotype</vt:lpstr>
      <vt:lpstr>Wingdings</vt:lpstr>
      <vt:lpstr>元素</vt:lpstr>
      <vt:lpstr>二分查找</vt:lpstr>
      <vt:lpstr>思路很简单，细节是魔鬼</vt:lpstr>
      <vt:lpstr>二分搜索的判断准则</vt:lpstr>
      <vt:lpstr>a[]={1,2}; x=2; left和right永远不变，跳不出循环，找不到</vt:lpstr>
      <vt:lpstr>a[]={1,2}; x=2; 不进入循环，找不到</vt:lpstr>
      <vt:lpstr>a[]={1,2}; x=2; 不进入循环，找不到</vt:lpstr>
      <vt:lpstr>a[]={1,2}; x=2; left和right永远不变，跳不出循环，找不到</vt:lpstr>
      <vt:lpstr>正确</vt:lpstr>
      <vt:lpstr>PowerPoint 演示文稿</vt:lpstr>
      <vt:lpstr>a[]={1,2}; x=2; 出现left=2，a[2]数组越界，找不到</vt:lpstr>
      <vt:lpstr>a[]={1,2}; x=1; left和right永远不变，跳不出循环，找不到</vt:lpstr>
      <vt:lpstr>教材标准版</vt:lpstr>
      <vt:lpstr>几个问题</vt:lpstr>
      <vt:lpstr>PowerPoint 演示文稿</vt:lpstr>
      <vt:lpstr>//...  while(left &lt; right) {   // ...  } return nums[left] == target ? left : -1;  </vt:lpstr>
      <vt:lpstr>PowerPoint 演示文稿</vt:lpstr>
      <vt:lpstr>PowerPoint 演示文稿</vt:lpstr>
      <vt:lpstr>PowerPoint 演示文稿</vt:lpstr>
      <vt:lpstr>Thinking…</vt:lpstr>
      <vt:lpstr>Thanks!</vt:lpstr>
    </vt:vector>
  </TitlesOfParts>
  <Company>没有公司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DIG-Kyoru</dc:creator>
  <cp:lastModifiedBy>杨 杰</cp:lastModifiedBy>
  <cp:revision>13</cp:revision>
  <dcterms:created xsi:type="dcterms:W3CDTF">2021-03-21T06:04:15Z</dcterms:created>
  <dcterms:modified xsi:type="dcterms:W3CDTF">2021-03-21T12:03:22Z</dcterms:modified>
</cp:coreProperties>
</file>