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61" r:id="rId2"/>
    <p:sldId id="1471" r:id="rId3"/>
    <p:sldId id="1442" r:id="rId4"/>
    <p:sldId id="1461" r:id="rId5"/>
    <p:sldId id="1463" r:id="rId6"/>
    <p:sldId id="1464" r:id="rId7"/>
    <p:sldId id="1462" r:id="rId8"/>
    <p:sldId id="1465" r:id="rId9"/>
    <p:sldId id="1466" r:id="rId10"/>
    <p:sldId id="1467" r:id="rId11"/>
    <p:sldId id="1468" r:id="rId12"/>
    <p:sldId id="1469" r:id="rId13"/>
    <p:sldId id="1470" r:id="rId14"/>
    <p:sldId id="1445" r:id="rId15"/>
    <p:sldId id="1455" r:id="rId16"/>
    <p:sldId id="1477" r:id="rId17"/>
    <p:sldId id="1481" r:id="rId18"/>
    <p:sldId id="1482" r:id="rId19"/>
    <p:sldId id="1472" r:id="rId20"/>
    <p:sldId id="1473" r:id="rId21"/>
    <p:sldId id="1474" r:id="rId22"/>
    <p:sldId id="1475" r:id="rId23"/>
    <p:sldId id="1476" r:id="rId24"/>
    <p:sldId id="1483" r:id="rId25"/>
    <p:sldId id="1484" r:id="rId26"/>
    <p:sldId id="1485" r:id="rId27"/>
    <p:sldId id="1486" r:id="rId28"/>
    <p:sldId id="1488" r:id="rId29"/>
    <p:sldId id="1489" r:id="rId30"/>
    <p:sldId id="1490" r:id="rId31"/>
    <p:sldId id="1491" r:id="rId32"/>
    <p:sldId id="1487" r:id="rId33"/>
    <p:sldId id="1492" r:id="rId34"/>
    <p:sldId id="1493" r:id="rId35"/>
    <p:sldId id="33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1" d="100"/>
          <a:sy n="81" d="100"/>
        </p:scale>
        <p:origin x="7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46B40-41CD-48F1-A80B-0ACE618BC793}" type="datetimeFigureOut">
              <a:rPr lang="zh-CN" altLang="en-US" smtClean="0"/>
              <a:t>2021/4/25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869A9-46DA-4359-8719-F2B5C8A5D1C4}" type="slidenum">
              <a:rPr lang="zh-CN" altLang="en-US" smtClean="0"/>
              <a:t>‹#›</a:t>
            </a:fld>
            <a:endParaRPr lang="zh-CN" altLang="en-US"/>
          </a:p>
        </p:txBody>
      </p:sp>
    </p:spTree>
    <p:extLst>
      <p:ext uri="{BB962C8B-B14F-4D97-AF65-F5344CB8AC3E}">
        <p14:creationId xmlns:p14="http://schemas.microsoft.com/office/powerpoint/2010/main" val="90022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226390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11</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12</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13</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14</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15</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16</a:t>
            </a:fld>
            <a:endParaRPr lang="en-US" altLang="zh-CN" dirty="0"/>
          </a:p>
        </p:txBody>
      </p:sp>
    </p:spTree>
    <p:extLst>
      <p:ext uri="{BB962C8B-B14F-4D97-AF65-F5344CB8AC3E}">
        <p14:creationId xmlns:p14="http://schemas.microsoft.com/office/powerpoint/2010/main" val="383962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17</a:t>
            </a:fld>
            <a:endParaRPr lang="en-US" altLang="zh-CN" dirty="0"/>
          </a:p>
        </p:txBody>
      </p:sp>
    </p:spTree>
    <p:extLst>
      <p:ext uri="{BB962C8B-B14F-4D97-AF65-F5344CB8AC3E}">
        <p14:creationId xmlns:p14="http://schemas.microsoft.com/office/powerpoint/2010/main" val="294632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18</a:t>
            </a:fld>
            <a:endParaRPr lang="en-US" altLang="zh-CN" dirty="0"/>
          </a:p>
        </p:txBody>
      </p:sp>
    </p:spTree>
    <p:extLst>
      <p:ext uri="{BB962C8B-B14F-4D97-AF65-F5344CB8AC3E}">
        <p14:creationId xmlns:p14="http://schemas.microsoft.com/office/powerpoint/2010/main" val="1390450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19</a:t>
            </a:fld>
            <a:endParaRPr lang="zh-CN" altLang="en-US"/>
          </a:p>
        </p:txBody>
      </p:sp>
    </p:spTree>
    <p:extLst>
      <p:ext uri="{BB962C8B-B14F-4D97-AF65-F5344CB8AC3E}">
        <p14:creationId xmlns:p14="http://schemas.microsoft.com/office/powerpoint/2010/main" val="328514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3399435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20</a:t>
            </a:fld>
            <a:endParaRPr lang="en-US" altLang="zh-CN" dirty="0"/>
          </a:p>
        </p:txBody>
      </p:sp>
    </p:spTree>
    <p:extLst>
      <p:ext uri="{BB962C8B-B14F-4D97-AF65-F5344CB8AC3E}">
        <p14:creationId xmlns:p14="http://schemas.microsoft.com/office/powerpoint/2010/main" val="1913285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21</a:t>
            </a:fld>
            <a:endParaRPr lang="en-US" altLang="zh-CN" dirty="0"/>
          </a:p>
        </p:txBody>
      </p:sp>
    </p:spTree>
    <p:extLst>
      <p:ext uri="{BB962C8B-B14F-4D97-AF65-F5344CB8AC3E}">
        <p14:creationId xmlns:p14="http://schemas.microsoft.com/office/powerpoint/2010/main" val="256049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22</a:t>
            </a:fld>
            <a:endParaRPr lang="en-US" altLang="zh-CN" dirty="0"/>
          </a:p>
        </p:txBody>
      </p:sp>
    </p:spTree>
    <p:extLst>
      <p:ext uri="{BB962C8B-B14F-4D97-AF65-F5344CB8AC3E}">
        <p14:creationId xmlns:p14="http://schemas.microsoft.com/office/powerpoint/2010/main" val="2337240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23</a:t>
            </a:fld>
            <a:endParaRPr lang="en-US" altLang="zh-CN" dirty="0"/>
          </a:p>
        </p:txBody>
      </p:sp>
    </p:spTree>
    <p:extLst>
      <p:ext uri="{BB962C8B-B14F-4D97-AF65-F5344CB8AC3E}">
        <p14:creationId xmlns:p14="http://schemas.microsoft.com/office/powerpoint/2010/main" val="3955858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24</a:t>
            </a:fld>
            <a:endParaRPr lang="en-US" altLang="zh-CN" dirty="0"/>
          </a:p>
        </p:txBody>
      </p:sp>
    </p:spTree>
    <p:extLst>
      <p:ext uri="{BB962C8B-B14F-4D97-AF65-F5344CB8AC3E}">
        <p14:creationId xmlns:p14="http://schemas.microsoft.com/office/powerpoint/2010/main" val="62260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25</a:t>
            </a:fld>
            <a:endParaRPr lang="en-US" altLang="zh-CN" dirty="0"/>
          </a:p>
        </p:txBody>
      </p:sp>
    </p:spTree>
    <p:extLst>
      <p:ext uri="{BB962C8B-B14F-4D97-AF65-F5344CB8AC3E}">
        <p14:creationId xmlns:p14="http://schemas.microsoft.com/office/powerpoint/2010/main" val="96742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26</a:t>
            </a:fld>
            <a:endParaRPr lang="en-US" altLang="zh-CN" dirty="0"/>
          </a:p>
        </p:txBody>
      </p:sp>
    </p:spTree>
    <p:extLst>
      <p:ext uri="{BB962C8B-B14F-4D97-AF65-F5344CB8AC3E}">
        <p14:creationId xmlns:p14="http://schemas.microsoft.com/office/powerpoint/2010/main" val="72766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27</a:t>
            </a:fld>
            <a:endParaRPr lang="en-US" altLang="zh-CN" dirty="0"/>
          </a:p>
        </p:txBody>
      </p:sp>
    </p:spTree>
    <p:extLst>
      <p:ext uri="{BB962C8B-B14F-4D97-AF65-F5344CB8AC3E}">
        <p14:creationId xmlns:p14="http://schemas.microsoft.com/office/powerpoint/2010/main" val="2959498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28</a:t>
            </a:fld>
            <a:endParaRPr lang="en-US" altLang="zh-CN" dirty="0"/>
          </a:p>
        </p:txBody>
      </p:sp>
    </p:spTree>
    <p:extLst>
      <p:ext uri="{BB962C8B-B14F-4D97-AF65-F5344CB8AC3E}">
        <p14:creationId xmlns:p14="http://schemas.microsoft.com/office/powerpoint/2010/main" val="3681617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29</a:t>
            </a:fld>
            <a:endParaRPr lang="en-US" altLang="zh-CN" dirty="0"/>
          </a:p>
        </p:txBody>
      </p:sp>
    </p:spTree>
    <p:extLst>
      <p:ext uri="{BB962C8B-B14F-4D97-AF65-F5344CB8AC3E}">
        <p14:creationId xmlns:p14="http://schemas.microsoft.com/office/powerpoint/2010/main" val="96497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30</a:t>
            </a:fld>
            <a:endParaRPr lang="en-US" altLang="zh-CN" dirty="0"/>
          </a:p>
        </p:txBody>
      </p:sp>
    </p:spTree>
    <p:extLst>
      <p:ext uri="{BB962C8B-B14F-4D97-AF65-F5344CB8AC3E}">
        <p14:creationId xmlns:p14="http://schemas.microsoft.com/office/powerpoint/2010/main" val="978910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31</a:t>
            </a:fld>
            <a:endParaRPr lang="en-US" altLang="zh-CN" dirty="0"/>
          </a:p>
        </p:txBody>
      </p:sp>
    </p:spTree>
    <p:extLst>
      <p:ext uri="{BB962C8B-B14F-4D97-AF65-F5344CB8AC3E}">
        <p14:creationId xmlns:p14="http://schemas.microsoft.com/office/powerpoint/2010/main" val="2648999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32</a:t>
            </a:fld>
            <a:endParaRPr lang="en-US" altLang="zh-CN" dirty="0"/>
          </a:p>
        </p:txBody>
      </p:sp>
    </p:spTree>
    <p:extLst>
      <p:ext uri="{BB962C8B-B14F-4D97-AF65-F5344CB8AC3E}">
        <p14:creationId xmlns:p14="http://schemas.microsoft.com/office/powerpoint/2010/main" val="4186683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33</a:t>
            </a:fld>
            <a:endParaRPr lang="en-US" altLang="zh-CN" dirty="0"/>
          </a:p>
        </p:txBody>
      </p:sp>
    </p:spTree>
    <p:extLst>
      <p:ext uri="{BB962C8B-B14F-4D97-AF65-F5344CB8AC3E}">
        <p14:creationId xmlns:p14="http://schemas.microsoft.com/office/powerpoint/2010/main" val="4126018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34</a:t>
            </a:fld>
            <a:endParaRPr lang="en-US" altLang="zh-CN" dirty="0"/>
          </a:p>
        </p:txBody>
      </p:sp>
    </p:spTree>
    <p:extLst>
      <p:ext uri="{BB962C8B-B14F-4D97-AF65-F5344CB8AC3E}">
        <p14:creationId xmlns:p14="http://schemas.microsoft.com/office/powerpoint/2010/main" val="1961066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35</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4</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3CE-3879-44E9-AB61-7A35D97CCE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75F1A6-BEBF-4EC0-8171-3B15F21B0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76E867C-F85E-4989-89E4-E25CC1AC869C}"/>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5" name="页脚占位符 4">
            <a:extLst>
              <a:ext uri="{FF2B5EF4-FFF2-40B4-BE49-F238E27FC236}">
                <a16:creationId xmlns:a16="http://schemas.microsoft.com/office/drawing/2014/main" id="{2BA255A3-6FA1-4A97-9439-8A03545E4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A150E9-516C-4D2A-B259-30003F12026C}"/>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66474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0195D-A5F8-40C2-A539-29F65F436D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CCDB25-DBD1-4FBD-8138-A9D6A19EBE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9DC9D-9C3B-4E7B-8D8A-2A7CD2C9B544}"/>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5" name="页脚占位符 4">
            <a:extLst>
              <a:ext uri="{FF2B5EF4-FFF2-40B4-BE49-F238E27FC236}">
                <a16:creationId xmlns:a16="http://schemas.microsoft.com/office/drawing/2014/main" id="{B268D4C0-358F-4DBD-BEE4-F5519293F6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E75184-4A5A-4DB7-89D8-D690D137F74E}"/>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111415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F8C762-6AFC-4399-8147-C3B0D49982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63179E-0009-4307-8B41-04C86CAADB1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4BB248-A029-40A4-B26F-CDFD26D96935}"/>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5" name="页脚占位符 4">
            <a:extLst>
              <a:ext uri="{FF2B5EF4-FFF2-40B4-BE49-F238E27FC236}">
                <a16:creationId xmlns:a16="http://schemas.microsoft.com/office/drawing/2014/main" id="{6C1FB049-F6FE-415C-99B5-DCE3B67A5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1FFDB2-3BF0-4F62-BA68-B64117E55618}"/>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65546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9886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3D0B8-9FE7-447E-9FC5-77C0DA0699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93DBE3-EC54-4BF8-9F29-465B0F0119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BF6A8A-3F24-43AF-8A30-D0FB7DB7C9BB}"/>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5" name="页脚占位符 4">
            <a:extLst>
              <a:ext uri="{FF2B5EF4-FFF2-40B4-BE49-F238E27FC236}">
                <a16:creationId xmlns:a16="http://schemas.microsoft.com/office/drawing/2014/main" id="{81AD8FC1-B58A-48E6-B4A1-7EB59F4B38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7AAF0C-E224-4BBB-8566-C6CF79105D74}"/>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308207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DA56B-1AA2-48A1-98CC-88B79ABCF7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CFE95D-67B0-40C0-9BFC-0CF563849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06E59D-BCAF-4432-BC10-C7E877E96ADF}"/>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5" name="页脚占位符 4">
            <a:extLst>
              <a:ext uri="{FF2B5EF4-FFF2-40B4-BE49-F238E27FC236}">
                <a16:creationId xmlns:a16="http://schemas.microsoft.com/office/drawing/2014/main" id="{CC1599A9-694E-467B-93AD-3D733FACD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95F1B1-C5F6-4B12-8EFB-920122658019}"/>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242172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6A53E-6E2A-42B1-B91E-C25174495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AB33DF-ED58-4368-9033-9EE553B6101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AB3EF9-8F4E-45B9-8FD5-8B6DBBFC4F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4DBB50F-E428-4C06-89F9-9E7A5D414AEE}"/>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6" name="页脚占位符 5">
            <a:extLst>
              <a:ext uri="{FF2B5EF4-FFF2-40B4-BE49-F238E27FC236}">
                <a16:creationId xmlns:a16="http://schemas.microsoft.com/office/drawing/2014/main" id="{AE4DBE42-3F36-49CB-897F-37A4A96C8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1D3C3C-05A0-4743-853D-530493C211E8}"/>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170709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02EF3-9222-45D3-9D9B-F1EF6A5211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FC070F-CD42-4611-98D7-FD5227F4D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8449AB-8086-440C-AC67-86099ECC04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6E73BF-9BE3-44A0-9B49-7F777B5C6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7A2543-90A6-40B9-A6DD-A35FE8D8F2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512FAE-7C33-4E4B-866E-880A11200807}"/>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8" name="页脚占位符 7">
            <a:extLst>
              <a:ext uri="{FF2B5EF4-FFF2-40B4-BE49-F238E27FC236}">
                <a16:creationId xmlns:a16="http://schemas.microsoft.com/office/drawing/2014/main" id="{7DF2F72E-558D-4773-B655-90454A7FB2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75B9B5-99C7-42DC-9CDC-380E72F0963D}"/>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52544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A4BFD-38EB-4DBA-B6DB-6E6236F655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290B97-13C1-4900-8EA9-994C12F84AF9}"/>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4" name="页脚占位符 3">
            <a:extLst>
              <a:ext uri="{FF2B5EF4-FFF2-40B4-BE49-F238E27FC236}">
                <a16:creationId xmlns:a16="http://schemas.microsoft.com/office/drawing/2014/main" id="{F6D0DC7E-17B8-4A70-9964-CFC8533E7E0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22A0AE-0A7C-4FB8-9628-D5956594B5E2}"/>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28148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C6FBA2-4BCD-4E5B-9677-48290EFFE260}"/>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3" name="页脚占位符 2">
            <a:extLst>
              <a:ext uri="{FF2B5EF4-FFF2-40B4-BE49-F238E27FC236}">
                <a16:creationId xmlns:a16="http://schemas.microsoft.com/office/drawing/2014/main" id="{A530DBE3-BFCB-43EE-95C6-7D5B2C750D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299ED7-EDD9-4CA9-808B-03EE91A04FA9}"/>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302798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D6184-3100-48C3-8ADF-E269A20850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430E15-763E-4551-8AA6-7E63F9C3E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0BD073-9C2B-41DC-B15B-18D40BAC4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0E7288-003C-4944-B68B-3A908D09F96B}"/>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6" name="页脚占位符 5">
            <a:extLst>
              <a:ext uri="{FF2B5EF4-FFF2-40B4-BE49-F238E27FC236}">
                <a16:creationId xmlns:a16="http://schemas.microsoft.com/office/drawing/2014/main" id="{3A0B2E71-C3DA-4469-AA73-C4B14C3F74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D03F0B-1C95-4071-97E2-830F03F7805F}"/>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29504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D782B-13DF-4BAF-842D-5E89B552EA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1D693A-6105-457C-939C-2ED8735E7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77C859-8E7A-4255-BB0B-8E2898202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C0316D-8BD8-4906-9704-5A92F762DF20}"/>
              </a:ext>
            </a:extLst>
          </p:cNvPr>
          <p:cNvSpPr>
            <a:spLocks noGrp="1"/>
          </p:cNvSpPr>
          <p:nvPr>
            <p:ph type="dt" sz="half" idx="10"/>
          </p:nvPr>
        </p:nvSpPr>
        <p:spPr/>
        <p:txBody>
          <a:bodyPr/>
          <a:lstStyle/>
          <a:p>
            <a:fld id="{AE40743A-8FC4-4699-8ED9-DB32B2705A0C}" type="datetimeFigureOut">
              <a:rPr lang="zh-CN" altLang="en-US" smtClean="0"/>
              <a:t>2021/4/25</a:t>
            </a:fld>
            <a:endParaRPr lang="zh-CN" altLang="en-US"/>
          </a:p>
        </p:txBody>
      </p:sp>
      <p:sp>
        <p:nvSpPr>
          <p:cNvPr id="6" name="页脚占位符 5">
            <a:extLst>
              <a:ext uri="{FF2B5EF4-FFF2-40B4-BE49-F238E27FC236}">
                <a16:creationId xmlns:a16="http://schemas.microsoft.com/office/drawing/2014/main" id="{4CD23143-1249-44AC-9FAF-EF3FD07608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D13B1D-BF1B-444D-BB02-46A27463FA80}"/>
              </a:ext>
            </a:extLst>
          </p:cNvPr>
          <p:cNvSpPr>
            <a:spLocks noGrp="1"/>
          </p:cNvSpPr>
          <p:nvPr>
            <p:ph type="sldNum" sz="quarter" idx="12"/>
          </p:nvPr>
        </p:nvSpPr>
        <p:spPr/>
        <p:txBody>
          <a:body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84701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AC7636-BE40-426B-92B5-D09535648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7E4D83-111E-4B3D-BB1F-0D07A3205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5852A9-0D2F-4C4B-BB4B-6B2B2005A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0743A-8FC4-4699-8ED9-DB32B2705A0C}" type="datetimeFigureOut">
              <a:rPr lang="zh-CN" altLang="en-US" smtClean="0"/>
              <a:t>2021/4/25</a:t>
            </a:fld>
            <a:endParaRPr lang="zh-CN" altLang="en-US"/>
          </a:p>
        </p:txBody>
      </p:sp>
      <p:sp>
        <p:nvSpPr>
          <p:cNvPr id="5" name="页脚占位符 4">
            <a:extLst>
              <a:ext uri="{FF2B5EF4-FFF2-40B4-BE49-F238E27FC236}">
                <a16:creationId xmlns:a16="http://schemas.microsoft.com/office/drawing/2014/main" id="{5308F699-85D4-4878-8563-EEABD3256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44A7CE-1267-4D9D-9FC4-78AA39364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6BB93-7AE1-4509-8133-401B478DF74A}" type="slidenum">
              <a:rPr lang="zh-CN" altLang="en-US" smtClean="0"/>
              <a:t>‹#›</a:t>
            </a:fld>
            <a:endParaRPr lang="zh-CN" altLang="en-US"/>
          </a:p>
        </p:txBody>
      </p:sp>
    </p:spTree>
    <p:extLst>
      <p:ext uri="{BB962C8B-B14F-4D97-AF65-F5344CB8AC3E}">
        <p14:creationId xmlns:p14="http://schemas.microsoft.com/office/powerpoint/2010/main" val="209527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48136" y="2474336"/>
            <a:ext cx="9867627"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zh-CN" altLang="en-US" sz="4800" b="1" dirty="0">
                <a:latin typeface="+mj-ea"/>
                <a:ea typeface="+mj-ea"/>
                <a:sym typeface="Calibri" panose="020F0502020204030204" pitchFamily="34" charset="0"/>
              </a:rPr>
              <a:t>数学之美</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73880" y="3645891"/>
            <a:ext cx="11282017" cy="35900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en-US" altLang="zh-CN" sz="1733" b="1" dirty="0"/>
              <a:t>The beauty of mathematics</a:t>
            </a:r>
            <a:endParaRPr lang="zh-CN" altLang="en-US" sz="1867" spc="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3979872" y="4435436"/>
            <a:ext cx="468069" cy="4680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643335" y="4475675"/>
            <a:ext cx="3926640"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783" fontAlgn="base">
              <a:spcBef>
                <a:spcPct val="0"/>
              </a:spcBef>
              <a:spcAft>
                <a:spcPct val="0"/>
              </a:spcAft>
              <a:tabLst>
                <a:tab pos="2865895" algn="l"/>
              </a:tabLst>
            </a:pPr>
            <a:r>
              <a:rPr lang="zh-CN" altLang="en-US" sz="1867" dirty="0">
                <a:latin typeface="方正准圆简体" panose="03000509000000000000" pitchFamily="65" charset="-122"/>
                <a:ea typeface="方正准圆简体" panose="03000509000000000000" pitchFamily="65" charset="-122"/>
                <a:sym typeface="Calibri" panose="020F0502020204030204" pitchFamily="34" charset="0"/>
              </a:rPr>
              <a:t>计科</a:t>
            </a:r>
            <a:r>
              <a:rPr lang="en-US" altLang="zh-CN" sz="1867" dirty="0">
                <a:latin typeface="方正准圆简体" panose="03000509000000000000" pitchFamily="65" charset="-122"/>
                <a:ea typeface="方正准圆简体" panose="03000509000000000000" pitchFamily="65" charset="-122"/>
                <a:sym typeface="Calibri" panose="020F0502020204030204" pitchFamily="34" charset="0"/>
              </a:rPr>
              <a:t>1907</a:t>
            </a:r>
            <a:r>
              <a:rPr lang="zh-CN" altLang="en-US" sz="1867" dirty="0">
                <a:latin typeface="方正准圆简体" panose="03000509000000000000" pitchFamily="65" charset="-122"/>
                <a:ea typeface="方正准圆简体" panose="03000509000000000000" pitchFamily="65" charset="-122"/>
                <a:sym typeface="Calibri" panose="020F0502020204030204" pitchFamily="34" charset="0"/>
              </a:rPr>
              <a:t>第四组 </a:t>
            </a:r>
            <a:r>
              <a:rPr lang="en-US" altLang="zh-CN" sz="1867" dirty="0">
                <a:latin typeface="方正准圆简体" panose="03000509000000000000" pitchFamily="65" charset="-122"/>
                <a:ea typeface="方正准圆简体" panose="03000509000000000000" pitchFamily="65" charset="-122"/>
                <a:sym typeface="Calibri" panose="020F0502020204030204" pitchFamily="34" charset="0"/>
              </a:rPr>
              <a:t>  2021.4.25</a:t>
            </a:r>
            <a:endParaRPr lang="zh-CN" altLang="en-US" sz="1867" dirty="0">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9" name="Group 66"/>
          <p:cNvGrpSpPr>
            <a:grpSpLocks noChangeAspect="1"/>
          </p:cNvGrpSpPr>
          <p:nvPr/>
        </p:nvGrpSpPr>
        <p:grpSpPr bwMode="auto">
          <a:xfrm>
            <a:off x="4085849" y="4499117"/>
            <a:ext cx="256116" cy="277284"/>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dirty="0">
                <a:solidFill>
                  <a:schemeClr val="accent1"/>
                </a:solidFill>
              </a:endParaRPr>
            </a:p>
          </p:txBody>
        </p:sp>
      </p:grpSp>
      <p:pic>
        <p:nvPicPr>
          <p:cNvPr id="5" name="图片 4">
            <a:extLst>
              <a:ext uri="{FF2B5EF4-FFF2-40B4-BE49-F238E27FC236}">
                <a16:creationId xmlns:a16="http://schemas.microsoft.com/office/drawing/2014/main" id="{37483F59-432F-4208-A9C8-9E05BF71CB61}"/>
              </a:ext>
            </a:extLst>
          </p:cNvPr>
          <p:cNvPicPr>
            <a:picLocks noChangeAspect="1"/>
          </p:cNvPicPr>
          <p:nvPr/>
        </p:nvPicPr>
        <p:blipFill>
          <a:blip r:embed="rId4"/>
          <a:stretch>
            <a:fillRect/>
          </a:stretch>
        </p:blipFill>
        <p:spPr>
          <a:xfrm>
            <a:off x="3418952" y="429508"/>
            <a:ext cx="4925995" cy="1999661"/>
          </a:xfrm>
          <a:prstGeom prst="rect">
            <a:avLst/>
          </a:prstGeom>
        </p:spPr>
      </p:pic>
    </p:spTree>
    <p:extLst>
      <p:ext uri="{BB962C8B-B14F-4D97-AF65-F5344CB8AC3E}">
        <p14:creationId xmlns:p14="http://schemas.microsoft.com/office/powerpoint/2010/main" val="28261429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4775575"/>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4" y="376223"/>
            <a:ext cx="7096154" cy="719137"/>
          </a:xfrm>
        </p:spPr>
        <p:txBody>
          <a:bodyPr>
            <a:normAutofit/>
          </a:bodyPr>
          <a:lstStyle/>
          <a:p>
            <a:pPr defTabSz="1200150">
              <a:spcAft>
                <a:spcPct val="35000"/>
              </a:spcAft>
            </a:pPr>
            <a:r>
              <a:rPr lang="zh-CN" altLang="en-US" sz="4000" b="1" dirty="0"/>
              <a:t>新闻的分类</a:t>
            </a:r>
          </a:p>
        </p:txBody>
      </p:sp>
      <p:sp>
        <p:nvSpPr>
          <p:cNvPr id="13314" name="Rectangle 3"/>
          <p:cNvSpPr>
            <a:spLocks noGrp="1" noChangeArrowheads="1"/>
          </p:cNvSpPr>
          <p:nvPr>
            <p:ph idx="1"/>
          </p:nvPr>
        </p:nvSpPr>
        <p:spPr>
          <a:xfrm>
            <a:off x="2309786" y="1397001"/>
            <a:ext cx="7889902" cy="1527175"/>
          </a:xfrm>
        </p:spPr>
        <p:txBody>
          <a:bodyPr>
            <a:noAutofit/>
          </a:bodyPr>
          <a:lstStyle/>
          <a:p>
            <a:r>
              <a:rPr lang="zh-CN" altLang="en-US" sz="2400" dirty="0"/>
              <a:t>在一篇新闻中，这 </a:t>
            </a:r>
            <a:r>
              <a:rPr lang="en-US" altLang="zh-CN" sz="2400" dirty="0"/>
              <a:t>64,000 </a:t>
            </a:r>
            <a:r>
              <a:rPr lang="zh-CN" altLang="en-US" sz="2400" dirty="0"/>
              <a:t>个词的 </a:t>
            </a:r>
            <a:r>
              <a:rPr lang="en-US" altLang="zh-CN" sz="2400" dirty="0"/>
              <a:t>TF-IDF </a:t>
            </a:r>
            <a:r>
              <a:rPr lang="zh-CN" altLang="en-US" sz="2400" dirty="0"/>
              <a:t>值分别为 </a:t>
            </a:r>
          </a:p>
          <a:p>
            <a:pPr indent="193675">
              <a:buNone/>
            </a:pPr>
            <a:r>
              <a:rPr lang="zh-CN" altLang="en-US" sz="2400" dirty="0"/>
              <a:t>单词编号        </a:t>
            </a:r>
            <a:r>
              <a:rPr lang="en-US" altLang="zh-CN" sz="2400" dirty="0"/>
              <a:t>TF-IDF </a:t>
            </a:r>
            <a:r>
              <a:rPr lang="zh-CN" altLang="en-US" sz="2400" dirty="0"/>
              <a:t>值 </a:t>
            </a:r>
          </a:p>
          <a:p>
            <a:pPr indent="193675">
              <a:buNone/>
            </a:pPr>
            <a:r>
              <a:rPr lang="en-US" altLang="zh-CN" sz="2400" dirty="0"/>
              <a:t>	1		0 </a:t>
            </a:r>
          </a:p>
          <a:p>
            <a:pPr indent="193675">
              <a:buNone/>
            </a:pPr>
            <a:r>
              <a:rPr lang="en-US" altLang="zh-CN" sz="2400" dirty="0"/>
              <a:t>	2 		0.0034 </a:t>
            </a:r>
          </a:p>
          <a:p>
            <a:pPr indent="193675">
              <a:buNone/>
            </a:pPr>
            <a:r>
              <a:rPr lang="en-US" altLang="zh-CN" sz="2400" dirty="0"/>
              <a:t>	3 		0 </a:t>
            </a:r>
          </a:p>
          <a:p>
            <a:pPr indent="193675">
              <a:buNone/>
            </a:pPr>
            <a:r>
              <a:rPr lang="en-US" altLang="zh-CN" sz="2400" dirty="0"/>
              <a:t>	4 		0.00052 </a:t>
            </a:r>
          </a:p>
          <a:p>
            <a:pPr indent="193675">
              <a:buNone/>
            </a:pPr>
            <a:r>
              <a:rPr lang="en-US" altLang="zh-CN" sz="2400" dirty="0"/>
              <a:t>... </a:t>
            </a:r>
          </a:p>
          <a:p>
            <a:pPr indent="193675">
              <a:buNone/>
            </a:pPr>
            <a:r>
              <a:rPr lang="en-US" altLang="zh-CN" sz="2400" dirty="0"/>
              <a:t>	789		0.034 </a:t>
            </a:r>
          </a:p>
          <a:p>
            <a:pPr indent="193675">
              <a:buNone/>
            </a:pPr>
            <a:r>
              <a:rPr lang="en-US" altLang="zh-CN" sz="2400" dirty="0"/>
              <a:t>... </a:t>
            </a:r>
          </a:p>
          <a:p>
            <a:pPr indent="193675">
              <a:buNone/>
            </a:pPr>
            <a:r>
              <a:rPr lang="en-US" altLang="zh-CN" sz="2400" dirty="0"/>
              <a:t>	64000		 0.075 </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5214975"/>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4" y="487364"/>
            <a:ext cx="7096154" cy="719137"/>
          </a:xfrm>
        </p:spPr>
        <p:txBody>
          <a:bodyPr>
            <a:normAutofit/>
          </a:bodyPr>
          <a:lstStyle/>
          <a:p>
            <a:pPr defTabSz="1200150">
              <a:spcAft>
                <a:spcPct val="35000"/>
              </a:spcAft>
            </a:pPr>
            <a:r>
              <a:rPr lang="zh-CN" altLang="en-US" sz="4000" b="1" dirty="0"/>
              <a:t>新闻的分类</a:t>
            </a:r>
          </a:p>
        </p:txBody>
      </p:sp>
      <p:sp>
        <p:nvSpPr>
          <p:cNvPr id="13314" name="Rectangle 3"/>
          <p:cNvSpPr>
            <a:spLocks noGrp="1" noChangeArrowheads="1"/>
          </p:cNvSpPr>
          <p:nvPr>
            <p:ph idx="1"/>
          </p:nvPr>
        </p:nvSpPr>
        <p:spPr>
          <a:xfrm>
            <a:off x="2309786" y="1397001"/>
            <a:ext cx="7889902" cy="1527175"/>
          </a:xfrm>
        </p:spPr>
        <p:txBody>
          <a:bodyPr>
            <a:noAutofit/>
          </a:bodyPr>
          <a:lstStyle/>
          <a:p>
            <a:pPr>
              <a:lnSpc>
                <a:spcPct val="150000"/>
              </a:lnSpc>
            </a:pPr>
            <a:r>
              <a:rPr lang="zh-CN" altLang="en-US" dirty="0"/>
              <a:t>如果单词表中的某个词在新闻中没有出现，对应的值为零；</a:t>
            </a:r>
            <a:endParaRPr lang="en-US" altLang="zh-CN" dirty="0"/>
          </a:p>
          <a:p>
            <a:pPr>
              <a:lnSpc>
                <a:spcPct val="150000"/>
              </a:lnSpc>
            </a:pPr>
            <a:r>
              <a:rPr lang="zh-CN" altLang="en-US" dirty="0"/>
              <a:t>那么这 </a:t>
            </a:r>
            <a:r>
              <a:rPr lang="en-US" altLang="zh-CN" dirty="0"/>
              <a:t>64,000 </a:t>
            </a:r>
            <a:r>
              <a:rPr lang="zh-CN" altLang="en-US" dirty="0"/>
              <a:t>个数，组成一个</a:t>
            </a:r>
            <a:r>
              <a:rPr lang="en-US" altLang="zh-CN" dirty="0"/>
              <a:t>64,000</a:t>
            </a:r>
            <a:r>
              <a:rPr lang="zh-CN" altLang="en-US" dirty="0"/>
              <a:t>维的向量</a:t>
            </a:r>
            <a:endParaRPr lang="en-US" altLang="zh-CN" dirty="0"/>
          </a:p>
          <a:p>
            <a:pPr>
              <a:lnSpc>
                <a:spcPct val="150000"/>
              </a:lnSpc>
            </a:pPr>
            <a:r>
              <a:rPr lang="zh-CN" altLang="en-US" dirty="0"/>
              <a:t>我们就用这个向量来代表这篇新闻，并成为新闻的特征向量；</a:t>
            </a:r>
            <a:endParaRPr lang="en-US" altLang="zh-CN" dirty="0"/>
          </a:p>
          <a:p>
            <a:pPr>
              <a:lnSpc>
                <a:spcPct val="150000"/>
              </a:lnSpc>
            </a:pPr>
            <a:r>
              <a:rPr lang="zh-CN" altLang="en-US" dirty="0"/>
              <a:t>如果两篇新闻的特征向量相近，则对应的新闻内容相似，它们应当归在一类，反之亦然。 </a:t>
            </a:r>
            <a:endParaRPr lang="en-US" altLang="zh-CN" b="1"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5214975"/>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4" y="487364"/>
            <a:ext cx="7096154" cy="719137"/>
          </a:xfrm>
        </p:spPr>
        <p:txBody>
          <a:bodyPr>
            <a:normAutofit/>
          </a:bodyPr>
          <a:lstStyle/>
          <a:p>
            <a:pPr defTabSz="1200150">
              <a:spcAft>
                <a:spcPct val="35000"/>
              </a:spcAft>
            </a:pPr>
            <a:r>
              <a:rPr lang="zh-CN" altLang="en-US" sz="4000" b="1" dirty="0"/>
              <a:t>新闻的分类</a:t>
            </a:r>
          </a:p>
        </p:txBody>
      </p:sp>
      <p:sp>
        <p:nvSpPr>
          <p:cNvPr id="13314" name="Rectangle 3"/>
          <p:cNvSpPr>
            <a:spLocks noGrp="1" noChangeArrowheads="1"/>
          </p:cNvSpPr>
          <p:nvPr>
            <p:ph idx="1"/>
          </p:nvPr>
        </p:nvSpPr>
        <p:spPr>
          <a:xfrm>
            <a:off x="2309786" y="1397001"/>
            <a:ext cx="7889902" cy="1527175"/>
          </a:xfrm>
        </p:spPr>
        <p:txBody>
          <a:bodyPr>
            <a:noAutofit/>
          </a:bodyPr>
          <a:lstStyle/>
          <a:p>
            <a:pPr>
              <a:lnSpc>
                <a:spcPct val="150000"/>
              </a:lnSpc>
            </a:pPr>
            <a:r>
              <a:rPr lang="zh-CN" altLang="en-US" sz="3200" dirty="0"/>
              <a:t>向量实际上是多维空间中有方向的线段。如果两个向量的方向一致，即夹角接近零，那么这两个向量就相近。</a:t>
            </a:r>
            <a:endParaRPr lang="en-US" altLang="zh-CN" sz="3200" dirty="0"/>
          </a:p>
          <a:p>
            <a:endParaRPr lang="en-US" altLang="zh-CN" sz="3200" dirty="0"/>
          </a:p>
          <a:p>
            <a:pPr>
              <a:lnSpc>
                <a:spcPct val="150000"/>
              </a:lnSpc>
            </a:pPr>
            <a:r>
              <a:rPr lang="zh-CN" altLang="en-US" sz="3200" dirty="0"/>
              <a:t>而要确定两个向量方向是否一致，这就要用到余弦定理计算向量的夹角了。 </a:t>
            </a:r>
            <a:endParaRPr lang="en-US" altLang="zh-CN" sz="3200" b="1"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2095473" y="1285861"/>
            <a:ext cx="8351837" cy="5214975"/>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pic>
        <p:nvPicPr>
          <p:cNvPr id="1027" name="Picture 3"/>
          <p:cNvPicPr>
            <a:picLocks noGrp="1" noChangeAspect="1" noChangeArrowheads="1"/>
          </p:cNvPicPr>
          <p:nvPr>
            <p:ph idx="1"/>
          </p:nvPr>
        </p:nvPicPr>
        <p:blipFill>
          <a:blip r:embed="rId4" cstate="print"/>
          <a:srcRect/>
          <a:stretch>
            <a:fillRect/>
          </a:stretch>
        </p:blipFill>
        <p:spPr bwMode="auto">
          <a:xfrm>
            <a:off x="4810117" y="2428869"/>
            <a:ext cx="2464853" cy="661989"/>
          </a:xfrm>
          <a:prstGeom prst="rect">
            <a:avLst/>
          </a:prstGeom>
          <a:noFill/>
          <a:ln w="9525">
            <a:noFill/>
            <a:miter lim="800000"/>
            <a:headEnd/>
            <a:tailEnd/>
          </a:ln>
          <a:effectLst/>
        </p:spPr>
      </p:pic>
      <p:sp>
        <p:nvSpPr>
          <p:cNvPr id="13315" name="Rectangle 2"/>
          <p:cNvSpPr>
            <a:spLocks noGrp="1" noChangeArrowheads="1"/>
          </p:cNvSpPr>
          <p:nvPr>
            <p:ph type="title"/>
          </p:nvPr>
        </p:nvSpPr>
        <p:spPr>
          <a:xfrm>
            <a:off x="2095473" y="388122"/>
            <a:ext cx="7096154" cy="719137"/>
          </a:xfrm>
        </p:spPr>
        <p:txBody>
          <a:bodyPr>
            <a:normAutofit/>
          </a:bodyPr>
          <a:lstStyle/>
          <a:p>
            <a:pPr defTabSz="1200150">
              <a:spcAft>
                <a:spcPct val="35000"/>
              </a:spcAft>
            </a:pPr>
            <a:r>
              <a:rPr lang="zh-CN" altLang="en-US" sz="4000" b="1" dirty="0"/>
              <a:t>新闻的分类</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8" name="TextBox 7"/>
          <p:cNvSpPr txBox="1"/>
          <p:nvPr/>
        </p:nvSpPr>
        <p:spPr>
          <a:xfrm>
            <a:off x="2238348" y="1714488"/>
            <a:ext cx="7429552" cy="4154984"/>
          </a:xfrm>
          <a:prstGeom prst="rect">
            <a:avLst/>
          </a:prstGeom>
          <a:noFill/>
        </p:spPr>
        <p:txBody>
          <a:bodyPr wrap="square" rtlCol="0">
            <a:spAutoFit/>
          </a:bodyPr>
          <a:lstStyle/>
          <a:p>
            <a:pPr algn="l">
              <a:buFont typeface="Arial" pitchFamily="34" charset="0"/>
              <a:buChar char="•"/>
            </a:pPr>
            <a:r>
              <a:rPr lang="zh-CN" altLang="en-US" sz="2400" dirty="0"/>
              <a:t>三角形的余弦定理公式：</a:t>
            </a:r>
            <a:endParaRPr lang="en-US" altLang="zh-CN" sz="2400" dirty="0"/>
          </a:p>
          <a:p>
            <a:pPr algn="l"/>
            <a:endParaRPr lang="en-US" altLang="zh-CN" sz="2400" dirty="0"/>
          </a:p>
          <a:p>
            <a:pPr algn="l"/>
            <a:endParaRPr lang="en-US" altLang="zh-CN" sz="2400" dirty="0"/>
          </a:p>
          <a:p>
            <a:pPr algn="l"/>
            <a:endParaRPr lang="en-US" altLang="zh-CN" sz="2400" dirty="0"/>
          </a:p>
          <a:p>
            <a:pPr marL="87313" indent="-87313">
              <a:buFont typeface="Arial" pitchFamily="34" charset="0"/>
              <a:buChar char="•"/>
            </a:pPr>
            <a:r>
              <a:rPr lang="zh-CN" altLang="en-US" sz="2400" dirty="0"/>
              <a:t>将三角形的两边 </a:t>
            </a:r>
            <a:r>
              <a:rPr lang="en-US" altLang="zh-CN" sz="2400" dirty="0"/>
              <a:t>b </a:t>
            </a:r>
            <a:r>
              <a:rPr lang="zh-CN" altLang="en-US" sz="2400" dirty="0"/>
              <a:t>和 </a:t>
            </a:r>
            <a:r>
              <a:rPr lang="en-US" altLang="zh-CN" sz="2400" dirty="0"/>
              <a:t>c </a:t>
            </a:r>
            <a:r>
              <a:rPr lang="zh-CN" altLang="en-US" sz="2400" dirty="0"/>
              <a:t>看成是两个向量，那么上述公式等价于 </a:t>
            </a:r>
            <a:endParaRPr lang="en-US" altLang="zh-CN" sz="2400" dirty="0"/>
          </a:p>
          <a:p>
            <a:pPr marL="87313" indent="-87313">
              <a:buFont typeface="Arial" pitchFamily="34" charset="0"/>
              <a:buChar char="•"/>
            </a:pPr>
            <a:endParaRPr lang="en-US" altLang="zh-CN" sz="2400" dirty="0"/>
          </a:p>
          <a:p>
            <a:pPr marL="87313" indent="-87313">
              <a:buFont typeface="Arial" pitchFamily="34" charset="0"/>
              <a:buChar char="•"/>
            </a:pPr>
            <a:endParaRPr lang="en-US" altLang="zh-CN" sz="2400" dirty="0"/>
          </a:p>
          <a:p>
            <a:pPr marL="87313" indent="-87313">
              <a:buFont typeface="Arial" pitchFamily="34" charset="0"/>
              <a:buChar char="•"/>
            </a:pPr>
            <a:endParaRPr lang="en-US" altLang="zh-CN" sz="2400" dirty="0"/>
          </a:p>
          <a:p>
            <a:pPr marL="87313"/>
            <a:r>
              <a:rPr lang="zh-CN" altLang="en-US" sz="2400" dirty="0"/>
              <a:t>其中分母表示两个向量 </a:t>
            </a:r>
            <a:r>
              <a:rPr lang="en-US" altLang="zh-CN" sz="2400" dirty="0"/>
              <a:t>b </a:t>
            </a:r>
            <a:r>
              <a:rPr lang="zh-CN" altLang="en-US" sz="2400" dirty="0"/>
              <a:t>和 </a:t>
            </a:r>
            <a:r>
              <a:rPr lang="en-US" altLang="zh-CN" sz="2400" dirty="0"/>
              <a:t>c </a:t>
            </a:r>
            <a:r>
              <a:rPr lang="zh-CN" altLang="en-US" sz="2400" dirty="0"/>
              <a:t>的长度，分子表示两个向量的内积</a:t>
            </a:r>
          </a:p>
        </p:txBody>
      </p:sp>
      <p:pic>
        <p:nvPicPr>
          <p:cNvPr id="1031" name="Picture 7"/>
          <p:cNvPicPr>
            <a:picLocks noChangeAspect="1" noChangeArrowheads="1"/>
          </p:cNvPicPr>
          <p:nvPr/>
        </p:nvPicPr>
        <p:blipFill>
          <a:blip r:embed="rId5" cstate="print"/>
          <a:srcRect/>
          <a:stretch>
            <a:fillRect/>
          </a:stretch>
        </p:blipFill>
        <p:spPr bwMode="auto">
          <a:xfrm>
            <a:off x="4600575" y="3767143"/>
            <a:ext cx="2990850" cy="1266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247091" cy="5143537"/>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r>
              <a:rPr lang="zh-CN" altLang="en-US" sz="3200" dirty="0"/>
              <a:t>举一个具体的例子，假如新闻 </a:t>
            </a:r>
            <a:r>
              <a:rPr lang="en-US" altLang="zh-CN" sz="3200" dirty="0"/>
              <a:t>X </a:t>
            </a:r>
            <a:r>
              <a:rPr lang="zh-CN" altLang="en-US" sz="3200" dirty="0"/>
              <a:t>和新闻 </a:t>
            </a:r>
            <a:r>
              <a:rPr lang="en-US" altLang="zh-CN" sz="3200" dirty="0"/>
              <a:t>Y </a:t>
            </a:r>
            <a:r>
              <a:rPr lang="zh-CN" altLang="en-US" sz="3200" dirty="0"/>
              <a:t>对应向量分别是 </a:t>
            </a:r>
          </a:p>
          <a:p>
            <a:pPr indent="644525"/>
            <a:r>
              <a:rPr lang="en-US" altLang="zh-CN" sz="3200" dirty="0"/>
              <a:t>x1,x2,...,x64000 </a:t>
            </a:r>
            <a:r>
              <a:rPr lang="zh-CN" altLang="en-US" sz="3200" dirty="0"/>
              <a:t>和 </a:t>
            </a:r>
          </a:p>
          <a:p>
            <a:pPr indent="644525"/>
            <a:r>
              <a:rPr lang="en-US" altLang="zh-CN" sz="3200" dirty="0"/>
              <a:t>y1,y2,...,y64000, </a:t>
            </a:r>
          </a:p>
          <a:p>
            <a:pPr indent="644525"/>
            <a:r>
              <a:rPr lang="zh-CN" altLang="en-US" sz="3200" dirty="0"/>
              <a:t>那么它们夹角的余弦等于：</a:t>
            </a:r>
            <a:endParaRPr lang="en-US" altLang="zh-CN" sz="3200" dirty="0"/>
          </a:p>
        </p:txBody>
      </p:sp>
      <p:sp>
        <p:nvSpPr>
          <p:cNvPr id="13315" name="Rectangle 2"/>
          <p:cNvSpPr>
            <a:spLocks noGrp="1" noChangeArrowheads="1"/>
          </p:cNvSpPr>
          <p:nvPr>
            <p:ph type="title"/>
          </p:nvPr>
        </p:nvSpPr>
        <p:spPr>
          <a:xfrm>
            <a:off x="1992314" y="376220"/>
            <a:ext cx="7096154" cy="719137"/>
          </a:xfrm>
        </p:spPr>
        <p:txBody>
          <a:bodyPr>
            <a:normAutofit/>
          </a:bodyPr>
          <a:lstStyle/>
          <a:p>
            <a:r>
              <a:rPr lang="zh-CN" altLang="en-US" sz="4000" b="1" dirty="0"/>
              <a:t>新闻的分类</a:t>
            </a:r>
            <a:endParaRPr lang="zh-CN" altLang="en-US" sz="4000" dirty="0"/>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3074" name="Picture 2"/>
          <p:cNvPicPr>
            <a:picLocks noGrp="1" noChangeAspect="1" noChangeArrowheads="1"/>
          </p:cNvPicPr>
          <p:nvPr>
            <p:ph idx="1"/>
          </p:nvPr>
        </p:nvPicPr>
        <p:blipFill>
          <a:blip r:embed="rId4" cstate="print"/>
          <a:srcRect/>
          <a:stretch>
            <a:fillRect/>
          </a:stretch>
        </p:blipFill>
        <p:spPr bwMode="auto">
          <a:xfrm>
            <a:off x="2960443" y="4205941"/>
            <a:ext cx="4829175" cy="847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4664091"/>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174625" indent="-174625">
              <a:buFont typeface="Arial" pitchFamily="34" charset="0"/>
              <a:buChar char="•"/>
            </a:pPr>
            <a:r>
              <a:rPr lang="zh-CN" altLang="en-US" sz="2400" dirty="0"/>
              <a:t>当两条新闻向量夹角的余弦等于一时，这两条新闻完全重复（用这个办法可以删除重复的网页）；</a:t>
            </a:r>
            <a:endParaRPr lang="en-US" altLang="zh-CN" sz="2400" dirty="0"/>
          </a:p>
          <a:p>
            <a:pPr marL="174625" indent="-174625">
              <a:buFont typeface="Arial" pitchFamily="34" charset="0"/>
              <a:buChar char="•"/>
            </a:pPr>
            <a:r>
              <a:rPr lang="zh-CN" altLang="en-US" sz="2400" dirty="0"/>
              <a:t>当夹角的余弦接近于一时，两条新闻相似，从而可以归成一类；</a:t>
            </a:r>
            <a:endParaRPr lang="en-US" altLang="zh-CN" sz="2400" dirty="0"/>
          </a:p>
          <a:p>
            <a:pPr algn="l">
              <a:buFont typeface="Arial" pitchFamily="34" charset="0"/>
              <a:buChar char="•"/>
            </a:pPr>
            <a:r>
              <a:rPr lang="zh-CN" altLang="en-US" sz="2400" dirty="0"/>
              <a:t>夹角的余弦越小，两条新闻越不相关。 </a:t>
            </a:r>
            <a:endParaRPr lang="en-US" altLang="zh-CN" sz="2400" dirty="0"/>
          </a:p>
          <a:p>
            <a:pPr indent="644525"/>
            <a:r>
              <a:rPr lang="zh-CN" altLang="en-US" dirty="0"/>
              <a:t> </a:t>
            </a:r>
          </a:p>
        </p:txBody>
      </p:sp>
      <p:sp>
        <p:nvSpPr>
          <p:cNvPr id="13315" name="Rectangle 2"/>
          <p:cNvSpPr>
            <a:spLocks noGrp="1" noChangeArrowheads="1"/>
          </p:cNvSpPr>
          <p:nvPr>
            <p:ph type="title"/>
          </p:nvPr>
        </p:nvSpPr>
        <p:spPr>
          <a:xfrm>
            <a:off x="1992314" y="405604"/>
            <a:ext cx="7096154" cy="719137"/>
          </a:xfrm>
        </p:spPr>
        <p:txBody>
          <a:bodyPr>
            <a:normAutofit/>
          </a:bodyPr>
          <a:lstStyle/>
          <a:p>
            <a:pPr defTabSz="1200150">
              <a:spcAft>
                <a:spcPct val="35000"/>
              </a:spcAft>
            </a:pPr>
            <a:r>
              <a:rPr lang="zh-CN" altLang="en-US" sz="4000" b="1" dirty="0"/>
              <a:t>新闻的分类</a:t>
            </a:r>
            <a:endParaRPr lang="zh-CN" altLang="en-US" sz="4000" dirty="0"/>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cxnSp>
        <p:nvCxnSpPr>
          <p:cNvPr id="7" name="直接连接符 6"/>
          <p:cNvCxnSpPr/>
          <p:nvPr/>
        </p:nvCxnSpPr>
        <p:spPr bwMode="auto">
          <a:xfrm flipV="1">
            <a:off x="3595670" y="4071942"/>
            <a:ext cx="1214446" cy="785818"/>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bwMode="auto">
          <a:xfrm flipV="1">
            <a:off x="3595670" y="4429132"/>
            <a:ext cx="1071570" cy="428628"/>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bwMode="auto">
          <a:xfrm flipV="1">
            <a:off x="6381752" y="4143380"/>
            <a:ext cx="1357322" cy="642942"/>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bwMode="auto">
          <a:xfrm>
            <a:off x="6381752" y="4786322"/>
            <a:ext cx="714380" cy="642942"/>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 name="文本框 2">
            <a:extLst>
              <a:ext uri="{FF2B5EF4-FFF2-40B4-BE49-F238E27FC236}">
                <a16:creationId xmlns:a16="http://schemas.microsoft.com/office/drawing/2014/main" id="{A92A8B61-0522-4808-84AA-825DA879C652}"/>
              </a:ext>
            </a:extLst>
          </p:cNvPr>
          <p:cNvSpPr txBox="1"/>
          <p:nvPr/>
        </p:nvSpPr>
        <p:spPr>
          <a:xfrm>
            <a:off x="6381752" y="5482727"/>
            <a:ext cx="1569660" cy="369332"/>
          </a:xfrm>
          <a:prstGeom prst="rect">
            <a:avLst/>
          </a:prstGeom>
          <a:noFill/>
        </p:spPr>
        <p:txBody>
          <a:bodyPr wrap="none" rtlCol="0">
            <a:spAutoFit/>
          </a:bodyPr>
          <a:lstStyle/>
          <a:p>
            <a:r>
              <a:rPr lang="zh-CN" altLang="en-US" sz="1800" dirty="0"/>
              <a:t>两条新闻无关</a:t>
            </a:r>
            <a:endParaRPr lang="zh-CN" altLang="en-US" dirty="0"/>
          </a:p>
        </p:txBody>
      </p:sp>
      <p:sp>
        <p:nvSpPr>
          <p:cNvPr id="14" name="文本框 13">
            <a:extLst>
              <a:ext uri="{FF2B5EF4-FFF2-40B4-BE49-F238E27FC236}">
                <a16:creationId xmlns:a16="http://schemas.microsoft.com/office/drawing/2014/main" id="{0C9A3965-BF7E-47ED-9DFC-6CFE45AC07B0}"/>
              </a:ext>
            </a:extLst>
          </p:cNvPr>
          <p:cNvSpPr txBox="1"/>
          <p:nvPr/>
        </p:nvSpPr>
        <p:spPr>
          <a:xfrm>
            <a:off x="3595670" y="5401882"/>
            <a:ext cx="1569660" cy="369332"/>
          </a:xfrm>
          <a:prstGeom prst="rect">
            <a:avLst/>
          </a:prstGeom>
          <a:noFill/>
        </p:spPr>
        <p:txBody>
          <a:bodyPr wrap="none" rtlCol="0">
            <a:spAutoFit/>
          </a:bodyPr>
          <a:lstStyle/>
          <a:p>
            <a:r>
              <a:rPr lang="zh-CN" altLang="en-US" sz="1800" dirty="0"/>
              <a:t>两条新闻</a:t>
            </a:r>
            <a:r>
              <a:rPr lang="zh-CN" altLang="en-US" dirty="0"/>
              <a:t>相似</a:t>
            </a:r>
          </a:p>
        </p:txBody>
      </p:sp>
      <p:sp>
        <p:nvSpPr>
          <p:cNvPr id="10" name="文本框 9">
            <a:extLst>
              <a:ext uri="{FF2B5EF4-FFF2-40B4-BE49-F238E27FC236}">
                <a16:creationId xmlns:a16="http://schemas.microsoft.com/office/drawing/2014/main" id="{C7DCC788-DE4B-4DE9-A090-73AD6E1D28ED}"/>
              </a:ext>
            </a:extLst>
          </p:cNvPr>
          <p:cNvSpPr txBox="1"/>
          <p:nvPr/>
        </p:nvSpPr>
        <p:spPr>
          <a:xfrm>
            <a:off x="3988627" y="4095519"/>
            <a:ext cx="285656" cy="369332"/>
          </a:xfrm>
          <a:prstGeom prst="rect">
            <a:avLst/>
          </a:prstGeom>
          <a:noFill/>
        </p:spPr>
        <p:txBody>
          <a:bodyPr wrap="none" rtlCol="0">
            <a:spAutoFit/>
          </a:bodyPr>
          <a:lstStyle/>
          <a:p>
            <a:r>
              <a:rPr lang="en-US" altLang="zh-CN" dirty="0"/>
              <a:t>x</a:t>
            </a:r>
            <a:endParaRPr lang="zh-CN" altLang="en-US" dirty="0"/>
          </a:p>
        </p:txBody>
      </p:sp>
      <p:sp>
        <p:nvSpPr>
          <p:cNvPr id="17" name="文本框 16">
            <a:extLst>
              <a:ext uri="{FF2B5EF4-FFF2-40B4-BE49-F238E27FC236}">
                <a16:creationId xmlns:a16="http://schemas.microsoft.com/office/drawing/2014/main" id="{3D6E16C1-C477-4C85-8F8D-C89D420D93E3}"/>
              </a:ext>
            </a:extLst>
          </p:cNvPr>
          <p:cNvSpPr txBox="1"/>
          <p:nvPr/>
        </p:nvSpPr>
        <p:spPr>
          <a:xfrm>
            <a:off x="4060065" y="4601656"/>
            <a:ext cx="292068" cy="369332"/>
          </a:xfrm>
          <a:prstGeom prst="rect">
            <a:avLst/>
          </a:prstGeom>
          <a:noFill/>
        </p:spPr>
        <p:txBody>
          <a:bodyPr wrap="none" rtlCol="0">
            <a:spAutoFit/>
          </a:bodyPr>
          <a:lstStyle/>
          <a:p>
            <a:r>
              <a:rPr lang="en-US" altLang="zh-CN" dirty="0"/>
              <a:t>y</a:t>
            </a:r>
            <a:endParaRPr lang="zh-CN" altLang="en-US" dirty="0"/>
          </a:p>
        </p:txBody>
      </p:sp>
      <p:sp>
        <p:nvSpPr>
          <p:cNvPr id="18" name="文本框 17">
            <a:extLst>
              <a:ext uri="{FF2B5EF4-FFF2-40B4-BE49-F238E27FC236}">
                <a16:creationId xmlns:a16="http://schemas.microsoft.com/office/drawing/2014/main" id="{34E21F26-3AA7-44A8-B203-0A62DF325774}"/>
              </a:ext>
            </a:extLst>
          </p:cNvPr>
          <p:cNvSpPr txBox="1"/>
          <p:nvPr/>
        </p:nvSpPr>
        <p:spPr>
          <a:xfrm>
            <a:off x="6774757" y="4143380"/>
            <a:ext cx="285656" cy="369332"/>
          </a:xfrm>
          <a:prstGeom prst="rect">
            <a:avLst/>
          </a:prstGeom>
          <a:noFill/>
        </p:spPr>
        <p:txBody>
          <a:bodyPr wrap="none" rtlCol="0">
            <a:spAutoFit/>
          </a:bodyPr>
          <a:lstStyle/>
          <a:p>
            <a:r>
              <a:rPr lang="en-US" altLang="zh-CN" dirty="0"/>
              <a:t>x</a:t>
            </a:r>
            <a:endParaRPr lang="zh-CN" altLang="en-US" dirty="0"/>
          </a:p>
        </p:txBody>
      </p:sp>
      <p:sp>
        <p:nvSpPr>
          <p:cNvPr id="19" name="文本框 18">
            <a:extLst>
              <a:ext uri="{FF2B5EF4-FFF2-40B4-BE49-F238E27FC236}">
                <a16:creationId xmlns:a16="http://schemas.microsoft.com/office/drawing/2014/main" id="{0E941488-E362-46D9-91B5-C53AF882F3BC}"/>
              </a:ext>
            </a:extLst>
          </p:cNvPr>
          <p:cNvSpPr txBox="1"/>
          <p:nvPr/>
        </p:nvSpPr>
        <p:spPr>
          <a:xfrm>
            <a:off x="6594138" y="5086664"/>
            <a:ext cx="292068" cy="369332"/>
          </a:xfrm>
          <a:prstGeom prst="rect">
            <a:avLst/>
          </a:prstGeom>
          <a:noFill/>
        </p:spPr>
        <p:txBody>
          <a:bodyPr wrap="none" rtlCol="0">
            <a:spAutoFit/>
          </a:bodyPr>
          <a:lstStyle/>
          <a:p>
            <a:r>
              <a:rPr lang="en-US" altLang="zh-CN" dirty="0"/>
              <a:t>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530401" y="460741"/>
            <a:ext cx="7096154" cy="719137"/>
          </a:xfrm>
        </p:spPr>
        <p:txBody>
          <a:bodyPr>
            <a:normAutofit/>
          </a:bodyPr>
          <a:lstStyle/>
          <a:p>
            <a:pPr defTabSz="1200150">
              <a:spcAft>
                <a:spcPct val="35000"/>
              </a:spcAft>
            </a:pPr>
            <a:r>
              <a:rPr lang="zh-CN" altLang="en-US" sz="4000" b="1" dirty="0"/>
              <a:t>新闻的分类</a:t>
            </a:r>
            <a:endParaRPr lang="zh-CN" altLang="en-US" sz="4000" dirty="0"/>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20" name="文本框 19">
            <a:extLst>
              <a:ext uri="{FF2B5EF4-FFF2-40B4-BE49-F238E27FC236}">
                <a16:creationId xmlns:a16="http://schemas.microsoft.com/office/drawing/2014/main" id="{ADE8FB9E-4C88-4BBC-ABD8-22E20EB57C34}"/>
              </a:ext>
            </a:extLst>
          </p:cNvPr>
          <p:cNvSpPr txBox="1"/>
          <p:nvPr/>
        </p:nvSpPr>
        <p:spPr>
          <a:xfrm>
            <a:off x="1379571" y="1385265"/>
            <a:ext cx="9074754" cy="1938992"/>
          </a:xfrm>
          <a:prstGeom prst="rect">
            <a:avLst/>
          </a:prstGeom>
          <a:noFill/>
        </p:spPr>
        <p:txBody>
          <a:bodyPr wrap="square">
            <a:spAutoFit/>
          </a:bodyPr>
          <a:lstStyle/>
          <a:p>
            <a:pPr marL="174625" indent="-174625">
              <a:buFont typeface="Arial" pitchFamily="34" charset="0"/>
              <a:buChar char="•"/>
            </a:pPr>
            <a:r>
              <a:rPr lang="zh-CN" altLang="en-US" sz="2400" b="0" i="0" dirty="0">
                <a:solidFill>
                  <a:srgbClr val="4D4D4D"/>
                </a:solidFill>
                <a:effectLst/>
                <a:latin typeface="-apple-system"/>
              </a:rPr>
              <a:t>当我们可以使用余弦定理度量两个文本相似性时，接下来需要考虑的就是如何进行分类。一种方法是假设已经知道每个新闻类别的特征向量，那么只需要将预测新闻与各个新闻类别特征向量计算相似度来进行分类。另一方法就是自底向上逐渐聚合的方式，具体思想是：</a:t>
            </a:r>
            <a:r>
              <a:rPr lang="zh-CN" altLang="en-US" sz="2400" dirty="0"/>
              <a:t> </a:t>
            </a:r>
          </a:p>
        </p:txBody>
      </p:sp>
      <p:pic>
        <p:nvPicPr>
          <p:cNvPr id="1028" name="Picture 4">
            <a:extLst>
              <a:ext uri="{FF2B5EF4-FFF2-40B4-BE49-F238E27FC236}">
                <a16:creationId xmlns:a16="http://schemas.microsoft.com/office/drawing/2014/main" id="{4ADD5F0B-4C16-42C5-AB8B-C590AFCC0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9020" y="3529644"/>
            <a:ext cx="7607627" cy="292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76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530401" y="460741"/>
            <a:ext cx="7096154" cy="719137"/>
          </a:xfrm>
        </p:spPr>
        <p:txBody>
          <a:bodyPr>
            <a:normAutofit/>
          </a:bodyPr>
          <a:lstStyle/>
          <a:p>
            <a:pPr defTabSz="1200150">
              <a:spcAft>
                <a:spcPct val="35000"/>
              </a:spcAft>
            </a:pPr>
            <a:r>
              <a:rPr lang="zh-CN" altLang="en-US" sz="4000" b="1" dirty="0"/>
              <a:t>新闻的分类</a:t>
            </a:r>
            <a:endParaRPr lang="zh-CN" altLang="en-US" sz="4000" dirty="0"/>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20" name="文本框 19">
            <a:extLst>
              <a:ext uri="{FF2B5EF4-FFF2-40B4-BE49-F238E27FC236}">
                <a16:creationId xmlns:a16="http://schemas.microsoft.com/office/drawing/2014/main" id="{ADE8FB9E-4C88-4BBC-ABD8-22E20EB57C34}"/>
              </a:ext>
            </a:extLst>
          </p:cNvPr>
          <p:cNvSpPr txBox="1"/>
          <p:nvPr/>
        </p:nvSpPr>
        <p:spPr>
          <a:xfrm>
            <a:off x="1379571" y="1385265"/>
            <a:ext cx="9074754" cy="461665"/>
          </a:xfrm>
          <a:prstGeom prst="rect">
            <a:avLst/>
          </a:prstGeom>
          <a:noFill/>
        </p:spPr>
        <p:txBody>
          <a:bodyPr wrap="square">
            <a:spAutoFit/>
          </a:bodyPr>
          <a:lstStyle/>
          <a:p>
            <a:pPr marL="174625" indent="-174625">
              <a:buFont typeface="Arial" pitchFamily="34" charset="0"/>
              <a:buChar char="•"/>
            </a:pPr>
            <a:r>
              <a:rPr lang="zh-CN" altLang="en-US" sz="2400" b="1" i="0" dirty="0">
                <a:solidFill>
                  <a:srgbClr val="4D4D4D"/>
                </a:solidFill>
                <a:effectLst/>
                <a:latin typeface="-apple-system"/>
              </a:rPr>
              <a:t>计算余弦向量的技巧：</a:t>
            </a:r>
            <a:endParaRPr lang="zh-CN" altLang="en-US" sz="2400" dirty="0"/>
          </a:p>
        </p:txBody>
      </p:sp>
      <p:pic>
        <p:nvPicPr>
          <p:cNvPr id="2050" name="Picture 2">
            <a:extLst>
              <a:ext uri="{FF2B5EF4-FFF2-40B4-BE49-F238E27FC236}">
                <a16:creationId xmlns:a16="http://schemas.microsoft.com/office/drawing/2014/main" id="{69470A05-F1B9-401B-A6EA-AFF2AA40A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916" y="2180825"/>
            <a:ext cx="7699194" cy="373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22631" y="594465"/>
            <a:ext cx="7096154" cy="719137"/>
          </a:xfrm>
        </p:spPr>
        <p:txBody>
          <a:bodyPr>
            <a:normAutofit/>
          </a:bodyPr>
          <a:lstStyle/>
          <a:p>
            <a:pPr defTabSz="1200150">
              <a:spcAft>
                <a:spcPct val="35000"/>
              </a:spcAft>
            </a:pPr>
            <a:r>
              <a:rPr lang="zh-CN" altLang="en-US" sz="4000" b="1" dirty="0"/>
              <a:t>新闻的分类</a:t>
            </a:r>
            <a:endParaRPr lang="zh-CN" altLang="en-US" sz="4000" dirty="0"/>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20" name="文本框 19">
            <a:extLst>
              <a:ext uri="{FF2B5EF4-FFF2-40B4-BE49-F238E27FC236}">
                <a16:creationId xmlns:a16="http://schemas.microsoft.com/office/drawing/2014/main" id="{ADE8FB9E-4C88-4BBC-ABD8-22E20EB57C34}"/>
              </a:ext>
            </a:extLst>
          </p:cNvPr>
          <p:cNvSpPr txBox="1"/>
          <p:nvPr/>
        </p:nvSpPr>
        <p:spPr>
          <a:xfrm>
            <a:off x="1822631" y="1779088"/>
            <a:ext cx="9074754" cy="3785652"/>
          </a:xfrm>
          <a:prstGeom prst="rect">
            <a:avLst/>
          </a:prstGeom>
          <a:noFill/>
        </p:spPr>
        <p:txBody>
          <a:bodyPr wrap="square">
            <a:spAutoFit/>
          </a:bodyPr>
          <a:lstStyle/>
          <a:p>
            <a:r>
              <a:rPr lang="zh-CN" altLang="en-US" sz="2400" dirty="0"/>
              <a:t>简化计算可有：</a:t>
            </a:r>
            <a:r>
              <a:rPr lang="en-US" altLang="zh-CN" sz="2400" dirty="0"/>
              <a:t>1</a:t>
            </a:r>
            <a:r>
              <a:rPr lang="zh-CN" altLang="en-US" sz="2400" dirty="0"/>
              <a:t>、分母中向量长度只需计算一次，计算后保存起来，需要使用时拿出来。</a:t>
            </a:r>
            <a:r>
              <a:rPr lang="en-US" altLang="zh-CN" sz="2400" dirty="0"/>
              <a:t>2</a:t>
            </a:r>
            <a:r>
              <a:rPr lang="zh-CN" altLang="en-US" sz="2400" dirty="0"/>
              <a:t>、对于两个向量的内积，只需要考虑两个特征向量中非</a:t>
            </a:r>
            <a:r>
              <a:rPr lang="en-US" altLang="zh-CN" sz="2400" dirty="0"/>
              <a:t>0</a:t>
            </a:r>
            <a:r>
              <a:rPr lang="zh-CN" altLang="en-US" sz="2400" dirty="0"/>
              <a:t>元素个数最小值。也就是那个特征向量非</a:t>
            </a:r>
            <a:r>
              <a:rPr lang="en-US" altLang="zh-CN" sz="2400" dirty="0"/>
              <a:t>0</a:t>
            </a:r>
            <a:r>
              <a:rPr lang="zh-CN" altLang="en-US" sz="2400" dirty="0"/>
              <a:t>元素个数少，就取这个特征向量中非</a:t>
            </a:r>
            <a:r>
              <a:rPr lang="en-US" altLang="zh-CN" sz="2400" dirty="0"/>
              <a:t>0</a:t>
            </a:r>
            <a:r>
              <a:rPr lang="zh-CN" altLang="en-US" sz="2400" dirty="0"/>
              <a:t>元素对应位置元素值计算即可。</a:t>
            </a:r>
            <a:r>
              <a:rPr lang="en-US" altLang="zh-CN" sz="2400" dirty="0"/>
              <a:t>3</a:t>
            </a:r>
            <a:r>
              <a:rPr lang="zh-CN" altLang="en-US" sz="2400" dirty="0"/>
              <a:t>、删除虚词的计算。虚词对于相似的度量并没有意义，而且删除虚词不仅可以增加计算速度，还能提高分类效果。因为虚词的存在其实是一种干扰分类的噪音。</a:t>
            </a:r>
            <a:endParaRPr lang="en-US" altLang="zh-CN" sz="2400" dirty="0"/>
          </a:p>
          <a:p>
            <a:endParaRPr lang="en-US" altLang="zh-CN" sz="2400" dirty="0"/>
          </a:p>
          <a:p>
            <a:pPr algn="l"/>
            <a:r>
              <a:rPr lang="zh-CN" altLang="en-US" sz="2400" b="1" i="0" dirty="0">
                <a:solidFill>
                  <a:srgbClr val="4D4D4D"/>
                </a:solidFill>
                <a:effectLst/>
                <a:latin typeface="-apple-system"/>
              </a:rPr>
              <a:t>位置加权：</a:t>
            </a:r>
            <a:endParaRPr lang="zh-CN" altLang="en-US" sz="2400" b="0" i="0" dirty="0">
              <a:solidFill>
                <a:srgbClr val="4D4D4D"/>
              </a:solidFill>
              <a:effectLst/>
              <a:latin typeface="-apple-system"/>
            </a:endParaRPr>
          </a:p>
          <a:p>
            <a:pPr algn="l"/>
            <a:r>
              <a:rPr lang="zh-CN" altLang="en-US" sz="2400" b="0" i="0" dirty="0">
                <a:solidFill>
                  <a:srgbClr val="4D4D4D"/>
                </a:solidFill>
                <a:effectLst/>
                <a:latin typeface="-apple-system"/>
              </a:rPr>
              <a:t>出现在标题和文章首尾的词重要性显然更高。</a:t>
            </a:r>
          </a:p>
        </p:txBody>
      </p:sp>
    </p:spTree>
    <p:extLst>
      <p:ext uri="{BB962C8B-B14F-4D97-AF65-F5344CB8AC3E}">
        <p14:creationId xmlns:p14="http://schemas.microsoft.com/office/powerpoint/2010/main" val="30244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48136" y="2474336"/>
            <a:ext cx="9867627"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zh-CN" altLang="en-US" sz="4800" b="1" dirty="0">
                <a:latin typeface="+mj-ea"/>
                <a:ea typeface="+mj-ea"/>
                <a:sym typeface="Calibri" panose="020F0502020204030204" pitchFamily="34" charset="0"/>
              </a:rPr>
              <a:t>矩阵运算和文本处理</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73880" y="3645891"/>
            <a:ext cx="11282017" cy="35900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en-US" altLang="zh-CN" sz="1733" b="1" dirty="0"/>
              <a:t>Matrix operations and text processing</a:t>
            </a:r>
            <a:endParaRPr lang="zh-CN" altLang="en-US" sz="1867" spc="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pic>
        <p:nvPicPr>
          <p:cNvPr id="5" name="图片 4">
            <a:extLst>
              <a:ext uri="{FF2B5EF4-FFF2-40B4-BE49-F238E27FC236}">
                <a16:creationId xmlns:a16="http://schemas.microsoft.com/office/drawing/2014/main" id="{37483F59-432F-4208-A9C8-9E05BF71CB61}"/>
              </a:ext>
            </a:extLst>
          </p:cNvPr>
          <p:cNvPicPr>
            <a:picLocks noChangeAspect="1"/>
          </p:cNvPicPr>
          <p:nvPr/>
        </p:nvPicPr>
        <p:blipFill>
          <a:blip r:embed="rId4"/>
          <a:stretch>
            <a:fillRect/>
          </a:stretch>
        </p:blipFill>
        <p:spPr>
          <a:xfrm>
            <a:off x="3418952" y="429508"/>
            <a:ext cx="4925995" cy="1999661"/>
          </a:xfrm>
          <a:prstGeom prst="rect">
            <a:avLst/>
          </a:prstGeom>
        </p:spPr>
      </p:pic>
    </p:spTree>
    <p:extLst>
      <p:ext uri="{BB962C8B-B14F-4D97-AF65-F5344CB8AC3E}">
        <p14:creationId xmlns:p14="http://schemas.microsoft.com/office/powerpoint/2010/main" val="36449591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48136" y="2474336"/>
            <a:ext cx="9867627"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zh-CN" altLang="en-US" sz="4800" b="1" dirty="0">
                <a:latin typeface="+mj-ea"/>
                <a:ea typeface="+mj-ea"/>
                <a:sym typeface="Calibri" panose="020F0502020204030204" pitchFamily="34" charset="0"/>
              </a:rPr>
              <a:t>余弦定理和新闻分类</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73880" y="3645891"/>
            <a:ext cx="11282017" cy="35900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en-US" altLang="zh-CN" sz="1733" b="1" dirty="0"/>
              <a:t>The Law of Cosines and News Categorization</a:t>
            </a:r>
            <a:endParaRPr lang="zh-CN" altLang="en-US" sz="1867" spc="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pic>
        <p:nvPicPr>
          <p:cNvPr id="5" name="图片 4">
            <a:extLst>
              <a:ext uri="{FF2B5EF4-FFF2-40B4-BE49-F238E27FC236}">
                <a16:creationId xmlns:a16="http://schemas.microsoft.com/office/drawing/2014/main" id="{37483F59-432F-4208-A9C8-9E05BF71CB61}"/>
              </a:ext>
            </a:extLst>
          </p:cNvPr>
          <p:cNvPicPr>
            <a:picLocks noChangeAspect="1"/>
          </p:cNvPicPr>
          <p:nvPr/>
        </p:nvPicPr>
        <p:blipFill>
          <a:blip r:embed="rId4"/>
          <a:stretch>
            <a:fillRect/>
          </a:stretch>
        </p:blipFill>
        <p:spPr>
          <a:xfrm>
            <a:off x="3418952" y="429508"/>
            <a:ext cx="4925995" cy="1999661"/>
          </a:xfrm>
          <a:prstGeom prst="rect">
            <a:avLst/>
          </a:prstGeom>
        </p:spPr>
      </p:pic>
    </p:spTree>
    <p:extLst>
      <p:ext uri="{BB962C8B-B14F-4D97-AF65-F5344CB8AC3E}">
        <p14:creationId xmlns:p14="http://schemas.microsoft.com/office/powerpoint/2010/main" val="28280901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247091" cy="5143537"/>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r>
              <a:rPr lang="zh-CN" altLang="en-US" sz="2400" b="0" i="0" dirty="0">
                <a:solidFill>
                  <a:schemeClr val="tx1"/>
                </a:solidFill>
                <a:effectLst/>
                <a:latin typeface="-apple-system"/>
              </a:rPr>
              <a:t>学习线性代数时，实在想不出它除了告诉我们如何解线性方程外，还能有什么别的用途。关于矩阵的许多概念，比如特征值等等，更是脱离日常生活。</a:t>
            </a:r>
            <a:endParaRPr lang="en-US" altLang="zh-CN" sz="2400" b="0" i="0" dirty="0">
              <a:solidFill>
                <a:schemeClr val="tx1"/>
              </a:solidFill>
              <a:effectLst/>
              <a:latin typeface="-apple-system"/>
            </a:endParaRPr>
          </a:p>
          <a:p>
            <a:pPr algn="l"/>
            <a:endParaRPr lang="en-US" altLang="zh-CN" sz="2400" b="0" i="0" dirty="0">
              <a:solidFill>
                <a:schemeClr val="tx1"/>
              </a:solidFill>
              <a:effectLst/>
              <a:latin typeface="-apple-system"/>
            </a:endParaRPr>
          </a:p>
          <a:p>
            <a:pPr algn="l"/>
            <a:r>
              <a:rPr lang="zh-CN" altLang="en-US" sz="2400" dirty="0">
                <a:solidFill>
                  <a:schemeClr val="tx1"/>
                </a:solidFill>
              </a:rPr>
              <a:t>在自然语言处理中，最常见的两类的分类问题分别：</a:t>
            </a:r>
            <a:endParaRPr lang="en-US" altLang="zh-CN" sz="2400" dirty="0">
              <a:solidFill>
                <a:schemeClr val="tx1"/>
              </a:solidFill>
            </a:endParaRPr>
          </a:p>
          <a:p>
            <a:pPr algn="l"/>
            <a:endParaRPr lang="en-US" altLang="zh-CN" sz="2400" dirty="0">
              <a:solidFill>
                <a:schemeClr val="tx1"/>
              </a:solidFill>
            </a:endParaRPr>
          </a:p>
          <a:p>
            <a:pPr algn="l"/>
            <a:r>
              <a:rPr lang="en-US" altLang="zh-CN" sz="2400" dirty="0">
                <a:solidFill>
                  <a:schemeClr val="tx1"/>
                </a:solidFill>
              </a:rPr>
              <a:t>1.</a:t>
            </a:r>
            <a:r>
              <a:rPr lang="zh-CN" altLang="en-US" sz="2400" dirty="0">
                <a:solidFill>
                  <a:schemeClr val="tx1"/>
                </a:solidFill>
              </a:rPr>
              <a:t>将文本按主题归类</a:t>
            </a:r>
            <a:endParaRPr lang="en-US" altLang="zh-CN" sz="2400" dirty="0">
              <a:solidFill>
                <a:schemeClr val="tx1"/>
              </a:solidFill>
            </a:endParaRPr>
          </a:p>
          <a:p>
            <a:pPr algn="l"/>
            <a:r>
              <a:rPr lang="zh-CN" altLang="en-US" sz="2400" dirty="0">
                <a:solidFill>
                  <a:schemeClr val="tx1"/>
                </a:solidFill>
              </a:rPr>
              <a:t>（比如将所有介绍亚运会的新闻归到体育类）</a:t>
            </a:r>
            <a:endParaRPr lang="en-US" altLang="zh-CN" sz="2400" dirty="0">
              <a:solidFill>
                <a:schemeClr val="tx1"/>
              </a:solidFill>
            </a:endParaRPr>
          </a:p>
          <a:p>
            <a:pPr algn="l"/>
            <a:r>
              <a:rPr lang="en-US" altLang="zh-CN" sz="2400" dirty="0">
                <a:solidFill>
                  <a:schemeClr val="tx1"/>
                </a:solidFill>
              </a:rPr>
              <a:t>2.</a:t>
            </a:r>
            <a:r>
              <a:rPr lang="zh-CN" altLang="en-US" sz="2400" dirty="0">
                <a:solidFill>
                  <a:schemeClr val="tx1"/>
                </a:solidFill>
              </a:rPr>
              <a:t>将词汇表中的字词按意思归类</a:t>
            </a:r>
            <a:endParaRPr lang="en-US" altLang="zh-CN" sz="2400" dirty="0">
              <a:solidFill>
                <a:schemeClr val="tx1"/>
              </a:solidFill>
            </a:endParaRPr>
          </a:p>
          <a:p>
            <a:pPr algn="l"/>
            <a:r>
              <a:rPr lang="zh-CN" altLang="en-US" sz="2400" dirty="0">
                <a:solidFill>
                  <a:schemeClr val="tx1"/>
                </a:solidFill>
              </a:rPr>
              <a:t>（比如将各种体育运动的名称个归成一类）。</a:t>
            </a:r>
            <a:endParaRPr lang="en-US" altLang="zh-CN" sz="2400" dirty="0">
              <a:solidFill>
                <a:schemeClr val="tx1"/>
              </a:solidFill>
            </a:endParaRPr>
          </a:p>
          <a:p>
            <a:pPr algn="l"/>
            <a:endParaRPr lang="en-US" altLang="zh-CN" sz="2400" dirty="0">
              <a:solidFill>
                <a:schemeClr val="tx1"/>
              </a:solidFill>
            </a:endParaRPr>
          </a:p>
          <a:p>
            <a:pPr algn="l"/>
            <a:r>
              <a:rPr lang="zh-CN" altLang="en-US" sz="2400" dirty="0">
                <a:solidFill>
                  <a:schemeClr val="tx1"/>
                </a:solidFill>
              </a:rPr>
              <a:t>这两种分类问题都可用通过矩阵运算来圆满地、同时解决。</a:t>
            </a:r>
            <a:endParaRPr lang="en-US" altLang="zh-CN" sz="2400" dirty="0">
              <a:solidFill>
                <a:schemeClr val="tx1"/>
              </a:solidFill>
            </a:endParaRPr>
          </a:p>
        </p:txBody>
      </p:sp>
      <p:sp>
        <p:nvSpPr>
          <p:cNvPr id="13315" name="Rectangle 2"/>
          <p:cNvSpPr>
            <a:spLocks noGrp="1" noChangeArrowheads="1"/>
          </p:cNvSpPr>
          <p:nvPr>
            <p:ph type="title"/>
          </p:nvPr>
        </p:nvSpPr>
        <p:spPr>
          <a:xfrm>
            <a:off x="1992314" y="376220"/>
            <a:ext cx="7096154" cy="719137"/>
          </a:xfrm>
        </p:spPr>
        <p:txBody>
          <a:bodyPr>
            <a:normAutofit/>
          </a:bodyPr>
          <a:lstStyle/>
          <a:p>
            <a:r>
              <a:rPr lang="zh-CN" altLang="en-US" sz="4000" dirty="0"/>
              <a:t>矩阵运算的背景</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extLst>
      <p:ext uri="{BB962C8B-B14F-4D97-AF65-F5344CB8AC3E}">
        <p14:creationId xmlns:p14="http://schemas.microsoft.com/office/powerpoint/2010/main" val="389310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258784" y="1185377"/>
            <a:ext cx="8247091" cy="5143537"/>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r>
              <a:rPr lang="zh-CN" altLang="en-US" sz="2400" b="0" i="0" dirty="0">
                <a:solidFill>
                  <a:schemeClr val="tx1"/>
                </a:solidFill>
                <a:effectLst/>
                <a:latin typeface="-apple-system"/>
              </a:rPr>
              <a:t>从理论上讲，余弦定理和新闻分类使用的的算法非常好。但是计算时间特别长。</a:t>
            </a:r>
            <a:endParaRPr lang="en-US" altLang="zh-CN" sz="2400" b="0" i="0" dirty="0">
              <a:solidFill>
                <a:schemeClr val="tx1"/>
              </a:solidFill>
              <a:effectLst/>
              <a:latin typeface="-apple-system"/>
            </a:endParaRPr>
          </a:p>
          <a:p>
            <a:pPr algn="l"/>
            <a:r>
              <a:rPr lang="zh-CN" altLang="en-US" sz="2400" b="0" i="0" dirty="0">
                <a:solidFill>
                  <a:schemeClr val="tx1"/>
                </a:solidFill>
                <a:effectLst/>
                <a:latin typeface="-apple-system"/>
              </a:rPr>
              <a:t>通常，我们要处理的文章的数量都很大，至少在百万篇以上，二次回标有非常长，比如说有</a:t>
            </a:r>
            <a:r>
              <a:rPr lang="zh-CN" altLang="en-US" sz="2400" b="1" i="0" dirty="0">
                <a:solidFill>
                  <a:schemeClr val="tx1"/>
                </a:solidFill>
                <a:effectLst/>
                <a:latin typeface="-apple-system"/>
              </a:rPr>
              <a:t>五十万</a:t>
            </a:r>
            <a:r>
              <a:rPr lang="zh-CN" altLang="en-US" sz="2400" b="0" i="0" dirty="0">
                <a:solidFill>
                  <a:schemeClr val="tx1"/>
                </a:solidFill>
                <a:effectLst/>
                <a:latin typeface="-apple-system"/>
              </a:rPr>
              <a:t>个词（包括人名地名产品名称等等）。如果想通过对</a:t>
            </a:r>
            <a:r>
              <a:rPr lang="zh-CN" altLang="en-US" sz="2400" b="1" i="0" dirty="0">
                <a:solidFill>
                  <a:schemeClr val="tx1"/>
                </a:solidFill>
                <a:effectLst/>
                <a:latin typeface="-apple-system"/>
              </a:rPr>
              <a:t>一百万篇</a:t>
            </a:r>
            <a:r>
              <a:rPr lang="zh-CN" altLang="en-US" sz="2400" b="0" i="0" dirty="0">
                <a:solidFill>
                  <a:schemeClr val="tx1"/>
                </a:solidFill>
                <a:effectLst/>
                <a:latin typeface="-apple-system"/>
              </a:rPr>
              <a:t>文章两篇两篇地成对比较，来找出所有共同主题的文章，就要比较</a:t>
            </a:r>
            <a:r>
              <a:rPr lang="zh-CN" altLang="en-US" sz="2400" b="1" i="0" dirty="0">
                <a:solidFill>
                  <a:schemeClr val="tx1"/>
                </a:solidFill>
                <a:effectLst/>
                <a:latin typeface="-apple-system"/>
              </a:rPr>
              <a:t>五千亿对</a:t>
            </a:r>
            <a:r>
              <a:rPr lang="zh-CN" altLang="en-US" sz="2400" b="0" i="0" dirty="0">
                <a:solidFill>
                  <a:schemeClr val="tx1"/>
                </a:solidFill>
                <a:effectLst/>
                <a:latin typeface="-apple-system"/>
              </a:rPr>
              <a:t>文章。</a:t>
            </a:r>
            <a:endParaRPr lang="en-US" altLang="zh-CN" sz="2400" b="0" i="0" dirty="0">
              <a:solidFill>
                <a:schemeClr val="tx1"/>
              </a:solidFill>
              <a:effectLst/>
              <a:latin typeface="-apple-system"/>
            </a:endParaRPr>
          </a:p>
          <a:p>
            <a:pPr algn="l"/>
            <a:r>
              <a:rPr lang="zh-CN" altLang="en-US" sz="2400" b="0" i="0" dirty="0">
                <a:solidFill>
                  <a:schemeClr val="tx1"/>
                </a:solidFill>
                <a:effectLst/>
                <a:latin typeface="-apple-system"/>
              </a:rPr>
              <a:t>现在的计算机一秒钟最多可以比较</a:t>
            </a:r>
            <a:r>
              <a:rPr lang="zh-CN" altLang="en-US" sz="2400" b="1" i="0" dirty="0">
                <a:solidFill>
                  <a:schemeClr val="tx1"/>
                </a:solidFill>
                <a:effectLst/>
                <a:latin typeface="-apple-system"/>
              </a:rPr>
              <a:t>一千对</a:t>
            </a:r>
            <a:r>
              <a:rPr lang="zh-CN" altLang="en-US" sz="2400" b="0" i="0" dirty="0">
                <a:solidFill>
                  <a:schemeClr val="tx1"/>
                </a:solidFill>
                <a:effectLst/>
                <a:latin typeface="-apple-system"/>
              </a:rPr>
              <a:t>文章，完成这</a:t>
            </a:r>
            <a:r>
              <a:rPr lang="zh-CN" altLang="en-US" sz="2400" b="1" i="0" dirty="0">
                <a:solidFill>
                  <a:schemeClr val="tx1"/>
                </a:solidFill>
                <a:effectLst/>
                <a:latin typeface="-apple-system"/>
              </a:rPr>
              <a:t>一百万篇</a:t>
            </a:r>
            <a:r>
              <a:rPr lang="zh-CN" altLang="en-US" sz="2400" b="0" i="0" dirty="0">
                <a:solidFill>
                  <a:schemeClr val="tx1"/>
                </a:solidFill>
                <a:effectLst/>
                <a:latin typeface="-apple-system"/>
              </a:rPr>
              <a:t>文章相关性比较就需要</a:t>
            </a:r>
            <a:r>
              <a:rPr lang="zh-CN" altLang="en-US" sz="2400" b="1" i="0" dirty="0">
                <a:solidFill>
                  <a:schemeClr val="tx1"/>
                </a:solidFill>
                <a:effectLst/>
                <a:latin typeface="-apple-system"/>
              </a:rPr>
              <a:t>十五年</a:t>
            </a:r>
            <a:r>
              <a:rPr lang="zh-CN" altLang="en-US" sz="2400" b="0" i="0" dirty="0">
                <a:solidFill>
                  <a:schemeClr val="tx1"/>
                </a:solidFill>
                <a:effectLst/>
                <a:latin typeface="-apple-system"/>
              </a:rPr>
              <a:t>时间。注意，要真正完成文章的分类还要反复重复上述计算。</a:t>
            </a:r>
            <a:endParaRPr lang="en-US" altLang="zh-CN" sz="2400" dirty="0">
              <a:solidFill>
                <a:schemeClr val="tx1"/>
              </a:solidFill>
            </a:endParaRPr>
          </a:p>
        </p:txBody>
      </p:sp>
      <p:sp>
        <p:nvSpPr>
          <p:cNvPr id="13315" name="Rectangle 2"/>
          <p:cNvSpPr>
            <a:spLocks noGrp="1" noChangeArrowheads="1"/>
          </p:cNvSpPr>
          <p:nvPr>
            <p:ph type="title"/>
          </p:nvPr>
        </p:nvSpPr>
        <p:spPr>
          <a:xfrm>
            <a:off x="1992314" y="376220"/>
            <a:ext cx="7096154" cy="719137"/>
          </a:xfrm>
        </p:spPr>
        <p:txBody>
          <a:bodyPr>
            <a:normAutofit/>
          </a:bodyPr>
          <a:lstStyle/>
          <a:p>
            <a:r>
              <a:rPr lang="zh-CN" altLang="en-US" sz="4000" dirty="0"/>
              <a:t>余弦定理算法的缺陷</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extLst>
      <p:ext uri="{BB962C8B-B14F-4D97-AF65-F5344CB8AC3E}">
        <p14:creationId xmlns:p14="http://schemas.microsoft.com/office/powerpoint/2010/main" val="315033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685118" y="1338243"/>
            <a:ext cx="8247091" cy="5143537"/>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r>
              <a:rPr lang="zh-CN" altLang="en-US" sz="2400" b="0" i="0" dirty="0">
                <a:solidFill>
                  <a:schemeClr val="tx1"/>
                </a:solidFill>
                <a:effectLst/>
                <a:latin typeface="-apple-system"/>
              </a:rPr>
              <a:t>首先，我们可以用一个大矩阵</a:t>
            </a:r>
            <a:r>
              <a:rPr lang="en-US" altLang="zh-CN" sz="2400" b="0" i="0" dirty="0">
                <a:solidFill>
                  <a:schemeClr val="tx1"/>
                </a:solidFill>
                <a:effectLst/>
                <a:latin typeface="-apple-system"/>
              </a:rPr>
              <a:t>A</a:t>
            </a:r>
            <a:r>
              <a:rPr lang="zh-CN" altLang="en-US" sz="2400" b="0" i="0" dirty="0">
                <a:solidFill>
                  <a:schemeClr val="tx1"/>
                </a:solidFill>
                <a:effectLst/>
                <a:latin typeface="-apple-system"/>
              </a:rPr>
              <a:t>来描述这一百万篇文章和五十万词的关联性。这个矩阵中，每一行对应一篇文章，每一列对应一个词。</a:t>
            </a:r>
            <a:endParaRPr lang="en-US" altLang="zh-CN" sz="2400" b="0" i="0" dirty="0">
              <a:solidFill>
                <a:schemeClr val="tx1"/>
              </a:solidFill>
              <a:effectLst/>
              <a:latin typeface="-apple-system"/>
            </a:endParaRPr>
          </a:p>
          <a:p>
            <a:pPr algn="l"/>
            <a:r>
              <a:rPr lang="zh-CN" altLang="en-US" sz="2400" b="0" i="0" dirty="0">
                <a:solidFill>
                  <a:schemeClr val="tx1"/>
                </a:solidFill>
                <a:effectLst/>
                <a:latin typeface="-apple-system"/>
              </a:rPr>
              <a:t>下图为</a:t>
            </a:r>
            <a:r>
              <a:rPr lang="en-US" altLang="zh-CN" sz="2400" b="0" i="0" dirty="0">
                <a:solidFill>
                  <a:schemeClr val="tx1"/>
                </a:solidFill>
                <a:effectLst/>
                <a:latin typeface="-apple-system"/>
              </a:rPr>
              <a:t>N</a:t>
            </a:r>
            <a:r>
              <a:rPr lang="zh-CN" altLang="en-US" sz="2400" b="0" i="0" dirty="0">
                <a:solidFill>
                  <a:schemeClr val="tx1"/>
                </a:solidFill>
                <a:effectLst/>
                <a:latin typeface="-apple-system"/>
              </a:rPr>
              <a:t>个词，</a:t>
            </a:r>
            <a:r>
              <a:rPr lang="en-US" altLang="zh-CN" sz="2400" b="0" i="0" dirty="0">
                <a:solidFill>
                  <a:schemeClr val="tx1"/>
                </a:solidFill>
                <a:effectLst/>
                <a:latin typeface="-apple-system"/>
              </a:rPr>
              <a:t>M</a:t>
            </a:r>
            <a:r>
              <a:rPr lang="zh-CN" altLang="en-US" sz="2400" b="0" i="0" dirty="0">
                <a:solidFill>
                  <a:schemeClr val="tx1"/>
                </a:solidFill>
                <a:effectLst/>
                <a:latin typeface="-apple-system"/>
              </a:rPr>
              <a:t>篇文章得到的</a:t>
            </a:r>
            <a:r>
              <a:rPr lang="en-US" altLang="zh-CN" sz="2400" b="0" i="0" dirty="0" err="1">
                <a:solidFill>
                  <a:schemeClr val="tx1"/>
                </a:solidFill>
                <a:effectLst/>
                <a:latin typeface="-apple-system"/>
              </a:rPr>
              <a:t>MxN</a:t>
            </a:r>
            <a:r>
              <a:rPr lang="zh-CN" altLang="en-US" sz="2400" b="0" i="0" dirty="0">
                <a:solidFill>
                  <a:schemeClr val="tx1"/>
                </a:solidFill>
                <a:effectLst/>
                <a:latin typeface="-apple-system"/>
              </a:rPr>
              <a:t>矩阵</a:t>
            </a:r>
            <a:r>
              <a:rPr lang="en-US" altLang="zh-CN" sz="2400" b="0" i="0" dirty="0">
                <a:solidFill>
                  <a:schemeClr val="tx1"/>
                </a:solidFill>
                <a:effectLst/>
                <a:latin typeface="-apple-system"/>
              </a:rPr>
              <a:t>A</a:t>
            </a:r>
            <a:r>
              <a:rPr lang="zh-CN" altLang="en-US" sz="2400" b="0" i="0" dirty="0">
                <a:solidFill>
                  <a:schemeClr val="tx1"/>
                </a:solidFill>
                <a:effectLst/>
                <a:latin typeface="-apple-system"/>
              </a:rPr>
              <a:t>。</a:t>
            </a:r>
            <a:endParaRPr lang="en-US" altLang="zh-CN" sz="2400" dirty="0">
              <a:solidFill>
                <a:schemeClr val="tx1"/>
              </a:solidFill>
              <a:latin typeface="-apple-system"/>
              <a:ea typeface="宋体" panose="02010600030101010101" pitchFamily="2" charset="-122"/>
            </a:endParaRPr>
          </a:p>
          <a:p>
            <a:pPr algn="l"/>
            <a:r>
              <a:rPr lang="en-US" altLang="zh-CN" sz="2400" dirty="0">
                <a:solidFill>
                  <a:schemeClr val="tx1"/>
                </a:solidFill>
                <a:latin typeface="宋体" panose="02010600030101010101" pitchFamily="2" charset="-122"/>
                <a:ea typeface="宋体" panose="02010600030101010101" pitchFamily="2" charset="-122"/>
              </a:rPr>
              <a:t>a</a:t>
            </a:r>
            <a:r>
              <a:rPr lang="en-US" altLang="zh-CN" sz="2400" b="0" i="0" dirty="0">
                <a:solidFill>
                  <a:schemeClr val="tx1"/>
                </a:solidFill>
                <a:effectLst/>
                <a:latin typeface="宋体" panose="02010600030101010101" pitchFamily="2" charset="-122"/>
                <a:ea typeface="宋体" panose="02010600030101010101" pitchFamily="2" charset="-122"/>
              </a:rPr>
              <a:t>[</a:t>
            </a:r>
            <a:r>
              <a:rPr lang="en-US" altLang="zh-CN" sz="2400" b="0" i="0" dirty="0" err="1">
                <a:solidFill>
                  <a:schemeClr val="tx1"/>
                </a:solidFill>
                <a:effectLst/>
                <a:latin typeface="宋体" panose="02010600030101010101" pitchFamily="2" charset="-122"/>
                <a:ea typeface="宋体" panose="02010600030101010101" pitchFamily="2" charset="-122"/>
              </a:rPr>
              <a:t>i</a:t>
            </a:r>
            <a:r>
              <a:rPr lang="en-US" altLang="zh-CN" sz="2400" b="0" i="0" dirty="0">
                <a:solidFill>
                  <a:schemeClr val="tx1"/>
                </a:solidFill>
                <a:effectLst/>
                <a:latin typeface="宋体" panose="02010600030101010101" pitchFamily="2" charset="-122"/>
                <a:ea typeface="宋体" panose="02010600030101010101" pitchFamily="2" charset="-122"/>
              </a:rPr>
              <a:t>][j]</a:t>
            </a:r>
            <a:r>
              <a:rPr lang="zh-CN" altLang="en-US" sz="2400" b="0" i="0" dirty="0">
                <a:solidFill>
                  <a:schemeClr val="tx1"/>
                </a:solidFill>
                <a:effectLst/>
                <a:latin typeface="宋体" panose="02010600030101010101" pitchFamily="2" charset="-122"/>
                <a:ea typeface="宋体" panose="02010600030101010101" pitchFamily="2" charset="-122"/>
              </a:rPr>
              <a:t>代表字典中第</a:t>
            </a:r>
            <a:r>
              <a:rPr lang="en-US" altLang="zh-CN" sz="2400" b="0" i="0" dirty="0">
                <a:solidFill>
                  <a:schemeClr val="tx1"/>
                </a:solidFill>
                <a:effectLst/>
                <a:latin typeface="宋体" panose="02010600030101010101" pitchFamily="2" charset="-122"/>
                <a:ea typeface="宋体" panose="02010600030101010101" pitchFamily="2" charset="-122"/>
              </a:rPr>
              <a:t>j</a:t>
            </a:r>
            <a:r>
              <a:rPr lang="zh-CN" altLang="en-US" sz="2400" b="0" i="0" dirty="0">
                <a:solidFill>
                  <a:schemeClr val="tx1"/>
                </a:solidFill>
                <a:effectLst/>
                <a:latin typeface="宋体" panose="02010600030101010101" pitchFamily="2" charset="-122"/>
                <a:ea typeface="宋体" panose="02010600030101010101" pitchFamily="2" charset="-122"/>
              </a:rPr>
              <a:t>个词                                    在第</a:t>
            </a:r>
            <a:r>
              <a:rPr lang="en-US" altLang="zh-CN" sz="2400" b="0" i="0" dirty="0" err="1">
                <a:solidFill>
                  <a:schemeClr val="tx1"/>
                </a:solidFill>
                <a:effectLst/>
                <a:latin typeface="宋体" panose="02010600030101010101" pitchFamily="2" charset="-122"/>
                <a:ea typeface="宋体" panose="02010600030101010101" pitchFamily="2" charset="-122"/>
              </a:rPr>
              <a:t>i</a:t>
            </a:r>
            <a:r>
              <a:rPr lang="zh-CN" altLang="en-US" sz="2400" b="0" i="0" dirty="0">
                <a:solidFill>
                  <a:schemeClr val="tx1"/>
                </a:solidFill>
                <a:effectLst/>
                <a:latin typeface="宋体" panose="02010600030101010101" pitchFamily="2" charset="-122"/>
                <a:ea typeface="宋体" panose="02010600030101010101" pitchFamily="2" charset="-122"/>
              </a:rPr>
              <a:t>篇文章中出现的加权词频。</a:t>
            </a:r>
            <a:endParaRPr lang="en-US" altLang="zh-CN" sz="2400" b="0" i="0" dirty="0">
              <a:solidFill>
                <a:schemeClr val="tx1"/>
              </a:solidFill>
              <a:effectLst/>
              <a:latin typeface="宋体" panose="02010600030101010101" pitchFamily="2" charset="-122"/>
              <a:ea typeface="宋体" panose="02010600030101010101" pitchFamily="2" charset="-122"/>
            </a:endParaRPr>
          </a:p>
          <a:p>
            <a:pPr algn="l"/>
            <a:endParaRPr lang="en-US" altLang="zh-CN" sz="2400" dirty="0">
              <a:solidFill>
                <a:schemeClr val="tx1"/>
              </a:solidFill>
              <a:latin typeface="宋体" panose="02010600030101010101" pitchFamily="2" charset="-122"/>
              <a:ea typeface="宋体" panose="02010600030101010101" pitchFamily="2" charset="-122"/>
            </a:endParaRPr>
          </a:p>
          <a:p>
            <a:pPr algn="l"/>
            <a:endParaRPr lang="en-US" altLang="zh-CN" sz="2400" dirty="0">
              <a:solidFill>
                <a:schemeClr val="tx1"/>
              </a:solidFill>
              <a:latin typeface="宋体" panose="02010600030101010101" pitchFamily="2" charset="-122"/>
              <a:ea typeface="宋体" panose="02010600030101010101" pitchFamily="2" charset="-122"/>
            </a:endParaRPr>
          </a:p>
          <a:p>
            <a:pPr algn="l"/>
            <a:r>
              <a:rPr lang="zh-CN" altLang="en-US" sz="2400" dirty="0">
                <a:solidFill>
                  <a:schemeClr val="tx1"/>
                </a:solidFill>
                <a:latin typeface="宋体" panose="02010600030101010101" pitchFamily="2" charset="-122"/>
                <a:ea typeface="宋体" panose="02010600030101010101" pitchFamily="2" charset="-122"/>
              </a:rPr>
              <a:t>可以预料这个矩阵会非常非常大。</a:t>
            </a:r>
            <a:endParaRPr lang="en-US" altLang="zh-CN" sz="2400" dirty="0">
              <a:solidFill>
                <a:schemeClr val="tx1"/>
              </a:solidFill>
              <a:latin typeface="宋体" panose="02010600030101010101" pitchFamily="2" charset="-122"/>
              <a:ea typeface="宋体" panose="02010600030101010101" pitchFamily="2" charset="-122"/>
            </a:endParaRPr>
          </a:p>
          <a:p>
            <a:pPr algn="l"/>
            <a:r>
              <a:rPr lang="zh-CN" altLang="en-US" sz="2400" dirty="0">
                <a:solidFill>
                  <a:schemeClr val="tx1"/>
                </a:solidFill>
                <a:latin typeface="宋体" panose="02010600030101010101" pitchFamily="2" charset="-122"/>
                <a:ea typeface="宋体" panose="02010600030101010101" pitchFamily="2" charset="-122"/>
              </a:rPr>
              <a:t>假设</a:t>
            </a:r>
            <a:r>
              <a:rPr lang="en-US" altLang="zh-CN" sz="2400" dirty="0">
                <a:solidFill>
                  <a:schemeClr val="tx1"/>
                </a:solidFill>
                <a:latin typeface="宋体" panose="02010600030101010101" pitchFamily="2" charset="-122"/>
                <a:ea typeface="宋体" panose="02010600030101010101" pitchFamily="2" charset="-122"/>
              </a:rPr>
              <a:t>M=1,000,000</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N=500,000</a:t>
            </a:r>
            <a:r>
              <a:rPr lang="zh-CN" altLang="en-US" sz="2400" dirty="0">
                <a:solidFill>
                  <a:schemeClr val="tx1"/>
                </a:solidFill>
                <a:latin typeface="宋体" panose="02010600030101010101" pitchFamily="2" charset="-122"/>
                <a:ea typeface="宋体" panose="02010600030101010101" pitchFamily="2" charset="-122"/>
              </a:rPr>
              <a:t>。则有一百万乘以五十万，即五千亿个元素。如果以</a:t>
            </a:r>
            <a:r>
              <a:rPr lang="en-US" altLang="zh-CN" sz="2400" dirty="0">
                <a:solidFill>
                  <a:schemeClr val="tx1"/>
                </a:solidFill>
                <a:latin typeface="宋体" panose="02010600030101010101" pitchFamily="2" charset="-122"/>
                <a:ea typeface="宋体" panose="02010600030101010101" pitchFamily="2" charset="-122"/>
              </a:rPr>
              <a:t>5</a:t>
            </a:r>
            <a:r>
              <a:rPr lang="zh-CN" altLang="en-US" sz="2400" dirty="0">
                <a:solidFill>
                  <a:schemeClr val="tx1"/>
                </a:solidFill>
                <a:latin typeface="宋体" panose="02010600030101010101" pitchFamily="2" charset="-122"/>
                <a:ea typeface="宋体" panose="02010600030101010101" pitchFamily="2" charset="-122"/>
              </a:rPr>
              <a:t>号字体（</a:t>
            </a:r>
            <a:r>
              <a:rPr lang="zh-CN" altLang="en-US" sz="500" b="1" dirty="0">
                <a:solidFill>
                  <a:schemeClr val="tx1"/>
                </a:solidFill>
                <a:latin typeface="宋体" panose="02010600030101010101" pitchFamily="2" charset="-122"/>
                <a:ea typeface="宋体" panose="02010600030101010101" pitchFamily="2" charset="-122"/>
              </a:rPr>
              <a:t>这么小的字</a:t>
            </a:r>
            <a:r>
              <a:rPr lang="zh-CN" altLang="en-US" sz="2400" dirty="0">
                <a:solidFill>
                  <a:schemeClr val="tx1"/>
                </a:solidFill>
                <a:latin typeface="宋体" panose="02010600030101010101" pitchFamily="2" charset="-122"/>
                <a:ea typeface="宋体" panose="02010600030101010101" pitchFamily="2" charset="-122"/>
              </a:rPr>
              <a:t>）打印出来，足够放满两个西湖！</a:t>
            </a:r>
            <a:endParaRPr lang="en-US" altLang="zh-CN" sz="2400" dirty="0">
              <a:solidFill>
                <a:schemeClr val="tx1"/>
              </a:solidFill>
              <a:latin typeface="宋体" panose="02010600030101010101" pitchFamily="2" charset="-122"/>
              <a:ea typeface="宋体" panose="02010600030101010101" pitchFamily="2" charset="-122"/>
            </a:endParaRPr>
          </a:p>
        </p:txBody>
      </p:sp>
      <p:sp>
        <p:nvSpPr>
          <p:cNvPr id="13315" name="Rectangle 2"/>
          <p:cNvSpPr>
            <a:spLocks noGrp="1" noChangeArrowheads="1"/>
          </p:cNvSpPr>
          <p:nvPr>
            <p:ph type="title"/>
          </p:nvPr>
        </p:nvSpPr>
        <p:spPr>
          <a:xfrm>
            <a:off x="1992314" y="376220"/>
            <a:ext cx="7096154" cy="719137"/>
          </a:xfrm>
        </p:spPr>
        <p:txBody>
          <a:bodyPr>
            <a:normAutofit/>
          </a:bodyPr>
          <a:lstStyle/>
          <a:p>
            <a:r>
              <a:rPr lang="zh-CN" altLang="en-US" sz="4000" dirty="0"/>
              <a:t>利用矩阵运算中的奇异值分解</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6" name="内容占位符 5">
            <a:extLst>
              <a:ext uri="{FF2B5EF4-FFF2-40B4-BE49-F238E27FC236}">
                <a16:creationId xmlns:a16="http://schemas.microsoft.com/office/drawing/2014/main" id="{F7EDBF69-F3A4-4D8E-895E-992FDF42451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04937" y="3170553"/>
            <a:ext cx="3300834" cy="1675808"/>
          </a:xfrm>
        </p:spPr>
      </p:pic>
    </p:spTree>
    <p:extLst>
      <p:ext uri="{BB962C8B-B14F-4D97-AF65-F5344CB8AC3E}">
        <p14:creationId xmlns:p14="http://schemas.microsoft.com/office/powerpoint/2010/main" val="160971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247091" cy="5143537"/>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l"/>
            <a:r>
              <a:rPr lang="zh-CN" altLang="en-US" sz="2400" dirty="0"/>
              <a:t>奇异值分解就是把上面这样一个大矩阵，分解成三个小矩阵相乘，如下图所示。</a:t>
            </a:r>
            <a:endParaRPr lang="en-US" altLang="zh-CN" sz="2400" dirty="0"/>
          </a:p>
          <a:p>
            <a:pPr algn="l"/>
            <a:endParaRPr lang="en-US" altLang="zh-CN" sz="2400" dirty="0"/>
          </a:p>
          <a:p>
            <a:pPr algn="l"/>
            <a:endParaRPr lang="en-US" altLang="zh-CN" sz="2400" dirty="0"/>
          </a:p>
          <a:p>
            <a:pPr algn="l"/>
            <a:endParaRPr lang="en-US" altLang="zh-CN" sz="2400" dirty="0"/>
          </a:p>
          <a:p>
            <a:pPr algn="l"/>
            <a:endParaRPr lang="en-US" altLang="zh-CN" sz="2400" dirty="0"/>
          </a:p>
          <a:p>
            <a:pPr algn="l"/>
            <a:endParaRPr lang="en-US" altLang="zh-CN" sz="2400" dirty="0"/>
          </a:p>
          <a:p>
            <a:pPr algn="l"/>
            <a:r>
              <a:rPr lang="zh-CN" altLang="en-US" sz="2400" dirty="0">
                <a:latin typeface="宋体" panose="02010600030101010101" pitchFamily="2" charset="-122"/>
                <a:ea typeface="宋体" panose="02010600030101010101" pitchFamily="2" charset="-122"/>
              </a:rPr>
              <a:t>比如把上面的例子中的矩阵分解成一个一百万乘以一百的矩阵</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，一个一百乘以一百的矩阵</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，和一个一百乘以五十万的矩阵</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l"/>
            <a:r>
              <a:rPr lang="zh-CN" altLang="en-US" sz="2400" dirty="0">
                <a:latin typeface="宋体" panose="02010600030101010101" pitchFamily="2" charset="-122"/>
                <a:ea typeface="宋体" panose="02010600030101010101" pitchFamily="2" charset="-122"/>
              </a:rPr>
              <a:t>这三个矩阵的元素总数加起来也不过</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亿，仅仅是原来的三千分之一。相应的存储量和计算量都会小三个数量级以上。</a:t>
            </a:r>
            <a:endParaRPr lang="en-US" altLang="zh-CN" sz="2400" dirty="0">
              <a:latin typeface="宋体" panose="02010600030101010101" pitchFamily="2" charset="-122"/>
              <a:ea typeface="宋体" panose="02010600030101010101" pitchFamily="2" charset="-122"/>
            </a:endParaRPr>
          </a:p>
        </p:txBody>
      </p:sp>
      <p:sp>
        <p:nvSpPr>
          <p:cNvPr id="13315" name="Rectangle 2"/>
          <p:cNvSpPr>
            <a:spLocks noGrp="1" noChangeArrowheads="1"/>
          </p:cNvSpPr>
          <p:nvPr>
            <p:ph type="title"/>
          </p:nvPr>
        </p:nvSpPr>
        <p:spPr>
          <a:xfrm>
            <a:off x="1992314" y="376220"/>
            <a:ext cx="7096154" cy="719137"/>
          </a:xfrm>
        </p:spPr>
        <p:txBody>
          <a:bodyPr>
            <a:normAutofit/>
          </a:bodyPr>
          <a:lstStyle/>
          <a:p>
            <a:r>
              <a:rPr lang="zh-CN" altLang="en-US" sz="4000" dirty="0"/>
              <a:t>奇异值分解</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6" name="图片 5">
            <a:extLst>
              <a:ext uri="{FF2B5EF4-FFF2-40B4-BE49-F238E27FC236}">
                <a16:creationId xmlns:a16="http://schemas.microsoft.com/office/drawing/2014/main" id="{776A057E-9D0E-4DEB-A4F0-1B67AE295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152" y="2427188"/>
            <a:ext cx="3779848" cy="1722269"/>
          </a:xfrm>
          <a:prstGeom prst="rect">
            <a:avLst/>
          </a:prstGeom>
        </p:spPr>
      </p:pic>
    </p:spTree>
    <p:extLst>
      <p:ext uri="{BB962C8B-B14F-4D97-AF65-F5344CB8AC3E}">
        <p14:creationId xmlns:p14="http://schemas.microsoft.com/office/powerpoint/2010/main" val="367617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3" name="图片 2">
            <a:extLst>
              <a:ext uri="{FF2B5EF4-FFF2-40B4-BE49-F238E27FC236}">
                <a16:creationId xmlns:a16="http://schemas.microsoft.com/office/drawing/2014/main" id="{69104D77-8CFF-4077-8BA7-F2CA5190F251}"/>
              </a:ext>
            </a:extLst>
          </p:cNvPr>
          <p:cNvPicPr>
            <a:picLocks noChangeAspect="1"/>
          </p:cNvPicPr>
          <p:nvPr/>
        </p:nvPicPr>
        <p:blipFill>
          <a:blip r:embed="rId4"/>
          <a:stretch>
            <a:fillRect/>
          </a:stretch>
        </p:blipFill>
        <p:spPr>
          <a:xfrm>
            <a:off x="2172063" y="1302107"/>
            <a:ext cx="6434610" cy="5221578"/>
          </a:xfrm>
          <a:prstGeom prst="rect">
            <a:avLst/>
          </a:prstGeom>
        </p:spPr>
      </p:pic>
    </p:spTree>
    <p:extLst>
      <p:ext uri="{BB962C8B-B14F-4D97-AF65-F5344CB8AC3E}">
        <p14:creationId xmlns:p14="http://schemas.microsoft.com/office/powerpoint/2010/main" val="30269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5" name="图片 4">
            <a:extLst>
              <a:ext uri="{FF2B5EF4-FFF2-40B4-BE49-F238E27FC236}">
                <a16:creationId xmlns:a16="http://schemas.microsoft.com/office/drawing/2014/main" id="{EA51AD59-DE30-499A-83A5-80E25D2F3933}"/>
              </a:ext>
            </a:extLst>
          </p:cNvPr>
          <p:cNvPicPr>
            <a:picLocks noChangeAspect="1"/>
          </p:cNvPicPr>
          <p:nvPr/>
        </p:nvPicPr>
        <p:blipFill>
          <a:blip r:embed="rId4"/>
          <a:stretch>
            <a:fillRect/>
          </a:stretch>
        </p:blipFill>
        <p:spPr>
          <a:xfrm>
            <a:off x="1297503" y="1580836"/>
            <a:ext cx="9974067" cy="4505954"/>
          </a:xfrm>
          <a:prstGeom prst="rect">
            <a:avLst/>
          </a:prstGeom>
        </p:spPr>
      </p:pic>
    </p:spTree>
    <p:extLst>
      <p:ext uri="{BB962C8B-B14F-4D97-AF65-F5344CB8AC3E}">
        <p14:creationId xmlns:p14="http://schemas.microsoft.com/office/powerpoint/2010/main" val="50208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3" name="图片 2">
            <a:extLst>
              <a:ext uri="{FF2B5EF4-FFF2-40B4-BE49-F238E27FC236}">
                <a16:creationId xmlns:a16="http://schemas.microsoft.com/office/drawing/2014/main" id="{F69E8CF0-25CD-47DD-AF8C-E86E656AE131}"/>
              </a:ext>
            </a:extLst>
          </p:cNvPr>
          <p:cNvPicPr>
            <a:picLocks noChangeAspect="1"/>
          </p:cNvPicPr>
          <p:nvPr/>
        </p:nvPicPr>
        <p:blipFill>
          <a:blip r:embed="rId4"/>
          <a:stretch>
            <a:fillRect/>
          </a:stretch>
        </p:blipFill>
        <p:spPr>
          <a:xfrm>
            <a:off x="1519604" y="1187776"/>
            <a:ext cx="7567567" cy="5670223"/>
          </a:xfrm>
          <a:prstGeom prst="rect">
            <a:avLst/>
          </a:prstGeom>
        </p:spPr>
      </p:pic>
    </p:spTree>
    <p:extLst>
      <p:ext uri="{BB962C8B-B14F-4D97-AF65-F5344CB8AC3E}">
        <p14:creationId xmlns:p14="http://schemas.microsoft.com/office/powerpoint/2010/main" val="272066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12" name="文本框 11">
            <a:extLst>
              <a:ext uri="{FF2B5EF4-FFF2-40B4-BE49-F238E27FC236}">
                <a16:creationId xmlns:a16="http://schemas.microsoft.com/office/drawing/2014/main" id="{86F189F3-CA3A-43C0-9CCF-C660C336887C}"/>
              </a:ext>
            </a:extLst>
          </p:cNvPr>
          <p:cNvSpPr txBox="1"/>
          <p:nvPr/>
        </p:nvSpPr>
        <p:spPr>
          <a:xfrm>
            <a:off x="2035496" y="2924175"/>
            <a:ext cx="8117865" cy="3416320"/>
          </a:xfrm>
          <a:prstGeom prst="rect">
            <a:avLst/>
          </a:prstGeom>
          <a:noFill/>
        </p:spPr>
        <p:txBody>
          <a:bodyPr wrap="square">
            <a:spAutoFit/>
          </a:bodyPr>
          <a:lstStyle/>
          <a:p>
            <a:r>
              <a:rPr lang="zh-CN" altLang="en-US" sz="2400" b="0" i="0" dirty="0">
                <a:solidFill>
                  <a:srgbClr val="333333"/>
                </a:solidFill>
                <a:effectLst/>
                <a:latin typeface="-apple-system"/>
              </a:rPr>
              <a:t>现在剩下的唯一问题，就是如何用计算机进行奇异值分解。这时，线性代数中的许多概念，比如矩阵的特征值等等，以及数值分析的各种算法就统统用上了。在很长 时间内，奇异值分解都无法并行处理。（虽然 </a:t>
            </a:r>
            <a:r>
              <a:rPr lang="en-US" altLang="zh-CN" sz="2400" b="0" i="0" dirty="0">
                <a:solidFill>
                  <a:srgbClr val="333333"/>
                </a:solidFill>
                <a:effectLst/>
                <a:latin typeface="-apple-system"/>
              </a:rPr>
              <a:t>Google </a:t>
            </a:r>
            <a:r>
              <a:rPr lang="zh-CN" altLang="en-US" sz="2400" b="0" i="0" dirty="0">
                <a:solidFill>
                  <a:srgbClr val="333333"/>
                </a:solidFill>
                <a:effectLst/>
                <a:latin typeface="-apple-system"/>
              </a:rPr>
              <a:t>早就有了</a:t>
            </a:r>
            <a:r>
              <a:rPr lang="en-US" altLang="zh-CN" sz="2400" b="0" i="0" dirty="0">
                <a:solidFill>
                  <a:srgbClr val="333333"/>
                </a:solidFill>
                <a:effectLst/>
                <a:latin typeface="-apple-system"/>
              </a:rPr>
              <a:t>MapReduce </a:t>
            </a:r>
            <a:r>
              <a:rPr lang="zh-CN" altLang="en-US" sz="2400" b="0" i="0" dirty="0">
                <a:solidFill>
                  <a:srgbClr val="333333"/>
                </a:solidFill>
                <a:effectLst/>
                <a:latin typeface="-apple-system"/>
              </a:rPr>
              <a:t>等并行计算的工具，但是由于奇异值分解很难拆成不相关子运算，即 使在 </a:t>
            </a:r>
            <a:r>
              <a:rPr lang="en-US" altLang="zh-CN" sz="2400" b="0" i="0" dirty="0">
                <a:solidFill>
                  <a:srgbClr val="333333"/>
                </a:solidFill>
                <a:effectLst/>
                <a:latin typeface="-apple-system"/>
              </a:rPr>
              <a:t>Google </a:t>
            </a:r>
            <a:r>
              <a:rPr lang="zh-CN" altLang="en-US" sz="2400" b="0" i="0" dirty="0">
                <a:solidFill>
                  <a:srgbClr val="333333"/>
                </a:solidFill>
                <a:effectLst/>
                <a:latin typeface="-apple-system"/>
              </a:rPr>
              <a:t>内部以前也无法利用并行计算的优势来分解矩阵。）最近，</a:t>
            </a:r>
            <a:r>
              <a:rPr lang="en-US" altLang="zh-CN" sz="2400" b="0" i="0" dirty="0">
                <a:solidFill>
                  <a:srgbClr val="333333"/>
                </a:solidFill>
                <a:effectLst/>
                <a:latin typeface="-apple-system"/>
              </a:rPr>
              <a:t>Google </a:t>
            </a:r>
            <a:r>
              <a:rPr lang="zh-CN" altLang="en-US" sz="2400" b="0" i="0" dirty="0">
                <a:solidFill>
                  <a:srgbClr val="333333"/>
                </a:solidFill>
                <a:effectLst/>
                <a:latin typeface="-apple-system"/>
              </a:rPr>
              <a:t>中国的张智威博士和几个中国的工程师及实习生已经实现了奇异值 分解的并行算法，我认为这是 </a:t>
            </a:r>
            <a:r>
              <a:rPr lang="en-US" altLang="zh-CN" sz="2400" b="0" i="0" dirty="0">
                <a:solidFill>
                  <a:srgbClr val="333333"/>
                </a:solidFill>
                <a:effectLst/>
                <a:latin typeface="-apple-system"/>
              </a:rPr>
              <a:t>Google </a:t>
            </a:r>
            <a:r>
              <a:rPr lang="zh-CN" altLang="en-US" sz="2400" b="0" i="0" dirty="0">
                <a:solidFill>
                  <a:srgbClr val="333333"/>
                </a:solidFill>
                <a:effectLst/>
                <a:latin typeface="-apple-system"/>
              </a:rPr>
              <a:t>中国对世界的一个贡献。</a:t>
            </a:r>
            <a:endParaRPr lang="zh-CN" altLang="en-US" sz="2400" dirty="0"/>
          </a:p>
        </p:txBody>
      </p:sp>
      <p:sp>
        <p:nvSpPr>
          <p:cNvPr id="14" name="文本框 13">
            <a:extLst>
              <a:ext uri="{FF2B5EF4-FFF2-40B4-BE49-F238E27FC236}">
                <a16:creationId xmlns:a16="http://schemas.microsoft.com/office/drawing/2014/main" id="{41676F27-2078-4229-B3C4-BADD655CEB0B}"/>
              </a:ext>
            </a:extLst>
          </p:cNvPr>
          <p:cNvSpPr txBox="1"/>
          <p:nvPr/>
        </p:nvSpPr>
        <p:spPr>
          <a:xfrm>
            <a:off x="2035496" y="1228635"/>
            <a:ext cx="8051184" cy="1569660"/>
          </a:xfrm>
          <a:prstGeom prst="rect">
            <a:avLst/>
          </a:prstGeom>
          <a:noFill/>
        </p:spPr>
        <p:txBody>
          <a:bodyPr wrap="square">
            <a:spAutoFit/>
          </a:bodyPr>
          <a:lstStyle/>
          <a:p>
            <a:r>
              <a:rPr lang="zh-CN" altLang="en-US" sz="2400" dirty="0">
                <a:solidFill>
                  <a:srgbClr val="333333"/>
                </a:solidFill>
                <a:latin typeface="-apple-system"/>
              </a:rPr>
              <a:t>因此， 只要对关联矩阵A进行一次奇异值分解， 就可以同时完成近义词分</a:t>
            </a:r>
          </a:p>
          <a:p>
            <a:r>
              <a:rPr lang="zh-CN" altLang="en-US" sz="2400" dirty="0">
                <a:solidFill>
                  <a:srgbClr val="333333"/>
                </a:solidFill>
                <a:latin typeface="-apple-system"/>
              </a:rPr>
              <a:t>类和文章的分类。 另外， 还能得到每个主题和每个词的语义类之间的相 关性。这个结果非常漂亮！</a:t>
            </a:r>
          </a:p>
        </p:txBody>
      </p:sp>
    </p:spTree>
    <p:extLst>
      <p:ext uri="{BB962C8B-B14F-4D97-AF65-F5344CB8AC3E}">
        <p14:creationId xmlns:p14="http://schemas.microsoft.com/office/powerpoint/2010/main" val="38633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3" name="图片 2">
            <a:extLst>
              <a:ext uri="{FF2B5EF4-FFF2-40B4-BE49-F238E27FC236}">
                <a16:creationId xmlns:a16="http://schemas.microsoft.com/office/drawing/2014/main" id="{7831B738-3BDE-4B82-B868-D328809CEB5D}"/>
              </a:ext>
            </a:extLst>
          </p:cNvPr>
          <p:cNvPicPr>
            <a:picLocks noChangeAspect="1"/>
          </p:cNvPicPr>
          <p:nvPr/>
        </p:nvPicPr>
        <p:blipFill>
          <a:blip r:embed="rId4"/>
          <a:stretch>
            <a:fillRect/>
          </a:stretch>
        </p:blipFill>
        <p:spPr>
          <a:xfrm>
            <a:off x="1237572" y="775917"/>
            <a:ext cx="9716856" cy="5306165"/>
          </a:xfrm>
          <a:prstGeom prst="rect">
            <a:avLst/>
          </a:prstGeom>
        </p:spPr>
      </p:pic>
    </p:spTree>
    <p:extLst>
      <p:ext uri="{BB962C8B-B14F-4D97-AF65-F5344CB8AC3E}">
        <p14:creationId xmlns:p14="http://schemas.microsoft.com/office/powerpoint/2010/main" val="152133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5" name="图片 4">
            <a:extLst>
              <a:ext uri="{FF2B5EF4-FFF2-40B4-BE49-F238E27FC236}">
                <a16:creationId xmlns:a16="http://schemas.microsoft.com/office/drawing/2014/main" id="{376DF331-B0E8-48AD-B350-C97815935C28}"/>
              </a:ext>
            </a:extLst>
          </p:cNvPr>
          <p:cNvPicPr>
            <a:picLocks noChangeAspect="1"/>
          </p:cNvPicPr>
          <p:nvPr/>
        </p:nvPicPr>
        <p:blipFill>
          <a:blip r:embed="rId4"/>
          <a:stretch>
            <a:fillRect/>
          </a:stretch>
        </p:blipFill>
        <p:spPr>
          <a:xfrm>
            <a:off x="1361414" y="142416"/>
            <a:ext cx="9469171" cy="6573167"/>
          </a:xfrm>
          <a:prstGeom prst="rect">
            <a:avLst/>
          </a:prstGeom>
        </p:spPr>
      </p:pic>
    </p:spTree>
    <p:extLst>
      <p:ext uri="{BB962C8B-B14F-4D97-AF65-F5344CB8AC3E}">
        <p14:creationId xmlns:p14="http://schemas.microsoft.com/office/powerpoint/2010/main" val="131812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2" y="1524411"/>
            <a:ext cx="8351837" cy="4247673"/>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2" y="609816"/>
            <a:ext cx="7096154" cy="719137"/>
          </a:xfrm>
        </p:spPr>
        <p:txBody>
          <a:bodyPr>
            <a:normAutofit/>
          </a:bodyPr>
          <a:lstStyle/>
          <a:p>
            <a:pPr defTabSz="1200150">
              <a:spcAft>
                <a:spcPct val="35000"/>
              </a:spcAft>
            </a:pPr>
            <a:r>
              <a:rPr lang="zh-CN" altLang="en-US" sz="4000" b="1" dirty="0"/>
              <a:t>介绍</a:t>
            </a:r>
          </a:p>
        </p:txBody>
      </p:sp>
      <p:sp>
        <p:nvSpPr>
          <p:cNvPr id="13314" name="Rectangle 3"/>
          <p:cNvSpPr>
            <a:spLocks noGrp="1" noChangeArrowheads="1"/>
          </p:cNvSpPr>
          <p:nvPr>
            <p:ph idx="1"/>
          </p:nvPr>
        </p:nvSpPr>
        <p:spPr>
          <a:xfrm>
            <a:off x="2222488" y="1915327"/>
            <a:ext cx="7889902" cy="3768888"/>
          </a:xfrm>
        </p:spPr>
        <p:txBody>
          <a:bodyPr>
            <a:noAutofit/>
          </a:bodyPr>
          <a:lstStyle/>
          <a:p>
            <a:r>
              <a:rPr lang="zh-CN" altLang="en-US" sz="3200" dirty="0"/>
              <a:t>新闻的分类无非是要把相似的新闻放到一类中</a:t>
            </a:r>
            <a:r>
              <a:rPr lang="zh-CN" altLang="en-US" sz="3200" dirty="0">
                <a:latin typeface="+mj-lt"/>
                <a:ea typeface="+mj-ea"/>
                <a:cs typeface="+mj-cs"/>
              </a:rPr>
              <a:t>；</a:t>
            </a:r>
            <a:endParaRPr lang="en-US" altLang="zh-CN" sz="3200" dirty="0">
              <a:latin typeface="+mj-lt"/>
              <a:ea typeface="+mj-ea"/>
              <a:cs typeface="+mj-cs"/>
            </a:endParaRPr>
          </a:p>
          <a:p>
            <a:r>
              <a:rPr lang="zh-CN" altLang="en-US" sz="3200" dirty="0"/>
              <a:t>计算机其实读不懂新闻，它只能快速计算；</a:t>
            </a:r>
            <a:endParaRPr lang="en-US" altLang="zh-CN" sz="3200" dirty="0"/>
          </a:p>
          <a:p>
            <a:r>
              <a:rPr lang="zh-CN" altLang="en-US" sz="3200" dirty="0"/>
              <a:t>这就要求我们设计一个算法来算出任意两篇新闻的相似性；</a:t>
            </a:r>
            <a:endParaRPr lang="en-US" altLang="zh-CN" sz="3200" dirty="0"/>
          </a:p>
          <a:p>
            <a:r>
              <a:rPr lang="zh-CN" altLang="en-US" sz="3200" dirty="0"/>
              <a:t>为了做到这一点，我们需要想办法用一组数字或一个向量来描述一篇新闻。 </a:t>
            </a:r>
            <a:endParaRPr lang="en-US" altLang="zh-CN" sz="3200"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7" name="文本框 6">
            <a:extLst>
              <a:ext uri="{FF2B5EF4-FFF2-40B4-BE49-F238E27FC236}">
                <a16:creationId xmlns:a16="http://schemas.microsoft.com/office/drawing/2014/main" id="{C4EFE5EB-B02F-48E0-841F-E468C47FE5CC}"/>
              </a:ext>
            </a:extLst>
          </p:cNvPr>
          <p:cNvSpPr txBox="1"/>
          <p:nvPr/>
        </p:nvSpPr>
        <p:spPr>
          <a:xfrm>
            <a:off x="1925426" y="2108230"/>
            <a:ext cx="7567366" cy="1938992"/>
          </a:xfrm>
          <a:prstGeom prst="rect">
            <a:avLst/>
          </a:prstGeom>
          <a:noFill/>
        </p:spPr>
        <p:txBody>
          <a:bodyPr wrap="square">
            <a:spAutoFit/>
          </a:bodyPr>
          <a:lstStyle/>
          <a:p>
            <a:r>
              <a:rPr lang="zh-CN" altLang="en-US" sz="2400" dirty="0"/>
              <a:t>从这个公式来看，未作近似的奇异值分解没有像上一节中展示的那样降低矩阵的维度。但是由千对角矩阵B对角线上的元素的很多值相对其他的值非常小，或者干脆为零，故可以省略。因此，奇异值分解后，一个超大矩阵就变成我们上一节中三个小矩阵的乘积。</a:t>
            </a:r>
          </a:p>
        </p:txBody>
      </p:sp>
    </p:spTree>
    <p:extLst>
      <p:ext uri="{BB962C8B-B14F-4D97-AF65-F5344CB8AC3E}">
        <p14:creationId xmlns:p14="http://schemas.microsoft.com/office/powerpoint/2010/main" val="155168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5" name="图片 4">
            <a:extLst>
              <a:ext uri="{FF2B5EF4-FFF2-40B4-BE49-F238E27FC236}">
                <a16:creationId xmlns:a16="http://schemas.microsoft.com/office/drawing/2014/main" id="{21D776F8-69CF-4900-9F16-4A4B0AAC24D9}"/>
              </a:ext>
            </a:extLst>
          </p:cNvPr>
          <p:cNvPicPr>
            <a:picLocks noChangeAspect="1"/>
          </p:cNvPicPr>
          <p:nvPr/>
        </p:nvPicPr>
        <p:blipFill>
          <a:blip r:embed="rId4"/>
          <a:stretch>
            <a:fillRect/>
          </a:stretch>
        </p:blipFill>
        <p:spPr>
          <a:xfrm>
            <a:off x="251597" y="552048"/>
            <a:ext cx="11688806" cy="5753903"/>
          </a:xfrm>
          <a:prstGeom prst="rect">
            <a:avLst/>
          </a:prstGeom>
        </p:spPr>
      </p:pic>
    </p:spTree>
    <p:extLst>
      <p:ext uri="{BB962C8B-B14F-4D97-AF65-F5344CB8AC3E}">
        <p14:creationId xmlns:p14="http://schemas.microsoft.com/office/powerpoint/2010/main" val="16678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04256" y="760293"/>
            <a:ext cx="7096154" cy="719137"/>
          </a:xfrm>
        </p:spPr>
        <p:txBody>
          <a:bodyPr>
            <a:normAutofit/>
          </a:bodyPr>
          <a:lstStyle/>
          <a:p>
            <a:r>
              <a:rPr lang="zh-CN" altLang="en-US" sz="4000" dirty="0"/>
              <a:t>小结</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
        <p:nvSpPr>
          <p:cNvPr id="8" name="文本框 7">
            <a:extLst>
              <a:ext uri="{FF2B5EF4-FFF2-40B4-BE49-F238E27FC236}">
                <a16:creationId xmlns:a16="http://schemas.microsoft.com/office/drawing/2014/main" id="{989DD727-AC4A-4EBC-8C57-AA90337A5525}"/>
              </a:ext>
            </a:extLst>
          </p:cNvPr>
          <p:cNvSpPr txBox="1"/>
          <p:nvPr/>
        </p:nvSpPr>
        <p:spPr>
          <a:xfrm>
            <a:off x="1237268" y="1997292"/>
            <a:ext cx="8990814" cy="3046988"/>
          </a:xfrm>
          <a:prstGeom prst="rect">
            <a:avLst/>
          </a:prstGeom>
          <a:noFill/>
        </p:spPr>
        <p:txBody>
          <a:bodyPr wrap="square">
            <a:spAutoFit/>
          </a:bodyPr>
          <a:lstStyle/>
          <a:p>
            <a:r>
              <a:rPr lang="zh-CN" altLang="en-US" sz="2400" dirty="0"/>
              <a:t>相比上一章介绍的利用文本特征向虽余弦的距离自底向上的分类方法， 奇异值分解的优点是能较快地得到结果（在实际应用中）， 因为它不需要一次次地迭代。 但是用这种方法得到的分类结果略显粗糙， 因此， 它适合处理超大规模文本的粗分类。在实际应用中，可以先进行奇异值分解， 得到粗分类结果，再利用计算向最余弦的方法， 在粗分类结果的基础上， 进行几次迭代， 得到比较精确的结果。 这样 ， 这两个方法一先一后结合使用， 可以充分利用两者的优势 ， 既节省时间， 又能获得很好的准确性。</a:t>
            </a:r>
          </a:p>
        </p:txBody>
      </p:sp>
    </p:spTree>
    <p:extLst>
      <p:ext uri="{BB962C8B-B14F-4D97-AF65-F5344CB8AC3E}">
        <p14:creationId xmlns:p14="http://schemas.microsoft.com/office/powerpoint/2010/main" val="202912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3" name="图片 2">
            <a:extLst>
              <a:ext uri="{FF2B5EF4-FFF2-40B4-BE49-F238E27FC236}">
                <a16:creationId xmlns:a16="http://schemas.microsoft.com/office/drawing/2014/main" id="{885130E5-1B08-4D55-A1FC-062D66CFD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162" y="423862"/>
            <a:ext cx="7305675" cy="6010275"/>
          </a:xfrm>
          <a:prstGeom prst="rect">
            <a:avLst/>
          </a:prstGeom>
        </p:spPr>
      </p:pic>
    </p:spTree>
    <p:extLst>
      <p:ext uri="{BB962C8B-B14F-4D97-AF65-F5344CB8AC3E}">
        <p14:creationId xmlns:p14="http://schemas.microsoft.com/office/powerpoint/2010/main" val="2587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pic>
        <p:nvPicPr>
          <p:cNvPr id="5" name="图片 4">
            <a:extLst>
              <a:ext uri="{FF2B5EF4-FFF2-40B4-BE49-F238E27FC236}">
                <a16:creationId xmlns:a16="http://schemas.microsoft.com/office/drawing/2014/main" id="{40BD21CD-E16C-4537-820E-A5550AA4E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87" y="2566987"/>
            <a:ext cx="10639425" cy="1724025"/>
          </a:xfrm>
          <a:prstGeom prst="rect">
            <a:avLst/>
          </a:prstGeom>
        </p:spPr>
      </p:pic>
    </p:spTree>
    <p:extLst>
      <p:ext uri="{BB962C8B-B14F-4D97-AF65-F5344CB8AC3E}">
        <p14:creationId xmlns:p14="http://schemas.microsoft.com/office/powerpoint/2010/main" val="393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26249" y="2613143"/>
            <a:ext cx="7191467" cy="91300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zh-CN" altLang="en-US" sz="5333" b="1" dirty="0">
                <a:latin typeface="+mj-ea"/>
                <a:sym typeface="Calibri" panose="020F0502020204030204" pitchFamily="34" charset="0"/>
              </a:rPr>
              <a:t>感谢观看</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123634" y="3645891"/>
            <a:ext cx="7996700"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tabLst>
                <a:tab pos="2865895" algn="l"/>
              </a:tabLst>
            </a:pPr>
            <a:r>
              <a:rPr lang="en-US" altLang="zh-CN" sz="1867" spc="4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watching </a:t>
            </a:r>
          </a:p>
        </p:txBody>
      </p:sp>
      <p:sp>
        <p:nvSpPr>
          <p:cNvPr id="69" name="椭圆 68"/>
          <p:cNvSpPr/>
          <p:nvPr/>
        </p:nvSpPr>
        <p:spPr>
          <a:xfrm>
            <a:off x="4313004" y="4349919"/>
            <a:ext cx="468069" cy="4680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887051" y="4384039"/>
            <a:ext cx="3457896"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783" fontAlgn="base">
              <a:spcBef>
                <a:spcPct val="0"/>
              </a:spcBef>
              <a:spcAft>
                <a:spcPct val="0"/>
              </a:spcAft>
              <a:tabLst>
                <a:tab pos="2865895" algn="l"/>
              </a:tabLst>
            </a:pPr>
            <a:r>
              <a:rPr lang="zh-CN" altLang="en-US" sz="1867" dirty="0">
                <a:latin typeface="方正准圆简体" panose="03000509000000000000" pitchFamily="65" charset="-122"/>
                <a:ea typeface="方正准圆简体" panose="03000509000000000000" pitchFamily="65" charset="-122"/>
                <a:sym typeface="Calibri" panose="020F0502020204030204" pitchFamily="34" charset="0"/>
              </a:rPr>
              <a:t>计科</a:t>
            </a:r>
            <a:r>
              <a:rPr lang="en-US" altLang="zh-CN" sz="1867" dirty="0">
                <a:latin typeface="方正准圆简体" panose="03000509000000000000" pitchFamily="65" charset="-122"/>
                <a:ea typeface="方正准圆简体" panose="03000509000000000000" pitchFamily="65" charset="-122"/>
                <a:sym typeface="Calibri" panose="020F0502020204030204" pitchFamily="34" charset="0"/>
              </a:rPr>
              <a:t>1907</a:t>
            </a:r>
            <a:r>
              <a:rPr lang="zh-CN" altLang="en-US" sz="1867" dirty="0">
                <a:latin typeface="方正准圆简体" panose="03000509000000000000" pitchFamily="65" charset="-122"/>
                <a:ea typeface="方正准圆简体" panose="03000509000000000000" pitchFamily="65" charset="-122"/>
                <a:sym typeface="Calibri" panose="020F0502020204030204" pitchFamily="34" charset="0"/>
              </a:rPr>
              <a:t>第四组   </a:t>
            </a:r>
            <a:r>
              <a:rPr lang="en-US" altLang="zh-CN" sz="1867" dirty="0">
                <a:latin typeface="方正准圆简体" panose="03000509000000000000" pitchFamily="65" charset="-122"/>
                <a:ea typeface="方正准圆简体" panose="03000509000000000000" pitchFamily="65" charset="-122"/>
                <a:sym typeface="Calibri" panose="020F0502020204030204" pitchFamily="34" charset="0"/>
              </a:rPr>
              <a:t>2021.4.25</a:t>
            </a:r>
          </a:p>
        </p:txBody>
      </p:sp>
      <p:grpSp>
        <p:nvGrpSpPr>
          <p:cNvPr id="79" name="Group 66"/>
          <p:cNvGrpSpPr>
            <a:grpSpLocks noChangeAspect="1"/>
          </p:cNvGrpSpPr>
          <p:nvPr/>
        </p:nvGrpSpPr>
        <p:grpSpPr bwMode="auto">
          <a:xfrm>
            <a:off x="4418982" y="4447974"/>
            <a:ext cx="256116" cy="277284"/>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accent1"/>
                </a:solidFill>
              </a:endParaRPr>
            </a:p>
          </p:txBody>
        </p:sp>
      </p:grpSp>
      <p:pic>
        <p:nvPicPr>
          <p:cNvPr id="2" name="图片 1">
            <a:extLst>
              <a:ext uri="{FF2B5EF4-FFF2-40B4-BE49-F238E27FC236}">
                <a16:creationId xmlns:a16="http://schemas.microsoft.com/office/drawing/2014/main" id="{CBC067EC-3415-4CA8-ADDB-FBCAD657287C}"/>
              </a:ext>
            </a:extLst>
          </p:cNvPr>
          <p:cNvPicPr>
            <a:picLocks noChangeAspect="1"/>
          </p:cNvPicPr>
          <p:nvPr/>
        </p:nvPicPr>
        <p:blipFill>
          <a:blip r:embed="rId4"/>
          <a:stretch>
            <a:fillRect/>
          </a:stretch>
        </p:blipFill>
        <p:spPr>
          <a:xfrm>
            <a:off x="3305831" y="688845"/>
            <a:ext cx="4925995" cy="1999661"/>
          </a:xfrm>
          <a:prstGeom prst="rect">
            <a:avLst/>
          </a:prstGeom>
        </p:spPr>
      </p:pic>
    </p:spTree>
    <p:extLst>
      <p:ext uri="{BB962C8B-B14F-4D97-AF65-F5344CB8AC3E}">
        <p14:creationId xmlns:p14="http://schemas.microsoft.com/office/powerpoint/2010/main" val="176374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1000"/>
                                        <p:tgtEl>
                                          <p:spTgt spid="70"/>
                                        </p:tgtEl>
                                      </p:cBhvr>
                                    </p:animEffect>
                                    <p:anim calcmode="lin" valueType="num">
                                      <p:cBhvr>
                                        <p:cTn id="23" dur="1000" fill="hold"/>
                                        <p:tgtEl>
                                          <p:spTgt spid="70"/>
                                        </p:tgtEl>
                                        <p:attrNameLst>
                                          <p:attrName>ppt_x</p:attrName>
                                        </p:attrNameLst>
                                      </p:cBhvr>
                                      <p:tavLst>
                                        <p:tav tm="0">
                                          <p:val>
                                            <p:strVal val="#ppt_x"/>
                                          </p:val>
                                        </p:tav>
                                        <p:tav tm="100000">
                                          <p:val>
                                            <p:strVal val="#ppt_x"/>
                                          </p:val>
                                        </p:tav>
                                      </p:tavLst>
                                    </p:anim>
                                    <p:anim calcmode="lin" valueType="num">
                                      <p:cBhvr>
                                        <p:cTn id="2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9" grpId="0" animBg="1"/>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2024035" y="1715678"/>
            <a:ext cx="8351837" cy="4234274"/>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2133602" y="677863"/>
            <a:ext cx="7096154" cy="719137"/>
          </a:xfrm>
        </p:spPr>
        <p:txBody>
          <a:bodyPr>
            <a:normAutofit fontScale="90000"/>
          </a:bodyPr>
          <a:lstStyle/>
          <a:p>
            <a:r>
              <a:rPr lang="zh-CN" altLang="en-US" b="1" dirty="0"/>
              <a:t>如何确定网页和查询的相关性 </a:t>
            </a:r>
          </a:p>
        </p:txBody>
      </p:sp>
      <p:sp>
        <p:nvSpPr>
          <p:cNvPr id="13314" name="Rectangle 3"/>
          <p:cNvSpPr>
            <a:spLocks noGrp="1" noChangeArrowheads="1"/>
          </p:cNvSpPr>
          <p:nvPr>
            <p:ph idx="1"/>
          </p:nvPr>
        </p:nvSpPr>
        <p:spPr>
          <a:xfrm>
            <a:off x="2309786" y="1397001"/>
            <a:ext cx="7889902" cy="1527175"/>
          </a:xfrm>
        </p:spPr>
        <p:txBody>
          <a:bodyPr>
            <a:noAutofit/>
          </a:bodyPr>
          <a:lstStyle/>
          <a:p>
            <a:endParaRPr lang="en-US" altLang="zh-CN" sz="3200" dirty="0"/>
          </a:p>
          <a:p>
            <a:r>
              <a:rPr lang="zh-CN" altLang="en-US" sz="3200" dirty="0"/>
              <a:t>例子：查找关于“原子能的应用”的网页</a:t>
            </a:r>
            <a:endParaRPr lang="en-US" altLang="zh-CN" sz="3200" dirty="0"/>
          </a:p>
          <a:p>
            <a:r>
              <a:rPr lang="zh-CN" altLang="en-US" sz="3200" dirty="0"/>
              <a:t>现在任何一个搜索引擎都包含几十万甚至是上百万个多少有点关系的网页。那么哪个应该排在前面呢？</a:t>
            </a:r>
            <a:endParaRPr lang="en-US" altLang="zh-CN" sz="3200" dirty="0"/>
          </a:p>
          <a:p>
            <a:r>
              <a:rPr lang="zh-CN" altLang="en-US" sz="3200" dirty="0"/>
              <a:t>显然我们应该根据网页和查询“原子能的应用”的相关性对这些网页进行排序。</a:t>
            </a:r>
            <a:endParaRPr lang="en-US" altLang="zh-CN" sz="3200" dirty="0"/>
          </a:p>
          <a:p>
            <a:r>
              <a:rPr lang="zh-CN" altLang="en-US" sz="3200" dirty="0"/>
              <a:t>因此，这里的关键问题是如何度量网页和查询的相关性。 </a:t>
            </a:r>
            <a:endParaRPr lang="en-US" altLang="zh-CN" sz="3200"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2024035" y="1285861"/>
            <a:ext cx="8351837" cy="4888696"/>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2024035" y="376224"/>
            <a:ext cx="7096154" cy="719137"/>
          </a:xfrm>
        </p:spPr>
        <p:txBody>
          <a:bodyPr>
            <a:normAutofit fontScale="90000"/>
          </a:bodyPr>
          <a:lstStyle/>
          <a:p>
            <a:r>
              <a:rPr lang="zh-CN" altLang="en-US" b="1" dirty="0"/>
              <a:t>如何确定网页和查询的相关性 </a:t>
            </a:r>
          </a:p>
        </p:txBody>
      </p:sp>
      <p:sp>
        <p:nvSpPr>
          <p:cNvPr id="13314" name="Rectangle 3"/>
          <p:cNvSpPr>
            <a:spLocks noGrp="1" noChangeArrowheads="1"/>
          </p:cNvSpPr>
          <p:nvPr>
            <p:ph idx="1"/>
          </p:nvPr>
        </p:nvSpPr>
        <p:spPr>
          <a:xfrm>
            <a:off x="2309786" y="1397001"/>
            <a:ext cx="7889902" cy="1527175"/>
          </a:xfrm>
        </p:spPr>
        <p:txBody>
          <a:bodyPr>
            <a:noAutofit/>
          </a:bodyPr>
          <a:lstStyle/>
          <a:p>
            <a:r>
              <a:rPr lang="zh-CN" altLang="en-US" sz="3200" dirty="0"/>
              <a:t>短语“原子能的应用”可以分成三个关键词：“原子能”、“的”、“应用”。</a:t>
            </a:r>
            <a:endParaRPr lang="en-US" altLang="zh-CN" sz="3200" dirty="0"/>
          </a:p>
          <a:p>
            <a:r>
              <a:rPr lang="zh-CN" altLang="en-US" sz="3200" dirty="0"/>
              <a:t>根据直觉，包含这三个词多的网页应该比包含它们少的网页相关。当然，这个办法有一个明显的漏洞。</a:t>
            </a:r>
            <a:endParaRPr lang="en-US" altLang="zh-CN" sz="3200" dirty="0"/>
          </a:p>
          <a:p>
            <a:r>
              <a:rPr lang="zh-CN" altLang="en-US" sz="3200" dirty="0"/>
              <a:t>因此我们需要根据网页的长度，对关键词的次数进行归一化，也就是用关键词的次数除以网页的总字数。我们把这个商称为“关键词的频率”，或者“单文本词汇频率”（</a:t>
            </a:r>
            <a:r>
              <a:rPr lang="en-US" altLang="zh-CN" sz="3200" dirty="0"/>
              <a:t>Term Frequency</a:t>
            </a:r>
            <a:r>
              <a:rPr lang="zh-CN" altLang="en-US" sz="3200" dirty="0"/>
              <a:t>，</a:t>
            </a:r>
            <a:r>
              <a:rPr lang="en-US" altLang="zh-CN" sz="3200" dirty="0"/>
              <a:t>TF)</a:t>
            </a: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2024035" y="1285861"/>
            <a:ext cx="8351837" cy="4860415"/>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2024035" y="352155"/>
            <a:ext cx="7096154" cy="719137"/>
          </a:xfrm>
        </p:spPr>
        <p:txBody>
          <a:bodyPr>
            <a:normAutofit fontScale="90000"/>
          </a:bodyPr>
          <a:lstStyle/>
          <a:p>
            <a:r>
              <a:rPr lang="zh-CN" altLang="en-US" b="1" dirty="0"/>
              <a:t>如何确定网页和查询的相关性 </a:t>
            </a:r>
          </a:p>
        </p:txBody>
      </p:sp>
      <p:sp>
        <p:nvSpPr>
          <p:cNvPr id="13314" name="Rectangle 3"/>
          <p:cNvSpPr>
            <a:spLocks noGrp="1" noChangeArrowheads="1"/>
          </p:cNvSpPr>
          <p:nvPr>
            <p:ph idx="1"/>
          </p:nvPr>
        </p:nvSpPr>
        <p:spPr>
          <a:xfrm>
            <a:off x="2309786" y="1397001"/>
            <a:ext cx="7889902" cy="1527175"/>
          </a:xfrm>
        </p:spPr>
        <p:txBody>
          <a:bodyPr>
            <a:noAutofit/>
          </a:bodyPr>
          <a:lstStyle/>
          <a:p>
            <a:pPr>
              <a:lnSpc>
                <a:spcPct val="150000"/>
              </a:lnSpc>
            </a:pPr>
            <a:r>
              <a:rPr lang="zh-CN" altLang="en-US" sz="3200" dirty="0">
                <a:solidFill>
                  <a:srgbClr val="0070C0"/>
                </a:solidFill>
              </a:rPr>
              <a:t>相关性的一个简单的度量：</a:t>
            </a:r>
            <a:endParaRPr lang="en-US" altLang="zh-CN" sz="3200" dirty="0">
              <a:solidFill>
                <a:srgbClr val="0070C0"/>
              </a:solidFill>
            </a:endParaRPr>
          </a:p>
          <a:p>
            <a:pPr>
              <a:lnSpc>
                <a:spcPct val="150000"/>
              </a:lnSpc>
              <a:buNone/>
            </a:pPr>
            <a:r>
              <a:rPr lang="zh-CN" altLang="en-US" sz="3200" dirty="0"/>
              <a:t>  如果一个查询包含关键词 </a:t>
            </a:r>
            <a:r>
              <a:rPr lang="en-US" altLang="zh-CN" sz="3200" dirty="0"/>
              <a:t>w</a:t>
            </a:r>
            <a:r>
              <a:rPr lang="en-US" altLang="zh-CN" sz="3200" baseline="-25000" dirty="0"/>
              <a:t>1</a:t>
            </a:r>
            <a:r>
              <a:rPr lang="en-US" altLang="zh-CN" sz="3200" dirty="0"/>
              <a:t>,w</a:t>
            </a:r>
            <a:r>
              <a:rPr lang="en-US" altLang="zh-CN" sz="3200" baseline="-25000" dirty="0"/>
              <a:t>2</a:t>
            </a:r>
            <a:r>
              <a:rPr lang="en-US" altLang="zh-CN" sz="3200" dirty="0"/>
              <a:t>,...,</a:t>
            </a:r>
            <a:r>
              <a:rPr lang="en-US" altLang="zh-CN" sz="3200" dirty="0" err="1"/>
              <a:t>w</a:t>
            </a:r>
            <a:r>
              <a:rPr lang="en-US" altLang="zh-CN" sz="3200" baseline="-25000" dirty="0" err="1"/>
              <a:t>n</a:t>
            </a:r>
            <a:r>
              <a:rPr lang="en-US" altLang="zh-CN" sz="3200" dirty="0"/>
              <a:t>, </a:t>
            </a:r>
            <a:r>
              <a:rPr lang="zh-CN" altLang="en-US" sz="3200" dirty="0"/>
              <a:t>它们在一篇特定网页中的词频分别是</a:t>
            </a:r>
            <a:r>
              <a:rPr lang="en-US" altLang="zh-CN" sz="3200" dirty="0"/>
              <a:t>: TF</a:t>
            </a:r>
            <a:r>
              <a:rPr lang="en-US" altLang="zh-CN" sz="3200" baseline="-25000" dirty="0"/>
              <a:t>1</a:t>
            </a:r>
            <a:r>
              <a:rPr lang="en-US" altLang="zh-CN" sz="3200" dirty="0"/>
              <a:t>, TF</a:t>
            </a:r>
            <a:r>
              <a:rPr lang="en-US" altLang="zh-CN" sz="3200" baseline="-25000" dirty="0"/>
              <a:t>2</a:t>
            </a:r>
            <a:r>
              <a:rPr lang="en-US" altLang="zh-CN" sz="3200" dirty="0"/>
              <a:t>, ..., </a:t>
            </a:r>
            <a:r>
              <a:rPr lang="en-US" altLang="zh-CN" sz="3200" dirty="0" err="1"/>
              <a:t>TF</a:t>
            </a:r>
            <a:r>
              <a:rPr lang="en-US" altLang="zh-CN" sz="3200" baseline="-25000" dirty="0" err="1"/>
              <a:t>n</a:t>
            </a:r>
            <a:r>
              <a:rPr lang="zh-CN" altLang="en-US" sz="3200" dirty="0"/>
              <a:t>。 （</a:t>
            </a:r>
            <a:r>
              <a:rPr lang="en-US" altLang="zh-CN" sz="3200" dirty="0"/>
              <a:t>TF: term frequency)</a:t>
            </a:r>
            <a:r>
              <a:rPr lang="zh-CN" altLang="en-US" sz="3200" dirty="0"/>
              <a:t>。 那么，这个查询和该网页的相关性就是</a:t>
            </a:r>
            <a:r>
              <a:rPr lang="en-US" altLang="zh-CN" sz="3200" dirty="0"/>
              <a:t>: </a:t>
            </a:r>
          </a:p>
          <a:p>
            <a:pPr algn="ctr">
              <a:lnSpc>
                <a:spcPct val="150000"/>
              </a:lnSpc>
              <a:buNone/>
            </a:pPr>
            <a:r>
              <a:rPr lang="en-US" altLang="zh-CN" sz="3200" dirty="0"/>
              <a:t>   TF</a:t>
            </a:r>
            <a:r>
              <a:rPr lang="en-US" altLang="zh-CN" sz="3200" baseline="-25000" dirty="0"/>
              <a:t>1</a:t>
            </a:r>
            <a:r>
              <a:rPr lang="en-US" altLang="zh-CN" sz="3200" dirty="0"/>
              <a:t> + TF</a:t>
            </a:r>
            <a:r>
              <a:rPr lang="en-US" altLang="zh-CN" sz="3200" baseline="-25000" dirty="0"/>
              <a:t>2</a:t>
            </a:r>
            <a:r>
              <a:rPr lang="en-US" altLang="zh-CN" sz="3200" dirty="0"/>
              <a:t> + ... + </a:t>
            </a:r>
            <a:r>
              <a:rPr lang="en-US" altLang="zh-CN" sz="3200" dirty="0" err="1"/>
              <a:t>TFn</a:t>
            </a:r>
            <a:r>
              <a:rPr lang="zh-CN" altLang="en-US" sz="3200" dirty="0"/>
              <a:t>。 </a:t>
            </a:r>
            <a:endParaRPr lang="en-US" altLang="zh-CN" sz="3200"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4813282"/>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4" y="299277"/>
            <a:ext cx="7096154" cy="719137"/>
          </a:xfrm>
        </p:spPr>
        <p:txBody>
          <a:bodyPr>
            <a:normAutofit/>
          </a:bodyPr>
          <a:lstStyle/>
          <a:p>
            <a:pPr defTabSz="1200150">
              <a:spcAft>
                <a:spcPct val="35000"/>
              </a:spcAft>
            </a:pPr>
            <a:r>
              <a:rPr lang="en-US" altLang="zh-CN" sz="4000" dirty="0"/>
              <a:t>TF/IDF</a:t>
            </a:r>
            <a:r>
              <a:rPr lang="en-US" altLang="zh-CN" sz="4000" b="1" dirty="0"/>
              <a:t> </a:t>
            </a:r>
            <a:r>
              <a:rPr lang="zh-CN" altLang="en-US" sz="4000" b="1" dirty="0"/>
              <a:t>介绍</a:t>
            </a:r>
          </a:p>
        </p:txBody>
      </p:sp>
      <p:sp>
        <p:nvSpPr>
          <p:cNvPr id="13314" name="Rectangle 3"/>
          <p:cNvSpPr>
            <a:spLocks noGrp="1" noChangeArrowheads="1"/>
          </p:cNvSpPr>
          <p:nvPr>
            <p:ph idx="1"/>
          </p:nvPr>
        </p:nvSpPr>
        <p:spPr>
          <a:xfrm>
            <a:off x="2309786" y="1397001"/>
            <a:ext cx="7889902" cy="1527175"/>
          </a:xfrm>
        </p:spPr>
        <p:txBody>
          <a:bodyPr>
            <a:noAutofit/>
          </a:bodyPr>
          <a:lstStyle/>
          <a:p>
            <a:r>
              <a:rPr lang="zh-CN" altLang="en-US" sz="2400" dirty="0"/>
              <a:t>在信息检索中，使用最多的权重是“逆文本频率指数” （</a:t>
            </a:r>
            <a:r>
              <a:rPr lang="en-US" altLang="zh-CN" sz="2400" dirty="0"/>
              <a:t>Inverse document frequency </a:t>
            </a:r>
            <a:r>
              <a:rPr lang="zh-CN" altLang="en-US" sz="2400" dirty="0"/>
              <a:t>缩写为</a:t>
            </a:r>
            <a:r>
              <a:rPr lang="zh-CN" altLang="en-US" sz="2400" dirty="0">
                <a:solidFill>
                  <a:srgbClr val="FF0000"/>
                </a:solidFill>
              </a:rPr>
              <a:t>ＩＤＦ</a:t>
            </a:r>
            <a:r>
              <a:rPr lang="zh-CN" altLang="en-US" sz="2400" dirty="0"/>
              <a:t>），</a:t>
            </a:r>
            <a:endParaRPr lang="en-US" altLang="zh-CN" sz="2400" dirty="0"/>
          </a:p>
          <a:p>
            <a:r>
              <a:rPr lang="zh-CN" altLang="en-US" sz="2400" dirty="0"/>
              <a:t>它的公式为</a:t>
            </a:r>
            <a:r>
              <a:rPr lang="zh-CN" altLang="en-US" sz="2400" b="1" dirty="0">
                <a:solidFill>
                  <a:srgbClr val="FF0000"/>
                </a:solidFill>
              </a:rPr>
              <a:t>ｌｏｇ（Ｄ／Ｄｗ）</a:t>
            </a:r>
            <a:r>
              <a:rPr lang="zh-CN" altLang="en-US" sz="2400" dirty="0"/>
              <a:t>其中Ｄ是全部网页数。比如，我们假定中文网页数是Ｄ＝１０亿，词“的”在所有的网页中都出现，即Ｄｗ＝１０亿，那么它的ＩＤＦ＝</a:t>
            </a:r>
            <a:r>
              <a:rPr lang="en-US" altLang="zh-CN" sz="2400" dirty="0"/>
              <a:t>log(10</a:t>
            </a:r>
            <a:r>
              <a:rPr lang="zh-CN" altLang="en-US" sz="2400" dirty="0"/>
              <a:t>亿</a:t>
            </a:r>
            <a:r>
              <a:rPr lang="en-US" altLang="zh-CN" sz="2400" dirty="0"/>
              <a:t>/10</a:t>
            </a:r>
            <a:r>
              <a:rPr lang="zh-CN" altLang="en-US" sz="2400" dirty="0"/>
              <a:t>亿）</a:t>
            </a:r>
            <a:r>
              <a:rPr lang="en-US" altLang="zh-CN" sz="2400" dirty="0"/>
              <a:t>= log (1) = </a:t>
            </a:r>
            <a:r>
              <a:rPr lang="zh-CN" altLang="en-US" sz="2400" dirty="0"/>
              <a:t>０。假如专用词“原子能”在两百万个网页中出现，即Ｄｗ＝２００万，则它的权重ＩＤＦ＝</a:t>
            </a:r>
            <a:r>
              <a:rPr lang="en-US" altLang="zh-CN" sz="2400" dirty="0"/>
              <a:t>log(500) =6.2</a:t>
            </a:r>
            <a:r>
              <a:rPr lang="zh-CN" altLang="en-US" sz="2400" dirty="0"/>
              <a:t>。又假定通用词“应用”，出现在五亿个网页中，它的权重ＩＤＦ </a:t>
            </a:r>
            <a:r>
              <a:rPr lang="en-US" altLang="zh-CN" sz="2400" dirty="0"/>
              <a:t>= log(2)</a:t>
            </a:r>
            <a:r>
              <a:rPr lang="zh-CN" altLang="en-US" sz="2400" dirty="0"/>
              <a:t>，则只有 </a:t>
            </a:r>
            <a:r>
              <a:rPr lang="en-US" altLang="zh-CN" sz="2400" dirty="0"/>
              <a:t>0.7</a:t>
            </a:r>
            <a:r>
              <a:rPr lang="zh-CN" altLang="en-US" sz="2400" dirty="0"/>
              <a:t>。也就只说，在网页中找到一个“原子能”的匹配相当于找到九个“应用”的匹配。</a:t>
            </a:r>
            <a:endParaRPr lang="en-US" altLang="zh-CN" sz="2400" dirty="0"/>
          </a:p>
          <a:p>
            <a:r>
              <a:rPr lang="zh-CN" altLang="en-US" sz="2400" dirty="0"/>
              <a:t>利用 </a:t>
            </a:r>
            <a:r>
              <a:rPr lang="en-US" altLang="zh-CN" sz="2400" dirty="0"/>
              <a:t>IDF</a:t>
            </a:r>
            <a:r>
              <a:rPr lang="zh-CN" altLang="en-US" sz="2400" dirty="0"/>
              <a:t>，上述相关性计算公式就由词频的简单求和变成了加权求和，即 </a:t>
            </a:r>
            <a:r>
              <a:rPr lang="en-US" altLang="zh-CN" sz="2400" dirty="0">
                <a:solidFill>
                  <a:srgbClr val="FF0000"/>
                </a:solidFill>
              </a:rPr>
              <a:t>TF</a:t>
            </a:r>
            <a:r>
              <a:rPr lang="en-US" altLang="zh-CN" sz="2400" baseline="-25000" dirty="0">
                <a:solidFill>
                  <a:srgbClr val="FF0000"/>
                </a:solidFill>
              </a:rPr>
              <a:t>1</a:t>
            </a:r>
            <a:r>
              <a:rPr lang="en-US" altLang="zh-CN" sz="2400" dirty="0">
                <a:solidFill>
                  <a:srgbClr val="FF0000"/>
                </a:solidFill>
              </a:rPr>
              <a:t>*IDF</a:t>
            </a:r>
            <a:r>
              <a:rPr lang="en-US" altLang="zh-CN" sz="2400" baseline="-25000" dirty="0">
                <a:solidFill>
                  <a:srgbClr val="FF0000"/>
                </a:solidFill>
              </a:rPr>
              <a:t>1</a:t>
            </a:r>
            <a:r>
              <a:rPr lang="en-US" altLang="zh-CN" sz="2400" dirty="0">
                <a:solidFill>
                  <a:srgbClr val="FF0000"/>
                </a:solidFill>
              </a:rPr>
              <a:t> + TF</a:t>
            </a:r>
            <a:r>
              <a:rPr lang="en-US" altLang="zh-CN" sz="2400" baseline="-25000" dirty="0">
                <a:solidFill>
                  <a:srgbClr val="FF0000"/>
                </a:solidFill>
              </a:rPr>
              <a:t>2</a:t>
            </a:r>
            <a:r>
              <a:rPr lang="en-US" altLang="zh-CN" sz="2400" dirty="0">
                <a:solidFill>
                  <a:srgbClr val="FF0000"/>
                </a:solidFill>
              </a:rPr>
              <a:t>*IDF</a:t>
            </a:r>
            <a:r>
              <a:rPr lang="en-US" altLang="zh-CN" sz="2400" baseline="-25000" dirty="0">
                <a:solidFill>
                  <a:srgbClr val="FF0000"/>
                </a:solidFill>
              </a:rPr>
              <a:t>2 </a:t>
            </a:r>
            <a:r>
              <a:rPr lang="zh-CN" altLang="en-US" sz="2400" dirty="0">
                <a:solidFill>
                  <a:srgbClr val="FF0000"/>
                </a:solidFill>
              </a:rPr>
              <a:t>＋</a:t>
            </a:r>
            <a:r>
              <a:rPr lang="en-US" altLang="zh-CN" sz="2400" dirty="0">
                <a:solidFill>
                  <a:srgbClr val="FF0000"/>
                </a:solidFill>
              </a:rPr>
              <a:t>... + TF</a:t>
            </a:r>
            <a:r>
              <a:rPr lang="en-US" altLang="zh-CN" sz="2400" baseline="-25000" dirty="0">
                <a:solidFill>
                  <a:srgbClr val="FF0000"/>
                </a:solidFill>
              </a:rPr>
              <a:t>N</a:t>
            </a:r>
            <a:r>
              <a:rPr lang="en-US" altLang="zh-CN" sz="2400" dirty="0">
                <a:solidFill>
                  <a:srgbClr val="FF0000"/>
                </a:solidFill>
              </a:rPr>
              <a:t>*IDF</a:t>
            </a:r>
            <a:r>
              <a:rPr lang="en-US" altLang="zh-CN" sz="2400" baseline="-25000" dirty="0">
                <a:solidFill>
                  <a:srgbClr val="FF0000"/>
                </a:solidFill>
              </a:rPr>
              <a:t>N</a:t>
            </a:r>
            <a:r>
              <a:rPr lang="zh-CN" altLang="en-US" sz="2400" dirty="0"/>
              <a:t>。</a:t>
            </a:r>
            <a:endParaRPr lang="en-US" altLang="zh-CN" sz="2400"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4664091"/>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4" y="376223"/>
            <a:ext cx="7096154" cy="719137"/>
          </a:xfrm>
        </p:spPr>
        <p:txBody>
          <a:bodyPr>
            <a:normAutofit/>
          </a:bodyPr>
          <a:lstStyle/>
          <a:p>
            <a:pPr defTabSz="1200150">
              <a:spcAft>
                <a:spcPct val="35000"/>
              </a:spcAft>
            </a:pPr>
            <a:r>
              <a:rPr lang="zh-CN" altLang="en-US" sz="4000" b="1" dirty="0"/>
              <a:t>新闻的分类</a:t>
            </a:r>
          </a:p>
        </p:txBody>
      </p:sp>
      <p:sp>
        <p:nvSpPr>
          <p:cNvPr id="13314" name="Rectangle 3"/>
          <p:cNvSpPr>
            <a:spLocks noGrp="1" noChangeArrowheads="1"/>
          </p:cNvSpPr>
          <p:nvPr>
            <p:ph idx="1"/>
          </p:nvPr>
        </p:nvSpPr>
        <p:spPr>
          <a:xfrm>
            <a:off x="2309786" y="1397001"/>
            <a:ext cx="7889902" cy="1527175"/>
          </a:xfrm>
        </p:spPr>
        <p:txBody>
          <a:bodyPr>
            <a:noAutofit/>
          </a:bodyPr>
          <a:lstStyle/>
          <a:p>
            <a:pPr>
              <a:lnSpc>
                <a:spcPct val="150000"/>
              </a:lnSpc>
            </a:pPr>
            <a:r>
              <a:rPr lang="zh-CN" altLang="en-US" dirty="0"/>
              <a:t>怎样找一组数字，或者说一个向量来描述一篇新闻？</a:t>
            </a:r>
            <a:endParaRPr lang="en-US" altLang="zh-CN" dirty="0"/>
          </a:p>
          <a:p>
            <a:endParaRPr lang="en-US" altLang="zh-CN" dirty="0"/>
          </a:p>
          <a:p>
            <a:pPr>
              <a:lnSpc>
                <a:spcPct val="150000"/>
              </a:lnSpc>
            </a:pPr>
            <a:r>
              <a:rPr lang="zh-CN" altLang="en-US" dirty="0"/>
              <a:t>对于一篇新闻中的所有实词，我们可以计算出它们的单文本词汇频率</a:t>
            </a:r>
            <a:r>
              <a:rPr lang="en-US" altLang="zh-CN" dirty="0"/>
              <a:t>-</a:t>
            </a:r>
            <a:r>
              <a:rPr lang="zh-CN" altLang="en-US" dirty="0"/>
              <a:t>逆文本频率值（</a:t>
            </a:r>
            <a:r>
              <a:rPr lang="en-US" altLang="zh-CN" dirty="0"/>
              <a:t>TF-IDF)</a:t>
            </a:r>
            <a:r>
              <a:rPr lang="zh-CN" altLang="en-US" dirty="0"/>
              <a:t>。不难想象，和新闻主题有关的那些实词频率高，</a:t>
            </a:r>
            <a:r>
              <a:rPr lang="en-US" altLang="zh-CN" dirty="0"/>
              <a:t>TF-IDF </a:t>
            </a:r>
            <a:r>
              <a:rPr lang="zh-CN" altLang="en-US" dirty="0"/>
              <a:t>值较大。</a:t>
            </a:r>
            <a:endParaRPr lang="en-US" altLang="zh-CN"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bwMode="auto">
          <a:xfrm>
            <a:off x="1992314" y="1285860"/>
            <a:ext cx="8351837" cy="4664091"/>
          </a:xfrm>
          <a:prstGeom prst="roundRect">
            <a:avLst/>
          </a:prstGeom>
          <a:ln>
            <a:solidFill>
              <a:srgbClr val="99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tx1"/>
              </a:solidFill>
            </a:endParaRPr>
          </a:p>
        </p:txBody>
      </p:sp>
      <p:sp>
        <p:nvSpPr>
          <p:cNvPr id="13315" name="Rectangle 2"/>
          <p:cNvSpPr>
            <a:spLocks noGrp="1" noChangeArrowheads="1"/>
          </p:cNvSpPr>
          <p:nvPr>
            <p:ph type="title"/>
          </p:nvPr>
        </p:nvSpPr>
        <p:spPr>
          <a:xfrm>
            <a:off x="1992314" y="376223"/>
            <a:ext cx="7096154" cy="719137"/>
          </a:xfrm>
        </p:spPr>
        <p:txBody>
          <a:bodyPr>
            <a:normAutofit/>
          </a:bodyPr>
          <a:lstStyle/>
          <a:p>
            <a:pPr defTabSz="1200150">
              <a:spcAft>
                <a:spcPct val="35000"/>
              </a:spcAft>
            </a:pPr>
            <a:r>
              <a:rPr lang="zh-CN" altLang="en-US" sz="4000" b="1" dirty="0"/>
              <a:t>新闻的分类</a:t>
            </a:r>
          </a:p>
        </p:txBody>
      </p:sp>
      <p:sp>
        <p:nvSpPr>
          <p:cNvPr id="13314" name="Rectangle 3"/>
          <p:cNvSpPr>
            <a:spLocks noGrp="1" noChangeArrowheads="1"/>
          </p:cNvSpPr>
          <p:nvPr>
            <p:ph idx="1"/>
          </p:nvPr>
        </p:nvSpPr>
        <p:spPr>
          <a:xfrm>
            <a:off x="2309786" y="1397001"/>
            <a:ext cx="7889902" cy="1527175"/>
          </a:xfrm>
        </p:spPr>
        <p:txBody>
          <a:bodyPr>
            <a:noAutofit/>
          </a:bodyPr>
          <a:lstStyle/>
          <a:p>
            <a:r>
              <a:rPr lang="zh-CN" altLang="en-US" sz="2400" dirty="0"/>
              <a:t>比如，词汇表有六万四千个词，分别为 </a:t>
            </a:r>
          </a:p>
          <a:p>
            <a:pPr>
              <a:buNone/>
            </a:pPr>
            <a:r>
              <a:rPr lang="zh-CN" altLang="en-US" sz="2400" dirty="0">
                <a:solidFill>
                  <a:srgbClr val="0070C0"/>
                </a:solidFill>
              </a:rPr>
              <a:t>单词编号 汉字词 </a:t>
            </a:r>
          </a:p>
          <a:p>
            <a:pPr indent="368300">
              <a:buNone/>
            </a:pPr>
            <a:r>
              <a:rPr lang="en-US" altLang="zh-CN" sz="2400" dirty="0"/>
              <a:t>1            </a:t>
            </a:r>
            <a:r>
              <a:rPr lang="zh-CN" altLang="en-US" sz="2400" dirty="0"/>
              <a:t>阿 </a:t>
            </a:r>
          </a:p>
          <a:p>
            <a:pPr indent="368300">
              <a:buNone/>
            </a:pPr>
            <a:r>
              <a:rPr lang="en-US" altLang="zh-CN" sz="2400" dirty="0"/>
              <a:t>2 	          </a:t>
            </a:r>
            <a:r>
              <a:rPr lang="zh-CN" altLang="en-US" sz="2400" dirty="0"/>
              <a:t>啊 </a:t>
            </a:r>
          </a:p>
          <a:p>
            <a:pPr indent="368300">
              <a:buNone/>
            </a:pPr>
            <a:r>
              <a:rPr lang="en-US" altLang="zh-CN" sz="2400" dirty="0"/>
              <a:t>3	          </a:t>
            </a:r>
            <a:r>
              <a:rPr lang="zh-CN" altLang="en-US" sz="2400" dirty="0"/>
              <a:t>阿斗 </a:t>
            </a:r>
          </a:p>
          <a:p>
            <a:pPr indent="368300">
              <a:buNone/>
            </a:pPr>
            <a:r>
              <a:rPr lang="en-US" altLang="zh-CN" sz="2400" dirty="0"/>
              <a:t>4 	          </a:t>
            </a:r>
            <a:r>
              <a:rPr lang="zh-CN" altLang="en-US" sz="2400" dirty="0"/>
              <a:t>阿姨 </a:t>
            </a:r>
          </a:p>
          <a:p>
            <a:pPr indent="368300">
              <a:buNone/>
            </a:pPr>
            <a:r>
              <a:rPr lang="en-US" altLang="zh-CN" sz="2400" dirty="0"/>
              <a:t>... </a:t>
            </a:r>
          </a:p>
          <a:p>
            <a:pPr indent="368300">
              <a:buNone/>
            </a:pPr>
            <a:r>
              <a:rPr lang="en-US" altLang="zh-CN" sz="2400" dirty="0"/>
              <a:t>789        </a:t>
            </a:r>
            <a:r>
              <a:rPr lang="zh-CN" altLang="en-US" sz="2400" dirty="0"/>
              <a:t>服装 </a:t>
            </a:r>
          </a:p>
          <a:p>
            <a:pPr indent="368300">
              <a:buNone/>
            </a:pPr>
            <a:r>
              <a:rPr lang="en-US" altLang="zh-CN" sz="2400" dirty="0"/>
              <a:t>.... </a:t>
            </a:r>
          </a:p>
          <a:p>
            <a:pPr indent="368300">
              <a:buNone/>
            </a:pPr>
            <a:r>
              <a:rPr lang="en-US" altLang="zh-CN" sz="2400" dirty="0"/>
              <a:t>64000    </a:t>
            </a:r>
            <a:r>
              <a:rPr lang="zh-CN" altLang="en-US" sz="2400" dirty="0"/>
              <a:t>做作 </a:t>
            </a:r>
            <a:endParaRPr lang="en-US" altLang="zh-CN" sz="2400" b="1" dirty="0">
              <a:latin typeface="+mj-lt"/>
              <a:ea typeface="+mj-ea"/>
              <a:cs typeface="+mj-cs"/>
            </a:endParaRPr>
          </a:p>
        </p:txBody>
      </p:sp>
      <p:sp>
        <p:nvSpPr>
          <p:cNvPr id="4" name="椭圆 3"/>
          <p:cNvSpPr/>
          <p:nvPr/>
        </p:nvSpPr>
        <p:spPr bwMode="auto">
          <a:xfrm>
            <a:off x="5808664" y="2924175"/>
            <a:ext cx="358775" cy="909638"/>
          </a:xfrm>
          <a:prstGeom prst="ellipse">
            <a:avLst/>
          </a:pr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p:spPr>
        <p:txBody>
          <a:bodyPr>
            <a:spAutoFit/>
          </a:bodyPr>
          <a:lstStyle/>
          <a:p>
            <a:pPr algn="l">
              <a:defRPr/>
            </a:pPr>
            <a:endParaRPr lang="zh-CN" altLang="en-US" sz="3600">
              <a:solidFill>
                <a:srgbClr val="0000FF"/>
              </a:solidFill>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434</TotalTime>
  <Words>2124</Words>
  <Application>Microsoft Office PowerPoint</Application>
  <PresentationFormat>宽屏</PresentationFormat>
  <Paragraphs>176</Paragraphs>
  <Slides>35</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-apple-system</vt:lpstr>
      <vt:lpstr>等线</vt:lpstr>
      <vt:lpstr>等线 Light</vt:lpstr>
      <vt:lpstr>方正准圆简体</vt:lpstr>
      <vt:lpstr>宋体</vt:lpstr>
      <vt:lpstr>Arial</vt:lpstr>
      <vt:lpstr>Office 主题​​</vt:lpstr>
      <vt:lpstr>PowerPoint 演示文稿</vt:lpstr>
      <vt:lpstr>PowerPoint 演示文稿</vt:lpstr>
      <vt:lpstr>介绍</vt:lpstr>
      <vt:lpstr>如何确定网页和查询的相关性 </vt:lpstr>
      <vt:lpstr>如何确定网页和查询的相关性 </vt:lpstr>
      <vt:lpstr>如何确定网页和查询的相关性 </vt:lpstr>
      <vt:lpstr>TF/IDF 介绍</vt:lpstr>
      <vt:lpstr>新闻的分类</vt:lpstr>
      <vt:lpstr>新闻的分类</vt:lpstr>
      <vt:lpstr>新闻的分类</vt:lpstr>
      <vt:lpstr>新闻的分类</vt:lpstr>
      <vt:lpstr>新闻的分类</vt:lpstr>
      <vt:lpstr>新闻的分类</vt:lpstr>
      <vt:lpstr>新闻的分类</vt:lpstr>
      <vt:lpstr>新闻的分类</vt:lpstr>
      <vt:lpstr>新闻的分类</vt:lpstr>
      <vt:lpstr>新闻的分类</vt:lpstr>
      <vt:lpstr>新闻的分类</vt:lpstr>
      <vt:lpstr>PowerPoint 演示文稿</vt:lpstr>
      <vt:lpstr>矩阵运算的背景</vt:lpstr>
      <vt:lpstr>余弦定理算法的缺陷</vt:lpstr>
      <vt:lpstr>利用矩阵运算中的奇异值分解</vt:lpstr>
      <vt:lpstr>奇异值分解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锡滔</dc:creator>
  <cp:lastModifiedBy>杨 杰</cp:lastModifiedBy>
  <cp:revision>53</cp:revision>
  <dcterms:created xsi:type="dcterms:W3CDTF">2021-04-18T01:12:05Z</dcterms:created>
  <dcterms:modified xsi:type="dcterms:W3CDTF">2021-04-25T03:43:47Z</dcterms:modified>
</cp:coreProperties>
</file>