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7" r:id="rId4"/>
    <p:sldId id="268" r:id="rId5"/>
    <p:sldId id="297" r:id="rId6"/>
    <p:sldId id="260" r:id="rId7"/>
    <p:sldId id="273" r:id="rId8"/>
    <p:sldId id="296" r:id="rId9"/>
    <p:sldId id="295" r:id="rId10"/>
    <p:sldId id="282" r:id="rId11"/>
    <p:sldId id="266" r:id="rId12"/>
    <p:sldId id="284" r:id="rId13"/>
    <p:sldId id="294" r:id="rId14"/>
    <p:sldId id="283" r:id="rId15"/>
    <p:sldId id="270" r:id="rId16"/>
    <p:sldId id="25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07D1B-BDD6-40C2-B844-1E83EBF422F2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33DCF-755D-4C09-8C77-B4C66B47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3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784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135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89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182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89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807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75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92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37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7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173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00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7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2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65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65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60943" y="629920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8ED1-95B7-44CE-A12E-9AE24D363BC6}" type="datetimeFigureOut">
              <a:rPr lang="zh-CN" altLang="en-US" smtClean="0"/>
              <a:t>2021/6/15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8.emf"/><Relationship Id="rId5" Type="http://schemas.openxmlformats.org/officeDocument/2006/relationships/image" Target="../media/image14.jpe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9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4F0ED"/>
              </a:clrFrom>
              <a:clrTo>
                <a:srgbClr val="F4F0E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46722" y="3517101"/>
            <a:ext cx="4745278" cy="335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3982"/>
          <a:stretch>
            <a:fillRect/>
          </a:stretch>
        </p:blipFill>
        <p:spPr>
          <a:xfrm>
            <a:off x="-187718" y="2947386"/>
            <a:ext cx="6129316" cy="3924682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7786762" y="4909727"/>
            <a:ext cx="430887" cy="447894"/>
            <a:chOff x="7077476" y="2846291"/>
            <a:chExt cx="430887" cy="447894"/>
          </a:xfrm>
        </p:grpSpPr>
        <p:pic>
          <p:nvPicPr>
            <p:cNvPr id="29" name="图片 2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739" y="2846291"/>
              <a:ext cx="3270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29"/>
            <p:cNvSpPr txBox="1">
              <a:spLocks noChangeArrowheads="1"/>
            </p:cNvSpPr>
            <p:nvPr/>
          </p:nvSpPr>
          <p:spPr bwMode="auto">
            <a:xfrm>
              <a:off x="7077476" y="2873498"/>
              <a:ext cx="430887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印</a:t>
              </a:r>
            </a:p>
          </p:txBody>
        </p: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id="{4199C35F-7296-4474-B252-F53AB0CD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2419" y="1754973"/>
            <a:ext cx="4224315" cy="1094978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字符串比较</a:t>
            </a: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4B882BCC-7D24-4698-976E-74DC25982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577" y="3072334"/>
            <a:ext cx="2304256" cy="685800"/>
          </a:xfrm>
        </p:spPr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算法实现</a:t>
            </a:r>
            <a:r>
              <a:rPr lang="en-US" altLang="zh-CN">
                <a:effectLst/>
              </a:rPr>
              <a:t>3-17</a:t>
            </a:r>
            <a:endParaRPr lang="zh-CN" altLang="en-US" dirty="0">
              <a:effectLst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619D3A-9397-445D-B004-8357E780050D}"/>
              </a:ext>
            </a:extLst>
          </p:cNvPr>
          <p:cNvSpPr txBox="1"/>
          <p:nvPr/>
        </p:nvSpPr>
        <p:spPr>
          <a:xfrm>
            <a:off x="4796456" y="4759312"/>
            <a:ext cx="3086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计科</a:t>
            </a:r>
            <a:r>
              <a:rPr lang="en-US" altLang="zh-CN" sz="3200" dirty="0"/>
              <a:t>1907</a:t>
            </a:r>
            <a:r>
              <a:rPr lang="zh-CN" altLang="en-US" sz="3200" dirty="0"/>
              <a:t>第四组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7184" y="2799654"/>
            <a:ext cx="1292662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叁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4756425" y="5056347"/>
            <a:ext cx="277744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动态规划法代码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06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3982"/>
          <a:stretch>
            <a:fillRect/>
          </a:stretch>
        </p:blipFill>
        <p:spPr>
          <a:xfrm>
            <a:off x="324464" y="-740939"/>
            <a:ext cx="11867535" cy="75989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ABE095-80B5-4C6A-97B9-1D492DF8C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6107" y="686567"/>
            <a:ext cx="2686425" cy="17814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6A73742-30EC-4222-AE12-7A323C5A25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893" y="2948256"/>
            <a:ext cx="9764488" cy="34294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3982"/>
          <a:stretch>
            <a:fillRect/>
          </a:stretch>
        </p:blipFill>
        <p:spPr>
          <a:xfrm>
            <a:off x="324464" y="-740939"/>
            <a:ext cx="11867535" cy="7598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B7C863-325F-4FF2-A6DD-394EEB1FD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045" y="933101"/>
            <a:ext cx="10821910" cy="49917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841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3982"/>
          <a:stretch>
            <a:fillRect/>
          </a:stretch>
        </p:blipFill>
        <p:spPr>
          <a:xfrm>
            <a:off x="324464" y="-740939"/>
            <a:ext cx="11867535" cy="75989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6A9766F-356A-4EEC-8F65-C0EE08C64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8207" y="109074"/>
            <a:ext cx="4915586" cy="6639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571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7184" y="2799654"/>
            <a:ext cx="1292662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肆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4858171" y="5056347"/>
            <a:ext cx="273223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算法复杂度分析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795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-17409" y="4047090"/>
            <a:ext cx="12209409" cy="257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9884F683-BDEC-49FA-81DD-B4538412FCC5}"/>
              </a:ext>
            </a:extLst>
          </p:cNvPr>
          <p:cNvGrpSpPr/>
          <p:nvPr/>
        </p:nvGrpSpPr>
        <p:grpSpPr bwMode="auto">
          <a:xfrm>
            <a:off x="385487" y="215420"/>
            <a:ext cx="4051611" cy="1400176"/>
            <a:chOff x="-122550" y="-816140"/>
            <a:chExt cx="4051640" cy="14001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6DB2902-BA18-418D-939B-6117BD9F0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2">
              <a:extLst>
                <a:ext uri="{FF2B5EF4-FFF2-40B4-BE49-F238E27FC236}">
                  <a16:creationId xmlns:a16="http://schemas.microsoft.com/office/drawing/2014/main" id="{B76E2873-F963-4EC5-AD7D-384C85A35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6" y="-464534"/>
              <a:ext cx="3071834" cy="52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算法复杂度分析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3BB39E9-CD3B-4823-944E-9F83C382C25D}"/>
              </a:ext>
            </a:extLst>
          </p:cNvPr>
          <p:cNvSpPr txBox="1"/>
          <p:nvPr/>
        </p:nvSpPr>
        <p:spPr>
          <a:xfrm>
            <a:off x="1214365" y="2652945"/>
            <a:ext cx="87996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从动态规划递推式可知，算法的时间复杂度为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分别是字符串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的长度。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算法的空间复杂度也为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O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），因为需要一个二维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数组。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44" t="9632" r="23378" b="21559"/>
          <a:stretch>
            <a:fillRect/>
          </a:stretch>
        </p:blipFill>
        <p:spPr>
          <a:xfrm>
            <a:off x="4075588" y="1362168"/>
            <a:ext cx="1514210" cy="31755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89" t="46192" r="71105" b="-1"/>
          <a:stretch>
            <a:fillRect/>
          </a:stretch>
        </p:blipFill>
        <p:spPr>
          <a:xfrm flipH="1">
            <a:off x="5253021" y="-98477"/>
            <a:ext cx="4499354" cy="6668088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539143" y="4713028"/>
            <a:ext cx="430887" cy="447894"/>
            <a:chOff x="7077476" y="2846291"/>
            <a:chExt cx="430887" cy="447894"/>
          </a:xfrm>
        </p:grpSpPr>
        <p:pic>
          <p:nvPicPr>
            <p:cNvPr id="13" name="图片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739" y="2846291"/>
              <a:ext cx="3270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文本框 13"/>
            <p:cNvSpPr txBox="1">
              <a:spLocks noChangeArrowheads="1"/>
            </p:cNvSpPr>
            <p:nvPr/>
          </p:nvSpPr>
          <p:spPr bwMode="auto">
            <a:xfrm>
              <a:off x="7077476" y="2873498"/>
              <a:ext cx="430887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印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7114" y="2044778"/>
            <a:ext cx="10818055" cy="4102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63500" dir="60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25686" y="11945"/>
            <a:ext cx="4436468" cy="3079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23982" y="936782"/>
            <a:ext cx="1216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35156" y="936782"/>
            <a:ext cx="1216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564892" y="3093784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第一部分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308376" y="3478843"/>
            <a:ext cx="553998" cy="14076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问题描述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66596" y="3091595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第二部分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778411" y="3713364"/>
            <a:ext cx="553998" cy="7634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40985" y="3093784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第三部分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450120" y="2965988"/>
            <a:ext cx="553998" cy="23162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动态规划法代码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142689" y="3091595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第四部分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959719" y="2965988"/>
            <a:ext cx="553998" cy="23162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算法复杂度分析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/>
      <p:bldP spid="5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35903" y="-84832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7184" y="2799654"/>
            <a:ext cx="1292662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壹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3077306" y="5111608"/>
            <a:ext cx="6112417" cy="6376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问题描述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340948" y="3333481"/>
            <a:ext cx="2700996" cy="35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 bwMode="auto">
          <a:xfrm>
            <a:off x="385487" y="215420"/>
            <a:ext cx="4051611" cy="1400176"/>
            <a:chOff x="-122550" y="-816140"/>
            <a:chExt cx="4051640" cy="1400182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857256" y="-464534"/>
              <a:ext cx="3071834" cy="52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问题描述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B8F2DBF-4A98-4CDB-A435-F9EF8F0A9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892" y="1291205"/>
            <a:ext cx="9404439" cy="55542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340948" y="3333481"/>
            <a:ext cx="2700996" cy="35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 bwMode="auto">
          <a:xfrm>
            <a:off x="385487" y="215420"/>
            <a:ext cx="4051611" cy="1400176"/>
            <a:chOff x="-122550" y="-816140"/>
            <a:chExt cx="4051640" cy="1400182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857256" y="-464534"/>
              <a:ext cx="3071834" cy="523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问题描述</a:t>
              </a:r>
              <a:endPara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4643CCA1-97DD-4BEB-8093-0992DB518264}"/>
              </a:ext>
            </a:extLst>
          </p:cNvPr>
          <p:cNvSpPr txBox="1"/>
          <p:nvPr/>
        </p:nvSpPr>
        <p:spPr>
          <a:xfrm>
            <a:off x="1200705" y="1779209"/>
            <a:ext cx="767696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测试数据：</a:t>
            </a:r>
          </a:p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输入：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-apple-system"/>
              </a:rPr>
              <a:t>cmc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-apple-system"/>
              </a:rPr>
              <a:t>snmn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 2 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（分别表示字符串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A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B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和定值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k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</a:p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输出：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10</a:t>
            </a:r>
          </a:p>
          <a:p>
            <a:pPr algn="l"/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解释：</a:t>
            </a:r>
            <a:b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c_ _ m _ c 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从左到右每位差 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2 2 2 0 2 2 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-apple-system"/>
              </a:rPr>
              <a:t>，一共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10.</a:t>
            </a:r>
            <a:b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_s n m n _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117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7184" y="2799654"/>
            <a:ext cx="1292662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贰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7A75FE-BB6B-42FE-A95F-8E071DB0FF5B}"/>
              </a:ext>
            </a:extLst>
          </p:cNvPr>
          <p:cNvSpPr txBox="1"/>
          <p:nvPr/>
        </p:nvSpPr>
        <p:spPr>
          <a:xfrm>
            <a:off x="5693742" y="519711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分析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03238DB-D1ED-472A-A812-F023ACFE215D}"/>
              </a:ext>
            </a:extLst>
          </p:cNvPr>
          <p:cNvSpPr txBox="1"/>
          <p:nvPr/>
        </p:nvSpPr>
        <p:spPr>
          <a:xfrm>
            <a:off x="1029810" y="7279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原理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C64C5B-96BD-48F2-ADB1-4739A5875C26}"/>
              </a:ext>
            </a:extLst>
          </p:cNvPr>
          <p:cNvSpPr txBox="1"/>
          <p:nvPr/>
        </p:nvSpPr>
        <p:spPr>
          <a:xfrm>
            <a:off x="1775536" y="2672179"/>
            <a:ext cx="8282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动态规划求解具有以下的性质：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最优子结构性质：最优解包含了其子问题的最优解，不是合并所有子问题的解，而是找最优的一条解线路，选择部分子最优解来达到最终的最优解。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重叠子问题性质：先计算子问题的解，再由子问题的解去构造问题的解（由于子问题存在重叠，把子问题解记录下来为下一步使用，这样就直接可以从备忘录中读取）。其中备忘录中先记录初始状态。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F1880283-4FCE-4123-865F-44D6A3C44D38}"/>
              </a:ext>
            </a:extLst>
          </p:cNvPr>
          <p:cNvSpPr txBox="1"/>
          <p:nvPr/>
        </p:nvSpPr>
        <p:spPr>
          <a:xfrm>
            <a:off x="1715609" y="2353374"/>
            <a:ext cx="83783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使用动态规划算法，自底向上的计算各个子问题并利用每次计算的结果，避免重复运算，从而降低算法复杂度。</a:t>
            </a:r>
          </a:p>
          <a:p>
            <a:r>
              <a:rPr lang="zh-CN" altLang="en-US" dirty="0"/>
              <a:t>设字符串A和B的子串A[1...i]和B[1...j]的扩展距离是val(i, j)；</a:t>
            </a:r>
          </a:p>
          <a:p>
            <a:r>
              <a:rPr lang="zh-CN" altLang="en-US" dirty="0"/>
              <a:t>依题意，字符串A和B有三种可能的情况：</a:t>
            </a:r>
          </a:p>
          <a:p>
            <a:r>
              <a:rPr lang="zh-CN" altLang="en-US" dirty="0"/>
              <a:t>1）i 和空格匹配。则val(i, j) = val(i-1, j) + k；</a:t>
            </a:r>
          </a:p>
          <a:p>
            <a:r>
              <a:rPr lang="zh-CN" altLang="en-US" dirty="0"/>
              <a:t>2）j 和空格匹配。则val(i, j) = val(i, j-1) + k；</a:t>
            </a:r>
          </a:p>
          <a:p>
            <a:r>
              <a:rPr lang="zh-CN" altLang="en-US" dirty="0"/>
              <a:t>3）扩展距离val(i-1,j-1)加上 i，j 的字符距离。则val(i, j) = val(i-1, j-1) + dist(ai , bi);</a:t>
            </a:r>
          </a:p>
          <a:p>
            <a:r>
              <a:rPr lang="zh-CN" altLang="en-US" dirty="0"/>
              <a:t>由上可知，val(i, j)具有最优子结构性质，且满足如下递推式：</a:t>
            </a:r>
          </a:p>
          <a:p>
            <a:r>
              <a:rPr lang="zh-CN" altLang="en-US" dirty="0"/>
              <a:t>val(i, j) = min{ val(i-1, j) + k，val(i, j-1) + k，val(i-1, j-1) + dist(ai , bi) }</a:t>
            </a:r>
          </a:p>
          <a:p>
            <a:r>
              <a:rPr lang="zh-CN" altLang="en-US" dirty="0"/>
              <a:t>最终即求解dp[len1][len2],len1,len2为两个字符串的长度。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3238DB-D1ED-472A-A812-F023ACFE215D}"/>
              </a:ext>
            </a:extLst>
          </p:cNvPr>
          <p:cNvSpPr txBox="1"/>
          <p:nvPr/>
        </p:nvSpPr>
        <p:spPr>
          <a:xfrm>
            <a:off x="1029810" y="7279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原理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1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F1880283-4FCE-4123-865F-44D6A3C44D38}"/>
              </a:ext>
            </a:extLst>
          </p:cNvPr>
          <p:cNvSpPr txBox="1"/>
          <p:nvPr/>
        </p:nvSpPr>
        <p:spPr>
          <a:xfrm>
            <a:off x="1029810" y="2513172"/>
            <a:ext cx="98364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）初始化</a:t>
            </a:r>
            <a:r>
              <a:rPr lang="en-US" altLang="zh-CN" sz="2000" dirty="0" err="1"/>
              <a:t>dp</a:t>
            </a:r>
            <a:r>
              <a:rPr lang="zh-CN" altLang="en-US" sz="2000" dirty="0"/>
              <a:t>数组的第一行和第一列。</a:t>
            </a:r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）按照递推式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j) = min{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(i-1, j) + 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j-1) + 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(i-1, j-1) + </a:t>
            </a:r>
            <a:r>
              <a:rPr lang="en-US" altLang="zh-CN" sz="2000" dirty="0" err="1"/>
              <a:t>dist</a:t>
            </a:r>
            <a:r>
              <a:rPr lang="en-US" altLang="zh-CN" sz="2000" dirty="0"/>
              <a:t>(ai , bi) }</a:t>
            </a:r>
            <a:r>
              <a:rPr lang="zh-CN" altLang="en-US" sz="2000" dirty="0"/>
              <a:t>，填写</a:t>
            </a:r>
            <a:r>
              <a:rPr lang="en-US" altLang="zh-CN" sz="2000" dirty="0" err="1"/>
              <a:t>dp</a:t>
            </a:r>
            <a:r>
              <a:rPr lang="zh-CN" altLang="en-US" sz="2000" dirty="0"/>
              <a:t>数组。</a:t>
            </a:r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[len1][len2]</a:t>
            </a:r>
            <a:r>
              <a:rPr lang="zh-CN" altLang="en-US" sz="2000" dirty="0"/>
              <a:t>即为最短字符距离。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3238DB-D1ED-472A-A812-F023ACFE215D}"/>
              </a:ext>
            </a:extLst>
          </p:cNvPr>
          <p:cNvSpPr txBox="1"/>
          <p:nvPr/>
        </p:nvSpPr>
        <p:spPr>
          <a:xfrm>
            <a:off x="1029810" y="7279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步骤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95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FDDDD1CA-C686-4F16-A5FB-150E20BF87C1}"/>
  <p:tag name="GENSWF_ADVANCE_TIME" val="5"/>
  <p:tag name="ISPRING_CUSTOM_TIMING_US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0603E02-7535-4478-AAEA-1735179EEB45}"/>
  <p:tag name="GENSWF_ADVANCE_TIME" val="5"/>
  <p:tag name="ISPRING_CUSTOM_TIMING_US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0603E02-7535-4478-AAEA-1735179EEB45}"/>
  <p:tag name="GENSWF_ADVANCE_TIME" val="5"/>
  <p:tag name="ISPRING_CUSTOM_TIMING_US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0603E02-7535-4478-AAEA-1735179EEB45}"/>
  <p:tag name="GENSWF_ADVANCE_TIME" val="5"/>
  <p:tag name="ISPRING_CUSTOM_TIMING_US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09DCD9B-1BEF-4FC7-B3EF-14810AB728DB}"/>
  <p:tag name="GENSWF_ADVANCE_TIME" val="5"/>
  <p:tag name="ISPRING_CUSTOM_TIMING_US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94AB8D28-9712-48C8-BE9A-99389090EAC3}"/>
  <p:tag name="GENSWF_ADVANCE_TIME" val="5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20EA45A2-1464-4165-B831-0111A52574D1}"/>
  <p:tag name="GENSWF_ADVANCE_TIME" val="8.5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8A79FDD6-2179-41AF-9112-195CBEFFD948}"/>
  <p:tag name="GENSWF_ADVANCE_TIME" val="5"/>
  <p:tag name="ISPRING_CUSTOM_TIMING_US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DBA624E7-B635-4A67-A042-32AA9D11E662}"/>
  <p:tag name="GENSWF_ADVANCE_TIME" val="5"/>
  <p:tag name="ISPRING_CUSTOM_TIMING_USED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第4组-算法第六次讨论-算法实现5-13</Template>
  <TotalTime>83</TotalTime>
  <Words>625</Words>
  <Application>Microsoft Office PowerPoint</Application>
  <PresentationFormat>宽屏</PresentationFormat>
  <Paragraphs>66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-apple-system</vt:lpstr>
      <vt:lpstr>等线</vt:lpstr>
      <vt:lpstr>等线 Light</vt:lpstr>
      <vt:lpstr>黑体</vt:lpstr>
      <vt:lpstr>微软雅黑</vt:lpstr>
      <vt:lpstr>Arial</vt:lpstr>
      <vt:lpstr>Calibri</vt:lpstr>
      <vt:lpstr>Times New Roman</vt:lpstr>
      <vt:lpstr>Office 主题​​</vt:lpstr>
      <vt:lpstr>字符串比较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字符串比较</dc:title>
  <dc:creator>杨 杰</dc:creator>
  <cp:keywords>www.1ppt.com</cp:keywords>
  <dc:description>www.1ppt.com</dc:description>
  <cp:lastModifiedBy>杨 杰</cp:lastModifiedBy>
  <cp:revision>4</cp:revision>
  <dcterms:created xsi:type="dcterms:W3CDTF">2021-06-14T14:15:20Z</dcterms:created>
  <dcterms:modified xsi:type="dcterms:W3CDTF">2021-06-15T01:13:28Z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