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60" r:id="rId4"/>
    <p:sldId id="315" r:id="rId5"/>
    <p:sldId id="316" r:id="rId6"/>
    <p:sldId id="321" r:id="rId7"/>
    <p:sldId id="319" r:id="rId8"/>
    <p:sldId id="332" r:id="rId9"/>
    <p:sldId id="317" r:id="rId10"/>
    <p:sldId id="295" r:id="rId11"/>
    <p:sldId id="282" r:id="rId12"/>
    <p:sldId id="322" r:id="rId13"/>
    <p:sldId id="318" r:id="rId14"/>
    <p:sldId id="326" r:id="rId15"/>
    <p:sldId id="327" r:id="rId16"/>
    <p:sldId id="314" r:id="rId17"/>
    <p:sldId id="302" r:id="rId18"/>
    <p:sldId id="303" r:id="rId19"/>
    <p:sldId id="304" r:id="rId20"/>
    <p:sldId id="305" r:id="rId21"/>
    <p:sldId id="324" r:id="rId22"/>
    <p:sldId id="325" r:id="rId23"/>
    <p:sldId id="308" r:id="rId24"/>
    <p:sldId id="309" r:id="rId25"/>
    <p:sldId id="310" r:id="rId26"/>
    <p:sldId id="328" r:id="rId27"/>
    <p:sldId id="329" r:id="rId28"/>
    <p:sldId id="33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2365" autoAdjust="0"/>
  </p:normalViewPr>
  <p:slideViewPr>
    <p:cSldViewPr snapToGrid="0">
      <p:cViewPr varScale="1">
        <p:scale>
          <a:sx n="79" d="100"/>
          <a:sy n="79" d="100"/>
        </p:scale>
        <p:origin x="86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07D1B-BDD6-40C2-B844-1E83EBF422F2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33DCF-755D-4C09-8C77-B4C66B47F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36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784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937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36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680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IA32</a:t>
            </a:r>
            <a:r>
              <a:rPr lang="zh-CN" altLang="en-US" dirty="0"/>
              <a:t>系统上，两种重定位类型由</a:t>
            </a:r>
            <a:r>
              <a:rPr lang="en-US" altLang="zh-CN" dirty="0"/>
              <a:t>R_386_PC32(PC</a:t>
            </a:r>
            <a:r>
              <a:rPr lang="zh-CN" altLang="en-US" dirty="0"/>
              <a:t>相对地址重定位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R_386_32(</a:t>
            </a:r>
            <a:r>
              <a:rPr lang="zh-CN" altLang="en-US" dirty="0"/>
              <a:t>绝对地址重定位</a:t>
            </a:r>
            <a:r>
              <a:rPr lang="en-US" altLang="zh-CN" dirty="0"/>
              <a:t>)</a:t>
            </a:r>
            <a:r>
              <a:rPr lang="zh-CN" altLang="en-US" dirty="0"/>
              <a:t>表示。重定位结果计算如下：</a:t>
            </a:r>
            <a:endParaRPr lang="en-US" altLang="zh-CN" dirty="0"/>
          </a:p>
          <a:p>
            <a:r>
              <a:rPr lang="en-US" altLang="zh-CN" dirty="0"/>
              <a:t>R_386_32:Result= S+A         R_386_PC32:Result=S-P+A         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代表加数值，在</a:t>
            </a:r>
            <a:r>
              <a:rPr lang="en-US" altLang="zh-CN" dirty="0"/>
              <a:t>IA32</a:t>
            </a:r>
            <a:r>
              <a:rPr lang="zh-CN" altLang="en-US" dirty="0"/>
              <a:t>体系结构上，由重定位位置处的内存内容隐式提供</a:t>
            </a:r>
            <a:r>
              <a:rPr lang="en-US" altLang="zh-CN" dirty="0"/>
              <a:t>(</a:t>
            </a:r>
            <a:r>
              <a:rPr lang="zh-CN" altLang="en-US" dirty="0"/>
              <a:t>一般为操作码后面的数值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r>
              <a:rPr lang="en-US" altLang="zh-CN" dirty="0"/>
              <a:t>S</a:t>
            </a:r>
            <a:r>
              <a:rPr lang="zh-CN" altLang="en-US" dirty="0"/>
              <a:t>是符号表中保存的符号的值，而</a:t>
            </a:r>
            <a:r>
              <a:rPr lang="en-US" altLang="zh-CN" dirty="0"/>
              <a:t>P</a:t>
            </a:r>
            <a:r>
              <a:rPr lang="zh-CN" altLang="en-US" dirty="0"/>
              <a:t>代表重定位的位置偏移量，换言之，即算出的数据写入到二进制文件中的位置偏移量</a:t>
            </a:r>
            <a:r>
              <a:rPr lang="en-US" altLang="zh-CN" dirty="0"/>
              <a:t>(</a:t>
            </a:r>
            <a:r>
              <a:rPr lang="zh-CN" altLang="en-US" dirty="0"/>
              <a:t>修改处的运行时地址或者偏移，对于目标文件</a:t>
            </a:r>
            <a:r>
              <a:rPr lang="en-US" altLang="zh-CN" dirty="0"/>
              <a:t>P</a:t>
            </a:r>
            <a:r>
              <a:rPr lang="zh-CN" altLang="en-US" dirty="0"/>
              <a:t>为修订处段内的偏移，对可执行文件</a:t>
            </a:r>
            <a:r>
              <a:rPr lang="en-US" altLang="zh-CN" dirty="0"/>
              <a:t>P</a:t>
            </a:r>
            <a:r>
              <a:rPr lang="zh-CN" altLang="en-US" dirty="0"/>
              <a:t>为运行时的地址</a:t>
            </a:r>
            <a:r>
              <a:rPr lang="en-US" altLang="zh-CN" dirty="0"/>
              <a:t>)</a:t>
            </a:r>
            <a:r>
              <a:rPr lang="zh-CN" altLang="en-US" dirty="0"/>
              <a:t>。如果加数值为</a:t>
            </a:r>
            <a:r>
              <a:rPr lang="en-US" altLang="zh-CN" dirty="0"/>
              <a:t>0</a:t>
            </a:r>
            <a:r>
              <a:rPr lang="zh-CN" altLang="en-US" dirty="0"/>
              <a:t>，那么绝对重定位只是将符号表中的符号的值插入在重定位位置。但在相对重定位中，需要计算符号位置和重定位位置之间的差值。换言之，需要通过计算确定符号与重定位位置相距多少字节。</a:t>
            </a:r>
            <a:endParaRPr lang="en-US" altLang="zh-CN" dirty="0"/>
          </a:p>
          <a:p>
            <a:r>
              <a:rPr lang="zh-CN" altLang="en-US" dirty="0"/>
              <a:t>在这两种情况下，都会加上加数值，因而使得结果产生一个线性位移。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489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27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这些选项都可以和 </a:t>
            </a:r>
            <a:r>
              <a:rPr lang="en-US" altLang="zh-CN" dirty="0"/>
              <a:t>-o </a:t>
            </a:r>
            <a:r>
              <a:rPr lang="zh-CN" altLang="en-US" dirty="0"/>
              <a:t>搭配使用，给输出的文件重新命名而不使用 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默认的文件名 （</a:t>
            </a:r>
            <a:r>
              <a:rPr lang="en-US" altLang="zh-CN" dirty="0" err="1"/>
              <a:t>xxx.c</a:t>
            </a:r>
            <a:r>
              <a:rPr lang="zh-CN" altLang="en-US" dirty="0"/>
              <a:t>、</a:t>
            </a:r>
            <a:r>
              <a:rPr lang="en-US" altLang="zh-CN" dirty="0" err="1"/>
              <a:t>xxx.s</a:t>
            </a:r>
            <a:r>
              <a:rPr lang="zh-CN" altLang="en-US" dirty="0"/>
              <a:t>、</a:t>
            </a:r>
            <a:r>
              <a:rPr lang="en-US" altLang="zh-CN" dirty="0" err="1"/>
              <a:t>xxx.o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a.out</a:t>
            </a:r>
            <a:r>
              <a:rPr lang="zh-CN" altLang="en-US" dirty="0"/>
              <a:t>），例如 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en-US" altLang="zh-CN" dirty="0" err="1"/>
              <a:t>main.o</a:t>
            </a:r>
            <a:r>
              <a:rPr lang="en-US" altLang="zh-CN" dirty="0"/>
              <a:t> -o main </a:t>
            </a:r>
            <a:r>
              <a:rPr lang="zh-CN" altLang="en-US" dirty="0"/>
              <a:t>将 </a:t>
            </a:r>
            <a:r>
              <a:rPr lang="en-US" altLang="zh-CN" dirty="0" err="1"/>
              <a:t>main.o</a:t>
            </a:r>
            <a:r>
              <a:rPr lang="en-US" altLang="zh-CN" dirty="0"/>
              <a:t> </a:t>
            </a:r>
            <a:r>
              <a:rPr lang="zh-CN" altLang="en-US" dirty="0"/>
              <a:t>链接成可执行文件 </a:t>
            </a:r>
            <a:r>
              <a:rPr lang="en-US" altLang="zh-CN" dirty="0"/>
              <a:t>main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497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从最后一行还可以看出这些错误提示是由 ld 给出的。由此可见，如果我们用 gcc 做链接，gcc 其实是调用 ld 将目标文件 crt1.o 和我们的 hello.o 链接在一起。</a:t>
            </a:r>
            <a:endParaRPr lang="en-US" altLang="zh-CN" dirty="0"/>
          </a:p>
          <a:p>
            <a:r>
              <a:rPr lang="zh-CN" altLang="en-US" dirty="0"/>
              <a:t>如果目标文件是由 </a:t>
            </a:r>
            <a:r>
              <a:rPr lang="en-US" altLang="zh-CN" dirty="0"/>
              <a:t>C </a:t>
            </a:r>
            <a:r>
              <a:rPr lang="zh-CN" altLang="en-US" dirty="0"/>
              <a:t>代码编译生成的，用 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做链接就没错了，整个程序的入口点是 </a:t>
            </a:r>
            <a:r>
              <a:rPr lang="en-US" altLang="zh-CN" dirty="0"/>
              <a:t>crt1.o </a:t>
            </a:r>
            <a:r>
              <a:rPr lang="zh-CN" altLang="en-US" dirty="0"/>
              <a:t>中提供的 </a:t>
            </a:r>
            <a:r>
              <a:rPr lang="en-US" altLang="zh-CN" dirty="0"/>
              <a:t>_start</a:t>
            </a:r>
            <a:r>
              <a:rPr lang="zh-CN" altLang="en-US" dirty="0"/>
              <a:t>，它首先做一些初始化工作（以下称为启动例程，</a:t>
            </a:r>
            <a:r>
              <a:rPr lang="en-US" altLang="zh-CN" dirty="0"/>
              <a:t>Startup Routine</a:t>
            </a:r>
            <a:r>
              <a:rPr lang="zh-CN" altLang="en-US" dirty="0"/>
              <a:t>），然后调用 </a:t>
            </a:r>
            <a:r>
              <a:rPr lang="en-US" altLang="zh-CN" dirty="0"/>
              <a:t>C </a:t>
            </a:r>
            <a:r>
              <a:rPr lang="zh-CN" altLang="en-US" dirty="0"/>
              <a:t>代码中提供的 </a:t>
            </a:r>
            <a:r>
              <a:rPr lang="en-US" altLang="zh-CN" dirty="0"/>
              <a:t>main </a:t>
            </a:r>
            <a:r>
              <a:rPr lang="zh-CN" altLang="en-US" dirty="0"/>
              <a:t>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36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也就是说，除了 </a:t>
            </a:r>
            <a:r>
              <a:rPr lang="en-US" altLang="zh-CN" dirty="0"/>
              <a:t>crt1.o </a:t>
            </a:r>
            <a:r>
              <a:rPr lang="zh-CN" altLang="en-US" dirty="0"/>
              <a:t>之外其实还有 </a:t>
            </a:r>
            <a:r>
              <a:rPr lang="en-US" altLang="zh-CN" dirty="0" err="1"/>
              <a:t>crti.o</a:t>
            </a:r>
            <a:r>
              <a:rPr lang="zh-CN" altLang="en-US" dirty="0"/>
              <a:t>，这两个目标文件和我们的 </a:t>
            </a:r>
            <a:r>
              <a:rPr lang="en-US" altLang="zh-CN" dirty="0" err="1"/>
              <a:t>main.o</a:t>
            </a:r>
            <a:r>
              <a:rPr lang="en-US" altLang="zh-CN" dirty="0"/>
              <a:t> </a:t>
            </a:r>
            <a:r>
              <a:rPr lang="zh-CN" altLang="en-US" dirty="0"/>
              <a:t>链接在一起生成可执行文件 relo3_test。</a:t>
            </a:r>
            <a:r>
              <a:rPr lang="en-US" altLang="zh-CN" dirty="0"/>
              <a:t>-lc </a:t>
            </a:r>
            <a:r>
              <a:rPr lang="zh-CN" altLang="en-US" dirty="0"/>
              <a:t>表示需要链接 </a:t>
            </a:r>
            <a:r>
              <a:rPr lang="en-US" altLang="zh-CN" dirty="0" err="1"/>
              <a:t>libc</a:t>
            </a:r>
            <a:r>
              <a:rPr lang="en-US" altLang="zh-CN" dirty="0"/>
              <a:t> </a:t>
            </a:r>
            <a:r>
              <a:rPr lang="zh-CN" altLang="en-US" dirty="0"/>
              <a:t>库，</a:t>
            </a:r>
            <a:r>
              <a:rPr lang="en-US" altLang="zh-CN" dirty="0"/>
              <a:t>-lc </a:t>
            </a:r>
            <a:r>
              <a:rPr lang="zh-CN" altLang="en-US" dirty="0"/>
              <a:t>选项是 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默认的，不用写， 而对于 </a:t>
            </a:r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zh-CN" altLang="en-US" dirty="0"/>
              <a:t>则不是默认选项，所以要写上。</a:t>
            </a:r>
            <a:r>
              <a:rPr lang="en-US" altLang="zh-CN" dirty="0"/>
              <a:t>-dynamic-linker </a:t>
            </a:r>
            <a:r>
              <a:rPr lang="zh-CN" altLang="en-US" dirty="0"/>
              <a:t>/lib/ld-linux.so.2指定动态链接器/lib/ld-linux.so.2，稍后会解释什么是动态链接。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16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37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 main </a:t>
            </a:r>
            <a:r>
              <a:rPr lang="zh-CN" altLang="en-US" dirty="0"/>
              <a:t>这一行表示 </a:t>
            </a:r>
            <a:r>
              <a:rPr lang="en-US" altLang="zh-CN" dirty="0"/>
              <a:t>main </a:t>
            </a:r>
            <a:r>
              <a:rPr lang="zh-CN" altLang="en-US" dirty="0"/>
              <a:t>这个符号在 </a:t>
            </a:r>
            <a:r>
              <a:rPr lang="en-US" altLang="zh-CN" dirty="0"/>
              <a:t>crt1.o </a:t>
            </a:r>
            <a:r>
              <a:rPr lang="zh-CN" altLang="en-US" dirty="0"/>
              <a:t>中用到了，但是没有定义（</a:t>
            </a:r>
            <a:r>
              <a:rPr lang="en-US" altLang="zh-CN" dirty="0"/>
              <a:t>U </a:t>
            </a:r>
            <a:r>
              <a:rPr lang="zh-CN" altLang="en-US" dirty="0"/>
              <a:t>表示 </a:t>
            </a:r>
            <a:r>
              <a:rPr lang="en-US" altLang="zh-CN" dirty="0"/>
              <a:t>Undefined</a:t>
            </a:r>
            <a:r>
              <a:rPr lang="zh-CN" altLang="en-US" dirty="0"/>
              <a:t>），因此需要别的目标文件提供一个定义并且和 </a:t>
            </a:r>
            <a:r>
              <a:rPr lang="en-US" altLang="zh-CN" dirty="0"/>
              <a:t>crt1.o </a:t>
            </a:r>
            <a:r>
              <a:rPr lang="zh-CN" altLang="en-US" dirty="0"/>
              <a:t>链接在一起。具体来说，在 </a:t>
            </a:r>
            <a:r>
              <a:rPr lang="en-US" altLang="zh-CN" dirty="0"/>
              <a:t>crt1.o </a:t>
            </a:r>
            <a:r>
              <a:rPr lang="zh-CN" altLang="en-US" dirty="0"/>
              <a:t>中要用到 </a:t>
            </a:r>
            <a:r>
              <a:rPr lang="en-US" altLang="zh-CN" dirty="0"/>
              <a:t>main </a:t>
            </a:r>
            <a:r>
              <a:rPr lang="zh-CN" altLang="en-US" dirty="0"/>
              <a:t>这个符号所代表的地址，例如有一条指令是 </a:t>
            </a:r>
            <a:r>
              <a:rPr lang="en-US" altLang="zh-CN" dirty="0"/>
              <a:t>push $ </a:t>
            </a:r>
            <a:r>
              <a:rPr lang="zh-CN" altLang="en-US" dirty="0"/>
              <a:t>符号 </a:t>
            </a:r>
            <a:r>
              <a:rPr lang="en-US" altLang="zh-CN" dirty="0"/>
              <a:t>main </a:t>
            </a:r>
            <a:r>
              <a:rPr lang="zh-CN" altLang="en-US" dirty="0"/>
              <a:t>所代表的地址，但不知道这个地址是多少，所以在 </a:t>
            </a:r>
            <a:r>
              <a:rPr lang="en-US" altLang="zh-CN" dirty="0"/>
              <a:t>crt1.o </a:t>
            </a:r>
            <a:r>
              <a:rPr lang="zh-CN" altLang="en-US" dirty="0"/>
              <a:t>中这条指令暂时写成 </a:t>
            </a:r>
            <a:r>
              <a:rPr lang="en-US" altLang="zh-CN" dirty="0"/>
              <a:t>push $0x0</a:t>
            </a:r>
            <a:r>
              <a:rPr lang="zh-CN" altLang="en-US" dirty="0"/>
              <a:t>，等到和 </a:t>
            </a:r>
            <a:r>
              <a:rPr lang="en-US" altLang="zh-CN" dirty="0" err="1"/>
              <a:t>main.o</a:t>
            </a:r>
            <a:r>
              <a:rPr lang="en-US" altLang="zh-CN" dirty="0"/>
              <a:t> </a:t>
            </a:r>
            <a:r>
              <a:rPr lang="zh-CN" altLang="en-US" dirty="0"/>
              <a:t>链接成可执行文件时就知道这个地址是多少了，比如是 </a:t>
            </a:r>
            <a:r>
              <a:rPr lang="en-US" altLang="zh-CN" dirty="0"/>
              <a:t>400526</a:t>
            </a:r>
            <a:r>
              <a:rPr lang="zh-CN" altLang="en-US" dirty="0"/>
              <a:t>，那么可执行文件 </a:t>
            </a:r>
            <a:r>
              <a:rPr lang="en-US" altLang="zh-CN" dirty="0"/>
              <a:t>main </a:t>
            </a:r>
            <a:r>
              <a:rPr lang="zh-CN" altLang="en-US" dirty="0"/>
              <a:t>中的这条指令就被链接器改成了 </a:t>
            </a:r>
            <a:r>
              <a:rPr lang="en-US" altLang="zh-CN" dirty="0"/>
              <a:t>push $400526</a:t>
            </a:r>
            <a:r>
              <a:rPr lang="zh-CN" altLang="en-US" dirty="0"/>
              <a:t>。链接器在这里起到符号解析（</a:t>
            </a:r>
            <a:r>
              <a:rPr lang="en-US" altLang="zh-CN" dirty="0"/>
              <a:t>Symbol Resolution</a:t>
            </a:r>
            <a:r>
              <a:rPr lang="zh-CN" altLang="en-US" dirty="0"/>
              <a:t>）的作用，在可执行文件中我们看到链接器起到重定位的作用，这两种作用都是通过修改指令中的地址实现的，链接器也是一种编辑器，</a:t>
            </a:r>
            <a:r>
              <a:rPr lang="en-US" altLang="zh-CN" dirty="0"/>
              <a:t>vi </a:t>
            </a:r>
            <a:r>
              <a:rPr lang="zh-CN" altLang="en-US" dirty="0"/>
              <a:t>和 </a:t>
            </a:r>
            <a:r>
              <a:rPr lang="en-US" altLang="zh-CN" dirty="0"/>
              <a:t>emacs </a:t>
            </a:r>
            <a:r>
              <a:rPr lang="zh-CN" altLang="en-US" dirty="0"/>
              <a:t>编辑的是源文件，而链接器编辑的是目标文件，所以链接器也叫 </a:t>
            </a:r>
            <a:r>
              <a:rPr lang="en-US" altLang="zh-CN" dirty="0"/>
              <a:t>Link Editor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8419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18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操作系统在加载执行 </a:t>
            </a:r>
            <a:r>
              <a:rPr lang="en-US" altLang="zh-CN" dirty="0"/>
              <a:t>main </a:t>
            </a:r>
            <a:r>
              <a:rPr lang="zh-CN" altLang="en-US" dirty="0"/>
              <a:t>这个程序时，首先查看它有没有需要动态链接的未定义符号。如果需要做动态链接，就查看这个程序指定了哪些共享库（我们用 </a:t>
            </a:r>
            <a:r>
              <a:rPr lang="en-US" altLang="zh-CN" dirty="0"/>
              <a:t>-lc </a:t>
            </a:r>
            <a:r>
              <a:rPr lang="zh-CN" altLang="en-US" dirty="0"/>
              <a:t>指定了 </a:t>
            </a:r>
            <a:r>
              <a:rPr lang="en-US" altLang="zh-CN" dirty="0" err="1"/>
              <a:t>libc</a:t>
            </a:r>
            <a:r>
              <a:rPr lang="zh-CN" altLang="en-US" dirty="0"/>
              <a:t>）以及用什么动态链接器来做动态链接（我们用 </a:t>
            </a:r>
            <a:r>
              <a:rPr lang="en-US" altLang="zh-CN" dirty="0"/>
              <a:t>-dynamic-linker </a:t>
            </a:r>
            <a:r>
              <a:rPr lang="zh-CN" altLang="en-US" dirty="0"/>
              <a:t>/lib/ld-linux.so.2指定了动态链接器）。动态链接器在共享库中查找这些符号的定义，完成链接过程。了解了这些原理之后，现在我们来看 </a:t>
            </a:r>
            <a:r>
              <a:rPr lang="en-US" altLang="zh-CN" dirty="0"/>
              <a:t>_start </a:t>
            </a:r>
            <a:r>
              <a:rPr lang="zh-CN" altLang="en-US" dirty="0"/>
              <a:t>的反汇编：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582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首先将一系列参数压栈，然后调用 </a:t>
            </a:r>
            <a:r>
              <a:rPr lang="en-US" altLang="zh-CN" dirty="0" err="1"/>
              <a:t>libc</a:t>
            </a:r>
            <a:r>
              <a:rPr lang="en-US" altLang="zh-CN" dirty="0"/>
              <a:t> </a:t>
            </a:r>
            <a:r>
              <a:rPr lang="zh-CN" altLang="en-US" dirty="0"/>
              <a:t>的库函数 </a:t>
            </a:r>
            <a:r>
              <a:rPr lang="en-US" altLang="zh-CN" dirty="0"/>
              <a:t>__</a:t>
            </a:r>
            <a:r>
              <a:rPr lang="en-US" altLang="zh-CN" dirty="0" err="1"/>
              <a:t>libc_start_main</a:t>
            </a:r>
            <a:r>
              <a:rPr lang="en-US" altLang="zh-CN" dirty="0"/>
              <a:t> </a:t>
            </a:r>
            <a:r>
              <a:rPr lang="zh-CN" altLang="en-US" dirty="0"/>
              <a:t>做初始化工作，其中最后一个压栈的参数 </a:t>
            </a:r>
            <a:r>
              <a:rPr lang="en-US" altLang="zh-CN" dirty="0"/>
              <a:t>push $0x80484e0 </a:t>
            </a:r>
            <a:r>
              <a:rPr lang="zh-CN" altLang="en-US" dirty="0"/>
              <a:t>是 </a:t>
            </a:r>
            <a:r>
              <a:rPr lang="en-US" altLang="zh-CN" dirty="0"/>
              <a:t>main </a:t>
            </a:r>
            <a:r>
              <a:rPr lang="zh-CN" altLang="en-US" dirty="0"/>
              <a:t>函数的地址，</a:t>
            </a:r>
            <a:r>
              <a:rPr lang="en-US" altLang="zh-CN" dirty="0"/>
              <a:t>__</a:t>
            </a:r>
            <a:r>
              <a:rPr lang="en-US" altLang="zh-CN" dirty="0" err="1"/>
              <a:t>libc_start_main</a:t>
            </a:r>
            <a:r>
              <a:rPr lang="en-US" altLang="zh-CN" dirty="0"/>
              <a:t> </a:t>
            </a:r>
            <a:r>
              <a:rPr lang="zh-CN" altLang="en-US" dirty="0"/>
              <a:t>在完成初始化工作之后会调用 </a:t>
            </a:r>
            <a:r>
              <a:rPr lang="en-US" altLang="zh-CN" dirty="0"/>
              <a:t>main </a:t>
            </a:r>
            <a:r>
              <a:rPr lang="zh-CN" altLang="en-US" dirty="0"/>
              <a:t>函数。由于 </a:t>
            </a:r>
            <a:r>
              <a:rPr lang="en-US" altLang="zh-CN" dirty="0"/>
              <a:t>__</a:t>
            </a:r>
            <a:r>
              <a:rPr lang="en-US" altLang="zh-CN" dirty="0" err="1"/>
              <a:t>libc_start_main</a:t>
            </a:r>
            <a:r>
              <a:rPr lang="en-US" altLang="zh-CN" dirty="0"/>
              <a:t> </a:t>
            </a:r>
            <a:r>
              <a:rPr lang="zh-CN" altLang="en-US" dirty="0"/>
              <a:t>需要动态链接，所以这个库函数的指令在可执行文件 </a:t>
            </a:r>
            <a:r>
              <a:rPr lang="en-US" altLang="zh-CN" dirty="0"/>
              <a:t>main </a:t>
            </a:r>
            <a:r>
              <a:rPr lang="zh-CN" altLang="en-US" dirty="0"/>
              <a:t>的反汇编中肯定是找不到的，然而我们找到了这个：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695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这三条指令位于 .plt 段而不是 .text 段，.plt 段协助完成动态链接的过程。main 函数最标准的原型应该是 int main(int argc, char *argv[])，也就是说启动例程会传两个参数给 main 函数</a:t>
            </a:r>
          </a:p>
          <a:p>
            <a:r>
              <a:rPr lang="zh-CN" altLang="en-US" dirty="0"/>
              <a:t>我们到目前为止都把 main 函数的原型写成 int main(void)，这也是 C 标准允许的，多传了参数而不用是没有问题的，少传了参数却用了则会出问题。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675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907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758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8422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410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7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4054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533DCF-755D-4C09-8C77-B4C66B47F2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598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57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34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670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7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60943" y="629920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ED1-95B7-44CE-A12E-9AE24D363BC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8ED1-95B7-44CE-A12E-9AE24D363BC6}" type="datetimeFigureOut">
              <a:rPr lang="zh-CN" altLang="en-US" smtClean="0"/>
              <a:t>2021/6/2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EF5B-32AE-4564-9C2B-25E12F42EC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7.png"/><Relationship Id="rId5" Type="http://schemas.openxmlformats.org/officeDocument/2006/relationships/image" Target="../media/image8.emf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3.png"/><Relationship Id="rId5" Type="http://schemas.openxmlformats.org/officeDocument/2006/relationships/image" Target="../media/image8.emf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3.png"/><Relationship Id="rId5" Type="http://schemas.openxmlformats.org/officeDocument/2006/relationships/image" Target="../media/image8.emf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5" Type="http://schemas.openxmlformats.org/officeDocument/2006/relationships/image" Target="../media/image25.pn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31.png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34.png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5" Type="http://schemas.openxmlformats.org/officeDocument/2006/relationships/image" Target="../media/image8.emf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8.emf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8.emf"/><Relationship Id="rId5" Type="http://schemas.openxmlformats.org/officeDocument/2006/relationships/image" Target="../media/image13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5.png"/><Relationship Id="rId5" Type="http://schemas.openxmlformats.org/officeDocument/2006/relationships/image" Target="../media/image8.emf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9"/>
          <p:cNvPicPr>
            <a:picLocks noChangeAspect="1"/>
          </p:cNvPicPr>
          <p:nvPr/>
        </p:nvPicPr>
        <p:blipFill>
          <a:blip r:embed="rId5" cstate="email">
            <a:clrChange>
              <a:clrFrom>
                <a:srgbClr val="F4F0ED"/>
              </a:clrFrom>
              <a:clrTo>
                <a:srgbClr val="F4F0E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46722" y="3517101"/>
            <a:ext cx="4745278" cy="335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3982"/>
          <a:stretch>
            <a:fillRect/>
          </a:stretch>
        </p:blipFill>
        <p:spPr>
          <a:xfrm>
            <a:off x="-281208" y="1685940"/>
            <a:ext cx="8099362" cy="5186128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8076534" y="4896430"/>
            <a:ext cx="430887" cy="447894"/>
            <a:chOff x="7077476" y="2846291"/>
            <a:chExt cx="430887" cy="447894"/>
          </a:xfrm>
        </p:grpSpPr>
        <p:pic>
          <p:nvPicPr>
            <p:cNvPr id="29" name="图片 2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739" y="2846291"/>
              <a:ext cx="3270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29"/>
            <p:cNvSpPr txBox="1">
              <a:spLocks noChangeArrowheads="1"/>
            </p:cNvSpPr>
            <p:nvPr/>
          </p:nvSpPr>
          <p:spPr bwMode="auto">
            <a:xfrm>
              <a:off x="7077476" y="2873498"/>
              <a:ext cx="430887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印</a:t>
              </a:r>
            </a:p>
          </p:txBody>
        </p:sp>
      </p:grpSp>
      <p:sp>
        <p:nvSpPr>
          <p:cNvPr id="12" name="标题 1">
            <a:extLst>
              <a:ext uri="{FF2B5EF4-FFF2-40B4-BE49-F238E27FC236}">
                <a16:creationId xmlns:a16="http://schemas.microsoft.com/office/drawing/2014/main" id="{4199C35F-7296-4474-B252-F53AB0CD4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2636" y="1757958"/>
            <a:ext cx="4002374" cy="1094978"/>
          </a:xfrm>
        </p:spPr>
        <p:txBody>
          <a:bodyPr>
            <a:normAutofit/>
          </a:bodyPr>
          <a:lstStyle/>
          <a:p>
            <a:r>
              <a:rPr lang="zh-CN" altLang="en-US" b="1" dirty="0"/>
              <a:t>计算机系统</a:t>
            </a: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4B882BCC-7D24-4698-976E-74DC25982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2710" y="3206616"/>
            <a:ext cx="1188273" cy="444767"/>
          </a:xfrm>
        </p:spPr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第二题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619D3A-9397-445D-B004-8357E780050D}"/>
              </a:ext>
            </a:extLst>
          </p:cNvPr>
          <p:cNvSpPr txBox="1"/>
          <p:nvPr/>
        </p:nvSpPr>
        <p:spPr>
          <a:xfrm>
            <a:off x="5037626" y="4759549"/>
            <a:ext cx="3113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计科</a:t>
            </a:r>
            <a:r>
              <a:rPr lang="en-US" altLang="zh-CN" sz="3200" dirty="0"/>
              <a:t>1907</a:t>
            </a:r>
            <a:r>
              <a:rPr lang="zh-CN" altLang="en-US" sz="3200" dirty="0"/>
              <a:t>第四组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Thinkpad\Desktop\植物\-_0047_图层-3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9340948" y="3333481"/>
            <a:ext cx="2700996" cy="35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 bwMode="auto">
          <a:xfrm>
            <a:off x="385487" y="215420"/>
            <a:ext cx="4051611" cy="1400176"/>
            <a:chOff x="-122550" y="-816140"/>
            <a:chExt cx="4051640" cy="1400182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2"/>
            <p:cNvSpPr txBox="1">
              <a:spLocks noChangeArrowheads="1"/>
            </p:cNvSpPr>
            <p:nvPr/>
          </p:nvSpPr>
          <p:spPr bwMode="auto">
            <a:xfrm>
              <a:off x="857256" y="-464534"/>
              <a:ext cx="3071834" cy="52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解答过程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5025" y="322580"/>
            <a:ext cx="6464935" cy="41916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910" y="1785620"/>
            <a:ext cx="2828290" cy="198374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H="1">
            <a:off x="1077595" y="3726180"/>
            <a:ext cx="6101080" cy="10890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308985" y="3758565"/>
            <a:ext cx="4818380" cy="1595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464810" y="3769360"/>
            <a:ext cx="3600450" cy="2155825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54965" y="5084445"/>
            <a:ext cx="1271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offset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360295" y="5354320"/>
            <a:ext cx="2077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重定位类型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033645" y="5893435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symbol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 t="34995" r="1778"/>
          <a:stretch>
            <a:fillRect/>
          </a:stretch>
        </p:blipFill>
        <p:spPr>
          <a:xfrm>
            <a:off x="4999355" y="66675"/>
            <a:ext cx="6953885" cy="29838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2785" y="3418840"/>
            <a:ext cx="7607935" cy="29210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6175375" y="1768475"/>
            <a:ext cx="1628775" cy="24765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230" y="3118129"/>
            <a:ext cx="45027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补码</a:t>
            </a:r>
            <a:r>
              <a:rPr lang="en-US" altLang="zh-CN" sz="2000" b="1" dirty="0"/>
              <a:t>0xfffffffc</a:t>
            </a:r>
            <a:r>
              <a:rPr lang="zh-CN" altLang="en-US" sz="2000" b="1" dirty="0"/>
              <a:t>的十进制数是</a:t>
            </a:r>
            <a:r>
              <a:rPr lang="en-US" altLang="zh-CN" sz="2000" b="1" dirty="0"/>
              <a:t>-4</a:t>
            </a:r>
          </a:p>
          <a:p>
            <a:endParaRPr lang="en-US" altLang="zh-CN" sz="2000" b="1" dirty="0"/>
          </a:p>
          <a:p>
            <a:r>
              <a:rPr lang="en-US" altLang="zh-CN" sz="2000" b="1" dirty="0" err="1"/>
              <a:t>refaddr</a:t>
            </a:r>
            <a:r>
              <a:rPr lang="en-US" altLang="zh-CN" sz="2000" b="1" dirty="0"/>
              <a:t>:</a:t>
            </a:r>
          </a:p>
          <a:p>
            <a:r>
              <a:rPr lang="en-US" altLang="zh-CN" sz="2000" b="1" dirty="0"/>
              <a:t>0x080483b4+0x11=080483c5</a:t>
            </a:r>
          </a:p>
          <a:p>
            <a:endParaRPr lang="en-US" altLang="zh-CN" sz="2000" b="1" dirty="0"/>
          </a:p>
          <a:p>
            <a:r>
              <a:rPr lang="en-US" altLang="zh-CN" sz="2000" b="1" dirty="0" err="1"/>
              <a:t>addr</a:t>
            </a:r>
            <a:r>
              <a:rPr lang="en-US" altLang="zh-CN" sz="2000" b="1" dirty="0"/>
              <a:t>(relo3):0x080483d0</a:t>
            </a:r>
          </a:p>
          <a:p>
            <a:endParaRPr lang="en-US" altLang="zh-CN" sz="2000" b="1" dirty="0"/>
          </a:p>
          <a:p>
            <a:r>
              <a:rPr lang="zh-CN" altLang="en-US" sz="2000" b="1" dirty="0"/>
              <a:t>引用值从（</a:t>
            </a:r>
            <a:r>
              <a:rPr lang="en-US" altLang="zh-CN" sz="2000" b="1" dirty="0"/>
              <a:t>-4</a:t>
            </a:r>
            <a:r>
              <a:rPr lang="zh-CN" altLang="en-US" sz="2000" b="1" dirty="0"/>
              <a:t>）</a:t>
            </a:r>
            <a:r>
              <a:rPr lang="en-US" altLang="zh-CN" sz="2000" b="1" baseline="-25000" dirty="0"/>
              <a:t>10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变为：</a:t>
            </a:r>
            <a:endParaRPr lang="en-US" altLang="zh-CN" sz="2000" b="1" baseline="-25000" dirty="0"/>
          </a:p>
          <a:p>
            <a:r>
              <a:rPr lang="en-US" altLang="zh-CN" sz="2000" b="1" dirty="0" err="1">
                <a:sym typeface="+mn-ea"/>
              </a:rPr>
              <a:t>addr</a:t>
            </a:r>
            <a:r>
              <a:rPr lang="en-US" altLang="zh-CN" sz="2000" b="1" dirty="0">
                <a:sym typeface="+mn-ea"/>
              </a:rPr>
              <a:t>(relo3)+</a:t>
            </a:r>
            <a:r>
              <a:rPr lang="zh-CN" altLang="en-US" sz="2000" b="1" dirty="0">
                <a:sym typeface="+mn-ea"/>
              </a:rPr>
              <a:t>（</a:t>
            </a:r>
            <a:r>
              <a:rPr lang="en-US" altLang="zh-CN" sz="2000" b="1" dirty="0">
                <a:sym typeface="+mn-ea"/>
              </a:rPr>
              <a:t>-4</a:t>
            </a:r>
            <a:r>
              <a:rPr lang="zh-CN" altLang="en-US" sz="2000" b="1" dirty="0">
                <a:sym typeface="+mn-ea"/>
              </a:rPr>
              <a:t>）</a:t>
            </a:r>
            <a:r>
              <a:rPr lang="en-US" altLang="zh-CN" sz="2000" b="1" baseline="-25000" dirty="0">
                <a:sym typeface="+mn-ea"/>
              </a:rPr>
              <a:t>10   </a:t>
            </a:r>
            <a:r>
              <a:rPr lang="en-US" altLang="zh-CN" sz="2000" b="1" dirty="0">
                <a:sym typeface="+mn-ea"/>
              </a:rPr>
              <a:t> -</a:t>
            </a:r>
            <a:r>
              <a:rPr lang="en-US" altLang="zh-CN" sz="2000" b="1" dirty="0" err="1">
                <a:sym typeface="+mn-ea"/>
              </a:rPr>
              <a:t>refaddr</a:t>
            </a:r>
            <a:r>
              <a:rPr lang="en-US" altLang="zh-CN" sz="2000" b="1" dirty="0">
                <a:sym typeface="+mn-ea"/>
              </a:rPr>
              <a:t>=0x7</a:t>
            </a: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5281295" y="2070100"/>
            <a:ext cx="5821045" cy="2159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5809615" y="5412105"/>
            <a:ext cx="5853430" cy="2159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rcRect r="23270" b="18402"/>
          <a:stretch>
            <a:fillRect/>
          </a:stretch>
        </p:blipFill>
        <p:spPr>
          <a:xfrm>
            <a:off x="135890" y="611505"/>
            <a:ext cx="4952365" cy="12852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5890" y="1896745"/>
            <a:ext cx="4669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0x080483c9+0x00000007=0x080483d0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77520" y="2390617"/>
            <a:ext cx="72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pc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943" y="2111693"/>
            <a:ext cx="21590" cy="355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0D5247A-7870-4908-BCAC-98052136A875}"/>
              </a:ext>
            </a:extLst>
          </p:cNvPr>
          <p:cNvCxnSpPr/>
          <p:nvPr/>
        </p:nvCxnSpPr>
        <p:spPr>
          <a:xfrm flipH="1">
            <a:off x="2210434" y="2137092"/>
            <a:ext cx="21590" cy="355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A81F58A-29A4-4B12-8A44-C53A1E265295}"/>
              </a:ext>
            </a:extLst>
          </p:cNvPr>
          <p:cNvCxnSpPr/>
          <p:nvPr/>
        </p:nvCxnSpPr>
        <p:spPr>
          <a:xfrm flipH="1">
            <a:off x="3604894" y="2102168"/>
            <a:ext cx="21590" cy="3556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1ED70B8-2652-4CB4-ABB2-1A4AA24F7A29}"/>
              </a:ext>
            </a:extLst>
          </p:cNvPr>
          <p:cNvSpPr txBox="1"/>
          <p:nvPr/>
        </p:nvSpPr>
        <p:spPr>
          <a:xfrm>
            <a:off x="1678025" y="24149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重定位值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C4638AC-BFC0-4F39-8792-92D8CEFE5082}"/>
              </a:ext>
            </a:extLst>
          </p:cNvPr>
          <p:cNvSpPr txBox="1"/>
          <p:nvPr/>
        </p:nvSpPr>
        <p:spPr>
          <a:xfrm>
            <a:off x="3005724" y="23853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转移目标地址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546CC41-B326-44C3-962F-E18AA639C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67" y="1615596"/>
            <a:ext cx="4953000" cy="4552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D9B2E7-79E6-4367-9673-38CA10573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487" y="2043112"/>
            <a:ext cx="6219825" cy="4010025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CC3AFEB-3C70-4E6B-B6A1-9D959FF7F134}"/>
              </a:ext>
            </a:extLst>
          </p:cNvPr>
          <p:cNvCxnSpPr/>
          <p:nvPr/>
        </p:nvCxnSpPr>
        <p:spPr>
          <a:xfrm>
            <a:off x="968892" y="3362325"/>
            <a:ext cx="10956408" cy="6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878577E-2A4F-40C2-A569-FFEF74B6A717}"/>
              </a:ext>
            </a:extLst>
          </p:cNvPr>
          <p:cNvGrpSpPr/>
          <p:nvPr/>
        </p:nvGrpSpPr>
        <p:grpSpPr bwMode="auto">
          <a:xfrm>
            <a:off x="385487" y="215420"/>
            <a:ext cx="4051611" cy="1400176"/>
            <a:chOff x="-122550" y="-816140"/>
            <a:chExt cx="4051640" cy="1400182"/>
          </a:xfrm>
        </p:grpSpPr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id="{23FF2391-199D-496E-9329-77B13E26B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A1D966B5-D9B6-459E-859A-3E383DFF8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6" y="-464534"/>
              <a:ext cx="3071834" cy="52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解答过程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3970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35903" y="-56551"/>
            <a:ext cx="3995224" cy="53181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327571" y="2602521"/>
            <a:ext cx="1635155" cy="15978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76200" dir="6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7184" y="2799654"/>
            <a:ext cx="1292662" cy="12879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叁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7A75FE-BB6B-42FE-A95F-8E071DB0FF5B}"/>
              </a:ext>
            </a:extLst>
          </p:cNvPr>
          <p:cNvSpPr txBox="1"/>
          <p:nvPr/>
        </p:nvSpPr>
        <p:spPr>
          <a:xfrm>
            <a:off x="5464256" y="5197117"/>
            <a:ext cx="126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/>
            <a:r>
              <a:rPr lang="en-US" altLang="zh-CN" sz="2800" b="1" i="0" dirty="0">
                <a:solidFill>
                  <a:srgbClr val="222226"/>
                </a:solidFill>
                <a:effectLst/>
                <a:latin typeface="PingFang SC"/>
              </a:rPr>
              <a:t>.</a:t>
            </a:r>
            <a:r>
              <a:rPr lang="en-US" altLang="zh-CN" sz="2800" b="1" i="0" dirty="0" err="1">
                <a:solidFill>
                  <a:srgbClr val="222226"/>
                </a:solidFill>
                <a:effectLst/>
                <a:latin typeface="PingFang SC"/>
              </a:rPr>
              <a:t>rodata</a:t>
            </a:r>
            <a:endParaRPr lang="zh-CN" altLang="en-US" sz="2800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674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A878577E-2A4F-40C2-A569-FFEF74B6A717}"/>
              </a:ext>
            </a:extLst>
          </p:cNvPr>
          <p:cNvGrpSpPr/>
          <p:nvPr/>
        </p:nvGrpSpPr>
        <p:grpSpPr bwMode="auto">
          <a:xfrm>
            <a:off x="385487" y="215420"/>
            <a:ext cx="4051611" cy="1400176"/>
            <a:chOff x="-122550" y="-816140"/>
            <a:chExt cx="4051640" cy="1400182"/>
          </a:xfrm>
        </p:grpSpPr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id="{23FF2391-199D-496E-9329-77B13E26B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A1D966B5-D9B6-459E-859A-3E383DFF8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6" y="-464534"/>
              <a:ext cx="3071834" cy="52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解答过程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FD037A3-61D1-488D-8B0F-73AA1D8A2B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123" y="1615596"/>
            <a:ext cx="5600700" cy="2209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862C3D5-69C7-4B43-A3E5-D92F447833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80" y="1615596"/>
            <a:ext cx="4972050" cy="4181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53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A878577E-2A4F-40C2-A569-FFEF74B6A717}"/>
              </a:ext>
            </a:extLst>
          </p:cNvPr>
          <p:cNvGrpSpPr/>
          <p:nvPr/>
        </p:nvGrpSpPr>
        <p:grpSpPr bwMode="auto">
          <a:xfrm>
            <a:off x="385487" y="215420"/>
            <a:ext cx="4051611" cy="1400176"/>
            <a:chOff x="-122550" y="-816140"/>
            <a:chExt cx="4051640" cy="1400182"/>
          </a:xfrm>
        </p:grpSpPr>
        <p:pic>
          <p:nvPicPr>
            <p:cNvPr id="17" name="Picture 3">
              <a:extLst>
                <a:ext uri="{FF2B5EF4-FFF2-40B4-BE49-F238E27FC236}">
                  <a16:creationId xmlns:a16="http://schemas.microsoft.com/office/drawing/2014/main" id="{23FF2391-199D-496E-9329-77B13E26B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A1D966B5-D9B6-459E-859A-3E383DFF8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6" y="-464534"/>
              <a:ext cx="3071834" cy="52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解答过程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FD037A3-61D1-488D-8B0F-73AA1D8A2B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487" y="-15906"/>
            <a:ext cx="5600700" cy="2209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862C3D5-69C7-4B43-A3E5-D92F447833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5" y="1450123"/>
            <a:ext cx="4972050" cy="41814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0B79A3-42CF-4888-8D45-FD603893E04D}"/>
              </a:ext>
            </a:extLst>
          </p:cNvPr>
          <p:cNvSpPr txBox="1"/>
          <p:nvPr/>
        </p:nvSpPr>
        <p:spPr>
          <a:xfrm>
            <a:off x="3353134" y="6157752"/>
            <a:ext cx="828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【1】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403017F-6097-4B58-BBF6-879EB63BAA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487" y="2193894"/>
            <a:ext cx="6219825" cy="40100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C7287EB-1C8B-446F-BE62-387E35D420D8}"/>
              </a:ext>
            </a:extLst>
          </p:cNvPr>
          <p:cNvSpPr txBox="1"/>
          <p:nvPr/>
        </p:nvSpPr>
        <p:spPr>
          <a:xfrm>
            <a:off x="673154" y="5880753"/>
            <a:ext cx="3012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R_386_32:Result= S+A         </a:t>
            </a:r>
          </a:p>
          <a:p>
            <a:r>
              <a:rPr lang="en-US" altLang="zh-CN" dirty="0"/>
              <a:t>R_386_PC32:Result=S-P+A  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552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35903" y="-56551"/>
            <a:ext cx="3995224" cy="53181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327571" y="2602521"/>
            <a:ext cx="1635155" cy="15978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76200" dir="6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7184" y="2799654"/>
            <a:ext cx="1292662" cy="12879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肆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7A75FE-BB6B-42FE-A95F-8E071DB0FF5B}"/>
              </a:ext>
            </a:extLst>
          </p:cNvPr>
          <p:cNvSpPr txBox="1"/>
          <p:nvPr/>
        </p:nvSpPr>
        <p:spPr>
          <a:xfrm>
            <a:off x="4492761" y="5197117"/>
            <a:ext cx="3530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/>
            <a:r>
              <a:rPr lang="en-US" altLang="zh-CN" sz="2800" b="1" i="0" dirty="0">
                <a:solidFill>
                  <a:srgbClr val="222226"/>
                </a:solidFill>
                <a:effectLst/>
                <a:latin typeface="PingFang SC"/>
              </a:rPr>
              <a:t>main</a:t>
            </a:r>
            <a:r>
              <a:rPr lang="zh-CN" altLang="en-US" sz="2800" b="1" i="0" dirty="0">
                <a:solidFill>
                  <a:srgbClr val="222226"/>
                </a:solidFill>
                <a:effectLst/>
                <a:latin typeface="PingFang SC"/>
              </a:rPr>
              <a:t>函数和启动例程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0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AC4A2FD-F622-46FE-BFB3-7A8827AC3A16}"/>
              </a:ext>
            </a:extLst>
          </p:cNvPr>
          <p:cNvSpPr txBox="1"/>
          <p:nvPr/>
        </p:nvSpPr>
        <p:spPr>
          <a:xfrm>
            <a:off x="1101055" y="1102963"/>
            <a:ext cx="7244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为什么汇编程序的入口是 </a:t>
            </a:r>
            <a:r>
              <a:rPr lang="en-US" altLang="zh-CN" sz="2400" b="1" i="0" dirty="0">
                <a:solidFill>
                  <a:srgbClr val="4D4D4D"/>
                </a:solidFill>
                <a:effectLst/>
                <a:latin typeface="-apple-system"/>
              </a:rPr>
              <a:t>_start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，而 </a:t>
            </a:r>
            <a:r>
              <a:rPr lang="en-US" altLang="zh-CN" sz="2400" b="1" i="0" dirty="0">
                <a:solidFill>
                  <a:srgbClr val="4D4D4D"/>
                </a:solidFill>
                <a:effectLst/>
                <a:latin typeface="-apple-system"/>
              </a:rPr>
              <a:t>C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程序的入口是 </a:t>
            </a:r>
            <a:r>
              <a:rPr lang="en-US" altLang="zh-CN" sz="2400" b="1" i="0" dirty="0">
                <a:solidFill>
                  <a:srgbClr val="4D4D4D"/>
                </a:solidFill>
                <a:effectLst/>
                <a:latin typeface="-apple-system"/>
              </a:rPr>
              <a:t>main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函数呢？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42DE85-1505-43E0-AEEB-27D0B032C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055" y="2045582"/>
            <a:ext cx="8039797" cy="40922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C70E904-544E-4F1D-A204-BF1EE773D384}"/>
              </a:ext>
            </a:extLst>
          </p:cNvPr>
          <p:cNvSpPr txBox="1"/>
          <p:nvPr/>
        </p:nvSpPr>
        <p:spPr>
          <a:xfrm>
            <a:off x="9674252" y="2429080"/>
            <a:ext cx="216664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先前由汇编代码生成的目标文件 </a:t>
            </a:r>
            <a:r>
              <a:rPr lang="en-US" altLang="zh-CN" sz="2400" b="1" dirty="0" err="1"/>
              <a:t>test.o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我们是用 </a:t>
            </a:r>
            <a:r>
              <a:rPr lang="en-US" altLang="zh-CN" sz="2400" b="1" dirty="0" err="1"/>
              <a:t>ld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来链接的，可不可以用 </a:t>
            </a:r>
            <a:r>
              <a:rPr lang="en-US" altLang="zh-CN" sz="2400" b="1" dirty="0" err="1"/>
              <a:t>gcc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链接呢？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DD9B4D-D3ED-447A-9C88-5C0CAA40BAA1}"/>
              </a:ext>
            </a:extLst>
          </p:cNvPr>
          <p:cNvSpPr txBox="1"/>
          <p:nvPr/>
        </p:nvSpPr>
        <p:spPr>
          <a:xfrm>
            <a:off x="338560" y="535457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程序的入口</a:t>
            </a:r>
            <a:endParaRPr lang="zh-CN" alt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145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602525-04F0-4C96-908B-704F0F6C1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153" y="3362679"/>
            <a:ext cx="3034900" cy="32480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38AC67-C4F7-44EE-9518-5395F24B2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684" y="1056041"/>
            <a:ext cx="10611793" cy="193387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79C4C36-E4BE-4AA0-BD81-12B9D1D79F6E}"/>
              </a:ext>
            </a:extLst>
          </p:cNvPr>
          <p:cNvSpPr txBox="1"/>
          <p:nvPr/>
        </p:nvSpPr>
        <p:spPr>
          <a:xfrm>
            <a:off x="1627237" y="4126360"/>
            <a:ext cx="48825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 crt1.o 的 _start 函数要调用 main 函数，而我们的汇编代码中没有提供 main 函数的定义。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28B7381-2E50-4875-9932-5D4BB826F6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022" y="3080740"/>
            <a:ext cx="9587641" cy="69651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9E4B542-C9F8-430B-9271-1B9B437C7425}"/>
              </a:ext>
            </a:extLst>
          </p:cNvPr>
          <p:cNvSpPr txBox="1"/>
          <p:nvPr/>
        </p:nvSpPr>
        <p:spPr>
          <a:xfrm>
            <a:off x="1627236" y="5552325"/>
            <a:ext cx="6140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我们说 </a:t>
            </a:r>
            <a:r>
              <a:rPr lang="en-US" altLang="zh-CN" dirty="0"/>
              <a:t>main </a:t>
            </a:r>
            <a:r>
              <a:rPr lang="zh-CN" altLang="en-US" dirty="0"/>
              <a:t>函数是程序的入口点其实不准确，</a:t>
            </a:r>
            <a:r>
              <a:rPr lang="en-US" altLang="zh-CN" dirty="0"/>
              <a:t>_start </a:t>
            </a:r>
            <a:r>
              <a:rPr lang="zh-CN" altLang="en-US" dirty="0"/>
              <a:t>才是真正的入口点，而 </a:t>
            </a:r>
            <a:r>
              <a:rPr lang="en-US" altLang="zh-CN" dirty="0"/>
              <a:t>main </a:t>
            </a:r>
            <a:r>
              <a:rPr lang="zh-CN" altLang="en-US" dirty="0"/>
              <a:t>函数是被 </a:t>
            </a:r>
            <a:r>
              <a:rPr lang="en-US" altLang="zh-CN" dirty="0"/>
              <a:t>_start </a:t>
            </a:r>
            <a:r>
              <a:rPr lang="zh-CN" altLang="en-US" dirty="0"/>
              <a:t>调用的。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7DF4D55-757B-4192-B221-2765A9EB247A}"/>
              </a:ext>
            </a:extLst>
          </p:cNvPr>
          <p:cNvSpPr txBox="1"/>
          <p:nvPr/>
        </p:nvSpPr>
        <p:spPr>
          <a:xfrm>
            <a:off x="338560" y="535457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程序的入口</a:t>
            </a:r>
            <a:endParaRPr lang="zh-CN" altLang="en-US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392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EF69A7-E4D7-4B43-A361-CCA2CB1DE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462" y="642862"/>
            <a:ext cx="4813261" cy="55722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AE684D-79D9-4B5D-B0C6-5F7E855F8374}"/>
              </a:ext>
            </a:extLst>
          </p:cNvPr>
          <p:cNvSpPr txBox="1"/>
          <p:nvPr/>
        </p:nvSpPr>
        <p:spPr>
          <a:xfrm>
            <a:off x="602391" y="1435097"/>
            <a:ext cx="48931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我们继续研究函数的调用过程。如果分两步编译，第二步 </a:t>
            </a:r>
            <a:r>
              <a:rPr lang="en-US" altLang="zh-CN" sz="2400" b="1" i="0" dirty="0" err="1">
                <a:solidFill>
                  <a:srgbClr val="4D4D4D"/>
                </a:solidFill>
                <a:effectLst/>
                <a:latin typeface="-apple-system"/>
              </a:rPr>
              <a:t>gcc</a:t>
            </a:r>
            <a:r>
              <a:rPr lang="en-US" altLang="zh-CN" sz="2400" b="1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en-US" altLang="zh-CN" sz="2400" b="1" i="0" dirty="0" err="1">
                <a:solidFill>
                  <a:srgbClr val="4D4D4D"/>
                </a:solidFill>
                <a:effectLst/>
                <a:latin typeface="-apple-system"/>
              </a:rPr>
              <a:t>main.o</a:t>
            </a:r>
            <a:r>
              <a:rPr lang="en-US" altLang="zh-CN" sz="2400" b="1" i="0" dirty="0">
                <a:solidFill>
                  <a:srgbClr val="4D4D4D"/>
                </a:solidFill>
                <a:effectLst/>
                <a:latin typeface="-apple-system"/>
              </a:rPr>
              <a:t> -o main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 其实是调用 </a:t>
            </a:r>
            <a:r>
              <a:rPr lang="en-US" altLang="zh-CN" sz="2400" b="1" i="0" dirty="0" err="1">
                <a:solidFill>
                  <a:srgbClr val="4D4D4D"/>
                </a:solidFill>
                <a:effectLst/>
                <a:latin typeface="-apple-system"/>
              </a:rPr>
              <a:t>ld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 做链接的，相当于这样的命令：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CC3C55-5923-4179-BE4F-0E2E68423429}"/>
              </a:ext>
            </a:extLst>
          </p:cNvPr>
          <p:cNvSpPr txBox="1"/>
          <p:nvPr/>
        </p:nvSpPr>
        <p:spPr>
          <a:xfrm>
            <a:off x="737430" y="2940763"/>
            <a:ext cx="535857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ld </a:t>
            </a:r>
            <a:r>
              <a:rPr lang="zh-CN" altLang="en-US" sz="2800" dirty="0">
                <a:highlight>
                  <a:srgbClr val="FFFF00"/>
                </a:highlight>
              </a:rPr>
              <a:t>/usr/lib/i386-linux-gnu/crt1.o</a:t>
            </a:r>
            <a:r>
              <a:rPr lang="zh-CN" altLang="en-US" sz="2800" dirty="0"/>
              <a:t> </a:t>
            </a:r>
            <a:r>
              <a:rPr lang="zh-CN" altLang="en-US" sz="2800" dirty="0">
                <a:highlight>
                  <a:srgbClr val="FF00FF"/>
                </a:highlight>
              </a:rPr>
              <a:t>/usr/lib/i386-linux-gnu/crti.o </a:t>
            </a:r>
            <a:r>
              <a:rPr lang="zh-CN" altLang="en-US" sz="2800" dirty="0"/>
              <a:t>relo3_test.o -o relo3_test -</a:t>
            </a:r>
            <a:r>
              <a:rPr lang="zh-CN" altLang="en-US" sz="2800" dirty="0">
                <a:highlight>
                  <a:srgbClr val="00FF00"/>
                </a:highlight>
              </a:rPr>
              <a:t>lc -dynamiclinker /lib/ld-linux.so.2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CF23E5-2A15-4083-9EB2-F1FDD8A770BC}"/>
              </a:ext>
            </a:extLst>
          </p:cNvPr>
          <p:cNvSpPr txBox="1"/>
          <p:nvPr/>
        </p:nvSpPr>
        <p:spPr>
          <a:xfrm>
            <a:off x="602392" y="483429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en-US" altLang="zh-CN" sz="3600" b="1" i="0" dirty="0" err="1">
                <a:solidFill>
                  <a:srgbClr val="4D4D4D"/>
                </a:solidFill>
                <a:effectLst/>
                <a:latin typeface="-apple-system"/>
              </a:rPr>
              <a:t>ld</a:t>
            </a:r>
            <a:r>
              <a:rPr lang="zh-CN" altLang="en-US" sz="3600" b="1" i="0" dirty="0">
                <a:solidFill>
                  <a:srgbClr val="4D4D4D"/>
                </a:solidFill>
                <a:effectLst/>
                <a:latin typeface="-apple-system"/>
              </a:rPr>
              <a:t> 链接</a:t>
            </a:r>
            <a:endParaRPr lang="zh-CN" altLang="en-US" sz="3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14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647114" y="2044778"/>
            <a:ext cx="10818055" cy="4102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63500" dir="60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625686" y="11945"/>
            <a:ext cx="4436468" cy="30796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23982" y="936782"/>
            <a:ext cx="1216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35156" y="936782"/>
            <a:ext cx="1216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录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564892" y="3093784"/>
            <a:ext cx="553998" cy="2007019"/>
          </a:xfrm>
          <a:prstGeom prst="rect">
            <a:avLst/>
          </a:prstGeom>
          <a:solidFill>
            <a:schemeClr val="tx1"/>
          </a:solidFill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第一部分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462405" y="3535140"/>
            <a:ext cx="553998" cy="14076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问题描述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66596" y="3091595"/>
            <a:ext cx="553998" cy="2007019"/>
          </a:xfrm>
          <a:prstGeom prst="rect">
            <a:avLst/>
          </a:prstGeom>
          <a:solidFill>
            <a:schemeClr val="tx1"/>
          </a:solidFill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第二部分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700947" y="3831354"/>
            <a:ext cx="553998" cy="23880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atinLnBrk="1"/>
            <a:r>
              <a:rPr lang="en-US" altLang="zh-CN" sz="2400" b="1" dirty="0">
                <a:solidFill>
                  <a:srgbClr val="222226"/>
                </a:solidFill>
                <a:latin typeface="PingFang SC"/>
              </a:rPr>
              <a:t>.text</a:t>
            </a:r>
            <a:endParaRPr lang="zh-CN" altLang="en-US" sz="2400" b="1" dirty="0">
              <a:solidFill>
                <a:srgbClr val="222226"/>
              </a:solidFill>
              <a:latin typeface="PingFang SC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40985" y="3093784"/>
            <a:ext cx="553998" cy="2007019"/>
          </a:xfrm>
          <a:prstGeom prst="rect">
            <a:avLst/>
          </a:prstGeom>
          <a:solidFill>
            <a:schemeClr val="tx1"/>
          </a:solidFill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第三部分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448707" y="3646923"/>
            <a:ext cx="553998" cy="23162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atinLnBrk="1"/>
            <a:r>
              <a:rPr lang="en-US" altLang="zh-CN" sz="2400" b="1" dirty="0">
                <a:solidFill>
                  <a:srgbClr val="222226"/>
                </a:solidFill>
                <a:latin typeface="PingFang SC"/>
              </a:rPr>
              <a:t>.</a:t>
            </a:r>
            <a:r>
              <a:rPr lang="en-US" altLang="zh-CN" sz="2400" b="1" dirty="0" err="1">
                <a:solidFill>
                  <a:srgbClr val="222226"/>
                </a:solidFill>
                <a:latin typeface="PingFang SC"/>
              </a:rPr>
              <a:t>rodata</a:t>
            </a:r>
            <a:endParaRPr lang="zh-CN" altLang="en-US" sz="2400" b="1" dirty="0">
              <a:solidFill>
                <a:srgbClr val="222226"/>
              </a:solidFill>
              <a:latin typeface="PingFang SC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142689" y="3091595"/>
            <a:ext cx="553998" cy="2007019"/>
          </a:xfrm>
          <a:prstGeom prst="rect">
            <a:avLst/>
          </a:prstGeom>
          <a:solidFill>
            <a:schemeClr val="tx1"/>
          </a:solidFill>
          <a:effectLst>
            <a:outerShdw blurRad="50800" dist="25400" dir="5400000" sx="101000" sy="101000" algn="ctr" rotWithShape="0">
              <a:srgbClr val="000000">
                <a:alpha val="43137"/>
              </a:srgbClr>
            </a:outerShdw>
          </a:effectLst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第四部分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978917" y="2648624"/>
            <a:ext cx="553998" cy="318064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atinLnBrk="1"/>
            <a:r>
              <a:rPr lang="en-US" altLang="zh-CN" sz="2400" b="1" dirty="0">
                <a:solidFill>
                  <a:srgbClr val="222226"/>
                </a:solidFill>
                <a:latin typeface="PingFang SC"/>
              </a:rPr>
              <a:t>main</a:t>
            </a:r>
            <a:r>
              <a:rPr lang="zh-CN" altLang="en-US" sz="2400" b="1" dirty="0">
                <a:solidFill>
                  <a:srgbClr val="222226"/>
                </a:solidFill>
                <a:latin typeface="PingFang SC"/>
              </a:rPr>
              <a:t>函数和启动例程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/>
      <p:bldP spid="5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720E19E-D95F-45AD-97CD-018736D253C2}"/>
              </a:ext>
            </a:extLst>
          </p:cNvPr>
          <p:cNvSpPr txBox="1"/>
          <p:nvPr/>
        </p:nvSpPr>
        <p:spPr>
          <a:xfrm>
            <a:off x="1282014" y="743118"/>
            <a:ext cx="64035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那么 </a:t>
            </a:r>
            <a:r>
              <a:rPr lang="en-US" altLang="zh-CN" sz="2000" b="1" i="0" dirty="0">
                <a:solidFill>
                  <a:srgbClr val="4D4D4D"/>
                </a:solidFill>
                <a:effectLst/>
                <a:latin typeface="-apple-system"/>
              </a:rPr>
              <a:t>crt1.o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和 </a:t>
            </a:r>
            <a:r>
              <a:rPr lang="en-US" altLang="zh-CN" sz="2000" b="1" i="0" dirty="0" err="1">
                <a:solidFill>
                  <a:srgbClr val="4D4D4D"/>
                </a:solidFill>
                <a:effectLst/>
                <a:latin typeface="-apple-system"/>
              </a:rPr>
              <a:t>crti.o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里面都有什么呢？我们可以用 </a:t>
            </a:r>
            <a:r>
              <a:rPr lang="en-US" altLang="zh-CN" sz="2000" b="1" i="0" dirty="0" err="1">
                <a:solidFill>
                  <a:srgbClr val="4D4D4D"/>
                </a:solidFill>
                <a:effectLst/>
                <a:latin typeface="-apple-system"/>
              </a:rPr>
              <a:t>readelf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命令查看。在这里我们只关心符号表，如果只看符号表，可以用 </a:t>
            </a:r>
            <a:r>
              <a:rPr lang="en-US" altLang="zh-CN" sz="2000" b="1" i="0" dirty="0" err="1">
                <a:solidFill>
                  <a:srgbClr val="4D4D4D"/>
                </a:solidFill>
                <a:effectLst/>
                <a:latin typeface="-apple-system"/>
              </a:rPr>
              <a:t>readelf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命令的 </a:t>
            </a:r>
            <a:r>
              <a:rPr lang="en-US" altLang="zh-CN" sz="2000" b="1" i="0" dirty="0">
                <a:solidFill>
                  <a:srgbClr val="4D4D4D"/>
                </a:solidFill>
                <a:effectLst/>
                <a:latin typeface="-apple-system"/>
              </a:rPr>
              <a:t>-s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选项，也可以用 </a:t>
            </a:r>
            <a:r>
              <a:rPr lang="en-US" altLang="zh-CN" sz="2000" b="1" i="0" dirty="0">
                <a:solidFill>
                  <a:srgbClr val="4D4D4D"/>
                </a:solidFill>
                <a:effectLst/>
                <a:latin typeface="-apple-system"/>
              </a:rPr>
              <a:t>nm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命令。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2F3F8D-7330-4550-9A38-3CB3DDE18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308" y="1970902"/>
            <a:ext cx="9641839" cy="322762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385D743-B7EE-401E-B63F-E30B8061CB28}"/>
              </a:ext>
            </a:extLst>
          </p:cNvPr>
          <p:cNvSpPr txBox="1"/>
          <p:nvPr/>
        </p:nvSpPr>
        <p:spPr>
          <a:xfrm>
            <a:off x="1087395" y="574555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U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表示 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Undefined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4235CD-2683-4964-8964-302140F65197}"/>
              </a:ext>
            </a:extLst>
          </p:cNvPr>
          <p:cNvSpPr txBox="1"/>
          <p:nvPr/>
        </p:nvSpPr>
        <p:spPr>
          <a:xfrm>
            <a:off x="5903441" y="574555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表示 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Text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D375E5-4E65-481C-BCEB-D419387A3C55}"/>
              </a:ext>
            </a:extLst>
          </p:cNvPr>
          <p:cNvSpPr txBox="1"/>
          <p:nvPr/>
        </p:nvSpPr>
        <p:spPr>
          <a:xfrm>
            <a:off x="6497138" y="3259722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highlight>
                  <a:srgbClr val="00FF00"/>
                </a:highlight>
              </a:rPr>
              <a:t>链接器也叫 </a:t>
            </a:r>
            <a:r>
              <a:rPr lang="en-US" altLang="zh-CN" sz="3600" dirty="0">
                <a:highlight>
                  <a:srgbClr val="00FF00"/>
                </a:highlight>
              </a:rPr>
              <a:t>Link Editor</a:t>
            </a:r>
            <a:endParaRPr lang="zh-CN" alt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95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E9ACFE9-D222-4515-80A9-B27500566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3974" y="461289"/>
            <a:ext cx="6096528" cy="54411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168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9907A79-D3F4-43F8-8AC2-CF5C8C5F5967}"/>
              </a:ext>
            </a:extLst>
          </p:cNvPr>
          <p:cNvSpPr txBox="1"/>
          <p:nvPr/>
        </p:nvSpPr>
        <p:spPr>
          <a:xfrm>
            <a:off x="1627357" y="1751617"/>
            <a:ext cx="8796609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crt1.o 中的未定义符号 main 在 main.o 中定义了，所以链接在一起就没问题了。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crt1.o 还有一个未定义符号 </a:t>
            </a:r>
            <a:r>
              <a:rPr lang="zh-CN" altLang="en-US" sz="2400" dirty="0">
                <a:highlight>
                  <a:srgbClr val="FFFF00"/>
                </a:highlight>
              </a:rPr>
              <a:t>__libc_start_main </a:t>
            </a:r>
            <a:r>
              <a:rPr lang="zh-CN" altLang="en-US" sz="2400" dirty="0"/>
              <a:t>在其它几个目标文件中也没有定义，所以在可执行文件 main 中仍然是个未定义符号。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这个符号是在 libc 中定义的，libc 并不像其它目标文件一样链接到可执行文件 main 中， 而是在运行时做动态链接：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31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5A51BB6-739A-45AF-A62A-FE157018D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619" y="755591"/>
            <a:ext cx="7997058" cy="534681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06D1D2A-FA4A-41FD-8526-2DAAFB90C526}"/>
              </a:ext>
            </a:extLst>
          </p:cNvPr>
          <p:cNvSpPr txBox="1"/>
          <p:nvPr/>
        </p:nvSpPr>
        <p:spPr>
          <a:xfrm>
            <a:off x="917859" y="1605924"/>
            <a:ext cx="17790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了解了这些原理之后，现在我们来看 </a:t>
            </a:r>
            <a:r>
              <a:rPr lang="en-US" altLang="zh-CN" sz="2400" dirty="0"/>
              <a:t>_start </a:t>
            </a:r>
            <a:r>
              <a:rPr lang="zh-CN" altLang="en-US" sz="2400" dirty="0"/>
              <a:t>的反汇编：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599F37-9CB1-4018-B52F-6AE90934BE32}"/>
              </a:ext>
            </a:extLst>
          </p:cNvPr>
          <p:cNvSpPr txBox="1"/>
          <p:nvPr/>
        </p:nvSpPr>
        <p:spPr>
          <a:xfrm>
            <a:off x="755249" y="464204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_start </a:t>
            </a:r>
            <a:r>
              <a:rPr lang="zh-CN" altLang="en-US" sz="2800" b="1" dirty="0"/>
              <a:t>的反汇编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05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608AFFD-3EB5-4164-B3A8-77C2D517B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73" y="1933639"/>
            <a:ext cx="9392404" cy="17003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E28AED8-F9B5-4269-B3D2-7048E18DBEFF}"/>
              </a:ext>
            </a:extLst>
          </p:cNvPr>
          <p:cNvSpPr txBox="1"/>
          <p:nvPr/>
        </p:nvSpPr>
        <p:spPr>
          <a:xfrm>
            <a:off x="1724073" y="4074187"/>
            <a:ext cx="84847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main 函数最标准的原型应该</a:t>
            </a:r>
            <a:r>
              <a:rPr lang="zh-CN" altLang="en-US" sz="2400" dirty="0">
                <a:highlight>
                  <a:srgbClr val="FFFF00"/>
                </a:highlight>
              </a:rPr>
              <a:t>是 int main(int argc, char *argv[])</a:t>
            </a:r>
            <a:r>
              <a:rPr lang="zh-CN" altLang="en-US" sz="2400" dirty="0"/>
              <a:t>，也就是说启动例程会传两个参数给 main 函数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EF6511-E533-45B8-922A-9F8478F5377A}"/>
              </a:ext>
            </a:extLst>
          </p:cNvPr>
          <p:cNvSpPr txBox="1"/>
          <p:nvPr/>
        </p:nvSpPr>
        <p:spPr>
          <a:xfrm>
            <a:off x="1577051" y="1067208"/>
            <a:ext cx="90022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这三条指令位于 .plt 段而不是 .text 段，.plt 段协助完成动态链接的过程。</a:t>
            </a:r>
            <a:endParaRPr lang="en-US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723850-FC40-4DB3-84EF-AD091DBD280B}"/>
              </a:ext>
            </a:extLst>
          </p:cNvPr>
          <p:cNvSpPr txBox="1"/>
          <p:nvPr/>
        </p:nvSpPr>
        <p:spPr>
          <a:xfrm>
            <a:off x="1724073" y="5144461"/>
            <a:ext cx="80796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我们到目前为止都把 main 函数的原型写成 int main(void)，这也是 C 标准允许的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3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E3A8FEE-1579-4B15-88DD-AEEBB727CF99}"/>
              </a:ext>
            </a:extLst>
          </p:cNvPr>
          <p:cNvSpPr txBox="1"/>
          <p:nvPr/>
        </p:nvSpPr>
        <p:spPr>
          <a:xfrm>
            <a:off x="1704854" y="1142221"/>
            <a:ext cx="87822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由于 </a:t>
            </a:r>
            <a:r>
              <a:rPr lang="en-US" altLang="zh-CN" sz="2400" b="1" i="0" dirty="0">
                <a:solidFill>
                  <a:srgbClr val="4D4D4D"/>
                </a:solidFill>
                <a:effectLst/>
                <a:latin typeface="-apple-system"/>
              </a:rPr>
              <a:t>main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 函数是被启动例程调用的，所以从 </a:t>
            </a:r>
            <a:r>
              <a:rPr lang="en-US" altLang="zh-CN" sz="2400" b="1" i="0" dirty="0">
                <a:solidFill>
                  <a:srgbClr val="4D4D4D"/>
                </a:solidFill>
                <a:effectLst/>
                <a:latin typeface="-apple-system"/>
              </a:rPr>
              <a:t>main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 函数 </a:t>
            </a:r>
            <a:r>
              <a:rPr lang="en-US" altLang="zh-CN" sz="2400" b="1" i="0" dirty="0">
                <a:solidFill>
                  <a:srgbClr val="4D4D4D"/>
                </a:solidFill>
                <a:effectLst/>
                <a:latin typeface="-apple-system"/>
              </a:rPr>
              <a:t>return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 时仍返回到启动例程中，</a:t>
            </a:r>
            <a:r>
              <a:rPr lang="en-US" altLang="zh-CN" sz="2400" b="1" i="0" dirty="0">
                <a:solidFill>
                  <a:srgbClr val="4D4D4D"/>
                </a:solidFill>
                <a:effectLst/>
                <a:latin typeface="-apple-system"/>
              </a:rPr>
              <a:t>main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 函数的返回值被启动例程得到，如果将启动例程表示成等价的 </a:t>
            </a:r>
            <a:r>
              <a:rPr lang="en-US" altLang="zh-CN" sz="2400" b="1" i="0" dirty="0">
                <a:solidFill>
                  <a:srgbClr val="4D4D4D"/>
                </a:solidFill>
                <a:effectLst/>
                <a:latin typeface="-apple-system"/>
              </a:rPr>
              <a:t>C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 代码（实际上启动例程一般是直接用汇编写的），则它调用 </a:t>
            </a:r>
            <a:r>
              <a:rPr lang="en-US" altLang="zh-CN" sz="2400" b="1" i="0" dirty="0">
                <a:solidFill>
                  <a:srgbClr val="4D4D4D"/>
                </a:solidFill>
                <a:effectLst/>
                <a:latin typeface="-apple-system"/>
              </a:rPr>
              <a:t>main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 函数的形式是：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127E13-0326-41D3-8951-17F9DC9D8CC5}"/>
              </a:ext>
            </a:extLst>
          </p:cNvPr>
          <p:cNvSpPr txBox="1"/>
          <p:nvPr/>
        </p:nvSpPr>
        <p:spPr>
          <a:xfrm>
            <a:off x="2202084" y="2899986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highlight>
                  <a:srgbClr val="FFFF00"/>
                </a:highlight>
              </a:rPr>
              <a:t>exit(main(argc, argv));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31EBB-2C62-4310-8FBF-F2178C626013}"/>
              </a:ext>
            </a:extLst>
          </p:cNvPr>
          <p:cNvSpPr txBox="1"/>
          <p:nvPr/>
        </p:nvSpPr>
        <p:spPr>
          <a:xfrm>
            <a:off x="1901141" y="3914626"/>
            <a:ext cx="80704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也就是说，启动例程得到 </a:t>
            </a:r>
            <a:r>
              <a:rPr lang="en-US" altLang="zh-CN" sz="2400" b="1" i="0" dirty="0">
                <a:solidFill>
                  <a:srgbClr val="4D4D4D"/>
                </a:solidFill>
                <a:effectLst/>
                <a:latin typeface="-apple-system"/>
              </a:rPr>
              <a:t>main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 函数的返回值后，会立刻用它做参数调用 </a:t>
            </a:r>
            <a:r>
              <a:rPr lang="en-US" altLang="zh-CN" sz="2400" b="1" i="0" dirty="0">
                <a:solidFill>
                  <a:srgbClr val="4D4D4D"/>
                </a:solidFill>
                <a:effectLst/>
                <a:latin typeface="-apple-system"/>
              </a:rPr>
              <a:t>exit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 函数。</a:t>
            </a:r>
            <a:r>
              <a:rPr lang="en-US" altLang="zh-CN" sz="2400" b="1" i="0" dirty="0">
                <a:solidFill>
                  <a:srgbClr val="4D4D4D"/>
                </a:solidFill>
                <a:effectLst/>
                <a:latin typeface="-apple-system"/>
              </a:rPr>
              <a:t>exit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 也是 </a:t>
            </a:r>
            <a:r>
              <a:rPr lang="en-US" altLang="zh-CN" sz="2400" b="1" i="0" dirty="0" err="1">
                <a:solidFill>
                  <a:srgbClr val="4D4D4D"/>
                </a:solidFill>
                <a:effectLst/>
                <a:latin typeface="-apple-system"/>
              </a:rPr>
              <a:t>libc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 中的函数，它首先做一些清理工作，然后调用 </a:t>
            </a:r>
            <a:r>
              <a:rPr lang="en-US" altLang="zh-CN" sz="2400" b="1" i="0" dirty="0">
                <a:solidFill>
                  <a:srgbClr val="4D4D4D"/>
                </a:solidFill>
                <a:effectLst/>
                <a:latin typeface="-apple-system"/>
              </a:rPr>
              <a:t>_exit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 系统调用终止进程，</a:t>
            </a:r>
            <a:r>
              <a:rPr lang="en-US" altLang="zh-CN" sz="2400" b="1" i="0" dirty="0">
                <a:solidFill>
                  <a:srgbClr val="4D4D4D"/>
                </a:solidFill>
                <a:effectLst/>
                <a:latin typeface="-apple-system"/>
              </a:rPr>
              <a:t>main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 函数的返回值最终被传给 </a:t>
            </a:r>
            <a:r>
              <a:rPr lang="en-US" altLang="zh-CN" sz="2400" b="1" i="0" dirty="0">
                <a:solidFill>
                  <a:srgbClr val="4D4D4D"/>
                </a:solidFill>
                <a:effectLst/>
                <a:latin typeface="-apple-system"/>
              </a:rPr>
              <a:t>_exit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 系统调用，成为进程的退出状态。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44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99A4CB-C841-4502-AD22-3AC65B798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000" y="1362918"/>
            <a:ext cx="9674000" cy="36952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692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39B05A-35FE-416D-B97A-18F2999105D4}"/>
              </a:ext>
            </a:extLst>
          </p:cNvPr>
          <p:cNvSpPr txBox="1"/>
          <p:nvPr/>
        </p:nvSpPr>
        <p:spPr>
          <a:xfrm>
            <a:off x="1670756" y="1615596"/>
            <a:ext cx="80828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https://blog.csdn.net/ylcangel/article/details/18188921?utm_medium=distribute.pc_relevant.none-task-blog-2%7Edefault%7EBlogCommendFromBaidu%7Edefault-14.control&amp;depth_1-utm_source=distribute.pc_relevant.none-task-blog-2%7Edefault%7EBlogCommendFromBaidu%7Edefault-14.control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37CA619-51FF-4297-957D-AC10C8AADDE4}"/>
              </a:ext>
            </a:extLst>
          </p:cNvPr>
          <p:cNvGrpSpPr/>
          <p:nvPr/>
        </p:nvGrpSpPr>
        <p:grpSpPr bwMode="auto">
          <a:xfrm>
            <a:off x="385487" y="215420"/>
            <a:ext cx="4051611" cy="1400176"/>
            <a:chOff x="-122550" y="-816140"/>
            <a:chExt cx="4051640" cy="1400182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DE33D9F8-75A4-4785-9141-7C640E9B39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2">
              <a:extLst>
                <a:ext uri="{FF2B5EF4-FFF2-40B4-BE49-F238E27FC236}">
                  <a16:creationId xmlns:a16="http://schemas.microsoft.com/office/drawing/2014/main" id="{614E3F6B-AE28-41F8-A946-BD361E597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6" y="-464534"/>
              <a:ext cx="3071834" cy="52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引用资料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9555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3FED3C0-95BA-49FB-80DF-F900BC7EF9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444" t="9632" r="23378" b="21559"/>
          <a:stretch>
            <a:fillRect/>
          </a:stretch>
        </p:blipFill>
        <p:spPr>
          <a:xfrm>
            <a:off x="4075588" y="1362168"/>
            <a:ext cx="1514210" cy="317552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40B67BC-0774-4283-B3E7-E1ECC1ACF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89" t="46192" r="71105" b="-1"/>
          <a:stretch>
            <a:fillRect/>
          </a:stretch>
        </p:blipFill>
        <p:spPr>
          <a:xfrm flipH="1">
            <a:off x="5253021" y="-98477"/>
            <a:ext cx="4499354" cy="6668088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EA9D3523-E569-49E2-869B-E908289CF041}"/>
              </a:ext>
            </a:extLst>
          </p:cNvPr>
          <p:cNvGrpSpPr/>
          <p:nvPr/>
        </p:nvGrpSpPr>
        <p:grpSpPr>
          <a:xfrm>
            <a:off x="4539143" y="4713028"/>
            <a:ext cx="430887" cy="447894"/>
            <a:chOff x="7077476" y="2846291"/>
            <a:chExt cx="430887" cy="447894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25A0F62-0526-422A-BC61-10779BD7F2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739" y="2846291"/>
              <a:ext cx="32702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8E8746A-8ED3-4099-857E-8FE9FF030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7476" y="2873498"/>
              <a:ext cx="430887" cy="420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印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3427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35903" y="-56551"/>
            <a:ext cx="3995224" cy="53181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327571" y="2602521"/>
            <a:ext cx="1635155" cy="15978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76200" dir="6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7184" y="2799654"/>
            <a:ext cx="1292662" cy="12879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壹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7A75FE-BB6B-42FE-A95F-8E071DB0FF5B}"/>
              </a:ext>
            </a:extLst>
          </p:cNvPr>
          <p:cNvSpPr txBox="1"/>
          <p:nvPr/>
        </p:nvSpPr>
        <p:spPr>
          <a:xfrm>
            <a:off x="5327571" y="519711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/>
            <a:r>
              <a:rPr lang="zh-CN" altLang="en-US" sz="2800" b="1" i="0" dirty="0">
                <a:solidFill>
                  <a:srgbClr val="222226"/>
                </a:solidFill>
                <a:effectLst/>
                <a:latin typeface="PingFang SC"/>
              </a:rPr>
              <a:t>问题描述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D1C3F08-58E3-4B16-A971-E90BBADE5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32546"/>
            <a:ext cx="12192000" cy="239290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D538EA82-12CB-4C62-8706-F0E196677654}"/>
              </a:ext>
            </a:extLst>
          </p:cNvPr>
          <p:cNvGrpSpPr/>
          <p:nvPr/>
        </p:nvGrpSpPr>
        <p:grpSpPr bwMode="auto">
          <a:xfrm>
            <a:off x="385487" y="215420"/>
            <a:ext cx="2672038" cy="1400176"/>
            <a:chOff x="-122550" y="-816140"/>
            <a:chExt cx="2672057" cy="1400182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45AA81A3-4AEF-441A-8AD5-EECEB351B1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2A173328-ED0E-4682-A46B-2BD577F08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6" y="-464534"/>
              <a:ext cx="1692251" cy="52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问题描述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1144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538EA82-12CB-4C62-8706-F0E196677654}"/>
              </a:ext>
            </a:extLst>
          </p:cNvPr>
          <p:cNvGrpSpPr/>
          <p:nvPr/>
        </p:nvGrpSpPr>
        <p:grpSpPr bwMode="auto">
          <a:xfrm>
            <a:off x="385487" y="215420"/>
            <a:ext cx="2672038" cy="1400176"/>
            <a:chOff x="-122550" y="-816140"/>
            <a:chExt cx="2672057" cy="1400182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45AA81A3-4AEF-441A-8AD5-EECEB351B1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2A173328-ED0E-4682-A46B-2BD577F08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6" y="-464534"/>
              <a:ext cx="1692251" cy="52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代码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4EAEE8F-D190-42D6-A659-A0982B6120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58" y="1374520"/>
            <a:ext cx="2810267" cy="52680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09123FE-59A1-46B5-A76C-CE6AF1322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225" y="0"/>
            <a:ext cx="4824679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8F16AB-8967-49E1-906A-29798B1ED1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5" y="3781425"/>
            <a:ext cx="4714875" cy="30765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B65BB1-C5A1-4602-8D70-8BF4AF5BF6DA}"/>
              </a:ext>
            </a:extLst>
          </p:cNvPr>
          <p:cNvSpPr txBox="1"/>
          <p:nvPr/>
        </p:nvSpPr>
        <p:spPr>
          <a:xfrm>
            <a:off x="6617492" y="1016074"/>
            <a:ext cx="504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注：要使用</a:t>
            </a:r>
            <a:r>
              <a:rPr lang="en-US" altLang="zh-CN" dirty="0"/>
              <a:t>-g</a:t>
            </a:r>
            <a:r>
              <a:rPr lang="zh-CN" altLang="en-US" dirty="0"/>
              <a:t>参数添加调试信息才会看到源代码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205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C4068FC-DCEE-4031-B035-E15A5B84F3F4}"/>
              </a:ext>
            </a:extLst>
          </p:cNvPr>
          <p:cNvGrpSpPr/>
          <p:nvPr/>
        </p:nvGrpSpPr>
        <p:grpSpPr bwMode="auto">
          <a:xfrm>
            <a:off x="385487" y="215420"/>
            <a:ext cx="4118286" cy="1400176"/>
            <a:chOff x="-122550" y="-816140"/>
            <a:chExt cx="4118315" cy="1400182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A1CFC515-FD14-40E2-9EF6-38139A01A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B393F066-7574-42FB-847B-C874523AB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931" y="-377035"/>
              <a:ext cx="3071834" cy="52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预备知识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B619A8B-E4B7-4BF1-8164-640ECBF6A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1961" y="2054699"/>
            <a:ext cx="9307168" cy="35530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14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665679-DD02-44C9-8287-D3002D69C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05" y="1790700"/>
            <a:ext cx="5210175" cy="32766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8C4068FC-DCEE-4031-B035-E15A5B84F3F4}"/>
              </a:ext>
            </a:extLst>
          </p:cNvPr>
          <p:cNvGrpSpPr/>
          <p:nvPr/>
        </p:nvGrpSpPr>
        <p:grpSpPr bwMode="auto">
          <a:xfrm>
            <a:off x="385487" y="215420"/>
            <a:ext cx="4118286" cy="1400176"/>
            <a:chOff x="-122550" y="-816140"/>
            <a:chExt cx="4118315" cy="1400182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A1CFC515-FD14-40E2-9EF6-38139A01A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B393F066-7574-42FB-847B-C874523AB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931" y="-377035"/>
              <a:ext cx="3071834" cy="52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查看工具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141BED96-F64B-4688-B620-FF847DC84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587" y="0"/>
            <a:ext cx="4933275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5F14FE9-109C-4A8E-8477-1BBE1FFE569C}"/>
              </a:ext>
            </a:extLst>
          </p:cNvPr>
          <p:cNvSpPr txBox="1"/>
          <p:nvPr/>
        </p:nvSpPr>
        <p:spPr>
          <a:xfrm>
            <a:off x="819150" y="5438775"/>
            <a:ext cx="5076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-d </a:t>
            </a:r>
            <a:r>
              <a:rPr lang="zh-CN" altLang="en-US" dirty="0"/>
              <a:t>查看</a:t>
            </a:r>
            <a:r>
              <a:rPr lang="en-US" altLang="zh-CN" dirty="0"/>
              <a:t>.text</a:t>
            </a:r>
            <a:r>
              <a:rPr lang="zh-CN" altLang="en-US" dirty="0"/>
              <a:t>节汇编代码</a:t>
            </a:r>
            <a:endParaRPr lang="en-US" altLang="zh-CN" dirty="0"/>
          </a:p>
          <a:p>
            <a:r>
              <a:rPr lang="en-US" altLang="zh-CN" dirty="0"/>
              <a:t>-r </a:t>
            </a:r>
            <a:r>
              <a:rPr lang="zh-CN" altLang="en-US" dirty="0"/>
              <a:t>查看重定位信息</a:t>
            </a:r>
            <a:endParaRPr lang="en-US" altLang="zh-CN" dirty="0"/>
          </a:p>
          <a:p>
            <a:r>
              <a:rPr lang="en-US" altLang="zh-CN" dirty="0"/>
              <a:t>-j &lt;name&gt; </a:t>
            </a:r>
            <a:r>
              <a:rPr lang="zh-CN" altLang="en-US" dirty="0"/>
              <a:t>显示指定节内容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222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C4068FC-DCEE-4031-B035-E15A5B84F3F4}"/>
              </a:ext>
            </a:extLst>
          </p:cNvPr>
          <p:cNvGrpSpPr/>
          <p:nvPr/>
        </p:nvGrpSpPr>
        <p:grpSpPr bwMode="auto">
          <a:xfrm>
            <a:off x="385487" y="215420"/>
            <a:ext cx="4118286" cy="1400176"/>
            <a:chOff x="-122550" y="-816140"/>
            <a:chExt cx="4118315" cy="1400182"/>
          </a:xfrm>
        </p:grpSpPr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A1CFC515-FD14-40E2-9EF6-38139A01A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-122550" y="-816140"/>
              <a:ext cx="1166818" cy="140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B393F066-7574-42FB-847B-C874523AB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931" y="-377035"/>
              <a:ext cx="3071834" cy="52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查看工具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66A0F39-652B-4877-AD4E-4CB659077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012" y="90487"/>
            <a:ext cx="4371975" cy="6677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491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4" cstate="screen">
            <a:alphaModFix amt="2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35903" y="-56551"/>
            <a:ext cx="3995224" cy="531814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327571" y="2602521"/>
            <a:ext cx="1635155" cy="15978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76200" dir="66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7184" y="2799654"/>
            <a:ext cx="1292662" cy="128799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7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贰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7A75FE-BB6B-42FE-A95F-8E071DB0FF5B}"/>
              </a:ext>
            </a:extLst>
          </p:cNvPr>
          <p:cNvSpPr txBox="1"/>
          <p:nvPr/>
        </p:nvSpPr>
        <p:spPr>
          <a:xfrm>
            <a:off x="5715959" y="5197117"/>
            <a:ext cx="858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1"/>
            <a:r>
              <a:rPr lang="en-US" altLang="zh-CN" sz="2800" b="1" dirty="0">
                <a:solidFill>
                  <a:srgbClr val="222226"/>
                </a:solidFill>
                <a:latin typeface="PingFang SC"/>
              </a:rPr>
              <a:t>.text</a:t>
            </a:r>
            <a:endParaRPr lang="zh-CN" altLang="en-US" sz="2800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867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FDDDD1CA-C686-4F16-A5FB-150E20BF87C1}"/>
  <p:tag name="GENSWF_ADVANCE_TIME" val="5"/>
  <p:tag name="ISPRING_CUSTOM_TIMING_US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846E4C0-4EC1-4582-A5AE-EA8592C8FBB2}"/>
  <p:tag name="GENSWF_ADVANCE_TIME" val="5"/>
  <p:tag name="ISPRING_CUSTOM_TIMING_US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601,&quot;width&quot;:10181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846E4C0-4EC1-4582-A5AE-EA8592C8FBB2}"/>
  <p:tag name="GENSWF_ADVANCE_TIME" val="5"/>
  <p:tag name="ISPRING_CUSTOM_TIMING_US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846E4C0-4EC1-4582-A5AE-EA8592C8FBB2}"/>
  <p:tag name="GENSWF_ADVANCE_TIME" val="5"/>
  <p:tag name="ISPRING_CUSTOM_TIMING_US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846E4C0-4EC1-4582-A5AE-EA8592C8FBB2}"/>
  <p:tag name="GENSWF_ADVANCE_TIME" val="5"/>
  <p:tag name="ISPRING_CUSTOM_TIMING_US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846E4C0-4EC1-4582-A5AE-EA8592C8FBB2}"/>
  <p:tag name="GENSWF_ADVANCE_TIME" val="5"/>
  <p:tag name="ISPRING_CUSTOM_TIMING_US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846E4C0-4EC1-4582-A5AE-EA8592C8FBB2}"/>
  <p:tag name="GENSWF_ADVANCE_TIME" val="5"/>
  <p:tag name="ISPRING_CUSTOM_TIMING_US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94AB8D28-9712-48C8-BE9A-99389090EAC3}"/>
  <p:tag name="GENSWF_ADVANCE_TIME" val="5"/>
  <p:tag name="ISPRING_CUSTOM_TIMING_US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94AB8D28-9712-48C8-BE9A-99389090EAC3}"/>
  <p:tag name="GENSWF_ADVANCE_TIME" val="5"/>
  <p:tag name="ISPRING_CUSTOM_TIMING_US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20EA45A2-1464-4165-B831-0111A52574D1}"/>
  <p:tag name="GENSWF_ADVANCE_TIME" val="8.5"/>
  <p:tag name="ISPRING_CUSTOM_TIMING_USED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94AB8D28-9712-48C8-BE9A-99389090EAC3}"/>
  <p:tag name="GENSWF_ADVANCE_TIME" val="5"/>
  <p:tag name="ISPRING_CUSTOM_TIMING_USED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94AB8D28-9712-48C8-BE9A-99389090EAC3}"/>
  <p:tag name="GENSWF_ADVANCE_TIME" val="5"/>
  <p:tag name="ISPRING_CUSTOM_TIMING_USED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846E4C0-4EC1-4582-A5AE-EA8592C8FBB2}"/>
  <p:tag name="GENSWF_ADVANCE_TIME" val="5"/>
  <p:tag name="ISPRING_CUSTOM_TIMING_USED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846E4C0-4EC1-4582-A5AE-EA8592C8FBB2}"/>
  <p:tag name="GENSWF_ADVANCE_TIME" val="5"/>
  <p:tag name="ISPRING_CUSTOM_TIMING_USED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94AB8D28-9712-48C8-BE9A-99389090EAC3}"/>
  <p:tag name="GENSWF_ADVANCE_TIME" val="5"/>
  <p:tag name="ISPRING_CUSTOM_TIMING_USED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94AB8D28-9712-48C8-BE9A-99389090EAC3}"/>
  <p:tag name="GENSWF_ADVANCE_TIME" val="5"/>
  <p:tag name="ISPRING_CUSTOM_TIMING_USED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94AB8D28-9712-48C8-BE9A-99389090EAC3}"/>
  <p:tag name="GENSWF_ADVANCE_TIME" val="5"/>
  <p:tag name="ISPRING_CUSTOM_TIMING_USED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846E4C0-4EC1-4582-A5AE-EA8592C8FBB2}"/>
  <p:tag name="GENSWF_ADVANCE_TIME" val="5"/>
  <p:tag name="ISPRING_CUSTOM_TIMING_USED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846E4C0-4EC1-4582-A5AE-EA8592C8FBB2}"/>
  <p:tag name="GENSWF_ADVANCE_TIME" val="5"/>
  <p:tag name="ISPRING_CUSTOM_TIMING_USED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846E4C0-4EC1-4582-A5AE-EA8592C8FBB2}"/>
  <p:tag name="GENSWF_ADVANCE_TIME" val="5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846E4C0-4EC1-4582-A5AE-EA8592C8FBB2}"/>
  <p:tag name="GENSWF_ADVANCE_TIME" val="5"/>
  <p:tag name="ISPRING_CUSTOM_TIMING_US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94AB8D28-9712-48C8-BE9A-99389090EAC3}"/>
  <p:tag name="GENSWF_ADVANCE_TIME" val="5"/>
  <p:tag name="ISPRING_CUSTOM_TIMING_USED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94AB8D28-9712-48C8-BE9A-99389090EAC3}"/>
  <p:tag name="GENSWF_ADVANCE_TIME" val="5"/>
  <p:tag name="ISPRING_CUSTOM_TIMING_US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846E4C0-4EC1-4582-A5AE-EA8592C8FBB2}"/>
  <p:tag name="GENSWF_ADVANCE_TIME" val="5"/>
  <p:tag name="ISPRING_CUSTOM_TIMING_US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846E4C0-4EC1-4582-A5AE-EA8592C8FBB2}"/>
  <p:tag name="GENSWF_ADVANCE_TIME" val="5"/>
  <p:tag name="ISPRING_CUSTOM_TIMING_US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846E4C0-4EC1-4582-A5AE-EA8592C8FBB2}"/>
  <p:tag name="GENSWF_ADVANCE_TIME" val="5"/>
  <p:tag name="ISPRING_CUSTOM_TIMING_US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846E4C0-4EC1-4582-A5AE-EA8592C8FBB2}"/>
  <p:tag name="GENSWF_ADVANCE_TIME" val="5"/>
  <p:tag name="ISPRING_CUSTOM_TIMING_USED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第4组-算法第六次讨论-算法实现5-13</Template>
  <TotalTime>290</TotalTime>
  <Words>1902</Words>
  <Application>Microsoft Office PowerPoint</Application>
  <PresentationFormat>宽屏</PresentationFormat>
  <Paragraphs>124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-apple-system</vt:lpstr>
      <vt:lpstr>PingFang SC</vt:lpstr>
      <vt:lpstr>等线</vt:lpstr>
      <vt:lpstr>等线 Light</vt:lpstr>
      <vt:lpstr>微软雅黑</vt:lpstr>
      <vt:lpstr>Arial</vt:lpstr>
      <vt:lpstr>Calibri</vt:lpstr>
      <vt:lpstr>Office 主题​​</vt:lpstr>
      <vt:lpstr>计算机系统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工作分配</dc:title>
  <dc:creator>杨 杰</dc:creator>
  <cp:keywords>www.1ppt.com</cp:keywords>
  <dc:description>www.1ppt.com</dc:description>
  <cp:lastModifiedBy>杨 杰</cp:lastModifiedBy>
  <cp:revision>28</cp:revision>
  <dcterms:created xsi:type="dcterms:W3CDTF">2021-05-30T09:26:27Z</dcterms:created>
  <dcterms:modified xsi:type="dcterms:W3CDTF">2021-06-02T02:31:03Z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